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91" r:id="rId6"/>
    <p:sldId id="259" r:id="rId7"/>
    <p:sldId id="277" r:id="rId8"/>
    <p:sldId id="278" r:id="rId9"/>
    <p:sldId id="265" r:id="rId10"/>
    <p:sldId id="292" r:id="rId11"/>
    <p:sldId id="264" r:id="rId12"/>
    <p:sldId id="281" r:id="rId13"/>
    <p:sldId id="282" r:id="rId14"/>
    <p:sldId id="266" r:id="rId15"/>
    <p:sldId id="288" r:id="rId16"/>
    <p:sldId id="267" r:id="rId17"/>
    <p:sldId id="289" r:id="rId18"/>
    <p:sldId id="272" r:id="rId19"/>
    <p:sldId id="268" r:id="rId20"/>
    <p:sldId id="273" r:id="rId21"/>
    <p:sldId id="290" r:id="rId22"/>
    <p:sldId id="275" r:id="rId23"/>
    <p:sldId id="287" r:id="rId24"/>
    <p:sldId id="274" r:id="rId25"/>
    <p:sldId id="260" r:id="rId26"/>
    <p:sldId id="261" r:id="rId27"/>
    <p:sldId id="279"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s://miro.medium.com/max/1280/1*OUOB_YF41M-O4GgZH_F2rw.png"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https://www.analyticsvidhya.com/wp-content/uploads/2015/09/Bayes_rule-300x172.png" TargetMode="External"/><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elsevier.com/en-in/abou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utorialspoint.com/python_pandas/index.htm" TargetMode="External"/><Relationship Id="rId13" Type="http://schemas.openxmlformats.org/officeDocument/2006/relationships/hyperlink" Target="https://www.analyticsvidhya.com/blog/2017/09/understaing-support-vector-machine-example-code/" TargetMode="External"/><Relationship Id="rId3" Type="http://schemas.openxmlformats.org/officeDocument/2006/relationships/hyperlink" Target="https://www.anaconda.com/products/team" TargetMode="External"/><Relationship Id="rId7" Type="http://schemas.openxmlformats.org/officeDocument/2006/relationships/hyperlink" Target="https://www.analyticsvidhya.com/blog/2017/09/naive-bayes-explained/" TargetMode="External"/><Relationship Id="rId12" Type="http://schemas.openxmlformats.org/officeDocument/2006/relationships/hyperlink" Target="https://towardsdatascience.com/logistic-regression-classifier-8583e0c3cf9" TargetMode="External"/><Relationship Id="rId2" Type="http://schemas.openxmlformats.org/officeDocument/2006/relationships/hyperlink" Target="https://jupyter.org/install" TargetMode="External"/><Relationship Id="rId1" Type="http://schemas.openxmlformats.org/officeDocument/2006/relationships/slideLayout" Target="../slideLayouts/slideLayout2.xml"/><Relationship Id="rId6" Type="http://schemas.openxmlformats.org/officeDocument/2006/relationships/hyperlink" Target="http://deeplearning.net/tutorial/gettingstarted.html" TargetMode="External"/><Relationship Id="rId11" Type="http://schemas.openxmlformats.org/officeDocument/2006/relationships/hyperlink" Target="https://sites.cs.ucsb.edu/~william/data/liar_dataset.zip" TargetMode="External"/><Relationship Id="rId5" Type="http://schemas.openxmlformats.org/officeDocument/2006/relationships/hyperlink" Target="https://www.geeksforgeeks.org/machine-learning/" TargetMode="External"/><Relationship Id="rId10" Type="http://schemas.openxmlformats.org/officeDocument/2006/relationships/hyperlink" Target="https://scikit-learn.org/stable/" TargetMode="External"/><Relationship Id="rId4" Type="http://schemas.openxmlformats.org/officeDocument/2006/relationships/hyperlink" Target="https://docs.python.org/3/" TargetMode="External"/><Relationship Id="rId9" Type="http://schemas.openxmlformats.org/officeDocument/2006/relationships/hyperlink" Target="https://www.tutorialspoint.com/machine_learning_with_python/machine_learning_with_python_classification_algorithms_random_forest.htm" TargetMode="External"/><Relationship Id="rId14" Type="http://schemas.openxmlformats.org/officeDocument/2006/relationships/hyperlink" Target="https://scikit-learn.org/stable/modules/sgd.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777343" TargetMode="External"/><Relationship Id="rId2" Type="http://schemas.openxmlformats.org/officeDocument/2006/relationships/hyperlink" Target="https://www.sciencedirect.com/science/article/pii/S187705092030043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bstract/document/9095586" TargetMode="External"/><Relationship Id="rId2" Type="http://schemas.openxmlformats.org/officeDocument/2006/relationships/hyperlink" Target="https://ieeexplore.ieee.org/document/901509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922614-AA6F-4F75-9D0C-A67B6F176623}"/>
              </a:ext>
            </a:extLst>
          </p:cNvPr>
          <p:cNvSpPr>
            <a:spLocks noGrp="1"/>
          </p:cNvSpPr>
          <p:nvPr>
            <p:ph type="ctrTitle"/>
          </p:nvPr>
        </p:nvSpPr>
        <p:spPr>
          <a:xfrm>
            <a:off x="-1" y="478787"/>
            <a:ext cx="6614159" cy="1104741"/>
          </a:xfrm>
        </p:spPr>
        <p:txBody>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MAJOR PROJECT PRESENTATION </a:t>
            </a:r>
            <a:br>
              <a:rPr lang="en-IN" sz="2400" b="1" u="sng" dirty="0">
                <a:solidFill>
                  <a:schemeClr val="bg1"/>
                </a:solidFill>
                <a:latin typeface="Times New Roman" panose="02020603050405020304" pitchFamily="18" charset="0"/>
                <a:cs typeface="Times New Roman" panose="02020603050405020304" pitchFamily="18" charset="0"/>
              </a:rPr>
            </a:br>
            <a:r>
              <a:rPr lang="en-IN" sz="2400" b="1" u="sng" dirty="0">
                <a:solidFill>
                  <a:schemeClr val="bg1"/>
                </a:solidFill>
                <a:latin typeface="Times New Roman" panose="02020603050405020304" pitchFamily="18" charset="0"/>
                <a:cs typeface="Times New Roman" panose="02020603050405020304" pitchFamily="18" charset="0"/>
              </a:rPr>
              <a:t>ON </a:t>
            </a:r>
            <a:br>
              <a:rPr lang="en-IN" sz="2400" b="1" u="sng" dirty="0">
                <a:solidFill>
                  <a:schemeClr val="bg1"/>
                </a:solidFill>
                <a:latin typeface="Times New Roman" panose="02020603050405020304" pitchFamily="18" charset="0"/>
                <a:cs typeface="Times New Roman" panose="02020603050405020304" pitchFamily="18" charset="0"/>
              </a:rPr>
            </a:br>
            <a:r>
              <a:rPr lang="en-IN" sz="2400" b="1" u="sng" dirty="0">
                <a:solidFill>
                  <a:schemeClr val="bg1"/>
                </a:solidFill>
                <a:latin typeface="Times New Roman" panose="02020603050405020304" pitchFamily="18" charset="0"/>
                <a:cs typeface="Times New Roman" panose="02020603050405020304" pitchFamily="18" charset="0"/>
              </a:rPr>
              <a:t>FAKE  NEWS  DETECTION</a:t>
            </a:r>
          </a:p>
        </p:txBody>
      </p:sp>
      <p:sp>
        <p:nvSpPr>
          <p:cNvPr id="5" name="Subtitle 2">
            <a:extLst>
              <a:ext uri="{FF2B5EF4-FFF2-40B4-BE49-F238E27FC236}">
                <a16:creationId xmlns:a16="http://schemas.microsoft.com/office/drawing/2014/main" id="{BDD29EF0-2C8E-4ED2-A577-D5515651643B}"/>
              </a:ext>
            </a:extLst>
          </p:cNvPr>
          <p:cNvSpPr>
            <a:spLocks noGrp="1"/>
          </p:cNvSpPr>
          <p:nvPr>
            <p:ph type="subTitle" idx="1"/>
          </p:nvPr>
        </p:nvSpPr>
        <p:spPr>
          <a:xfrm>
            <a:off x="208247" y="1924795"/>
            <a:ext cx="5969052" cy="2378792"/>
          </a:xfrm>
        </p:spPr>
        <p:txBody>
          <a:bodyPr>
            <a:normAutofit lnSpcReduction="10000"/>
          </a:bodyPr>
          <a:lstStyle/>
          <a:p>
            <a:pPr algn="ctr"/>
            <a:r>
              <a:rPr lang="en-IN" b="1" dirty="0">
                <a:solidFill>
                  <a:schemeClr val="bg1"/>
                </a:solidFill>
                <a:latin typeface="Times New Roman" panose="02020603050405020304" pitchFamily="18" charset="0"/>
                <a:cs typeface="Times New Roman" panose="02020603050405020304" pitchFamily="18" charset="0"/>
              </a:rPr>
              <a:t>SUBMITTED BY </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Adarsh Kumar jha </a:t>
            </a:r>
          </a:p>
          <a:p>
            <a:pPr algn="ctr"/>
            <a:r>
              <a:rPr lang="en-IN" b="1" dirty="0">
                <a:solidFill>
                  <a:schemeClr val="bg1"/>
                </a:solidFill>
                <a:latin typeface="Times New Roman" panose="02020603050405020304" pitchFamily="18" charset="0"/>
                <a:cs typeface="Times New Roman" panose="02020603050405020304" pitchFamily="18" charset="0"/>
              </a:rPr>
              <a:t>Rajiv kumar giri</a:t>
            </a:r>
          </a:p>
          <a:p>
            <a:pPr algn="ctr"/>
            <a:r>
              <a:rPr lang="en-IN" b="1" dirty="0">
                <a:solidFill>
                  <a:schemeClr val="bg1"/>
                </a:solidFill>
                <a:latin typeface="Times New Roman" panose="02020603050405020304" pitchFamily="18" charset="0"/>
                <a:cs typeface="Times New Roman" panose="02020603050405020304" pitchFamily="18" charset="0"/>
              </a:rPr>
              <a:t>Debabrata bar</a:t>
            </a:r>
          </a:p>
          <a:p>
            <a:pPr algn="ctr"/>
            <a:r>
              <a:rPr lang="en-IN" b="1" dirty="0">
                <a:solidFill>
                  <a:schemeClr val="bg1"/>
                </a:solidFill>
                <a:latin typeface="Times New Roman" panose="02020603050405020304" pitchFamily="18" charset="0"/>
                <a:cs typeface="Times New Roman" panose="02020603050405020304" pitchFamily="18" charset="0"/>
              </a:rPr>
              <a:t>Gulam samdani nizami</a:t>
            </a:r>
          </a:p>
        </p:txBody>
      </p:sp>
      <p:sp>
        <p:nvSpPr>
          <p:cNvPr id="6" name="TextBox 5">
            <a:extLst>
              <a:ext uri="{FF2B5EF4-FFF2-40B4-BE49-F238E27FC236}">
                <a16:creationId xmlns:a16="http://schemas.microsoft.com/office/drawing/2014/main" id="{55E06048-149D-4DEE-8E5C-882E0D813006}"/>
              </a:ext>
            </a:extLst>
          </p:cNvPr>
          <p:cNvSpPr txBox="1"/>
          <p:nvPr/>
        </p:nvSpPr>
        <p:spPr>
          <a:xfrm>
            <a:off x="1488480" y="5633786"/>
            <a:ext cx="4251960" cy="1323439"/>
          </a:xfrm>
          <a:prstGeom prst="rect">
            <a:avLst/>
          </a:prstGeom>
          <a:noFill/>
        </p:spPr>
        <p:txBody>
          <a:bodyPr wrap="square" rtlCol="0">
            <a:spAutoFit/>
          </a:bodyPr>
          <a:lstStyle/>
          <a:p>
            <a:pPr algn="r"/>
            <a:r>
              <a:rPr lang="en-IN" sz="2000" b="1" dirty="0">
                <a:solidFill>
                  <a:schemeClr val="bg1"/>
                </a:solidFill>
                <a:latin typeface="Times New Roman" panose="02020603050405020304" pitchFamily="18" charset="0"/>
                <a:cs typeface="Times New Roman" panose="02020603050405020304" pitchFamily="18" charset="0"/>
              </a:rPr>
              <a:t>Under the guidance of </a:t>
            </a:r>
          </a:p>
          <a:p>
            <a:pPr algn="r"/>
            <a:r>
              <a:rPr lang="en-IN" sz="2000" b="1" dirty="0">
                <a:solidFill>
                  <a:schemeClr val="bg1"/>
                </a:solidFill>
                <a:latin typeface="Times New Roman" panose="02020603050405020304" pitchFamily="18" charset="0"/>
                <a:cs typeface="Times New Roman" panose="02020603050405020304" pitchFamily="18" charset="0"/>
              </a:rPr>
              <a:t>Dr. Sukant K. Bisoyi</a:t>
            </a:r>
          </a:p>
          <a:p>
            <a:pPr algn="r"/>
            <a:r>
              <a:rPr lang="en-IN" sz="2000" b="1" dirty="0">
                <a:solidFill>
                  <a:schemeClr val="bg1"/>
                </a:solidFill>
                <a:latin typeface="Times New Roman" panose="02020603050405020304" pitchFamily="18" charset="0"/>
                <a:cs typeface="Times New Roman" panose="02020603050405020304" pitchFamily="18" charset="0"/>
              </a:rPr>
              <a:t>      Rasmi Ranjan Khansama</a:t>
            </a:r>
          </a:p>
          <a:p>
            <a:pPr algn="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DBC7F8F-C1A2-4492-9647-58582ABC0013}"/>
              </a:ext>
            </a:extLst>
          </p:cNvPr>
          <p:cNvPicPr>
            <a:picLocks noChangeAspect="1"/>
          </p:cNvPicPr>
          <p:nvPr/>
        </p:nvPicPr>
        <p:blipFill>
          <a:blip r:embed="rId2"/>
          <a:stretch>
            <a:fillRect/>
          </a:stretch>
        </p:blipFill>
        <p:spPr>
          <a:xfrm>
            <a:off x="6614158" y="0"/>
            <a:ext cx="5577841" cy="6858000"/>
          </a:xfrm>
          <a:prstGeom prst="rect">
            <a:avLst/>
          </a:prstGeom>
        </p:spPr>
      </p:pic>
    </p:spTree>
    <p:extLst>
      <p:ext uri="{BB962C8B-B14F-4D97-AF65-F5344CB8AC3E}">
        <p14:creationId xmlns:p14="http://schemas.microsoft.com/office/powerpoint/2010/main" val="337983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DB07-DA9A-4AE0-928F-9B5C6B14CBDA}"/>
              </a:ext>
            </a:extLst>
          </p:cNvPr>
          <p:cNvSpPr>
            <a:spLocks noGrp="1"/>
          </p:cNvSpPr>
          <p:nvPr>
            <p:ph type="title"/>
          </p:nvPr>
        </p:nvSpPr>
        <p:spPr/>
        <p:txBody>
          <a:bodyPr/>
          <a:lstStyle/>
          <a:p>
            <a:r>
              <a:rPr lang="en-IN" sz="4400" u="sng" dirty="0">
                <a:latin typeface="Times New Roman" panose="02020603050405020304" pitchFamily="18" charset="0"/>
                <a:cs typeface="Times New Roman" panose="02020603050405020304" pitchFamily="18" charset="0"/>
              </a:rPr>
              <a:t>Workflow</a:t>
            </a:r>
            <a:endParaRPr lang="en-IN" dirty="0"/>
          </a:p>
        </p:txBody>
      </p:sp>
      <p:sp>
        <p:nvSpPr>
          <p:cNvPr id="3" name="Content Placeholder 2">
            <a:extLst>
              <a:ext uri="{FF2B5EF4-FFF2-40B4-BE49-F238E27FC236}">
                <a16:creationId xmlns:a16="http://schemas.microsoft.com/office/drawing/2014/main" id="{F76D609D-8E01-499A-92E7-A249DC66C5D6}"/>
              </a:ext>
            </a:extLst>
          </p:cNvPr>
          <p:cNvSpPr>
            <a:spLocks noGrp="1"/>
          </p:cNvSpPr>
          <p:nvPr>
            <p:ph idx="1"/>
          </p:nvPr>
        </p:nvSpPr>
        <p:spPr/>
        <p:txBody>
          <a:bodyPr/>
          <a:lstStyle/>
          <a:p>
            <a:pPr marL="457200" indent="-457200">
              <a:buFont typeface="+mj-lt"/>
              <a:buAutoNum type="arabicParenR"/>
            </a:pPr>
            <a:r>
              <a:rPr lang="en-IN" dirty="0">
                <a:latin typeface="Times New Roman" panose="02020603050405020304" pitchFamily="18" charset="0"/>
                <a:cs typeface="Times New Roman" panose="02020603050405020304" pitchFamily="18" charset="0"/>
              </a:rPr>
              <a:t>Data Pre-processing </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Feature Selection</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Classifier Selection </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Final Classification Model</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Prediction </a:t>
            </a:r>
          </a:p>
          <a:p>
            <a:endParaRPr lang="en-IN" dirty="0"/>
          </a:p>
        </p:txBody>
      </p:sp>
      <p:pic>
        <p:nvPicPr>
          <p:cNvPr id="5" name="Picture 4">
            <a:extLst>
              <a:ext uri="{FF2B5EF4-FFF2-40B4-BE49-F238E27FC236}">
                <a16:creationId xmlns:a16="http://schemas.microsoft.com/office/drawing/2014/main" id="{7798076D-C9E2-4B92-A360-D310F9E85D55}"/>
              </a:ext>
            </a:extLst>
          </p:cNvPr>
          <p:cNvPicPr>
            <a:picLocks noChangeAspect="1"/>
          </p:cNvPicPr>
          <p:nvPr/>
        </p:nvPicPr>
        <p:blipFill>
          <a:blip r:embed="rId2"/>
          <a:stretch>
            <a:fillRect/>
          </a:stretch>
        </p:blipFill>
        <p:spPr>
          <a:xfrm>
            <a:off x="5708466" y="905316"/>
            <a:ext cx="4668388" cy="5688182"/>
          </a:xfrm>
          <a:prstGeom prst="rect">
            <a:avLst/>
          </a:prstGeom>
        </p:spPr>
      </p:pic>
    </p:spTree>
    <p:extLst>
      <p:ext uri="{BB962C8B-B14F-4D97-AF65-F5344CB8AC3E}">
        <p14:creationId xmlns:p14="http://schemas.microsoft.com/office/powerpoint/2010/main" val="28972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2BBF-E8BE-4F67-A32F-B5889ABF612E}"/>
              </a:ext>
            </a:extLst>
          </p:cNvPr>
          <p:cNvSpPr>
            <a:spLocks noGrp="1"/>
          </p:cNvSpPr>
          <p:nvPr>
            <p:ph type="title"/>
          </p:nvPr>
        </p:nvSpPr>
        <p:spPr>
          <a:xfrm>
            <a:off x="569911" y="609601"/>
            <a:ext cx="6203576" cy="1400530"/>
          </a:xfrm>
        </p:spPr>
        <p:txBody>
          <a:bodyPr/>
          <a:lstStyle/>
          <a:p>
            <a:r>
              <a:rPr lang="en-IN" sz="4800" dirty="0">
                <a:latin typeface="Times New Roman" panose="02020603050405020304" pitchFamily="18" charset="0"/>
                <a:cs typeface="Times New Roman" panose="02020603050405020304" pitchFamily="18" charset="0"/>
              </a:rPr>
              <a:t>1. </a:t>
            </a:r>
            <a:r>
              <a:rPr lang="en-IN" sz="4800" u="sng" dirty="0">
                <a:latin typeface="Times New Roman" panose="02020603050405020304" pitchFamily="18" charset="0"/>
                <a:cs typeface="Times New Roman" panose="02020603050405020304" pitchFamily="18" charset="0"/>
              </a:rPr>
              <a:t>Cleaning &amp; </a:t>
            </a:r>
            <a:br>
              <a:rPr lang="en-IN" sz="4800" u="sng" dirty="0">
                <a:latin typeface="Times New Roman" panose="02020603050405020304" pitchFamily="18" charset="0"/>
                <a:cs typeface="Times New Roman" panose="02020603050405020304" pitchFamily="18" charset="0"/>
              </a:rPr>
            </a:br>
            <a:r>
              <a:rPr lang="en-IN" sz="4800" u="sng" dirty="0">
                <a:latin typeface="Times New Roman" panose="02020603050405020304" pitchFamily="18" charset="0"/>
                <a:cs typeface="Times New Roman" panose="02020603050405020304" pitchFamily="18" charset="0"/>
              </a:rPr>
              <a:t>Data Pre-processing</a:t>
            </a:r>
          </a:p>
        </p:txBody>
      </p:sp>
      <p:sp>
        <p:nvSpPr>
          <p:cNvPr id="9" name="TextBox 8">
            <a:extLst>
              <a:ext uri="{FF2B5EF4-FFF2-40B4-BE49-F238E27FC236}">
                <a16:creationId xmlns:a16="http://schemas.microsoft.com/office/drawing/2014/main" id="{07622BF4-580A-418C-8B16-025DA56E7790}"/>
              </a:ext>
            </a:extLst>
          </p:cNvPr>
          <p:cNvSpPr txBox="1"/>
          <p:nvPr/>
        </p:nvSpPr>
        <p:spPr>
          <a:xfrm>
            <a:off x="3579553" y="1458793"/>
            <a:ext cx="4691149" cy="646331"/>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7BB4FB2-1C04-4D09-9BA2-4E37024539C6}"/>
              </a:ext>
            </a:extLst>
          </p:cNvPr>
          <p:cNvSpPr>
            <a:spLocks noGrp="1"/>
          </p:cNvSpPr>
          <p:nvPr>
            <p:ph idx="1"/>
          </p:nvPr>
        </p:nvSpPr>
        <p:spPr>
          <a:xfrm>
            <a:off x="404813" y="2641600"/>
            <a:ext cx="6034088" cy="309880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preprocessing involves the transformation of the raw dataset into an understandable format.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Preprocessing data is a fundamental stage in data mining to improve data efficiency.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data preprocessing methods directly affect the outcomes of any analytic algorithm.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017A98-F371-4BA4-893A-41D9ED345C6D}"/>
              </a:ext>
            </a:extLst>
          </p:cNvPr>
          <p:cNvPicPr>
            <a:picLocks noChangeAspect="1"/>
          </p:cNvPicPr>
          <p:nvPr/>
        </p:nvPicPr>
        <p:blipFill>
          <a:blip r:embed="rId2"/>
          <a:stretch>
            <a:fillRect/>
          </a:stretch>
        </p:blipFill>
        <p:spPr>
          <a:xfrm>
            <a:off x="7319000" y="2010131"/>
            <a:ext cx="4259086" cy="2998907"/>
          </a:xfrm>
          <a:prstGeom prst="rect">
            <a:avLst/>
          </a:prstGeom>
        </p:spPr>
      </p:pic>
    </p:spTree>
    <p:extLst>
      <p:ext uri="{BB962C8B-B14F-4D97-AF65-F5344CB8AC3E}">
        <p14:creationId xmlns:p14="http://schemas.microsoft.com/office/powerpoint/2010/main" val="129204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5EF594-8D7B-4547-87F7-3B9A204BDF2F}"/>
              </a:ext>
            </a:extLst>
          </p:cNvPr>
          <p:cNvSpPr>
            <a:spLocks noGrp="1"/>
          </p:cNvSpPr>
          <p:nvPr>
            <p:ph type="subTitle" idx="1"/>
          </p:nvPr>
        </p:nvSpPr>
        <p:spPr>
          <a:xfrm>
            <a:off x="928624" y="1435894"/>
            <a:ext cx="5840476" cy="4520405"/>
          </a:xfrm>
        </p:spPr>
        <p:txBody>
          <a:bodyPr>
            <a:normAutofit fontScale="92500" lnSpcReduction="20000"/>
          </a:bodyPr>
          <a:lstStyle/>
          <a:p>
            <a:r>
              <a:rPr lang="en-IN" cap="none" dirty="0">
                <a:solidFill>
                  <a:schemeClr val="tx1"/>
                </a:solidFill>
                <a:latin typeface="Times New Roman" panose="02020603050405020304" pitchFamily="18" charset="0"/>
                <a:cs typeface="Times New Roman" panose="02020603050405020304" pitchFamily="18" charset="0"/>
              </a:rPr>
              <a:t>Following Are Performed Various Text Cleaning Steps :</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Data Distribution : First We Have To Distribute The Dataset In Train And Test Data  </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Data Integrity Check: Delete All Type Of Missing Rows , Or Null Value From Dataset.</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Stemming : Then We Reduced Words In Its Stem Or Root  Word By </a:t>
            </a:r>
            <a:r>
              <a:rPr lang="en-US" cap="none" dirty="0">
                <a:solidFill>
                  <a:schemeClr val="tx1"/>
                </a:solidFill>
                <a:latin typeface="Times New Roman" panose="02020603050405020304" pitchFamily="18" charset="0"/>
                <a:cs typeface="Times New Roman" panose="02020603050405020304" pitchFamily="18" charset="0"/>
              </a:rPr>
              <a:t>Removing Inflection Through Dropping Unnecessary Characters, Usually A Suffix.</a:t>
            </a:r>
            <a:br>
              <a:rPr lang="en-US" cap="none" dirty="0">
                <a:solidFill>
                  <a:schemeClr val="tx1"/>
                </a:solidFill>
                <a:latin typeface="Times New Roman" panose="02020603050405020304" pitchFamily="18" charset="0"/>
                <a:cs typeface="Times New Roman" panose="02020603050405020304" pitchFamily="18" charset="0"/>
              </a:rPr>
            </a:br>
            <a:endParaRPr lang="en-US"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Tokenizing : Then We Tokenize Or Spitting All The Words Or Strings  Into A List Of Tokens , Like A Word Is A Token In A Sentence  Or  A Sentence Is A Token In Paragraph </a:t>
            </a:r>
            <a:endParaRPr lang="en-IN" cap="none" dirty="0">
              <a:solidFill>
                <a:schemeClr val="tx1"/>
              </a:solidFill>
            </a:endParaRPr>
          </a:p>
        </p:txBody>
      </p:sp>
      <p:sp>
        <p:nvSpPr>
          <p:cNvPr id="6" name="Rectangle 5">
            <a:extLst>
              <a:ext uri="{FF2B5EF4-FFF2-40B4-BE49-F238E27FC236}">
                <a16:creationId xmlns:a16="http://schemas.microsoft.com/office/drawing/2014/main" id="{1147F63E-2D0E-46F7-AD24-CAEC93BF858D}"/>
              </a:ext>
            </a:extLst>
          </p:cNvPr>
          <p:cNvSpPr/>
          <p:nvPr/>
        </p:nvSpPr>
        <p:spPr>
          <a:xfrm>
            <a:off x="356768" y="216803"/>
            <a:ext cx="2184726" cy="401762"/>
          </a:xfrm>
          <a:prstGeom prst="rect">
            <a:avLst/>
          </a:prstGeom>
        </p:spPr>
        <p:txBody>
          <a:bodyPr wrap="squar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000" dirty="0"/>
          </a:p>
        </p:txBody>
      </p:sp>
      <p:pic>
        <p:nvPicPr>
          <p:cNvPr id="7" name="Picture 6">
            <a:extLst>
              <a:ext uri="{FF2B5EF4-FFF2-40B4-BE49-F238E27FC236}">
                <a16:creationId xmlns:a16="http://schemas.microsoft.com/office/drawing/2014/main" id="{C861D7F4-4487-406B-A45E-3A170F7CE49A}"/>
              </a:ext>
            </a:extLst>
          </p:cNvPr>
          <p:cNvPicPr>
            <a:picLocks noChangeAspect="1"/>
          </p:cNvPicPr>
          <p:nvPr/>
        </p:nvPicPr>
        <p:blipFill rotWithShape="1">
          <a:blip r:embed="rId2"/>
          <a:srcRect r="50000"/>
          <a:stretch/>
        </p:blipFill>
        <p:spPr>
          <a:xfrm>
            <a:off x="8266777" y="4525625"/>
            <a:ext cx="2818825" cy="1780310"/>
          </a:xfrm>
          <a:prstGeom prst="rect">
            <a:avLst/>
          </a:prstGeom>
        </p:spPr>
      </p:pic>
      <p:pic>
        <p:nvPicPr>
          <p:cNvPr id="9" name="Picture 8">
            <a:extLst>
              <a:ext uri="{FF2B5EF4-FFF2-40B4-BE49-F238E27FC236}">
                <a16:creationId xmlns:a16="http://schemas.microsoft.com/office/drawing/2014/main" id="{CAFAA96F-B118-4B50-B912-A85A405C386E}"/>
              </a:ext>
            </a:extLst>
          </p:cNvPr>
          <p:cNvPicPr>
            <a:picLocks noChangeAspect="1"/>
          </p:cNvPicPr>
          <p:nvPr/>
        </p:nvPicPr>
        <p:blipFill>
          <a:blip r:embed="rId3"/>
          <a:stretch>
            <a:fillRect/>
          </a:stretch>
        </p:blipFill>
        <p:spPr>
          <a:xfrm>
            <a:off x="7819819" y="1435894"/>
            <a:ext cx="2953162" cy="2562583"/>
          </a:xfrm>
          <a:prstGeom prst="rect">
            <a:avLst/>
          </a:prstGeom>
        </p:spPr>
      </p:pic>
      <p:sp>
        <p:nvSpPr>
          <p:cNvPr id="10" name="Rectangle 9">
            <a:extLst>
              <a:ext uri="{FF2B5EF4-FFF2-40B4-BE49-F238E27FC236}">
                <a16:creationId xmlns:a16="http://schemas.microsoft.com/office/drawing/2014/main" id="{C3B3A779-7DF4-46DA-9662-9AACFFBBC675}"/>
              </a:ext>
            </a:extLst>
          </p:cNvPr>
          <p:cNvSpPr/>
          <p:nvPr/>
        </p:nvSpPr>
        <p:spPr>
          <a:xfrm>
            <a:off x="8139141" y="3998477"/>
            <a:ext cx="2121093"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Data Integrity Check</a:t>
            </a:r>
          </a:p>
        </p:txBody>
      </p:sp>
      <p:sp>
        <p:nvSpPr>
          <p:cNvPr id="11" name="Rectangle 10">
            <a:extLst>
              <a:ext uri="{FF2B5EF4-FFF2-40B4-BE49-F238E27FC236}">
                <a16:creationId xmlns:a16="http://schemas.microsoft.com/office/drawing/2014/main" id="{5C6EE51F-736E-4139-8588-2E12407DF803}"/>
              </a:ext>
            </a:extLst>
          </p:cNvPr>
          <p:cNvSpPr/>
          <p:nvPr/>
        </p:nvSpPr>
        <p:spPr>
          <a:xfrm>
            <a:off x="9109366" y="6342509"/>
            <a:ext cx="1133645"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Stemming</a:t>
            </a:r>
          </a:p>
        </p:txBody>
      </p:sp>
    </p:spTree>
    <p:extLst>
      <p:ext uri="{BB962C8B-B14F-4D97-AF65-F5344CB8AC3E}">
        <p14:creationId xmlns:p14="http://schemas.microsoft.com/office/powerpoint/2010/main" val="19830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428A-F79C-4001-8B58-BB1DA22B51B7}"/>
              </a:ext>
            </a:extLst>
          </p:cNvPr>
          <p:cNvSpPr>
            <a:spLocks noGrp="1"/>
          </p:cNvSpPr>
          <p:nvPr>
            <p:ph type="title"/>
          </p:nvPr>
        </p:nvSpPr>
        <p:spPr>
          <a:xfrm>
            <a:off x="207848" y="874536"/>
            <a:ext cx="9404723" cy="1400530"/>
          </a:xfrm>
        </p:spPr>
        <p:txBody>
          <a:bodyPr/>
          <a:lstStyle/>
          <a:p>
            <a:r>
              <a:rPr lang="en-IN" sz="2000" dirty="0">
                <a:latin typeface="Times New Roman" panose="02020603050405020304" pitchFamily="18" charset="0"/>
                <a:cs typeface="Times New Roman" panose="02020603050405020304" pitchFamily="18" charset="0"/>
              </a:rPr>
              <a:t>In this Semester ,we have used below mentioned Pre-processing techniques ;</a:t>
            </a:r>
          </a:p>
        </p:txBody>
      </p:sp>
      <p:sp>
        <p:nvSpPr>
          <p:cNvPr id="3" name="Content Placeholder 2">
            <a:extLst>
              <a:ext uri="{FF2B5EF4-FFF2-40B4-BE49-F238E27FC236}">
                <a16:creationId xmlns:a16="http://schemas.microsoft.com/office/drawing/2014/main" id="{3ED368D5-FF42-401A-8843-76DAE514F488}"/>
              </a:ext>
            </a:extLst>
          </p:cNvPr>
          <p:cNvSpPr>
            <a:spLocks noGrp="1"/>
          </p:cNvSpPr>
          <p:nvPr>
            <p:ph idx="1"/>
          </p:nvPr>
        </p:nvSpPr>
        <p:spPr>
          <a:xfrm>
            <a:off x="449148" y="1800683"/>
            <a:ext cx="7450484" cy="4195481"/>
          </a:xfrm>
        </p:spPr>
        <p:txBody>
          <a:bodyPr>
            <a:normAutofit lnSpcReduction="10000"/>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Regular Expression Removal  : First we have remove all the regular expression from our data set .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 Integrity check: we Deleted all type of missing rows , or null value from dataset.</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Tokenizing : then we tokenize or spitting all the words or strings  into a list of tokens , like a word is a token in a sentence  or  a sentence is a token in paragraph</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Lemmatization</a:t>
            </a:r>
            <a:r>
              <a:rPr lang="en-IN" dirty="0"/>
              <a:t> </a:t>
            </a:r>
            <a:r>
              <a:rPr lang="en-IN" dirty="0">
                <a:latin typeface="Times New Roman" panose="02020603050405020304" pitchFamily="18" charset="0"/>
                <a:cs typeface="Times New Roman" panose="02020603050405020304" pitchFamily="18" charset="0"/>
              </a:rPr>
              <a:t>: Then we reduced all words in their dictionary format which is lemmatization.</a:t>
            </a:r>
          </a:p>
          <a:p>
            <a:pPr marL="0" indent="0">
              <a:buNone/>
            </a:pPr>
            <a:endParaRPr lang="en-IN" dirty="0"/>
          </a:p>
        </p:txBody>
      </p:sp>
      <p:sp>
        <p:nvSpPr>
          <p:cNvPr id="4" name="Rectangle 3">
            <a:extLst>
              <a:ext uri="{FF2B5EF4-FFF2-40B4-BE49-F238E27FC236}">
                <a16:creationId xmlns:a16="http://schemas.microsoft.com/office/drawing/2014/main" id="{1748DF98-4E21-4AFD-99EF-936A40A035E9}"/>
              </a:ext>
            </a:extLst>
          </p:cNvPr>
          <p:cNvSpPr/>
          <p:nvPr/>
        </p:nvSpPr>
        <p:spPr>
          <a:xfrm>
            <a:off x="317236" y="170238"/>
            <a:ext cx="1935145"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400" dirty="0"/>
          </a:p>
        </p:txBody>
      </p:sp>
      <p:pic>
        <p:nvPicPr>
          <p:cNvPr id="6" name="Picture 5">
            <a:extLst>
              <a:ext uri="{FF2B5EF4-FFF2-40B4-BE49-F238E27FC236}">
                <a16:creationId xmlns:a16="http://schemas.microsoft.com/office/drawing/2014/main" id="{4AF336E5-2C3E-492E-918D-5739DFB182B4}"/>
              </a:ext>
            </a:extLst>
          </p:cNvPr>
          <p:cNvPicPr>
            <a:picLocks noChangeAspect="1"/>
          </p:cNvPicPr>
          <p:nvPr/>
        </p:nvPicPr>
        <p:blipFill rotWithShape="1">
          <a:blip r:embed="rId2"/>
          <a:srcRect l="50000"/>
          <a:stretch/>
        </p:blipFill>
        <p:spPr>
          <a:xfrm>
            <a:off x="8421152" y="4061283"/>
            <a:ext cx="3321700" cy="2097916"/>
          </a:xfrm>
          <a:prstGeom prst="rect">
            <a:avLst/>
          </a:prstGeom>
        </p:spPr>
      </p:pic>
      <p:pic>
        <p:nvPicPr>
          <p:cNvPr id="8" name="Picture 7">
            <a:extLst>
              <a:ext uri="{FF2B5EF4-FFF2-40B4-BE49-F238E27FC236}">
                <a16:creationId xmlns:a16="http://schemas.microsoft.com/office/drawing/2014/main" id="{730B6429-4FF1-4666-ABD6-19A78BAD7F6A}"/>
              </a:ext>
            </a:extLst>
          </p:cNvPr>
          <p:cNvPicPr>
            <a:picLocks noChangeAspect="1"/>
          </p:cNvPicPr>
          <p:nvPr/>
        </p:nvPicPr>
        <p:blipFill>
          <a:blip r:embed="rId3"/>
          <a:stretch>
            <a:fillRect/>
          </a:stretch>
        </p:blipFill>
        <p:spPr>
          <a:xfrm>
            <a:off x="7811097" y="2118183"/>
            <a:ext cx="4226069" cy="1400530"/>
          </a:xfrm>
          <a:prstGeom prst="rect">
            <a:avLst/>
          </a:prstGeom>
        </p:spPr>
      </p:pic>
      <p:sp>
        <p:nvSpPr>
          <p:cNvPr id="9" name="Rectangle 8">
            <a:extLst>
              <a:ext uri="{FF2B5EF4-FFF2-40B4-BE49-F238E27FC236}">
                <a16:creationId xmlns:a16="http://schemas.microsoft.com/office/drawing/2014/main" id="{FCF2FC4E-9A78-4FEE-AF48-CF587B913A73}"/>
              </a:ext>
            </a:extLst>
          </p:cNvPr>
          <p:cNvSpPr/>
          <p:nvPr/>
        </p:nvSpPr>
        <p:spPr>
          <a:xfrm>
            <a:off x="9375599" y="6159199"/>
            <a:ext cx="1582484"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Lemmatization</a:t>
            </a:r>
          </a:p>
        </p:txBody>
      </p:sp>
      <p:sp>
        <p:nvSpPr>
          <p:cNvPr id="10" name="Rectangle 9">
            <a:extLst>
              <a:ext uri="{FF2B5EF4-FFF2-40B4-BE49-F238E27FC236}">
                <a16:creationId xmlns:a16="http://schemas.microsoft.com/office/drawing/2014/main" id="{BB6901D8-6D09-4C7B-B106-B2D44AB9AB2F}"/>
              </a:ext>
            </a:extLst>
          </p:cNvPr>
          <p:cNvSpPr/>
          <p:nvPr/>
        </p:nvSpPr>
        <p:spPr>
          <a:xfrm>
            <a:off x="9249037" y="3529091"/>
            <a:ext cx="1220142"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Tokenizing</a:t>
            </a:r>
          </a:p>
        </p:txBody>
      </p:sp>
    </p:spTree>
    <p:extLst>
      <p:ext uri="{BB962C8B-B14F-4D97-AF65-F5344CB8AC3E}">
        <p14:creationId xmlns:p14="http://schemas.microsoft.com/office/powerpoint/2010/main" val="341894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1D1F-8A46-413E-995B-D7732EE174FE}"/>
              </a:ext>
            </a:extLst>
          </p:cNvPr>
          <p:cNvSpPr>
            <a:spLocks noGrp="1"/>
          </p:cNvSpPr>
          <p:nvPr>
            <p:ph type="title"/>
          </p:nvPr>
        </p:nvSpPr>
        <p:spPr>
          <a:xfrm>
            <a:off x="455611" y="776269"/>
            <a:ext cx="9404723" cy="1400530"/>
          </a:xfrm>
        </p:spPr>
        <p:txBody>
          <a:bodyPr/>
          <a:lstStyle/>
          <a:p>
            <a:r>
              <a:rPr lang="en-IN" sz="4800" dirty="0">
                <a:latin typeface="Times New Roman" panose="02020603050405020304" pitchFamily="18" charset="0"/>
                <a:cs typeface="Times New Roman" panose="02020603050405020304" pitchFamily="18" charset="0"/>
              </a:rPr>
              <a:t>2. </a:t>
            </a:r>
            <a:r>
              <a:rPr lang="en-IN" sz="4800" u="sng" dirty="0">
                <a:latin typeface="Times New Roman" panose="02020603050405020304" pitchFamily="18" charset="0"/>
                <a:cs typeface="Times New Roman" panose="02020603050405020304" pitchFamily="18" charset="0"/>
              </a:rPr>
              <a:t>Feature Selection </a:t>
            </a:r>
          </a:p>
        </p:txBody>
      </p:sp>
      <p:sp>
        <p:nvSpPr>
          <p:cNvPr id="3" name="Content Placeholder 2">
            <a:extLst>
              <a:ext uri="{FF2B5EF4-FFF2-40B4-BE49-F238E27FC236}">
                <a16:creationId xmlns:a16="http://schemas.microsoft.com/office/drawing/2014/main" id="{512A84A6-ED80-4301-BAED-7FBF745F8F16}"/>
              </a:ext>
            </a:extLst>
          </p:cNvPr>
          <p:cNvSpPr>
            <a:spLocks noGrp="1"/>
          </p:cNvSpPr>
          <p:nvPr>
            <p:ph idx="1"/>
          </p:nvPr>
        </p:nvSpPr>
        <p:spPr>
          <a:xfrm>
            <a:off x="1090611" y="2583461"/>
            <a:ext cx="4782098" cy="419548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Feature importance refers to a class of techniques for assigning scores to input features to a predictive model that indicates the relative importance of each feature when making a prediction.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E3C27A-348E-4266-A527-36D9BBB59AD0}"/>
              </a:ext>
            </a:extLst>
          </p:cNvPr>
          <p:cNvPicPr>
            <a:picLocks noChangeAspect="1"/>
          </p:cNvPicPr>
          <p:nvPr/>
        </p:nvPicPr>
        <p:blipFill>
          <a:blip r:embed="rId2"/>
          <a:stretch>
            <a:fillRect/>
          </a:stretch>
        </p:blipFill>
        <p:spPr>
          <a:xfrm>
            <a:off x="6681253" y="1726437"/>
            <a:ext cx="4695262" cy="3258802"/>
          </a:xfrm>
          <a:prstGeom prst="rect">
            <a:avLst/>
          </a:prstGeom>
        </p:spPr>
      </p:pic>
    </p:spTree>
    <p:extLst>
      <p:ext uri="{BB962C8B-B14F-4D97-AF65-F5344CB8AC3E}">
        <p14:creationId xmlns:p14="http://schemas.microsoft.com/office/powerpoint/2010/main" val="375780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8CC19-02F2-4B23-8E31-560F66F62227}"/>
              </a:ext>
            </a:extLst>
          </p:cNvPr>
          <p:cNvSpPr>
            <a:spLocks noGrp="1"/>
          </p:cNvSpPr>
          <p:nvPr>
            <p:ph idx="1"/>
          </p:nvPr>
        </p:nvSpPr>
        <p:spPr>
          <a:xfrm>
            <a:off x="252278" y="1698894"/>
            <a:ext cx="6788728" cy="4889640"/>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Bag of Words : This technique </a:t>
            </a:r>
            <a:r>
              <a:rPr lang="en-US" dirty="0">
                <a:latin typeface="Times New Roman" panose="02020603050405020304" pitchFamily="18" charset="0"/>
                <a:cs typeface="Times New Roman" panose="02020603050405020304" pitchFamily="18" charset="0"/>
              </a:rPr>
              <a:t>used to preprocess the text by converting it into a </a:t>
            </a:r>
            <a:r>
              <a:rPr lang="en-US" i="1" dirty="0">
                <a:latin typeface="Times New Roman" panose="02020603050405020304" pitchFamily="18" charset="0"/>
                <a:cs typeface="Times New Roman" panose="02020603050405020304" pitchFamily="18" charset="0"/>
              </a:rPr>
              <a:t>bag of words</a:t>
            </a:r>
            <a:r>
              <a:rPr lang="en-US" dirty="0">
                <a:latin typeface="Times New Roman" panose="02020603050405020304" pitchFamily="18" charset="0"/>
                <a:cs typeface="Times New Roman" panose="02020603050405020304" pitchFamily="18" charset="0"/>
              </a:rPr>
              <a:t>, which keeps a count of the total occurrences of most frequently used words.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n-grams : In this Process we basically check how many words in a sentence , it is very simple and scalable for NLP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Term Frequency (Tf-Idf): Term frequency shows how frequently an expression occurs in document , it also indicate the significance of particular term in the whole document</a:t>
            </a:r>
          </a:p>
          <a:p>
            <a:pPr marL="0" indent="0">
              <a:buNone/>
            </a:pPr>
            <a:endParaRPr lang="en-IN" dirty="0"/>
          </a:p>
        </p:txBody>
      </p:sp>
      <p:pic>
        <p:nvPicPr>
          <p:cNvPr id="5" name="Picture 4">
            <a:extLst>
              <a:ext uri="{FF2B5EF4-FFF2-40B4-BE49-F238E27FC236}">
                <a16:creationId xmlns:a16="http://schemas.microsoft.com/office/drawing/2014/main" id="{399C1010-9BED-4DB8-89A0-AAAA4BFA90E1}"/>
              </a:ext>
            </a:extLst>
          </p:cNvPr>
          <p:cNvPicPr>
            <a:picLocks noChangeAspect="1"/>
          </p:cNvPicPr>
          <p:nvPr/>
        </p:nvPicPr>
        <p:blipFill>
          <a:blip r:embed="rId2"/>
          <a:stretch>
            <a:fillRect/>
          </a:stretch>
        </p:blipFill>
        <p:spPr>
          <a:xfrm>
            <a:off x="7191131" y="1566862"/>
            <a:ext cx="5007798" cy="3531611"/>
          </a:xfrm>
          <a:prstGeom prst="rect">
            <a:avLst/>
          </a:prstGeom>
        </p:spPr>
      </p:pic>
      <p:sp>
        <p:nvSpPr>
          <p:cNvPr id="7" name="Title 6">
            <a:extLst>
              <a:ext uri="{FF2B5EF4-FFF2-40B4-BE49-F238E27FC236}">
                <a16:creationId xmlns:a16="http://schemas.microsoft.com/office/drawing/2014/main" id="{25C3B2F5-B744-4467-9C93-31CF6C5C6F82}"/>
              </a:ext>
            </a:extLst>
          </p:cNvPr>
          <p:cNvSpPr>
            <a:spLocks noGrp="1"/>
          </p:cNvSpPr>
          <p:nvPr>
            <p:ph type="title"/>
          </p:nvPr>
        </p:nvSpPr>
        <p:spPr>
          <a:xfrm>
            <a:off x="402403" y="998629"/>
            <a:ext cx="9404723" cy="1400530"/>
          </a:xfrm>
        </p:spPr>
        <p:txBody>
          <a:bodyPr/>
          <a:lstStyle/>
          <a:p>
            <a:r>
              <a:rPr lang="en-IN" sz="2400" dirty="0">
                <a:latin typeface="Times New Roman" panose="02020603050405020304" pitchFamily="18" charset="0"/>
                <a:cs typeface="Times New Roman" panose="02020603050405020304" pitchFamily="18" charset="0"/>
              </a:rPr>
              <a:t>This semester we have used below listed Techniques for extraction of features: </a:t>
            </a:r>
            <a:br>
              <a:rPr lang="en-IN" sz="2400" dirty="0">
                <a:latin typeface="Times New Roman" panose="02020603050405020304" pitchFamily="18" charset="0"/>
                <a:cs typeface="Times New Roman" panose="02020603050405020304" pitchFamily="18" charset="0"/>
              </a:rPr>
            </a:br>
            <a:endParaRPr lang="en-IN" sz="2400" dirty="0"/>
          </a:p>
        </p:txBody>
      </p:sp>
      <p:sp>
        <p:nvSpPr>
          <p:cNvPr id="8" name="Rectangle 7">
            <a:extLst>
              <a:ext uri="{FF2B5EF4-FFF2-40B4-BE49-F238E27FC236}">
                <a16:creationId xmlns:a16="http://schemas.microsoft.com/office/drawing/2014/main" id="{F0D1054B-365C-421E-981F-F74D207B172F}"/>
              </a:ext>
            </a:extLst>
          </p:cNvPr>
          <p:cNvSpPr/>
          <p:nvPr/>
        </p:nvSpPr>
        <p:spPr>
          <a:xfrm>
            <a:off x="8165258" y="5196226"/>
            <a:ext cx="3059556"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Bag of words/Count Vectorizer</a:t>
            </a:r>
          </a:p>
        </p:txBody>
      </p:sp>
    </p:spTree>
    <p:extLst>
      <p:ext uri="{BB962C8B-B14F-4D97-AF65-F5344CB8AC3E}">
        <p14:creationId xmlns:p14="http://schemas.microsoft.com/office/powerpoint/2010/main" val="106169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5C2E-6B96-4E28-945A-C5DE994295A5}"/>
              </a:ext>
            </a:extLst>
          </p:cNvPr>
          <p:cNvSpPr>
            <a:spLocks noGrp="1"/>
          </p:cNvSpPr>
          <p:nvPr>
            <p:ph type="title"/>
          </p:nvPr>
        </p:nvSpPr>
        <p:spPr>
          <a:xfrm>
            <a:off x="539546" y="897218"/>
            <a:ext cx="9404723" cy="1400530"/>
          </a:xfrm>
        </p:spPr>
        <p:txBody>
          <a:bodyPr/>
          <a:lstStyle/>
          <a:p>
            <a:r>
              <a:rPr lang="en-IN" sz="4800" dirty="0">
                <a:latin typeface="Times New Roman" panose="02020603050405020304" pitchFamily="18" charset="0"/>
                <a:cs typeface="Times New Roman" panose="02020603050405020304" pitchFamily="18" charset="0"/>
              </a:rPr>
              <a:t>3. </a:t>
            </a:r>
            <a:r>
              <a:rPr lang="en-IN" sz="4800" u="sng" dirty="0">
                <a:latin typeface="Times New Roman" panose="02020603050405020304" pitchFamily="18" charset="0"/>
                <a:cs typeface="Times New Roman" panose="02020603050405020304" pitchFamily="18" charset="0"/>
              </a:rPr>
              <a:t>Classifier Selection</a:t>
            </a:r>
          </a:p>
        </p:txBody>
      </p:sp>
      <p:sp>
        <p:nvSpPr>
          <p:cNvPr id="3" name="Content Placeholder 2">
            <a:extLst>
              <a:ext uri="{FF2B5EF4-FFF2-40B4-BE49-F238E27FC236}">
                <a16:creationId xmlns:a16="http://schemas.microsoft.com/office/drawing/2014/main" id="{762005F2-3A82-488D-B1C6-EDBCABA5FA41}"/>
              </a:ext>
            </a:extLst>
          </p:cNvPr>
          <p:cNvSpPr>
            <a:spLocks noGrp="1"/>
          </p:cNvSpPr>
          <p:nvPr>
            <p:ph idx="1"/>
          </p:nvPr>
        </p:nvSpPr>
        <p:spPr>
          <a:xfrm>
            <a:off x="957147" y="2482409"/>
            <a:ext cx="5413866" cy="419548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Classifier is a hypothesis or discrete-valued function that is used to assign (categorical) class labels to particular data points.</a:t>
            </a:r>
            <a:r>
              <a:rPr lang="en-IN" dirty="0">
                <a:latin typeface="Times New Roman" panose="02020603050405020304" pitchFamily="18" charset="0"/>
                <a:cs typeface="Times New Roman" panose="02020603050405020304" pitchFamily="18" charset="0"/>
              </a:rPr>
              <a:t>We used two classifier and select final classifier model based on their accuracy. </a:t>
            </a:r>
          </a:p>
        </p:txBody>
      </p:sp>
      <p:pic>
        <p:nvPicPr>
          <p:cNvPr id="5" name="Picture 4">
            <a:extLst>
              <a:ext uri="{FF2B5EF4-FFF2-40B4-BE49-F238E27FC236}">
                <a16:creationId xmlns:a16="http://schemas.microsoft.com/office/drawing/2014/main" id="{5D3BAC57-5BCB-41DE-8BE4-2F8DB7C16F73}"/>
              </a:ext>
            </a:extLst>
          </p:cNvPr>
          <p:cNvPicPr>
            <a:picLocks noChangeAspect="1"/>
          </p:cNvPicPr>
          <p:nvPr/>
        </p:nvPicPr>
        <p:blipFill>
          <a:blip r:embed="rId2"/>
          <a:stretch>
            <a:fillRect/>
          </a:stretch>
        </p:blipFill>
        <p:spPr>
          <a:xfrm>
            <a:off x="6950093" y="1853248"/>
            <a:ext cx="4832332" cy="3097302"/>
          </a:xfrm>
          <a:prstGeom prst="rect">
            <a:avLst/>
          </a:prstGeom>
        </p:spPr>
      </p:pic>
    </p:spTree>
    <p:extLst>
      <p:ext uri="{BB962C8B-B14F-4D97-AF65-F5344CB8AC3E}">
        <p14:creationId xmlns:p14="http://schemas.microsoft.com/office/powerpoint/2010/main" val="279516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9D70-DD2A-426C-9FDD-EF66166FCE3B}"/>
              </a:ext>
            </a:extLst>
          </p:cNvPr>
          <p:cNvSpPr>
            <a:spLocks noGrp="1"/>
          </p:cNvSpPr>
          <p:nvPr>
            <p:ph type="title"/>
          </p:nvPr>
        </p:nvSpPr>
        <p:spPr>
          <a:xfrm>
            <a:off x="571500" y="1104900"/>
            <a:ext cx="9263434" cy="846851"/>
          </a:xfrm>
        </p:spPr>
        <p:txBody>
          <a:bodyPr/>
          <a:lstStyle/>
          <a:p>
            <a:r>
              <a:rPr lang="en-IN" sz="2400" dirty="0">
                <a:latin typeface="Times New Roman" panose="02020603050405020304" pitchFamily="18" charset="0"/>
                <a:cs typeface="Times New Roman" panose="02020603050405020304" pitchFamily="18" charset="0"/>
              </a:rPr>
              <a:t>In previous semester we have constructed below listed classifiers: </a:t>
            </a:r>
            <a:br>
              <a:rPr lang="en-IN" sz="2400" dirty="0">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4EC2D210-E97B-4C9A-844A-C65EB993C468}"/>
              </a:ext>
            </a:extLst>
          </p:cNvPr>
          <p:cNvSpPr>
            <a:spLocks noGrp="1"/>
          </p:cNvSpPr>
          <p:nvPr>
            <p:ph idx="1"/>
          </p:nvPr>
        </p:nvSpPr>
        <p:spPr>
          <a:xfrm>
            <a:off x="1001713" y="2196668"/>
            <a:ext cx="5980978" cy="3040350"/>
          </a:xfrm>
        </p:spPr>
        <p:txBody>
          <a:bodyPr>
            <a:norm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Naive –bayes Classier</a:t>
            </a:r>
          </a:p>
          <a:p>
            <a:pPr marL="457200" indent="-457200">
              <a:buAutoNum type="arabicPeriod"/>
            </a:pPr>
            <a:r>
              <a:rPr lang="en-IN" sz="2400" dirty="0">
                <a:latin typeface="Times New Roman" panose="02020603050405020304" pitchFamily="18" charset="0"/>
                <a:cs typeface="Times New Roman" panose="02020603050405020304" pitchFamily="18" charset="0"/>
              </a:rPr>
              <a:t>Logistic Regression Classifier</a:t>
            </a:r>
          </a:p>
          <a:p>
            <a:pPr marL="457200" indent="-457200">
              <a:buAutoNum type="arabicPeriod"/>
            </a:pPr>
            <a:r>
              <a:rPr lang="en-IN" sz="2400" dirty="0">
                <a:latin typeface="Times New Roman" panose="02020603050405020304" pitchFamily="18" charset="0"/>
                <a:cs typeface="Times New Roman" panose="02020603050405020304" pitchFamily="18" charset="0"/>
              </a:rPr>
              <a:t>Linear SVM</a:t>
            </a:r>
          </a:p>
          <a:p>
            <a:pPr marL="457200" indent="-457200">
              <a:buAutoNum type="arabicPeriod"/>
            </a:pPr>
            <a:r>
              <a:rPr lang="en-IN" sz="2400" dirty="0">
                <a:latin typeface="Times New Roman" panose="02020603050405020304" pitchFamily="18" charset="0"/>
                <a:cs typeface="Times New Roman" panose="02020603050405020304" pitchFamily="18" charset="0"/>
              </a:rPr>
              <a:t>Random Forest Classifier </a:t>
            </a:r>
          </a:p>
          <a:p>
            <a:pPr marL="457200" indent="-457200">
              <a:buAutoNum type="arabicPeriod"/>
            </a:pPr>
            <a:r>
              <a:rPr lang="en-IN" sz="2400" dirty="0">
                <a:latin typeface="Times New Roman" panose="02020603050405020304" pitchFamily="18" charset="0"/>
                <a:cs typeface="Times New Roman" panose="02020603050405020304" pitchFamily="18" charset="0"/>
              </a:rPr>
              <a:t>Stochastic Gradient Descent Classifier</a:t>
            </a:r>
          </a:p>
          <a:p>
            <a:pPr marL="0" indent="0">
              <a:buNone/>
            </a:pPr>
            <a:endParaRPr lang="en-IN" sz="2400" dirty="0"/>
          </a:p>
        </p:txBody>
      </p:sp>
      <p:sp>
        <p:nvSpPr>
          <p:cNvPr id="4" name="Rectangle 3">
            <a:extLst>
              <a:ext uri="{FF2B5EF4-FFF2-40B4-BE49-F238E27FC236}">
                <a16:creationId xmlns:a16="http://schemas.microsoft.com/office/drawing/2014/main" id="{F394A398-D934-435E-AC77-08020253533B}"/>
              </a:ext>
            </a:extLst>
          </p:cNvPr>
          <p:cNvSpPr/>
          <p:nvPr/>
        </p:nvSpPr>
        <p:spPr>
          <a:xfrm>
            <a:off x="258163" y="110268"/>
            <a:ext cx="2561237" cy="461665"/>
          </a:xfrm>
          <a:prstGeom prst="rect">
            <a:avLst/>
          </a:prstGeom>
        </p:spPr>
        <p:txBody>
          <a:bodyPr wrap="squar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400" dirty="0"/>
          </a:p>
        </p:txBody>
      </p:sp>
    </p:spTree>
    <p:extLst>
      <p:ext uri="{BB962C8B-B14F-4D97-AF65-F5344CB8AC3E}">
        <p14:creationId xmlns:p14="http://schemas.microsoft.com/office/powerpoint/2010/main" val="399654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A1D-E7BB-485E-B446-60F4F776A15D}"/>
              </a:ext>
            </a:extLst>
          </p:cNvPr>
          <p:cNvSpPr>
            <a:spLocks noGrp="1"/>
          </p:cNvSpPr>
          <p:nvPr>
            <p:ph type="title"/>
          </p:nvPr>
        </p:nvSpPr>
        <p:spPr>
          <a:xfrm>
            <a:off x="602110" y="422811"/>
            <a:ext cx="9404723" cy="1400530"/>
          </a:xfrm>
        </p:spPr>
        <p:txBody>
          <a:bodyPr/>
          <a:lstStyle/>
          <a:p>
            <a:r>
              <a:rPr lang="en-IN" sz="4800" u="sng" dirty="0">
                <a:solidFill>
                  <a:schemeClr val="tx1"/>
                </a:solidFill>
                <a:latin typeface="Times New Roman" panose="02020603050405020304" pitchFamily="18" charset="0"/>
                <a:cs typeface="Times New Roman" panose="02020603050405020304" pitchFamily="18" charset="0"/>
              </a:rPr>
              <a:t>Logistic-Regression Classifier</a:t>
            </a:r>
          </a:p>
        </p:txBody>
      </p:sp>
      <p:sp>
        <p:nvSpPr>
          <p:cNvPr id="10" name="TextBox 9">
            <a:extLst>
              <a:ext uri="{FF2B5EF4-FFF2-40B4-BE49-F238E27FC236}">
                <a16:creationId xmlns:a16="http://schemas.microsoft.com/office/drawing/2014/main" id="{E27854B6-7E6A-4424-AA86-38CA5C34E963}"/>
              </a:ext>
            </a:extLst>
          </p:cNvPr>
          <p:cNvSpPr txBox="1"/>
          <p:nvPr/>
        </p:nvSpPr>
        <p:spPr>
          <a:xfrm>
            <a:off x="679414" y="1291987"/>
            <a:ext cx="5283200"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one of the most popular machine learning algorithms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gives the probabilistic value which lies between 0 and 1</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 this algorithm we fit an “S” shaped  logistic function </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2050" name="Picture 2" descr="https://miro.medium.com/max/1280/1*OUOB_YF41M-O4GgZH_F2rw.png">
            <a:extLst>
              <a:ext uri="{FF2B5EF4-FFF2-40B4-BE49-F238E27FC236}">
                <a16:creationId xmlns:a16="http://schemas.microsoft.com/office/drawing/2014/main" id="{8561B8CF-FDDC-4B58-9514-E84DD2E0616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31643" y="1253887"/>
            <a:ext cx="3940175" cy="2955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9D0B0F-217F-40EE-B7C3-1E078688750E}"/>
              </a:ext>
            </a:extLst>
          </p:cNvPr>
          <p:cNvSpPr txBox="1"/>
          <p:nvPr/>
        </p:nvSpPr>
        <p:spPr>
          <a:xfrm>
            <a:off x="7760891" y="4206823"/>
            <a:ext cx="3281680"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Sigmoid function graph</a:t>
            </a:r>
          </a:p>
        </p:txBody>
      </p:sp>
      <p:sp>
        <p:nvSpPr>
          <p:cNvPr id="13" name="TextBox 12">
            <a:extLst>
              <a:ext uri="{FF2B5EF4-FFF2-40B4-BE49-F238E27FC236}">
                <a16:creationId xmlns:a16="http://schemas.microsoft.com/office/drawing/2014/main" id="{04DC0CE6-D6D7-4B9D-A648-E5279525933B}"/>
              </a:ext>
            </a:extLst>
          </p:cNvPr>
          <p:cNvSpPr txBox="1"/>
          <p:nvPr/>
        </p:nvSpPr>
        <p:spPr>
          <a:xfrm>
            <a:off x="1934174" y="6488668"/>
            <a:ext cx="2773680"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Confusion Matrix</a:t>
            </a:r>
          </a:p>
        </p:txBody>
      </p:sp>
      <p:pic>
        <p:nvPicPr>
          <p:cNvPr id="8" name="Picture 7">
            <a:extLst>
              <a:ext uri="{FF2B5EF4-FFF2-40B4-BE49-F238E27FC236}">
                <a16:creationId xmlns:a16="http://schemas.microsoft.com/office/drawing/2014/main" id="{67A37B4A-37AC-43A8-82DD-3945F3436DA4}"/>
              </a:ext>
            </a:extLst>
          </p:cNvPr>
          <p:cNvPicPr>
            <a:picLocks noChangeAspect="1"/>
          </p:cNvPicPr>
          <p:nvPr/>
        </p:nvPicPr>
        <p:blipFill>
          <a:blip r:embed="rId4"/>
          <a:stretch>
            <a:fillRect/>
          </a:stretch>
        </p:blipFill>
        <p:spPr>
          <a:xfrm>
            <a:off x="1149429" y="3323312"/>
            <a:ext cx="4155043" cy="3097396"/>
          </a:xfrm>
          <a:prstGeom prst="rect">
            <a:avLst/>
          </a:prstGeom>
        </p:spPr>
      </p:pic>
      <p:pic>
        <p:nvPicPr>
          <p:cNvPr id="15" name="Picture 14">
            <a:extLst>
              <a:ext uri="{FF2B5EF4-FFF2-40B4-BE49-F238E27FC236}">
                <a16:creationId xmlns:a16="http://schemas.microsoft.com/office/drawing/2014/main" id="{97428DEF-421F-4A66-94F4-A3E6E44649D0}"/>
              </a:ext>
            </a:extLst>
          </p:cNvPr>
          <p:cNvPicPr>
            <a:picLocks noChangeAspect="1"/>
          </p:cNvPicPr>
          <p:nvPr/>
        </p:nvPicPr>
        <p:blipFill>
          <a:blip r:embed="rId5"/>
          <a:stretch>
            <a:fillRect/>
          </a:stretch>
        </p:blipFill>
        <p:spPr>
          <a:xfrm>
            <a:off x="6887530" y="4872010"/>
            <a:ext cx="4907280" cy="982980"/>
          </a:xfrm>
          <a:prstGeom prst="rect">
            <a:avLst/>
          </a:prstGeom>
        </p:spPr>
      </p:pic>
      <p:sp>
        <p:nvSpPr>
          <p:cNvPr id="16" name="Rectangle 15">
            <a:extLst>
              <a:ext uri="{FF2B5EF4-FFF2-40B4-BE49-F238E27FC236}">
                <a16:creationId xmlns:a16="http://schemas.microsoft.com/office/drawing/2014/main" id="{1777AA94-5289-4D11-A53A-BB2235987EC6}"/>
              </a:ext>
            </a:extLst>
          </p:cNvPr>
          <p:cNvSpPr/>
          <p:nvPr/>
        </p:nvSpPr>
        <p:spPr>
          <a:xfrm>
            <a:off x="8063909" y="5940205"/>
            <a:ext cx="2217338"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LR Confusion - Array</a:t>
            </a:r>
          </a:p>
        </p:txBody>
      </p:sp>
      <p:sp>
        <p:nvSpPr>
          <p:cNvPr id="3" name="Rectangle 2">
            <a:extLst>
              <a:ext uri="{FF2B5EF4-FFF2-40B4-BE49-F238E27FC236}">
                <a16:creationId xmlns:a16="http://schemas.microsoft.com/office/drawing/2014/main" id="{11D20D6B-669D-4D93-AC37-715E23B7303B}"/>
              </a:ext>
            </a:extLst>
          </p:cNvPr>
          <p:cNvSpPr/>
          <p:nvPr/>
        </p:nvSpPr>
        <p:spPr>
          <a:xfrm>
            <a:off x="292378" y="141892"/>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20314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BA20-46A1-42E5-A54B-B86FC8E2163C}"/>
              </a:ext>
            </a:extLst>
          </p:cNvPr>
          <p:cNvSpPr>
            <a:spLocks noGrp="1"/>
          </p:cNvSpPr>
          <p:nvPr>
            <p:ph type="title"/>
          </p:nvPr>
        </p:nvSpPr>
        <p:spPr>
          <a:xfrm>
            <a:off x="317140" y="482072"/>
            <a:ext cx="9404723" cy="1400530"/>
          </a:xfrm>
        </p:spPr>
        <p:txBody>
          <a:bodyPr/>
          <a:lstStyle/>
          <a:p>
            <a:r>
              <a:rPr lang="en-IN" sz="4800" u="sng" dirty="0">
                <a:latin typeface="Times New Roman" panose="02020603050405020304" pitchFamily="18" charset="0"/>
                <a:cs typeface="Times New Roman" panose="02020603050405020304" pitchFamily="18" charset="0"/>
              </a:rPr>
              <a:t>Multinominal Naive-bayes Classifier </a:t>
            </a:r>
          </a:p>
        </p:txBody>
      </p:sp>
      <p:sp>
        <p:nvSpPr>
          <p:cNvPr id="3" name="Content Placeholder 2">
            <a:extLst>
              <a:ext uri="{FF2B5EF4-FFF2-40B4-BE49-F238E27FC236}">
                <a16:creationId xmlns:a16="http://schemas.microsoft.com/office/drawing/2014/main" id="{CB00CF7A-B6BE-4E3F-A62B-DE037B0CA666}"/>
              </a:ext>
            </a:extLst>
          </p:cNvPr>
          <p:cNvSpPr>
            <a:spLocks noGrp="1"/>
          </p:cNvSpPr>
          <p:nvPr>
            <p:ph idx="1"/>
          </p:nvPr>
        </p:nvSpPr>
        <p:spPr>
          <a:xfrm>
            <a:off x="436880" y="1331259"/>
            <a:ext cx="6679248" cy="4195481"/>
          </a:xfrm>
        </p:spPr>
        <p:txBody>
          <a:bodyPr>
            <a:normAutofit/>
          </a:bodyPr>
          <a:lstStyle/>
          <a:p>
            <a:pPr>
              <a:buFont typeface="Wingdings" panose="05000000000000000000" pitchFamily="2" charset="2"/>
              <a:buChar char="v"/>
            </a:pPr>
            <a:r>
              <a:rPr lang="en-IN" dirty="0"/>
              <a:t> </a:t>
            </a:r>
            <a:r>
              <a:rPr lang="en-IN" dirty="0">
                <a:latin typeface="Times New Roman" panose="02020603050405020304" pitchFamily="18" charset="0"/>
                <a:cs typeface="Times New Roman" panose="02020603050405020304" pitchFamily="18" charset="0"/>
              </a:rPr>
              <a:t>Multinomial Naive Bayes is a specialized version of Naive Bayes that is designed more for text documents </a:t>
            </a:r>
            <a:r>
              <a:rPr lang="en-IN" dirty="0"/>
              <a: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multinomial Naive Bayes classifier is suitable for classification with discrete features </a:t>
            </a:r>
            <a:r>
              <a:rPr lang="en-IN"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multinomial naive bayes explicitly models the word counts and adjusts the underlying calculations to deal with in.</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D70D7E-18AB-4249-8B45-B0D557FC6161}"/>
              </a:ext>
            </a:extLst>
          </p:cNvPr>
          <p:cNvSpPr txBox="1"/>
          <p:nvPr/>
        </p:nvSpPr>
        <p:spPr>
          <a:xfrm>
            <a:off x="1740369" y="6388510"/>
            <a:ext cx="3242301"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Confusion Matrix </a:t>
            </a:r>
          </a:p>
        </p:txBody>
      </p:sp>
      <p:sp>
        <p:nvSpPr>
          <p:cNvPr id="9" name="TextBox 8">
            <a:extLst>
              <a:ext uri="{FF2B5EF4-FFF2-40B4-BE49-F238E27FC236}">
                <a16:creationId xmlns:a16="http://schemas.microsoft.com/office/drawing/2014/main" id="{FCC68C5E-9451-4F69-BCAD-7B8A2F4A9BE3}"/>
              </a:ext>
            </a:extLst>
          </p:cNvPr>
          <p:cNvSpPr txBox="1"/>
          <p:nvPr/>
        </p:nvSpPr>
        <p:spPr>
          <a:xfrm>
            <a:off x="7870423" y="5926845"/>
            <a:ext cx="3474720" cy="923330"/>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Multinominal NB Confusion - Array</a:t>
            </a:r>
          </a:p>
          <a:p>
            <a:pPr algn="ct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146" name="Picture 2" descr="naive bayes, bayes theorem">
            <a:extLst>
              <a:ext uri="{FF2B5EF4-FFF2-40B4-BE49-F238E27FC236}">
                <a16:creationId xmlns:a16="http://schemas.microsoft.com/office/drawing/2014/main" id="{F8953C6A-05D3-433A-BE65-F9ACD639858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688606" y="1609407"/>
            <a:ext cx="4066514" cy="23301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C7C1468-DDA4-40FA-817D-C142F8E40C37}"/>
              </a:ext>
            </a:extLst>
          </p:cNvPr>
          <p:cNvSpPr txBox="1"/>
          <p:nvPr/>
        </p:nvSpPr>
        <p:spPr>
          <a:xfrm>
            <a:off x="8260080" y="3979094"/>
            <a:ext cx="2550160" cy="369332"/>
          </a:xfrm>
          <a:prstGeom prst="rect">
            <a:avLst/>
          </a:prstGeom>
          <a:noFill/>
        </p:spPr>
        <p:txBody>
          <a:bodyPr wrap="square" rtlCol="0">
            <a:spAutoFit/>
          </a:bodyPr>
          <a:lstStyle/>
          <a:p>
            <a:pPr algn="ctr"/>
            <a:r>
              <a:rPr lang="en-IN" dirty="0">
                <a:solidFill>
                  <a:schemeClr val="tx2">
                    <a:lumMod val="10000"/>
                  </a:schemeClr>
                </a:solidFill>
                <a:latin typeface="Times New Roman" panose="02020603050405020304" pitchFamily="18" charset="0"/>
                <a:cs typeface="Times New Roman" panose="02020603050405020304" pitchFamily="18" charset="0"/>
              </a:rPr>
              <a:t>Naive Bayes theorem</a:t>
            </a:r>
          </a:p>
        </p:txBody>
      </p:sp>
      <p:pic>
        <p:nvPicPr>
          <p:cNvPr id="7" name="Picture 6">
            <a:extLst>
              <a:ext uri="{FF2B5EF4-FFF2-40B4-BE49-F238E27FC236}">
                <a16:creationId xmlns:a16="http://schemas.microsoft.com/office/drawing/2014/main" id="{E3DF6862-858D-49B8-A012-F2E5EAE4E265}"/>
              </a:ext>
            </a:extLst>
          </p:cNvPr>
          <p:cNvPicPr>
            <a:picLocks noChangeAspect="1"/>
          </p:cNvPicPr>
          <p:nvPr/>
        </p:nvPicPr>
        <p:blipFill>
          <a:blip r:embed="rId4"/>
          <a:stretch>
            <a:fillRect/>
          </a:stretch>
        </p:blipFill>
        <p:spPr>
          <a:xfrm>
            <a:off x="7145493" y="4866541"/>
            <a:ext cx="4579620" cy="883920"/>
          </a:xfrm>
          <a:prstGeom prst="rect">
            <a:avLst/>
          </a:prstGeom>
        </p:spPr>
      </p:pic>
      <p:pic>
        <p:nvPicPr>
          <p:cNvPr id="11" name="Picture 10">
            <a:extLst>
              <a:ext uri="{FF2B5EF4-FFF2-40B4-BE49-F238E27FC236}">
                <a16:creationId xmlns:a16="http://schemas.microsoft.com/office/drawing/2014/main" id="{F5C32AC2-6941-4A59-A1A8-EAB0E7824B07}"/>
              </a:ext>
            </a:extLst>
          </p:cNvPr>
          <p:cNvPicPr>
            <a:picLocks noChangeAspect="1"/>
          </p:cNvPicPr>
          <p:nvPr/>
        </p:nvPicPr>
        <p:blipFill>
          <a:blip r:embed="rId5"/>
          <a:stretch>
            <a:fillRect/>
          </a:stretch>
        </p:blipFill>
        <p:spPr>
          <a:xfrm>
            <a:off x="1553298" y="3740583"/>
            <a:ext cx="3783920" cy="2647927"/>
          </a:xfrm>
          <a:prstGeom prst="rect">
            <a:avLst/>
          </a:prstGeom>
        </p:spPr>
      </p:pic>
      <p:sp>
        <p:nvSpPr>
          <p:cNvPr id="4" name="Rectangle 3">
            <a:extLst>
              <a:ext uri="{FF2B5EF4-FFF2-40B4-BE49-F238E27FC236}">
                <a16:creationId xmlns:a16="http://schemas.microsoft.com/office/drawing/2014/main" id="{1E1D2A4A-4345-483B-AE60-CCC69583DB5F}"/>
              </a:ext>
            </a:extLst>
          </p:cNvPr>
          <p:cNvSpPr/>
          <p:nvPr/>
        </p:nvSpPr>
        <p:spPr>
          <a:xfrm>
            <a:off x="266436" y="100157"/>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99635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DC2B-49E4-4EEB-9EAB-7C2A2F2AEE6D}"/>
              </a:ext>
            </a:extLst>
          </p:cNvPr>
          <p:cNvSpPr>
            <a:spLocks noGrp="1"/>
          </p:cNvSpPr>
          <p:nvPr>
            <p:ph type="title"/>
          </p:nvPr>
        </p:nvSpPr>
        <p:spPr>
          <a:xfrm>
            <a:off x="734034" y="238302"/>
            <a:ext cx="9404723" cy="1400530"/>
          </a:xfrm>
        </p:spPr>
        <p:txBody>
          <a:bodyPr/>
          <a:lstStyle/>
          <a:p>
            <a:r>
              <a:rPr lang="en-IN" sz="4800" u="sng" dirty="0">
                <a:latin typeface="Times New Roman" panose="02020603050405020304" pitchFamily="18" charset="0"/>
                <a:cs typeface="Times New Roman" panose="02020603050405020304" pitchFamily="18" charset="0"/>
              </a:rPr>
              <a:t>Content </a:t>
            </a:r>
          </a:p>
        </p:txBody>
      </p:sp>
      <p:sp>
        <p:nvSpPr>
          <p:cNvPr id="3" name="Content Placeholder 2">
            <a:extLst>
              <a:ext uri="{FF2B5EF4-FFF2-40B4-BE49-F238E27FC236}">
                <a16:creationId xmlns:a16="http://schemas.microsoft.com/office/drawing/2014/main" id="{806FF4E5-DD59-4485-A41E-65C95DABEAA2}"/>
              </a:ext>
            </a:extLst>
          </p:cNvPr>
          <p:cNvSpPr>
            <a:spLocks noGrp="1"/>
          </p:cNvSpPr>
          <p:nvPr>
            <p:ph idx="1"/>
          </p:nvPr>
        </p:nvSpPr>
        <p:spPr>
          <a:xfrm>
            <a:off x="842390" y="1044893"/>
            <a:ext cx="8946541" cy="4195481"/>
          </a:xfrm>
        </p:spPr>
        <p:txBody>
          <a:bodyPr>
            <a:noAutofit/>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Data set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Workflow</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Feature Selection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Classifier</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Prediction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Fake News Detector App</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CB790E-227A-4A81-9F7F-F91EE09C3E43}"/>
              </a:ext>
            </a:extLst>
          </p:cNvPr>
          <p:cNvPicPr>
            <a:picLocks noChangeAspect="1"/>
          </p:cNvPicPr>
          <p:nvPr/>
        </p:nvPicPr>
        <p:blipFill>
          <a:blip r:embed="rId2"/>
          <a:stretch>
            <a:fillRect/>
          </a:stretch>
        </p:blipFill>
        <p:spPr>
          <a:xfrm>
            <a:off x="5166014" y="1521227"/>
            <a:ext cx="6603466" cy="3697941"/>
          </a:xfrm>
          <a:prstGeom prst="rect">
            <a:avLst/>
          </a:prstGeom>
        </p:spPr>
      </p:pic>
    </p:spTree>
    <p:extLst>
      <p:ext uri="{BB962C8B-B14F-4D97-AF65-F5344CB8AC3E}">
        <p14:creationId xmlns:p14="http://schemas.microsoft.com/office/powerpoint/2010/main" val="258433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6BA4-A2B5-451A-9197-0E3CD6E89FCE}"/>
              </a:ext>
            </a:extLst>
          </p:cNvPr>
          <p:cNvSpPr>
            <a:spLocks noGrp="1"/>
          </p:cNvSpPr>
          <p:nvPr>
            <p:ph type="title"/>
          </p:nvPr>
        </p:nvSpPr>
        <p:spPr>
          <a:xfrm>
            <a:off x="646111" y="440018"/>
            <a:ext cx="9404723" cy="1400530"/>
          </a:xfrm>
        </p:spPr>
        <p:txBody>
          <a:bodyPr/>
          <a:lstStyle/>
          <a:p>
            <a:pPr algn="ctr"/>
            <a:r>
              <a:rPr lang="en-IN" u="sng" dirty="0">
                <a:latin typeface="Times New Roman" panose="02020603050405020304" pitchFamily="18" charset="0"/>
                <a:cs typeface="Times New Roman" panose="02020603050405020304" pitchFamily="18" charset="0"/>
              </a:rPr>
              <a:t>Comparison of Models</a:t>
            </a:r>
          </a:p>
        </p:txBody>
      </p:sp>
      <p:graphicFrame>
        <p:nvGraphicFramePr>
          <p:cNvPr id="4" name="Table 3">
            <a:extLst>
              <a:ext uri="{FF2B5EF4-FFF2-40B4-BE49-F238E27FC236}">
                <a16:creationId xmlns:a16="http://schemas.microsoft.com/office/drawing/2014/main" id="{C9780400-19DC-4200-9BF3-11821BD064D3}"/>
              </a:ext>
            </a:extLst>
          </p:cNvPr>
          <p:cNvGraphicFramePr>
            <a:graphicFrameLocks noGrp="1"/>
          </p:cNvGraphicFramePr>
          <p:nvPr>
            <p:extLst>
              <p:ext uri="{D42A27DB-BD31-4B8C-83A1-F6EECF244321}">
                <p14:modId xmlns:p14="http://schemas.microsoft.com/office/powerpoint/2010/main" val="374577989"/>
              </p:ext>
            </p:extLst>
          </p:nvPr>
        </p:nvGraphicFramePr>
        <p:xfrm>
          <a:off x="2826882" y="1514054"/>
          <a:ext cx="6507304" cy="4681728"/>
        </p:xfrm>
        <a:graphic>
          <a:graphicData uri="http://schemas.openxmlformats.org/drawingml/2006/table">
            <a:tbl>
              <a:tblPr firstRow="1" bandRow="1">
                <a:tableStyleId>{5C22544A-7EE6-4342-B048-85BDC9FD1C3A}</a:tableStyleId>
              </a:tblPr>
              <a:tblGrid>
                <a:gridCol w="3725431">
                  <a:extLst>
                    <a:ext uri="{9D8B030D-6E8A-4147-A177-3AD203B41FA5}">
                      <a16:colId xmlns:a16="http://schemas.microsoft.com/office/drawing/2014/main" val="1512320687"/>
                    </a:ext>
                  </a:extLst>
                </a:gridCol>
                <a:gridCol w="2781873">
                  <a:extLst>
                    <a:ext uri="{9D8B030D-6E8A-4147-A177-3AD203B41FA5}">
                      <a16:colId xmlns:a16="http://schemas.microsoft.com/office/drawing/2014/main" val="2526785369"/>
                    </a:ext>
                  </a:extLst>
                </a:gridCol>
              </a:tblGrid>
              <a:tr h="780288">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Classifiers </a:t>
                      </a:r>
                    </a:p>
                  </a:txBody>
                  <a:tcPr/>
                </a:tc>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53899951"/>
                  </a:ext>
                </a:extLst>
              </a:tr>
              <a:tr h="780288">
                <a:tc>
                  <a:txBody>
                    <a:bodyPr/>
                    <a:lstStyle/>
                    <a:p>
                      <a:pPr algn="ctr"/>
                      <a:r>
                        <a:rPr lang="en-IN" sz="2000" b="1" dirty="0">
                          <a:latin typeface="Times New Roman" panose="02020603050405020304" pitchFamily="18" charset="0"/>
                          <a:cs typeface="Times New Roman" panose="02020603050405020304" pitchFamily="18" charset="0"/>
                        </a:rPr>
                        <a:t>1. Naive bayes Model</a:t>
                      </a:r>
                    </a:p>
                  </a:txBody>
                  <a:tcPr/>
                </a:tc>
                <a:tc>
                  <a:txBody>
                    <a:bodyPr/>
                    <a:lstStyle/>
                    <a:p>
                      <a:pPr algn="ctr"/>
                      <a:r>
                        <a:rPr lang="en-IN" sz="2000" b="1" dirty="0">
                          <a:latin typeface="Times New Roman" panose="02020603050405020304" pitchFamily="18" charset="0"/>
                          <a:cs typeface="Times New Roman" panose="02020603050405020304" pitchFamily="18" charset="0"/>
                        </a:rPr>
                        <a:t>70.24%</a:t>
                      </a:r>
                    </a:p>
                  </a:txBody>
                  <a:tcPr/>
                </a:tc>
                <a:extLst>
                  <a:ext uri="{0D108BD9-81ED-4DB2-BD59-A6C34878D82A}">
                    <a16:rowId xmlns:a16="http://schemas.microsoft.com/office/drawing/2014/main" val="1185506447"/>
                  </a:ext>
                </a:extLst>
              </a:tr>
              <a:tr h="780288">
                <a:tc>
                  <a:txBody>
                    <a:bodyPr/>
                    <a:lstStyle/>
                    <a:p>
                      <a:pPr algn="ctr"/>
                      <a:r>
                        <a:rPr lang="en-IN" sz="2000" b="1" dirty="0">
                          <a:latin typeface="Times New Roman" panose="02020603050405020304" pitchFamily="18" charset="0"/>
                          <a:cs typeface="Times New Roman" panose="02020603050405020304" pitchFamily="18" charset="0"/>
                        </a:rPr>
                        <a:t>2. Logistic Regression</a:t>
                      </a:r>
                    </a:p>
                  </a:txBody>
                  <a:tcPr/>
                </a:tc>
                <a:tc>
                  <a:txBody>
                    <a:bodyPr/>
                    <a:lstStyle/>
                    <a:p>
                      <a:pPr algn="ctr"/>
                      <a:r>
                        <a:rPr lang="en-IN" sz="2000" b="1" dirty="0">
                          <a:latin typeface="Times New Roman" panose="02020603050405020304" pitchFamily="18" charset="0"/>
                          <a:cs typeface="Times New Roman" panose="02020603050405020304" pitchFamily="18" charset="0"/>
                        </a:rPr>
                        <a:t>72.44%</a:t>
                      </a:r>
                    </a:p>
                  </a:txBody>
                  <a:tcPr/>
                </a:tc>
                <a:extLst>
                  <a:ext uri="{0D108BD9-81ED-4DB2-BD59-A6C34878D82A}">
                    <a16:rowId xmlns:a16="http://schemas.microsoft.com/office/drawing/2014/main" val="2700946422"/>
                  </a:ext>
                </a:extLst>
              </a:tr>
              <a:tr h="780288">
                <a:tc>
                  <a:txBody>
                    <a:bodyPr/>
                    <a:lstStyle/>
                    <a:p>
                      <a:pPr algn="ctr"/>
                      <a:r>
                        <a:rPr lang="en-IN" sz="2000" b="1" dirty="0">
                          <a:latin typeface="Times New Roman" panose="02020603050405020304" pitchFamily="18" charset="0"/>
                          <a:cs typeface="Times New Roman" panose="02020603050405020304" pitchFamily="18" charset="0"/>
                        </a:rPr>
                        <a:t>3. Linear SVM</a:t>
                      </a:r>
                    </a:p>
                  </a:txBody>
                  <a:tcPr/>
                </a:tc>
                <a:tc>
                  <a:txBody>
                    <a:bodyPr/>
                    <a:lstStyle/>
                    <a:p>
                      <a:pPr algn="ctr"/>
                      <a:r>
                        <a:rPr lang="en-IN" sz="2000" b="1" dirty="0">
                          <a:latin typeface="Times New Roman" panose="02020603050405020304" pitchFamily="18" charset="0"/>
                          <a:cs typeface="Times New Roman" panose="02020603050405020304" pitchFamily="18" charset="0"/>
                        </a:rPr>
                        <a:t>67.90%</a:t>
                      </a:r>
                    </a:p>
                  </a:txBody>
                  <a:tcPr/>
                </a:tc>
                <a:extLst>
                  <a:ext uri="{0D108BD9-81ED-4DB2-BD59-A6C34878D82A}">
                    <a16:rowId xmlns:a16="http://schemas.microsoft.com/office/drawing/2014/main" val="1662597261"/>
                  </a:ext>
                </a:extLst>
              </a:tr>
              <a:tr h="780288">
                <a:tc>
                  <a:txBody>
                    <a:bodyPr/>
                    <a:lstStyle/>
                    <a:p>
                      <a:pPr algn="ctr"/>
                      <a:r>
                        <a:rPr lang="en-IN" sz="2000" b="1" dirty="0">
                          <a:latin typeface="Times New Roman" panose="02020603050405020304" pitchFamily="18" charset="0"/>
                          <a:cs typeface="Times New Roman" panose="02020603050405020304" pitchFamily="18" charset="0"/>
                        </a:rPr>
                        <a:t>4.Random Forest Classifier</a:t>
                      </a:r>
                    </a:p>
                  </a:txBody>
                  <a:tcPr/>
                </a:tc>
                <a:tc>
                  <a:txBody>
                    <a:bodyPr/>
                    <a:lstStyle/>
                    <a:p>
                      <a:pPr algn="ctr"/>
                      <a:r>
                        <a:rPr lang="en-IN" sz="2000" b="1" dirty="0">
                          <a:latin typeface="Times New Roman" panose="02020603050405020304" pitchFamily="18" charset="0"/>
                          <a:cs typeface="Times New Roman" panose="02020603050405020304" pitchFamily="18" charset="0"/>
                        </a:rPr>
                        <a:t>71.90%</a:t>
                      </a:r>
                    </a:p>
                  </a:txBody>
                  <a:tcPr/>
                </a:tc>
                <a:extLst>
                  <a:ext uri="{0D108BD9-81ED-4DB2-BD59-A6C34878D82A}">
                    <a16:rowId xmlns:a16="http://schemas.microsoft.com/office/drawing/2014/main" val="590409357"/>
                  </a:ext>
                </a:extLst>
              </a:tr>
              <a:tr h="780288">
                <a:tc>
                  <a:txBody>
                    <a:bodyPr/>
                    <a:lstStyle/>
                    <a:p>
                      <a:pPr algn="ctr"/>
                      <a:r>
                        <a:rPr lang="en-IN" sz="2000" b="1" dirty="0">
                          <a:latin typeface="Times New Roman" panose="02020603050405020304" pitchFamily="18" charset="0"/>
                          <a:cs typeface="Times New Roman" panose="02020603050405020304" pitchFamily="18" charset="0"/>
                        </a:rPr>
                        <a:t>5. Stochastic Gradient Descent</a:t>
                      </a:r>
                    </a:p>
                  </a:txBody>
                  <a:tcPr/>
                </a:tc>
                <a:tc>
                  <a:txBody>
                    <a:bodyPr/>
                    <a:lstStyle/>
                    <a:p>
                      <a:pPr algn="ctr"/>
                      <a:r>
                        <a:rPr lang="en-IN" sz="2000" b="1" dirty="0">
                          <a:latin typeface="Times New Roman" panose="02020603050405020304" pitchFamily="18" charset="0"/>
                          <a:cs typeface="Times New Roman" panose="02020603050405020304" pitchFamily="18" charset="0"/>
                        </a:rPr>
                        <a:t>66.06%</a:t>
                      </a:r>
                    </a:p>
                  </a:txBody>
                  <a:tcPr/>
                </a:tc>
                <a:extLst>
                  <a:ext uri="{0D108BD9-81ED-4DB2-BD59-A6C34878D82A}">
                    <a16:rowId xmlns:a16="http://schemas.microsoft.com/office/drawing/2014/main" val="2117873089"/>
                  </a:ext>
                </a:extLst>
              </a:tr>
            </a:tbl>
          </a:graphicData>
        </a:graphic>
      </p:graphicFrame>
      <p:sp>
        <p:nvSpPr>
          <p:cNvPr id="5" name="Rectangle 4">
            <a:extLst>
              <a:ext uri="{FF2B5EF4-FFF2-40B4-BE49-F238E27FC236}">
                <a16:creationId xmlns:a16="http://schemas.microsoft.com/office/drawing/2014/main" id="{72432A29-BA92-4602-9FE7-82F4DD9D8369}"/>
              </a:ext>
            </a:extLst>
          </p:cNvPr>
          <p:cNvSpPr/>
          <p:nvPr/>
        </p:nvSpPr>
        <p:spPr>
          <a:xfrm>
            <a:off x="361142" y="221885"/>
            <a:ext cx="2465740"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400" dirty="0"/>
          </a:p>
        </p:txBody>
      </p:sp>
    </p:spTree>
    <p:extLst>
      <p:ext uri="{BB962C8B-B14F-4D97-AF65-F5344CB8AC3E}">
        <p14:creationId xmlns:p14="http://schemas.microsoft.com/office/powerpoint/2010/main" val="161051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68BE-B1BB-4364-BC03-3F6D8DE4C457}"/>
              </a:ext>
            </a:extLst>
          </p:cNvPr>
          <p:cNvSpPr>
            <a:spLocks noGrp="1"/>
          </p:cNvSpPr>
          <p:nvPr>
            <p:ph type="title"/>
          </p:nvPr>
        </p:nvSpPr>
        <p:spPr>
          <a:xfrm>
            <a:off x="1284808" y="652388"/>
            <a:ext cx="9404723" cy="1400530"/>
          </a:xfrm>
        </p:spPr>
        <p:txBody>
          <a:bodyPr/>
          <a:lstStyle/>
          <a:p>
            <a:pPr algn="ctr"/>
            <a:r>
              <a:rPr lang="en-IN" u="sng" dirty="0">
                <a:latin typeface="Times New Roman" panose="02020603050405020304" pitchFamily="18" charset="0"/>
                <a:cs typeface="Times New Roman" panose="02020603050405020304" pitchFamily="18" charset="0"/>
              </a:rPr>
              <a:t>Comparison of Models</a:t>
            </a:r>
            <a:endParaRPr lang="en-IN" dirty="0"/>
          </a:p>
        </p:txBody>
      </p:sp>
      <p:sp>
        <p:nvSpPr>
          <p:cNvPr id="4" name="Rectangle 3">
            <a:extLst>
              <a:ext uri="{FF2B5EF4-FFF2-40B4-BE49-F238E27FC236}">
                <a16:creationId xmlns:a16="http://schemas.microsoft.com/office/drawing/2014/main" id="{102EC922-63F2-4C55-A4CF-D1EC47C0D8E9}"/>
              </a:ext>
            </a:extLst>
          </p:cNvPr>
          <p:cNvSpPr/>
          <p:nvPr/>
        </p:nvSpPr>
        <p:spPr>
          <a:xfrm>
            <a:off x="317236" y="147936"/>
            <a:ext cx="1935145"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400" dirty="0"/>
          </a:p>
        </p:txBody>
      </p:sp>
      <p:graphicFrame>
        <p:nvGraphicFramePr>
          <p:cNvPr id="7" name="Table 6">
            <a:extLst>
              <a:ext uri="{FF2B5EF4-FFF2-40B4-BE49-F238E27FC236}">
                <a16:creationId xmlns:a16="http://schemas.microsoft.com/office/drawing/2014/main" id="{DD6F61E7-DCB2-4C11-BEAD-231A4848EB6C}"/>
              </a:ext>
            </a:extLst>
          </p:cNvPr>
          <p:cNvGraphicFramePr>
            <a:graphicFrameLocks noGrp="1"/>
          </p:cNvGraphicFramePr>
          <p:nvPr>
            <p:extLst>
              <p:ext uri="{D42A27DB-BD31-4B8C-83A1-F6EECF244321}">
                <p14:modId xmlns:p14="http://schemas.microsoft.com/office/powerpoint/2010/main" val="1632596261"/>
              </p:ext>
            </p:extLst>
          </p:nvPr>
        </p:nvGraphicFramePr>
        <p:xfrm>
          <a:off x="2445812" y="2052918"/>
          <a:ext cx="7612588" cy="2682957"/>
        </p:xfrm>
        <a:graphic>
          <a:graphicData uri="http://schemas.openxmlformats.org/drawingml/2006/table">
            <a:tbl>
              <a:tblPr firstRow="1" bandRow="1">
                <a:tableStyleId>{5C22544A-7EE6-4342-B048-85BDC9FD1C3A}</a:tableStyleId>
              </a:tblPr>
              <a:tblGrid>
                <a:gridCol w="4456150">
                  <a:extLst>
                    <a:ext uri="{9D8B030D-6E8A-4147-A177-3AD203B41FA5}">
                      <a16:colId xmlns:a16="http://schemas.microsoft.com/office/drawing/2014/main" val="1722694445"/>
                    </a:ext>
                  </a:extLst>
                </a:gridCol>
                <a:gridCol w="3156438">
                  <a:extLst>
                    <a:ext uri="{9D8B030D-6E8A-4147-A177-3AD203B41FA5}">
                      <a16:colId xmlns:a16="http://schemas.microsoft.com/office/drawing/2014/main" val="60157815"/>
                    </a:ext>
                  </a:extLst>
                </a:gridCol>
              </a:tblGrid>
              <a:tr h="894319">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Classifiers </a:t>
                      </a:r>
                    </a:p>
                  </a:txBody>
                  <a:tcPr/>
                </a:tc>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015136819"/>
                  </a:ext>
                </a:extLst>
              </a:tr>
              <a:tr h="894319">
                <a:tc>
                  <a:txBody>
                    <a:bodyPr/>
                    <a:lstStyle/>
                    <a:p>
                      <a:pPr algn="ctr"/>
                      <a:r>
                        <a:rPr lang="en-IN" sz="2000" b="1" dirty="0">
                          <a:latin typeface="Times New Roman" panose="02020603050405020304" pitchFamily="18" charset="0"/>
                          <a:cs typeface="Times New Roman" panose="02020603050405020304" pitchFamily="18" charset="0"/>
                        </a:rPr>
                        <a:t>1. Logistic Regression</a:t>
                      </a:r>
                    </a:p>
                  </a:txBody>
                  <a:tcPr/>
                </a:tc>
                <a:tc>
                  <a:txBody>
                    <a:bodyPr/>
                    <a:lstStyle/>
                    <a:p>
                      <a:pPr algn="ctr"/>
                      <a:r>
                        <a:rPr lang="en-IN" sz="2000" b="1"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1567758917"/>
                  </a:ext>
                </a:extLst>
              </a:tr>
              <a:tr h="894319">
                <a:tc>
                  <a:txBody>
                    <a:bodyPr/>
                    <a:lstStyle/>
                    <a:p>
                      <a:pPr algn="ctr"/>
                      <a:r>
                        <a:rPr lang="en-IN" sz="2000" b="1" dirty="0">
                          <a:latin typeface="Times New Roman" panose="02020603050405020304" pitchFamily="18" charset="0"/>
                          <a:cs typeface="Times New Roman" panose="02020603050405020304" pitchFamily="18" charset="0"/>
                        </a:rPr>
                        <a:t>2. Multinominal Naive bayes</a:t>
                      </a:r>
                    </a:p>
                  </a:txBody>
                  <a:tcPr/>
                </a:tc>
                <a:tc>
                  <a:txBody>
                    <a:bodyPr/>
                    <a:lstStyle/>
                    <a:p>
                      <a:pPr algn="ctr"/>
                      <a:r>
                        <a:rPr lang="en-IN" sz="2000" b="1" dirty="0">
                          <a:latin typeface="Times New Roman" panose="02020603050405020304" pitchFamily="18" charset="0"/>
                          <a:cs typeface="Times New Roman" panose="02020603050405020304" pitchFamily="18" charset="0"/>
                        </a:rPr>
                        <a:t>85%</a:t>
                      </a:r>
                    </a:p>
                  </a:txBody>
                  <a:tcPr/>
                </a:tc>
                <a:extLst>
                  <a:ext uri="{0D108BD9-81ED-4DB2-BD59-A6C34878D82A}">
                    <a16:rowId xmlns:a16="http://schemas.microsoft.com/office/drawing/2014/main" val="2662984343"/>
                  </a:ext>
                </a:extLst>
              </a:tr>
            </a:tbl>
          </a:graphicData>
        </a:graphic>
      </p:graphicFrame>
    </p:spTree>
    <p:extLst>
      <p:ext uri="{BB962C8B-B14F-4D97-AF65-F5344CB8AC3E}">
        <p14:creationId xmlns:p14="http://schemas.microsoft.com/office/powerpoint/2010/main" val="97450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2364-CB2F-46ED-9770-DF9717DE4F40}"/>
              </a:ext>
            </a:extLst>
          </p:cNvPr>
          <p:cNvSpPr>
            <a:spLocks noGrp="1"/>
          </p:cNvSpPr>
          <p:nvPr>
            <p:ph type="title"/>
          </p:nvPr>
        </p:nvSpPr>
        <p:spPr>
          <a:xfrm>
            <a:off x="648929" y="408859"/>
            <a:ext cx="3753599" cy="1442153"/>
          </a:xfrm>
        </p:spPr>
        <p:txBody>
          <a:bodyPr>
            <a:normAutofit/>
          </a:bodyPr>
          <a:lstStyle/>
          <a:p>
            <a:r>
              <a:rPr lang="en-IN" sz="3600" u="sng" dirty="0">
                <a:latin typeface="Times New Roman" panose="02020603050405020304" pitchFamily="18" charset="0"/>
                <a:cs typeface="Times New Roman" panose="02020603050405020304" pitchFamily="18" charset="0"/>
              </a:rPr>
              <a:t>Prediction </a:t>
            </a:r>
          </a:p>
        </p:txBody>
      </p:sp>
      <p:sp>
        <p:nvSpPr>
          <p:cNvPr id="3" name="Content Placeholder 2">
            <a:extLst>
              <a:ext uri="{FF2B5EF4-FFF2-40B4-BE49-F238E27FC236}">
                <a16:creationId xmlns:a16="http://schemas.microsoft.com/office/drawing/2014/main" id="{4303B5DA-4297-4A96-8F03-9A112F2F438C}"/>
              </a:ext>
            </a:extLst>
          </p:cNvPr>
          <p:cNvSpPr>
            <a:spLocks noGrp="1"/>
          </p:cNvSpPr>
          <p:nvPr>
            <p:ph idx="1"/>
          </p:nvPr>
        </p:nvSpPr>
        <p:spPr>
          <a:xfrm>
            <a:off x="749141" y="1955292"/>
            <a:ext cx="3754987" cy="2947415"/>
          </a:xfrm>
        </p:spPr>
        <p:txBody>
          <a:bodyPr>
            <a:no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 a final Classification Model for prediction the output we have used the Logistic Regression Classification model as its Accuracy is better  than all of those classification model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have develop a web based app for user who wants to check a news is fake or real.</a:t>
            </a:r>
          </a:p>
        </p:txBody>
      </p:sp>
      <p:pic>
        <p:nvPicPr>
          <p:cNvPr id="5" name="Picture 4">
            <a:extLst>
              <a:ext uri="{FF2B5EF4-FFF2-40B4-BE49-F238E27FC236}">
                <a16:creationId xmlns:a16="http://schemas.microsoft.com/office/drawing/2014/main" id="{F9B4473F-50DD-4B3A-8DF0-D31577978C5E}"/>
              </a:ext>
            </a:extLst>
          </p:cNvPr>
          <p:cNvPicPr>
            <a:picLocks noChangeAspect="1"/>
          </p:cNvPicPr>
          <p:nvPr/>
        </p:nvPicPr>
        <p:blipFill rotWithShape="1">
          <a:blip r:embed="rId3"/>
          <a:srcRect l="8934" r="16853" b="2"/>
          <a:stretch/>
        </p:blipFill>
        <p:spPr>
          <a:xfrm>
            <a:off x="5591547" y="1447799"/>
            <a:ext cx="5952751" cy="4191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7203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7B21-B904-4984-9773-CC10C7F7E50D}"/>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Fake News Detector Web app </a:t>
            </a:r>
          </a:p>
        </p:txBody>
      </p:sp>
      <p:pic>
        <p:nvPicPr>
          <p:cNvPr id="5" name="Picture 4">
            <a:extLst>
              <a:ext uri="{FF2B5EF4-FFF2-40B4-BE49-F238E27FC236}">
                <a16:creationId xmlns:a16="http://schemas.microsoft.com/office/drawing/2014/main" id="{A7741873-EF39-4450-97A2-321BDB62F8D8}"/>
              </a:ext>
            </a:extLst>
          </p:cNvPr>
          <p:cNvPicPr>
            <a:picLocks noChangeAspect="1"/>
          </p:cNvPicPr>
          <p:nvPr/>
        </p:nvPicPr>
        <p:blipFill>
          <a:blip r:embed="rId2"/>
          <a:stretch>
            <a:fillRect/>
          </a:stretch>
        </p:blipFill>
        <p:spPr>
          <a:xfrm>
            <a:off x="451239" y="1455420"/>
            <a:ext cx="8315641" cy="5121312"/>
          </a:xfrm>
          <a:prstGeom prst="rect">
            <a:avLst/>
          </a:prstGeom>
        </p:spPr>
      </p:pic>
      <p:pic>
        <p:nvPicPr>
          <p:cNvPr id="7" name="Picture 6">
            <a:extLst>
              <a:ext uri="{FF2B5EF4-FFF2-40B4-BE49-F238E27FC236}">
                <a16:creationId xmlns:a16="http://schemas.microsoft.com/office/drawing/2014/main" id="{8502B0CF-74AA-4490-96EC-71F8B3FD828B}"/>
              </a:ext>
            </a:extLst>
          </p:cNvPr>
          <p:cNvPicPr>
            <a:picLocks noChangeAspect="1"/>
          </p:cNvPicPr>
          <p:nvPr/>
        </p:nvPicPr>
        <p:blipFill>
          <a:blip r:embed="rId3"/>
          <a:stretch>
            <a:fillRect/>
          </a:stretch>
        </p:blipFill>
        <p:spPr>
          <a:xfrm>
            <a:off x="9168449" y="4337109"/>
            <a:ext cx="2499676" cy="2035255"/>
          </a:xfrm>
          <a:prstGeom prst="rect">
            <a:avLst/>
          </a:prstGeom>
        </p:spPr>
      </p:pic>
      <p:pic>
        <p:nvPicPr>
          <p:cNvPr id="9" name="Picture 8">
            <a:extLst>
              <a:ext uri="{FF2B5EF4-FFF2-40B4-BE49-F238E27FC236}">
                <a16:creationId xmlns:a16="http://schemas.microsoft.com/office/drawing/2014/main" id="{92485D3D-6D0C-4A27-9C33-6E3163DB7FDB}"/>
              </a:ext>
            </a:extLst>
          </p:cNvPr>
          <p:cNvPicPr>
            <a:picLocks noChangeAspect="1"/>
          </p:cNvPicPr>
          <p:nvPr/>
        </p:nvPicPr>
        <p:blipFill>
          <a:blip r:embed="rId4"/>
          <a:stretch>
            <a:fillRect/>
          </a:stretch>
        </p:blipFill>
        <p:spPr>
          <a:xfrm>
            <a:off x="9095812" y="1762126"/>
            <a:ext cx="2644949" cy="1857374"/>
          </a:xfrm>
          <a:prstGeom prst="rect">
            <a:avLst/>
          </a:prstGeom>
        </p:spPr>
      </p:pic>
    </p:spTree>
    <p:extLst>
      <p:ext uri="{BB962C8B-B14F-4D97-AF65-F5344CB8AC3E}">
        <p14:creationId xmlns:p14="http://schemas.microsoft.com/office/powerpoint/2010/main" val="273610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340-D54A-4311-A4AF-82558DBC588B}"/>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3F01560D-E60F-426A-818C-1CBC00D2E9F6}"/>
              </a:ext>
            </a:extLst>
          </p:cNvPr>
          <p:cNvSpPr>
            <a:spLocks noGrp="1"/>
          </p:cNvSpPr>
          <p:nvPr>
            <p:ph idx="1"/>
          </p:nvPr>
        </p:nvSpPr>
        <p:spPr>
          <a:xfrm>
            <a:off x="95250" y="1560793"/>
            <a:ext cx="7613968" cy="4195481"/>
          </a:xfrm>
        </p:spPr>
        <p:txBody>
          <a:bodyPr>
            <a:normAutofit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Fake news is a phenomenon which is having a significant impact on our social life, in particular in the political world. just like in the last US presidential elections.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used five different classifiers that are Linear SVM, Naïve Bayes, Logistic Regression, Random Forest and Stochastic Gradient Descent. Finally, based on the accuracy and performance the selected classifier for detection is Logistic Regression Classifier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achieved classification accuracy of approximately 74% on the test set which is a decent result considering the relative simplicity of the model.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way we can help people make more informed decisions and they will not be fooled into thinking what others want to manipulate them into believing.</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ADF168-AC45-4F59-989F-A74C8DE9A764}"/>
              </a:ext>
            </a:extLst>
          </p:cNvPr>
          <p:cNvPicPr>
            <a:picLocks noChangeAspect="1"/>
          </p:cNvPicPr>
          <p:nvPr/>
        </p:nvPicPr>
        <p:blipFill>
          <a:blip r:embed="rId2"/>
          <a:stretch>
            <a:fillRect/>
          </a:stretch>
        </p:blipFill>
        <p:spPr>
          <a:xfrm>
            <a:off x="8010525" y="2067785"/>
            <a:ext cx="4086225" cy="2661661"/>
          </a:xfrm>
          <a:prstGeom prst="rect">
            <a:avLst/>
          </a:prstGeom>
        </p:spPr>
      </p:pic>
    </p:spTree>
    <p:extLst>
      <p:ext uri="{BB962C8B-B14F-4D97-AF65-F5344CB8AC3E}">
        <p14:creationId xmlns:p14="http://schemas.microsoft.com/office/powerpoint/2010/main" val="394367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37F0-DE9D-4BFB-8C35-2817475DC5AC}"/>
              </a:ext>
            </a:extLst>
          </p:cNvPr>
          <p:cNvSpPr>
            <a:spLocks noGrp="1"/>
          </p:cNvSpPr>
          <p:nvPr>
            <p:ph type="title"/>
          </p:nvPr>
        </p:nvSpPr>
        <p:spPr/>
        <p:txBody>
          <a:bodyPr/>
          <a:lstStyle/>
          <a:p>
            <a:r>
              <a:rPr lang="en-IN" sz="5400" u="sng"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B08B846B-B228-4D63-A413-13C46953D4CF}"/>
              </a:ext>
            </a:extLst>
          </p:cNvPr>
          <p:cNvSpPr>
            <a:spLocks noGrp="1"/>
          </p:cNvSpPr>
          <p:nvPr>
            <p:ph idx="1"/>
          </p:nvPr>
        </p:nvSpPr>
        <p:spPr>
          <a:xfrm>
            <a:off x="638091" y="1989418"/>
            <a:ext cx="6532730" cy="4195481"/>
          </a:xfrm>
        </p:spPr>
        <p:txBody>
          <a:bodyPr/>
          <a:lstStyle/>
          <a:p>
            <a:pPr>
              <a:buFont typeface="Wingdings" panose="05000000000000000000" pitchFamily="2" charset="2"/>
              <a:buChar char="v"/>
            </a:pPr>
            <a:r>
              <a:rPr lang="en-IN" dirty="0"/>
              <a:t>Apply deep learning techniques for better result</a:t>
            </a:r>
          </a:p>
          <a:p>
            <a:pPr>
              <a:buFont typeface="Wingdings" panose="05000000000000000000" pitchFamily="2" charset="2"/>
              <a:buChar char="v"/>
            </a:pPr>
            <a:r>
              <a:rPr lang="en-IN" dirty="0"/>
              <a:t>Increase number of features to get more perfect Result</a:t>
            </a:r>
          </a:p>
          <a:p>
            <a:pPr>
              <a:buFont typeface="Wingdings" panose="05000000000000000000" pitchFamily="2" charset="2"/>
              <a:buChar char="v"/>
            </a:pPr>
            <a:r>
              <a:rPr lang="en-IN" dirty="0"/>
              <a:t>Increases the processing speed </a:t>
            </a:r>
          </a:p>
          <a:p>
            <a:pPr>
              <a:buFont typeface="Wingdings" panose="05000000000000000000" pitchFamily="2" charset="2"/>
              <a:buChar char="v"/>
            </a:pPr>
            <a:r>
              <a:rPr lang="en-IN" dirty="0"/>
              <a:t>Quality of the Dataset can be improved </a:t>
            </a:r>
          </a:p>
        </p:txBody>
      </p:sp>
      <p:pic>
        <p:nvPicPr>
          <p:cNvPr id="5" name="Picture 4">
            <a:extLst>
              <a:ext uri="{FF2B5EF4-FFF2-40B4-BE49-F238E27FC236}">
                <a16:creationId xmlns:a16="http://schemas.microsoft.com/office/drawing/2014/main" id="{DECA1F10-FB10-4747-A9FF-A7E2492B2938}"/>
              </a:ext>
            </a:extLst>
          </p:cNvPr>
          <p:cNvPicPr>
            <a:picLocks noChangeAspect="1"/>
          </p:cNvPicPr>
          <p:nvPr/>
        </p:nvPicPr>
        <p:blipFill>
          <a:blip r:embed="rId2"/>
          <a:stretch>
            <a:fillRect/>
          </a:stretch>
        </p:blipFill>
        <p:spPr>
          <a:xfrm>
            <a:off x="7170821" y="1594853"/>
            <a:ext cx="4225424" cy="4470400"/>
          </a:xfrm>
          <a:prstGeom prst="rect">
            <a:avLst/>
          </a:prstGeom>
        </p:spPr>
      </p:pic>
    </p:spTree>
    <p:extLst>
      <p:ext uri="{BB962C8B-B14F-4D97-AF65-F5344CB8AC3E}">
        <p14:creationId xmlns:p14="http://schemas.microsoft.com/office/powerpoint/2010/main" val="4198750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29AB-AAFA-4CA7-96D2-4ED447D37600}"/>
              </a:ext>
            </a:extLst>
          </p:cNvPr>
          <p:cNvSpPr>
            <a:spLocks noGrp="1"/>
          </p:cNvSpPr>
          <p:nvPr>
            <p:ph type="title"/>
          </p:nvPr>
        </p:nvSpPr>
        <p:spPr>
          <a:xfrm>
            <a:off x="711865" y="194000"/>
            <a:ext cx="9404723" cy="1400530"/>
          </a:xfrm>
        </p:spPr>
        <p:txBody>
          <a:bodyPr/>
          <a:lstStyle/>
          <a:p>
            <a:r>
              <a:rPr lang="en-IN" sz="4800"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82D12B6D-BD35-478D-819A-12E46D5EB134}"/>
              </a:ext>
            </a:extLst>
          </p:cNvPr>
          <p:cNvSpPr>
            <a:spLocks noGrp="1"/>
          </p:cNvSpPr>
          <p:nvPr>
            <p:ph idx="1"/>
          </p:nvPr>
        </p:nvSpPr>
        <p:spPr>
          <a:xfrm>
            <a:off x="454919" y="1137331"/>
            <a:ext cx="9661669" cy="4315819"/>
          </a:xfrm>
        </p:spPr>
        <p:txBody>
          <a:bodyPr>
            <a:noAutofit/>
          </a:bodyPr>
          <a:lstStyle/>
          <a:p>
            <a:pPr>
              <a:buFont typeface="+mj-lt"/>
              <a:buAutoNum type="arabicPeriod"/>
            </a:pPr>
            <a:r>
              <a:rPr lang="en-US" sz="1200" dirty="0">
                <a:latin typeface="Times New Roman" panose="02020603050405020304" pitchFamily="18" charset="0"/>
                <a:cs typeface="Times New Roman" panose="02020603050405020304" pitchFamily="18" charset="0"/>
              </a:rPr>
              <a:t>Vasu </a:t>
            </a:r>
            <a:r>
              <a:rPr lang="en-US" sz="1200" dirty="0" err="1">
                <a:latin typeface="Times New Roman" panose="02020603050405020304" pitchFamily="18" charset="0"/>
                <a:cs typeface="Times New Roman" panose="02020603050405020304" pitchFamily="18" charset="0"/>
              </a:rPr>
              <a:t>Agarwala</a:t>
            </a:r>
            <a:r>
              <a:rPr lang="en-US" sz="1200" dirty="0">
                <a:latin typeface="Times New Roman" panose="02020603050405020304" pitchFamily="18" charset="0"/>
                <a:cs typeface="Times New Roman" panose="02020603050405020304" pitchFamily="18" charset="0"/>
              </a:rPr>
              <a:t>, H. Parveen Sultana, </a:t>
            </a:r>
            <a:r>
              <a:rPr lang="en-US" sz="1200" dirty="0" err="1">
                <a:latin typeface="Times New Roman" panose="02020603050405020304" pitchFamily="18" charset="0"/>
                <a:cs typeface="Times New Roman" panose="02020603050405020304" pitchFamily="18" charset="0"/>
              </a:rPr>
              <a:t>Srijan</a:t>
            </a:r>
            <a:r>
              <a:rPr lang="en-US" sz="1200" dirty="0">
                <a:latin typeface="Times New Roman" panose="02020603050405020304" pitchFamily="18" charset="0"/>
                <a:cs typeface="Times New Roman" panose="02020603050405020304" pitchFamily="18" charset="0"/>
              </a:rPr>
              <a:t> Malhotra, </a:t>
            </a:r>
            <a:r>
              <a:rPr lang="en-US" sz="1200" dirty="0" err="1">
                <a:latin typeface="Times New Roman" panose="02020603050405020304" pitchFamily="18" charset="0"/>
                <a:cs typeface="Times New Roman" panose="02020603050405020304" pitchFamily="18" charset="0"/>
              </a:rPr>
              <a:t>Amitrajit</a:t>
            </a:r>
            <a:r>
              <a:rPr lang="en-US" sz="1200" dirty="0">
                <a:latin typeface="Times New Roman" panose="02020603050405020304" pitchFamily="18" charset="0"/>
                <a:cs typeface="Times New Roman" panose="02020603050405020304" pitchFamily="18" charset="0"/>
              </a:rPr>
              <a:t> Sarkar , "Analysis of Classifiers for Fake News Detection", Procedia Computer Science , Volume 165, 2019, Pages 377-383,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 </a:t>
            </a:r>
            <a:r>
              <a:rPr lang="en-IN" sz="1200" dirty="0">
                <a:latin typeface="Times New Roman" panose="02020603050405020304" pitchFamily="18" charset="0"/>
                <a:cs typeface="Times New Roman" panose="02020603050405020304" pitchFamily="18" charset="0"/>
              </a:rPr>
              <a:t>10.1016/j.procs.2020.01.035.</a:t>
            </a:r>
            <a:endParaRPr lang="en-US" sz="1200"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R. K. </a:t>
            </a:r>
            <a:r>
              <a:rPr lang="en-US" sz="1200" dirty="0" err="1">
                <a:latin typeface="Times New Roman" panose="02020603050405020304" pitchFamily="18" charset="0"/>
                <a:cs typeface="Times New Roman" panose="02020603050405020304" pitchFamily="18" charset="0"/>
              </a:rPr>
              <a:t>Kaliyar</a:t>
            </a:r>
            <a:r>
              <a:rPr lang="en-US" sz="1200" dirty="0">
                <a:latin typeface="Times New Roman" panose="02020603050405020304" pitchFamily="18" charset="0"/>
                <a:cs typeface="Times New Roman" panose="02020603050405020304" pitchFamily="18" charset="0"/>
              </a:rPr>
              <a:t>, "Fake News Detection Using A Deep Neural Network," 2018 4th International Conference on Computing Communication and Automation (ICCCA), Greater Noida, India, 2018, pp. 1-7,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10.1109/CCAA.2018.8777343.</a:t>
            </a:r>
          </a:p>
          <a:p>
            <a:pPr>
              <a:buFont typeface="+mj-lt"/>
              <a:buAutoNum type="arabicPeriod"/>
            </a:pPr>
            <a:r>
              <a:rPr lang="en-US" sz="1200" dirty="0">
                <a:latin typeface="Times New Roman" panose="02020603050405020304" pitchFamily="18" charset="0"/>
                <a:cs typeface="Times New Roman" panose="02020603050405020304" pitchFamily="18" charset="0"/>
              </a:rPr>
              <a:t>B. M. Amine, A. </a:t>
            </a:r>
            <a:r>
              <a:rPr lang="en-US" sz="1200" dirty="0" err="1">
                <a:latin typeface="Times New Roman" panose="02020603050405020304" pitchFamily="18" charset="0"/>
                <a:cs typeface="Times New Roman" panose="02020603050405020304" pitchFamily="18" charset="0"/>
              </a:rPr>
              <a:t>Drif</a:t>
            </a:r>
            <a:r>
              <a:rPr lang="en-US" sz="1200" dirty="0">
                <a:latin typeface="Times New Roman" panose="02020603050405020304" pitchFamily="18" charset="0"/>
                <a:cs typeface="Times New Roman" panose="02020603050405020304" pitchFamily="18" charset="0"/>
              </a:rPr>
              <a:t> and S. Giordano, "Merging deep learning model for fake news detection," 2019 International Conference on Advanced Electrical Engineering (ICAEE), Algiers, Algeria, 2019,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10.1109/ICAEE47123.2019.9015097.</a:t>
            </a:r>
          </a:p>
          <a:p>
            <a:pPr>
              <a:buFont typeface="+mj-lt"/>
              <a:buAutoNum type="arabicPeriod"/>
            </a:pPr>
            <a:r>
              <a:rPr lang="en-US" sz="1200" dirty="0">
                <a:latin typeface="Times New Roman" panose="02020603050405020304" pitchFamily="18" charset="0"/>
                <a:cs typeface="Times New Roman" panose="02020603050405020304" pitchFamily="18" charset="0"/>
              </a:rPr>
              <a:t>H. Liu, L. Wang, X. Han, W. Zhang and X. He, "Detecting Fake News on Social Media: A Multi-Source Scoring Framework," 2020 IEEE 5th International Conference on Cloud Computing and Big Data Analytics (ICCCBDA), Chengdu, China, 2020, pp. 524-531,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10.1109/ICCCBDA49378.2020.9095586.</a:t>
            </a:r>
          </a:p>
          <a:p>
            <a:pPr lvl="0">
              <a:buFont typeface="+mj-lt"/>
              <a:buAutoNum type="arabicPeriod"/>
            </a:pPr>
            <a:r>
              <a:rPr lang="en-US" sz="1200" dirty="0" err="1">
                <a:latin typeface="Times New Roman" panose="02020603050405020304" pitchFamily="18" charset="0"/>
                <a:cs typeface="Times New Roman" panose="02020603050405020304" pitchFamily="18" charset="0"/>
              </a:rPr>
              <a:t>Monther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Aldwairi</a:t>
            </a:r>
            <a:r>
              <a:rPr lang="en-US" sz="1200" dirty="0">
                <a:latin typeface="Times New Roman" panose="02020603050405020304" pitchFamily="18" charset="0"/>
                <a:cs typeface="Times New Roman" panose="02020603050405020304" pitchFamily="18" charset="0"/>
              </a:rPr>
              <a:t>, Ali </a:t>
            </a:r>
            <a:r>
              <a:rPr lang="en-US" sz="1200" dirty="0" err="1">
                <a:latin typeface="Times New Roman" panose="02020603050405020304" pitchFamily="18" charset="0"/>
                <a:cs typeface="Times New Roman" panose="02020603050405020304" pitchFamily="18" charset="0"/>
              </a:rPr>
              <a:t>Alwahedi</a:t>
            </a:r>
            <a:r>
              <a:rPr lang="en-US" sz="1200" dirty="0">
                <a:latin typeface="Times New Roman" panose="02020603050405020304" pitchFamily="18" charset="0"/>
                <a:cs typeface="Times New Roman" panose="02020603050405020304" pitchFamily="18" charset="0"/>
              </a:rPr>
              <a:t>. Detecting Fake News in Social Media Networks. In The 9</a:t>
            </a:r>
            <a:r>
              <a:rPr lang="en-US" sz="1200" baseline="30000" dirty="0">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International Conference on Emerging Ubiquitous Systems and Pervasive Networks (EUSPN 2018), At Leuven, Belgium, Volume: 141.</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err="1">
                <a:latin typeface="Times New Roman" panose="02020603050405020304" pitchFamily="18" charset="0"/>
                <a:cs typeface="Times New Roman" panose="02020603050405020304" pitchFamily="18" charset="0"/>
              </a:rPr>
              <a:t>Chaowei</a:t>
            </a:r>
            <a:r>
              <a:rPr lang="en-US" sz="1200" dirty="0">
                <a:latin typeface="Times New Roman" panose="02020603050405020304" pitchFamily="18" charset="0"/>
                <a:cs typeface="Times New Roman" panose="02020603050405020304" pitchFamily="18" charset="0"/>
              </a:rPr>
              <a:t> Zhang, Ashish Gupta, Christian </a:t>
            </a:r>
            <a:r>
              <a:rPr lang="en-US" sz="1200" dirty="0" err="1">
                <a:latin typeface="Times New Roman" panose="02020603050405020304" pitchFamily="18" charset="0"/>
                <a:cs typeface="Times New Roman" panose="02020603050405020304" pitchFamily="18" charset="0"/>
              </a:rPr>
              <a:t>Kauten</a:t>
            </a:r>
            <a:r>
              <a:rPr lang="en-US" sz="1200" dirty="0">
                <a:latin typeface="Times New Roman" panose="02020603050405020304" pitchFamily="18" charset="0"/>
                <a:cs typeface="Times New Roman" panose="02020603050405020304" pitchFamily="18" charset="0"/>
              </a:rPr>
              <a:t>, Amit V. </a:t>
            </a:r>
            <a:r>
              <a:rPr lang="en-US" sz="1200" dirty="0" err="1">
                <a:latin typeface="Times New Roman" panose="02020603050405020304" pitchFamily="18" charset="0"/>
                <a:cs typeface="Times New Roman" panose="02020603050405020304" pitchFamily="18" charset="0"/>
              </a:rPr>
              <a:t>Deokar</a:t>
            </a:r>
            <a:r>
              <a:rPr lang="en-US" sz="1200" dirty="0">
                <a:latin typeface="Times New Roman" panose="02020603050405020304" pitchFamily="18" charset="0"/>
                <a:cs typeface="Times New Roman" panose="02020603050405020304" pitchFamily="18" charset="0"/>
              </a:rPr>
              <a:t>, Xiao Qin. Detecting fake news for reducing misinformation risks using analytics approaches. </a:t>
            </a:r>
            <a:r>
              <a:rPr lang="en-US" sz="1200" u="sng" dirty="0">
                <a:latin typeface="Times New Roman" panose="02020603050405020304" pitchFamily="18" charset="0"/>
                <a:cs typeface="Times New Roman" panose="02020603050405020304" pitchFamily="18" charset="0"/>
                <a:hlinkClick r:id="rId2"/>
              </a:rPr>
              <a:t>Elsevier</a:t>
            </a:r>
            <a:r>
              <a:rPr lang="en-US" sz="1200" dirty="0">
                <a:latin typeface="Times New Roman" panose="02020603050405020304" pitchFamily="18" charset="0"/>
                <a:cs typeface="Times New Roman" panose="02020603050405020304" pitchFamily="18" charset="0"/>
              </a:rPr>
              <a:t> European Journal of Operational Research, 2019, Volume 279, Issue 3, 16 December 2019, Pages 1036-1052.</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Sarah A. </a:t>
            </a:r>
            <a:r>
              <a:rPr lang="en-US" sz="1200" dirty="0" err="1">
                <a:latin typeface="Times New Roman" panose="02020603050405020304" pitchFamily="18" charset="0"/>
                <a:cs typeface="Times New Roman" panose="02020603050405020304" pitchFamily="18" charset="0"/>
              </a:rPr>
              <a:t>Alkhodair</a:t>
            </a:r>
            <a:r>
              <a:rPr lang="en-US" sz="1200" dirty="0">
                <a:latin typeface="Times New Roman" panose="02020603050405020304" pitchFamily="18" charset="0"/>
                <a:cs typeface="Times New Roman" panose="02020603050405020304" pitchFamily="18" charset="0"/>
              </a:rPr>
              <a:t>, Steven H.H. Ding, Benjamin C.M. Fung, </a:t>
            </a:r>
            <a:r>
              <a:rPr lang="en-US" sz="1200" dirty="0" err="1">
                <a:latin typeface="Times New Roman" panose="02020603050405020304" pitchFamily="18" charset="0"/>
                <a:cs typeface="Times New Roman" panose="02020603050405020304" pitchFamily="18" charset="0"/>
              </a:rPr>
              <a:t>Junqiang</a:t>
            </a:r>
            <a:r>
              <a:rPr lang="en-US" sz="1200" dirty="0">
                <a:latin typeface="Times New Roman" panose="02020603050405020304" pitchFamily="18" charset="0"/>
                <a:cs typeface="Times New Roman" panose="02020603050405020304" pitchFamily="18" charset="0"/>
              </a:rPr>
              <a:t> Liu. Detecting breaking news </a:t>
            </a:r>
            <a:r>
              <a:rPr lang="en-US" sz="1200" dirty="0" err="1">
                <a:latin typeface="Times New Roman" panose="02020603050405020304" pitchFamily="18" charset="0"/>
                <a:cs typeface="Times New Roman" panose="02020603050405020304" pitchFamily="18" charset="0"/>
              </a:rPr>
              <a:t>rumours</a:t>
            </a:r>
            <a:r>
              <a:rPr lang="en-US" sz="1200" dirty="0">
                <a:latin typeface="Times New Roman" panose="02020603050405020304" pitchFamily="18" charset="0"/>
                <a:cs typeface="Times New Roman" panose="02020603050405020304" pitchFamily="18" charset="0"/>
              </a:rPr>
              <a:t> of emerging topics in social media. </a:t>
            </a:r>
            <a:r>
              <a:rPr lang="en-US" sz="1200" u="sng" dirty="0">
                <a:latin typeface="Times New Roman" panose="02020603050405020304" pitchFamily="18" charset="0"/>
                <a:cs typeface="Times New Roman" panose="02020603050405020304" pitchFamily="18" charset="0"/>
                <a:hlinkClick r:id="rId2"/>
              </a:rPr>
              <a:t>Elsevier</a:t>
            </a:r>
            <a:r>
              <a:rPr lang="en-US" sz="1200" dirty="0">
                <a:latin typeface="Times New Roman" panose="02020603050405020304" pitchFamily="18" charset="0"/>
                <a:cs typeface="Times New Roman" panose="02020603050405020304" pitchFamily="18" charset="0"/>
              </a:rPr>
              <a:t> Information Processing and Management,2019, Volume 57, Issue 2, March 2020, 102018.</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err="1">
                <a:latin typeface="Times New Roman" panose="02020603050405020304" pitchFamily="18" charset="0"/>
                <a:cs typeface="Times New Roman" panose="02020603050405020304" pitchFamily="18" charset="0"/>
              </a:rPr>
              <a:t>Pritika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Bahad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Preeti</a:t>
            </a:r>
            <a:r>
              <a:rPr lang="en-US" sz="1200" dirty="0">
                <a:latin typeface="Times New Roman" panose="02020603050405020304" pitchFamily="18" charset="0"/>
                <a:cs typeface="Times New Roman" panose="02020603050405020304" pitchFamily="18" charset="0"/>
              </a:rPr>
              <a:t> Saxena, Raj Kamal. Fake News Detection using Bi-directional LSTM-Recurrent Neural Network. In IEEE, 2019 International Conference on Recent Trends in Advanced Computing (ICRTAC), Procedia Computer Science 165 (2019) 74–82.</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B. M. Amine, A. </a:t>
            </a:r>
            <a:r>
              <a:rPr lang="en-US" sz="1200" dirty="0" err="1">
                <a:latin typeface="Times New Roman" panose="02020603050405020304" pitchFamily="18" charset="0"/>
                <a:cs typeface="Times New Roman" panose="02020603050405020304" pitchFamily="18" charset="0"/>
              </a:rPr>
              <a:t>Drif</a:t>
            </a:r>
            <a:r>
              <a:rPr lang="en-US" sz="1200" dirty="0">
                <a:latin typeface="Times New Roman" panose="02020603050405020304" pitchFamily="18" charset="0"/>
                <a:cs typeface="Times New Roman" panose="02020603050405020304" pitchFamily="18" charset="0"/>
              </a:rPr>
              <a:t> and S. Giordano, "Merging deep learning model for fake news detection," 2019 International Conference on Advanced Electrical Engineering (ICAEE), Algiers, Algeria, 2019,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10.1109/ICAEE47123.2019.9015097.</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H. Liu, L. Wang, X. Han, W. Zhang and X. He, "Detecting Fake News on Social Media: A Multi-Source Scoring Framework," 2020 IEEE 5th International Conference on Cloud Computing and Big Data Analytics (ICCCBDA), Chengdu, China, 2020, pp. 524-531,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10.1109/ICCCBDA49378.2020.9095586.</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a:buFont typeface="+mj-lt"/>
              <a:buAutoNum type="arabicPeriod"/>
            </a:pPr>
            <a:endParaRPr lang="en-IN" sz="12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3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A8AFD-0933-41B6-8063-9135EF66DEFC}"/>
              </a:ext>
            </a:extLst>
          </p:cNvPr>
          <p:cNvSpPr>
            <a:spLocks noGrp="1"/>
          </p:cNvSpPr>
          <p:nvPr>
            <p:ph idx="1"/>
          </p:nvPr>
        </p:nvSpPr>
        <p:spPr>
          <a:xfrm>
            <a:off x="815929" y="572461"/>
            <a:ext cx="8946541" cy="4195481"/>
          </a:xfrm>
        </p:spPr>
        <p:txBody>
          <a:bodyPr>
            <a:noAutofit/>
          </a:bodyPr>
          <a:lstStyle/>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2"/>
              </a:rPr>
              <a:t>https://jupyter.org/install</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3"/>
              </a:rPr>
              <a:t>https://www.anaconda.com/products/team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4"/>
              </a:rPr>
              <a:t>https://docs.python.org/3/</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5"/>
              </a:rPr>
              <a:t>https://www.geeksforgeeks.org/machine-learning/</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6"/>
              </a:rPr>
              <a:t>http://deeplearning.net/tutorial/gettingstarted.html</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7"/>
              </a:rPr>
              <a:t>https://www.analyticsvidhya.com/blog/2017/09/naive-bayes-explained/</a:t>
            </a:r>
            <a:r>
              <a:rPr lang="en-IN" sz="1600" dirty="0">
                <a:latin typeface="Times New Roman" panose="02020603050405020304" pitchFamily="18" charset="0"/>
                <a:cs typeface="Times New Roman" panose="02020603050405020304" pitchFamily="18" charset="0"/>
              </a:rPr>
              <a:t> </a:t>
            </a: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8"/>
              </a:rPr>
              <a:t>https://www.tutorialspoint.com/python_pandas/index.htm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9"/>
              </a:rPr>
              <a:t>https://www.tutorialspoint.com/machine_learning_with_python/machine_learning_with_python_classification_algorithms_random_forest.htm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0"/>
              </a:rPr>
              <a:t>https://scikit-learn.org/stable/</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1"/>
              </a:rPr>
              <a:t>https://sites.cs.ucsb.edu/~william/data/liar_dataset.zip</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2"/>
              </a:rPr>
              <a:t>https://towardsdatascience.com/logistic-regression-classifier-8583e0c3cf9</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3"/>
              </a:rPr>
              <a:t>https://www.analyticsvidhya.com/blog/2017/09/understaing-support-vector-machine-example-code/</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9"/>
              </a:rPr>
              <a:t>https://www.tutorialspoint.com/machine_learning_with_python/machine_learning_with_python_classification_algorithms_random_forest.htm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4"/>
              </a:rPr>
              <a:t>https://scikit-learn.org/stable/modules/sgd.html</a:t>
            </a:r>
            <a:endParaRPr lang="en-IN" sz="1600" dirty="0">
              <a:latin typeface="Times New Roman" panose="02020603050405020304" pitchFamily="18" charset="0"/>
              <a:cs typeface="Times New Roman" panose="02020603050405020304" pitchFamily="18" charset="0"/>
            </a:endParaRPr>
          </a:p>
          <a:p>
            <a:pPr>
              <a:buFont typeface="+mj-lt"/>
              <a:buAutoNum type="arabicPeriod" startAt="11"/>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43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32774A-B078-4EA6-B3A8-D559B9AFB2ED}"/>
              </a:ext>
            </a:extLst>
          </p:cNvPr>
          <p:cNvPicPr>
            <a:picLocks noChangeAspect="1"/>
          </p:cNvPicPr>
          <p:nvPr/>
        </p:nvPicPr>
        <p:blipFill rotWithShape="1">
          <a:blip r:embed="rId2"/>
          <a:srcRect b="7451"/>
          <a:stretch/>
        </p:blipFill>
        <p:spPr>
          <a:xfrm>
            <a:off x="2921000" y="255494"/>
            <a:ext cx="6350000" cy="6347012"/>
          </a:xfrm>
          <a:prstGeom prst="rect">
            <a:avLst/>
          </a:prstGeom>
        </p:spPr>
      </p:pic>
    </p:spTree>
    <p:extLst>
      <p:ext uri="{BB962C8B-B14F-4D97-AF65-F5344CB8AC3E}">
        <p14:creationId xmlns:p14="http://schemas.microsoft.com/office/powerpoint/2010/main" val="21051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53ECBC-4668-4FBF-92EA-7C8177473BE7}"/>
              </a:ext>
            </a:extLst>
          </p:cNvPr>
          <p:cNvSpPr/>
          <p:nvPr/>
        </p:nvSpPr>
        <p:spPr>
          <a:xfrm>
            <a:off x="6529137" y="1546167"/>
            <a:ext cx="4809423" cy="3765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A0B1DD-052C-47E5-8650-B860CE3CE4D7}"/>
              </a:ext>
            </a:extLst>
          </p:cNvPr>
          <p:cNvSpPr>
            <a:spLocks noGrp="1"/>
          </p:cNvSpPr>
          <p:nvPr>
            <p:ph type="title"/>
          </p:nvPr>
        </p:nvSpPr>
        <p:spPr>
          <a:xfrm>
            <a:off x="710279" y="609601"/>
            <a:ext cx="9404723" cy="1400530"/>
          </a:xfrm>
        </p:spPr>
        <p:txBody>
          <a:bodyPr/>
          <a:lstStyle/>
          <a:p>
            <a:r>
              <a:rPr lang="en-IN" sz="4800"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11E3FF96-1159-4A6C-95BF-58E3E352C9D0}"/>
              </a:ext>
            </a:extLst>
          </p:cNvPr>
          <p:cNvSpPr>
            <a:spLocks noGrp="1"/>
          </p:cNvSpPr>
          <p:nvPr>
            <p:ph idx="1"/>
          </p:nvPr>
        </p:nvSpPr>
        <p:spPr>
          <a:xfrm>
            <a:off x="1103312" y="2052918"/>
            <a:ext cx="5425825"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Prevalence of Fake News on Social Media</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Emerging Research area in natural language processing</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Basic countermeasures inflexible and inefficient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Current progress in this area</a:t>
            </a:r>
          </a:p>
        </p:txBody>
      </p:sp>
      <p:pic>
        <p:nvPicPr>
          <p:cNvPr id="4" name="Picture 3">
            <a:extLst>
              <a:ext uri="{FF2B5EF4-FFF2-40B4-BE49-F238E27FC236}">
                <a16:creationId xmlns:a16="http://schemas.microsoft.com/office/drawing/2014/main" id="{76383F6C-E5DE-48EC-A5A5-2F6D22E5F23F}"/>
              </a:ext>
            </a:extLst>
          </p:cNvPr>
          <p:cNvPicPr>
            <a:picLocks noChangeAspect="1"/>
          </p:cNvPicPr>
          <p:nvPr/>
        </p:nvPicPr>
        <p:blipFill>
          <a:blip r:embed="rId2"/>
          <a:stretch>
            <a:fillRect/>
          </a:stretch>
        </p:blipFill>
        <p:spPr>
          <a:xfrm>
            <a:off x="6529137" y="1529931"/>
            <a:ext cx="4816257" cy="3798137"/>
          </a:xfrm>
          <a:prstGeom prst="rect">
            <a:avLst/>
          </a:prstGeom>
        </p:spPr>
      </p:pic>
    </p:spTree>
    <p:extLst>
      <p:ext uri="{BB962C8B-B14F-4D97-AF65-F5344CB8AC3E}">
        <p14:creationId xmlns:p14="http://schemas.microsoft.com/office/powerpoint/2010/main" val="112535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8793-C211-4B68-AA23-F9C072860CCD}"/>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45245414-57CB-49C9-B538-1048CDFE6BF9}"/>
              </a:ext>
            </a:extLst>
          </p:cNvPr>
          <p:cNvSpPr>
            <a:spLocks noGrp="1"/>
          </p:cNvSpPr>
          <p:nvPr>
            <p:ph idx="1"/>
          </p:nvPr>
        </p:nvSpPr>
        <p:spPr>
          <a:xfrm>
            <a:off x="1103312" y="2052918"/>
            <a:ext cx="4800183" cy="4195481"/>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Develop a Machine Learning Model to identify fake/unreliable news based on content acquired</a:t>
            </a:r>
          </a:p>
        </p:txBody>
      </p:sp>
      <p:pic>
        <p:nvPicPr>
          <p:cNvPr id="7" name="Picture 6">
            <a:extLst>
              <a:ext uri="{FF2B5EF4-FFF2-40B4-BE49-F238E27FC236}">
                <a16:creationId xmlns:a16="http://schemas.microsoft.com/office/drawing/2014/main" id="{59A10201-0D83-4104-9B7B-5EB3C6911703}"/>
              </a:ext>
            </a:extLst>
          </p:cNvPr>
          <p:cNvPicPr>
            <a:picLocks noChangeAspect="1"/>
          </p:cNvPicPr>
          <p:nvPr/>
        </p:nvPicPr>
        <p:blipFill>
          <a:blip r:embed="rId2"/>
          <a:stretch>
            <a:fillRect/>
          </a:stretch>
        </p:blipFill>
        <p:spPr>
          <a:xfrm>
            <a:off x="6019800" y="1853249"/>
            <a:ext cx="5495507" cy="3776026"/>
          </a:xfrm>
          <a:prstGeom prst="rect">
            <a:avLst/>
          </a:prstGeom>
        </p:spPr>
      </p:pic>
    </p:spTree>
    <p:extLst>
      <p:ext uri="{BB962C8B-B14F-4D97-AF65-F5344CB8AC3E}">
        <p14:creationId xmlns:p14="http://schemas.microsoft.com/office/powerpoint/2010/main" val="335859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9CAD-CBF9-41B6-8969-AEEE2AE938FA}"/>
              </a:ext>
            </a:extLst>
          </p:cNvPr>
          <p:cNvSpPr>
            <a:spLocks noGrp="1"/>
          </p:cNvSpPr>
          <p:nvPr>
            <p:ph type="title"/>
          </p:nvPr>
        </p:nvSpPr>
        <p:spPr/>
        <p:txBody>
          <a:bodyPr/>
          <a:lstStyle/>
          <a:p>
            <a:r>
              <a:rPr lang="en-IN" sz="4400" u="sng" dirty="0">
                <a:latin typeface="Times New Roman" panose="02020603050405020304" pitchFamily="18" charset="0"/>
                <a:cs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AB3A585F-37E1-4D7F-B8A5-BF0722B51F22}"/>
              </a:ext>
            </a:extLst>
          </p:cNvPr>
          <p:cNvSpPr>
            <a:spLocks noGrp="1"/>
          </p:cNvSpPr>
          <p:nvPr>
            <p:ph idx="1"/>
          </p:nvPr>
        </p:nvSpPr>
        <p:spPr>
          <a:xfrm>
            <a:off x="646111" y="1557618"/>
            <a:ext cx="5335588"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Dataset Source – Liar Dataset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Column : Statement  , Label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True : Reliable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False : Unreliable</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D169CA-38DD-4B95-A597-0F4E7EDFFB12}"/>
              </a:ext>
            </a:extLst>
          </p:cNvPr>
          <p:cNvPicPr>
            <a:picLocks noChangeAspect="1"/>
          </p:cNvPicPr>
          <p:nvPr/>
        </p:nvPicPr>
        <p:blipFill>
          <a:blip r:embed="rId2"/>
          <a:stretch>
            <a:fillRect/>
          </a:stretch>
        </p:blipFill>
        <p:spPr>
          <a:xfrm>
            <a:off x="4660638" y="1478405"/>
            <a:ext cx="6589221" cy="4465195"/>
          </a:xfrm>
          <a:prstGeom prst="rect">
            <a:avLst/>
          </a:prstGeom>
        </p:spPr>
      </p:pic>
      <p:sp>
        <p:nvSpPr>
          <p:cNvPr id="6" name="Rectangle 5">
            <a:extLst>
              <a:ext uri="{FF2B5EF4-FFF2-40B4-BE49-F238E27FC236}">
                <a16:creationId xmlns:a16="http://schemas.microsoft.com/office/drawing/2014/main" id="{B80EF933-E2F6-460E-BB9A-D0D40FC9EDEC}"/>
              </a:ext>
            </a:extLst>
          </p:cNvPr>
          <p:cNvSpPr/>
          <p:nvPr/>
        </p:nvSpPr>
        <p:spPr>
          <a:xfrm>
            <a:off x="181963" y="52608"/>
            <a:ext cx="2082621"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000" dirty="0"/>
          </a:p>
        </p:txBody>
      </p:sp>
    </p:spTree>
    <p:extLst>
      <p:ext uri="{BB962C8B-B14F-4D97-AF65-F5344CB8AC3E}">
        <p14:creationId xmlns:p14="http://schemas.microsoft.com/office/powerpoint/2010/main" val="128272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D0E-B4E1-4C77-B6B2-6356001D0F04}"/>
              </a:ext>
            </a:extLst>
          </p:cNvPr>
          <p:cNvSpPr>
            <a:spLocks noGrp="1"/>
          </p:cNvSpPr>
          <p:nvPr>
            <p:ph type="title"/>
          </p:nvPr>
        </p:nvSpPr>
        <p:spPr>
          <a:xfrm>
            <a:off x="608011" y="651609"/>
            <a:ext cx="9404723" cy="1400530"/>
          </a:xfrm>
        </p:spPr>
        <p:txBody>
          <a:bodyPr/>
          <a:lstStyle/>
          <a:p>
            <a:r>
              <a:rPr lang="en-IN" sz="4800"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25CC6BC-63BF-4E85-8D8C-B418DE26ACA8}"/>
              </a:ext>
            </a:extLst>
          </p:cNvPr>
          <p:cNvSpPr>
            <a:spLocks noGrp="1"/>
          </p:cNvSpPr>
          <p:nvPr>
            <p:ph idx="1"/>
          </p:nvPr>
        </p:nvSpPr>
        <p:spPr>
          <a:xfrm>
            <a:off x="313603" y="1853248"/>
            <a:ext cx="5457909"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Dataset Source – News Article Dataset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Column : Title, author, text, label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1 : Reliable or True News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0 : Unreliable or Fake News</a:t>
            </a:r>
          </a:p>
        </p:txBody>
      </p:sp>
      <p:pic>
        <p:nvPicPr>
          <p:cNvPr id="6" name="Picture 5">
            <a:extLst>
              <a:ext uri="{FF2B5EF4-FFF2-40B4-BE49-F238E27FC236}">
                <a16:creationId xmlns:a16="http://schemas.microsoft.com/office/drawing/2014/main" id="{39F7CB7B-5192-4F65-8CC6-B96CDE4317F2}"/>
              </a:ext>
            </a:extLst>
          </p:cNvPr>
          <p:cNvPicPr>
            <a:picLocks noChangeAspect="1"/>
          </p:cNvPicPr>
          <p:nvPr/>
        </p:nvPicPr>
        <p:blipFill rotWithShape="1">
          <a:blip r:embed="rId2"/>
          <a:srcRect r="23972" b="4268"/>
          <a:stretch/>
        </p:blipFill>
        <p:spPr>
          <a:xfrm>
            <a:off x="4924454" y="1813087"/>
            <a:ext cx="6953943" cy="2881381"/>
          </a:xfrm>
          <a:prstGeom prst="rect">
            <a:avLst/>
          </a:prstGeom>
        </p:spPr>
      </p:pic>
      <p:sp>
        <p:nvSpPr>
          <p:cNvPr id="4" name="Rectangle 3">
            <a:extLst>
              <a:ext uri="{FF2B5EF4-FFF2-40B4-BE49-F238E27FC236}">
                <a16:creationId xmlns:a16="http://schemas.microsoft.com/office/drawing/2014/main" id="{D90C7179-D053-4ADD-AD06-1F83A7F9DD4B}"/>
              </a:ext>
            </a:extLst>
          </p:cNvPr>
          <p:cNvSpPr/>
          <p:nvPr/>
        </p:nvSpPr>
        <p:spPr>
          <a:xfrm>
            <a:off x="313603" y="247972"/>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32733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2307-89B8-463F-B641-4ED829DB1D52}"/>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A4E94BB-1B56-4061-B230-49F26E2D1933}"/>
              </a:ext>
            </a:extLst>
          </p:cNvPr>
          <p:cNvSpPr>
            <a:spLocks noGrp="1"/>
          </p:cNvSpPr>
          <p:nvPr>
            <p:ph idx="1"/>
          </p:nvPr>
        </p:nvSpPr>
        <p:spPr>
          <a:xfrm>
            <a:off x="875201" y="1399775"/>
            <a:ext cx="8946541" cy="4195481"/>
          </a:xfrm>
        </p:spPr>
        <p:txBody>
          <a:bodyPr>
            <a:normAutofit lnSpcReduction="10000"/>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authors in </a:t>
            </a:r>
            <a:r>
              <a:rPr lang="en-US" b="1" u="sng" dirty="0">
                <a:latin typeface="Times New Roman" panose="02020603050405020304" pitchFamily="18" charset="0"/>
                <a:cs typeface="Times New Roman" panose="02020603050405020304" pitchFamily="18" charset="0"/>
                <a:hlinkClick r:id="rId2"/>
              </a:rPr>
              <a:t>Analysis of Classifiers for Fake News Detection</a:t>
            </a:r>
            <a:r>
              <a:rPr lang="en-IN" b="1" u="sng" dirty="0">
                <a:latin typeface="Times New Roman" panose="02020603050405020304" pitchFamily="18" charset="0"/>
                <a:cs typeface="Times New Roman" panose="02020603050405020304" pitchFamily="18" charset="0"/>
                <a:hlinkClick r:id="rId2"/>
              </a:rPr>
              <a:t> </a:t>
            </a:r>
            <a:r>
              <a:rPr lang="en-US" dirty="0">
                <a:latin typeface="Times New Roman" panose="02020603050405020304" pitchFamily="18" charset="0"/>
                <a:cs typeface="Times New Roman" panose="02020603050405020304" pitchFamily="18" charset="0"/>
              </a:rPr>
              <a:t>discusses the approach of natural language processing and machine learning in order to solve fake news detection . Use of bag-of-words, n-grams, count vectorizer has been made, TF-IDF, and trained the data on five classifiers to investigate which of them works well for this specific dataset of labelled news statements. The precision, recall and f1 scores help us determine which model works best.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authors in </a:t>
            </a:r>
            <a:r>
              <a:rPr lang="en-US" b="1" dirty="0">
                <a:latin typeface="Times New Roman" panose="02020603050405020304" pitchFamily="18" charset="0"/>
                <a:cs typeface="Times New Roman" panose="02020603050405020304" pitchFamily="18" charset="0"/>
                <a:hlinkClick r:id="rId3"/>
              </a:rPr>
              <a:t>Fake News Detection Using A Deep Neural Network </a:t>
            </a:r>
            <a:r>
              <a:rPr lang="en-US" dirty="0">
                <a:latin typeface="Times New Roman" panose="02020603050405020304" pitchFamily="18" charset="0"/>
                <a:cs typeface="Times New Roman" panose="02020603050405020304" pitchFamily="18" charset="0"/>
              </a:rPr>
              <a:t>used various models to access deceptive news in social media. Their  contribution is bifold. First, they introduce the datasets which contain both fake and real news and conduct various experiments to organize fake news detector. They use Natural Language Processing, Machine learning and deep learning techniques to classify the datasets. They did a comprehensive audit of detecting fake news by including fake news categorization, existing algorithms from machine learning techniques.</a:t>
            </a:r>
          </a:p>
        </p:txBody>
      </p:sp>
    </p:spTree>
    <p:extLst>
      <p:ext uri="{BB962C8B-B14F-4D97-AF65-F5344CB8AC3E}">
        <p14:creationId xmlns:p14="http://schemas.microsoft.com/office/powerpoint/2010/main" val="144533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F0CCF-A8F3-4865-8CAA-1ADF9F9DB0F1}"/>
              </a:ext>
            </a:extLst>
          </p:cNvPr>
          <p:cNvSpPr>
            <a:spLocks noGrp="1"/>
          </p:cNvSpPr>
          <p:nvPr>
            <p:ph idx="1"/>
          </p:nvPr>
        </p:nvSpPr>
        <p:spPr>
          <a:xfrm>
            <a:off x="876889" y="1155935"/>
            <a:ext cx="8946541" cy="5253574"/>
          </a:xfrm>
        </p:spPr>
        <p:txBody>
          <a:bodyPr>
            <a:normAutofit/>
          </a:bodyPr>
          <a:lstStyle/>
          <a:p>
            <a:pPr>
              <a:buFont typeface="+mj-lt"/>
              <a:buAutoNum type="arabicPeriod" startAt="3"/>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Authors in </a:t>
            </a:r>
            <a:r>
              <a:rPr lang="en-US" sz="1800" b="1" dirty="0">
                <a:latin typeface="Times New Roman" panose="02020603050405020304" pitchFamily="18" charset="0"/>
                <a:cs typeface="Times New Roman" panose="02020603050405020304" pitchFamily="18" charset="0"/>
                <a:hlinkClick r:id="rId2"/>
              </a:rPr>
              <a:t>Merging deep learning model for fake news detection </a:t>
            </a:r>
            <a:r>
              <a:rPr lang="en-US" sz="1800" dirty="0">
                <a:latin typeface="Times New Roman" panose="02020603050405020304" pitchFamily="18" charset="0"/>
                <a:cs typeface="Times New Roman" panose="02020603050405020304" pitchFamily="18" charset="0"/>
              </a:rPr>
              <a:t>suggested a merged deep learning model that detect fake articles regarding different characteristics. Therefore, Authors used word embedding technique and convolutional neural network to extract text-based features and compare different architecture of deep learning while merging two CNNs with different metadata (Text, title, and author). Term Frequency-Inverted Document Frequency (TF-IDF) was used as feature extraction technique. They show on real dataset that the proposed approach is very efficient and allows to achieve high performances. Their proposed model uses Linear Support Vector Machine (LSVM) and n-gram analysis achieving an accuracy of 92%.</a:t>
            </a:r>
          </a:p>
          <a:p>
            <a:pPr>
              <a:buFont typeface="+mj-lt"/>
              <a:buAutoNum type="arabicPeriod" startAt="3"/>
            </a:pPr>
            <a:r>
              <a:rPr lang="en-US" sz="1800" b="1" dirty="0">
                <a:latin typeface="Times New Roman" panose="02020603050405020304" pitchFamily="18" charset="0"/>
                <a:cs typeface="Times New Roman" panose="02020603050405020304" pitchFamily="18" charset="0"/>
              </a:rPr>
              <a:t>The Authors in </a:t>
            </a:r>
            <a:r>
              <a:rPr lang="en-US" sz="1800" b="1" dirty="0">
                <a:latin typeface="Times New Roman" panose="02020603050405020304" pitchFamily="18" charset="0"/>
                <a:cs typeface="Times New Roman" panose="02020603050405020304" pitchFamily="18" charset="0"/>
                <a:hlinkClick r:id="rId3"/>
              </a:rPr>
              <a:t>Detecting Fake News on Social Media: A Multi-Source Scoring Framework</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proposed FNDMS, a framework that integrates the credibility scores of multiple news sources to detect fake news. FNDMS uses two sets of features, i.e., author-based features and content-based features, to measure the credibility of a single news source. Then a DST model is employed to integrate credibility’s of multiple sources and produce a judgment on the truth of an event. To collect event-related reports, they  also propose a three-step method to retrieve and filter news articles from social media sites in this research paper.  Experimental results on real social media data demonstrate the feasibility and advance of FNDMS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40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6E46-C647-4101-BA77-1D928DBE534F}"/>
              </a:ext>
            </a:extLst>
          </p:cNvPr>
          <p:cNvSpPr>
            <a:spLocks noGrp="1"/>
          </p:cNvSpPr>
          <p:nvPr>
            <p:ph type="title"/>
          </p:nvPr>
        </p:nvSpPr>
        <p:spPr>
          <a:xfrm>
            <a:off x="447991" y="391758"/>
            <a:ext cx="9404723" cy="1400530"/>
          </a:xfrm>
        </p:spPr>
        <p:txBody>
          <a:bodyPr/>
          <a:lstStyle/>
          <a:p>
            <a:r>
              <a:rPr lang="en-IN" u="sng" dirty="0">
                <a:latin typeface="Times New Roman" panose="02020603050405020304" pitchFamily="18" charset="0"/>
                <a:cs typeface="Times New Roman" panose="02020603050405020304" pitchFamily="18" charset="0"/>
              </a:rPr>
              <a:t>Requirements</a:t>
            </a:r>
          </a:p>
        </p:txBody>
      </p:sp>
      <p:sp>
        <p:nvSpPr>
          <p:cNvPr id="4" name="TextBox 3">
            <a:extLst>
              <a:ext uri="{FF2B5EF4-FFF2-40B4-BE49-F238E27FC236}">
                <a16:creationId xmlns:a16="http://schemas.microsoft.com/office/drawing/2014/main" id="{F5F199E6-E8F9-405B-8EF2-F1E5C20401A9}"/>
              </a:ext>
            </a:extLst>
          </p:cNvPr>
          <p:cNvSpPr txBox="1"/>
          <p:nvPr/>
        </p:nvSpPr>
        <p:spPr>
          <a:xfrm>
            <a:off x="5759589" y="1551325"/>
            <a:ext cx="4114800"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Software Requirements:</a:t>
            </a:r>
          </a:p>
          <a:p>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Operating System : Windows XP/7/8/10, Linux , MacOS</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IDE : Jupyter Notebook</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Scripted Language : Python</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Libraries : NumPy, pandas . Scikit learn.</a:t>
            </a:r>
          </a:p>
        </p:txBody>
      </p:sp>
      <p:pic>
        <p:nvPicPr>
          <p:cNvPr id="6" name="Picture 5">
            <a:extLst>
              <a:ext uri="{FF2B5EF4-FFF2-40B4-BE49-F238E27FC236}">
                <a16:creationId xmlns:a16="http://schemas.microsoft.com/office/drawing/2014/main" id="{2DE249B4-4D41-47D2-99DA-79A7E51C01CE}"/>
              </a:ext>
            </a:extLst>
          </p:cNvPr>
          <p:cNvPicPr>
            <a:picLocks noChangeAspect="1"/>
          </p:cNvPicPr>
          <p:nvPr/>
        </p:nvPicPr>
        <p:blipFill>
          <a:blip r:embed="rId2"/>
          <a:stretch>
            <a:fillRect/>
          </a:stretch>
        </p:blipFill>
        <p:spPr>
          <a:xfrm>
            <a:off x="10296326" y="2242473"/>
            <a:ext cx="714302" cy="827087"/>
          </a:xfrm>
          <a:prstGeom prst="rect">
            <a:avLst/>
          </a:prstGeom>
        </p:spPr>
      </p:pic>
      <p:pic>
        <p:nvPicPr>
          <p:cNvPr id="8" name="Picture 7">
            <a:extLst>
              <a:ext uri="{FF2B5EF4-FFF2-40B4-BE49-F238E27FC236}">
                <a16:creationId xmlns:a16="http://schemas.microsoft.com/office/drawing/2014/main" id="{ABCF4FA5-965A-4332-BA51-8D8EE740B9DF}"/>
              </a:ext>
            </a:extLst>
          </p:cNvPr>
          <p:cNvPicPr>
            <a:picLocks noChangeAspect="1"/>
          </p:cNvPicPr>
          <p:nvPr/>
        </p:nvPicPr>
        <p:blipFill>
          <a:blip r:embed="rId3"/>
          <a:stretch>
            <a:fillRect/>
          </a:stretch>
        </p:blipFill>
        <p:spPr>
          <a:xfrm>
            <a:off x="10278335" y="5351937"/>
            <a:ext cx="1032729" cy="1032729"/>
          </a:xfrm>
          <a:prstGeom prst="rect">
            <a:avLst/>
          </a:prstGeom>
        </p:spPr>
      </p:pic>
      <p:pic>
        <p:nvPicPr>
          <p:cNvPr id="10" name="Picture 9">
            <a:extLst>
              <a:ext uri="{FF2B5EF4-FFF2-40B4-BE49-F238E27FC236}">
                <a16:creationId xmlns:a16="http://schemas.microsoft.com/office/drawing/2014/main" id="{85D32815-5647-48E2-9C69-07662CF89109}"/>
              </a:ext>
            </a:extLst>
          </p:cNvPr>
          <p:cNvPicPr>
            <a:picLocks noChangeAspect="1"/>
          </p:cNvPicPr>
          <p:nvPr/>
        </p:nvPicPr>
        <p:blipFill>
          <a:blip r:embed="rId4"/>
          <a:stretch>
            <a:fillRect/>
          </a:stretch>
        </p:blipFill>
        <p:spPr>
          <a:xfrm>
            <a:off x="10296326" y="3587733"/>
            <a:ext cx="1315174" cy="1034465"/>
          </a:xfrm>
          <a:prstGeom prst="rect">
            <a:avLst/>
          </a:prstGeom>
        </p:spPr>
      </p:pic>
      <p:sp>
        <p:nvSpPr>
          <p:cNvPr id="13" name="TextBox 12">
            <a:extLst>
              <a:ext uri="{FF2B5EF4-FFF2-40B4-BE49-F238E27FC236}">
                <a16:creationId xmlns:a16="http://schemas.microsoft.com/office/drawing/2014/main" id="{CDEB7BCE-F09F-4F80-AC1E-48A9D5F9618B}"/>
              </a:ext>
            </a:extLst>
          </p:cNvPr>
          <p:cNvSpPr txBox="1"/>
          <p:nvPr/>
        </p:nvSpPr>
        <p:spPr>
          <a:xfrm>
            <a:off x="756458" y="1792288"/>
            <a:ext cx="3923607"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Processor : Intel Core 2.0 GHz or more</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RAM : 512 MB or more</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Hard Disk : 10GB or more</a:t>
            </a:r>
          </a:p>
        </p:txBody>
      </p:sp>
      <p:pic>
        <p:nvPicPr>
          <p:cNvPr id="15" name="Picture 14">
            <a:extLst>
              <a:ext uri="{FF2B5EF4-FFF2-40B4-BE49-F238E27FC236}">
                <a16:creationId xmlns:a16="http://schemas.microsoft.com/office/drawing/2014/main" id="{BF6410E2-A4B5-4F0C-B893-6D6F5B889013}"/>
              </a:ext>
            </a:extLst>
          </p:cNvPr>
          <p:cNvPicPr>
            <a:picLocks noChangeAspect="1"/>
          </p:cNvPicPr>
          <p:nvPr/>
        </p:nvPicPr>
        <p:blipFill>
          <a:blip r:embed="rId5"/>
          <a:stretch>
            <a:fillRect/>
          </a:stretch>
        </p:blipFill>
        <p:spPr>
          <a:xfrm>
            <a:off x="7257194" y="5448300"/>
            <a:ext cx="2150470" cy="1159567"/>
          </a:xfrm>
          <a:prstGeom prst="rect">
            <a:avLst/>
          </a:prstGeom>
        </p:spPr>
      </p:pic>
    </p:spTree>
    <p:extLst>
      <p:ext uri="{BB962C8B-B14F-4D97-AF65-F5344CB8AC3E}">
        <p14:creationId xmlns:p14="http://schemas.microsoft.com/office/powerpoint/2010/main" val="4007491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1799</TotalTime>
  <Words>2010</Words>
  <Application>Microsoft Office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Tahoma</vt:lpstr>
      <vt:lpstr>Times New Roman</vt:lpstr>
      <vt:lpstr>Wingdings</vt:lpstr>
      <vt:lpstr>Wingdings 3</vt:lpstr>
      <vt:lpstr>Ion</vt:lpstr>
      <vt:lpstr>MAJOR PROJECT PRESENTATION  ON  FAKE  NEWS  DETECTION</vt:lpstr>
      <vt:lpstr>Content </vt:lpstr>
      <vt:lpstr>Motivation</vt:lpstr>
      <vt:lpstr>Problem Statement </vt:lpstr>
      <vt:lpstr>Dataset</vt:lpstr>
      <vt:lpstr>Dataset</vt:lpstr>
      <vt:lpstr>Literature Survey</vt:lpstr>
      <vt:lpstr>PowerPoint Presentation</vt:lpstr>
      <vt:lpstr>Requirements</vt:lpstr>
      <vt:lpstr>Workflow</vt:lpstr>
      <vt:lpstr>1. Cleaning &amp;  Data Pre-processing</vt:lpstr>
      <vt:lpstr>PowerPoint Presentation</vt:lpstr>
      <vt:lpstr>In this Semester ,we have used below mentioned Pre-processing techniques ;</vt:lpstr>
      <vt:lpstr>2. Feature Selection </vt:lpstr>
      <vt:lpstr>This semester we have used below listed Techniques for extraction of features:  </vt:lpstr>
      <vt:lpstr>3. Classifier Selection</vt:lpstr>
      <vt:lpstr>In previous semester we have constructed below listed classifiers:  </vt:lpstr>
      <vt:lpstr>Logistic-Regression Classifier</vt:lpstr>
      <vt:lpstr>Multinominal Naive-bayes Classifier </vt:lpstr>
      <vt:lpstr>Comparison of Models</vt:lpstr>
      <vt:lpstr>Comparison of Models</vt:lpstr>
      <vt:lpstr>Prediction </vt:lpstr>
      <vt:lpstr>Fake News Detector Web app </vt:lpstr>
      <vt:lpstr>Conclusion </vt:lpstr>
      <vt:lpstr>Future Work</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dbar8242@gmail.com</dc:creator>
  <cp:lastModifiedBy>dbar8242@gmail.com</cp:lastModifiedBy>
  <cp:revision>158</cp:revision>
  <dcterms:created xsi:type="dcterms:W3CDTF">2020-05-29T12:06:21Z</dcterms:created>
  <dcterms:modified xsi:type="dcterms:W3CDTF">2020-12-01T14:47:19Z</dcterms:modified>
</cp:coreProperties>
</file>