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5817-65C9-4963-A3DD-BDAA6CC7106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C63-7BE8-45FB-B166-D04125FAA6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022" y="180594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Transformer based </a:t>
            </a:r>
            <a:r>
              <a:rPr lang="en-AU" sz="4800" b="1" dirty="0">
                <a:effectLst/>
                <a:ea typeface="PMingLiU" panose="02020500000000000000" pitchFamily="18" charset="-120"/>
              </a:rPr>
              <a:t>Bidirectional Translation Model for German-English Language pair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839"/>
            <a:ext cx="10515600" cy="99315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Learning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060"/>
            <a:ext cx="6627920" cy="48541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Briefly studied on various works done in field of Machine Translation.</a:t>
            </a:r>
          </a:p>
          <a:p>
            <a:r>
              <a:rPr lang="en-US" dirty="0"/>
              <a:t>Learnt about the practical challenges and their solutions that comes with implementation of NMT models</a:t>
            </a:r>
          </a:p>
          <a:p>
            <a:r>
              <a:rPr lang="en-US" dirty="0"/>
              <a:t>Learnt in detail about Transformer models.</a:t>
            </a:r>
          </a:p>
          <a:p>
            <a:r>
              <a:rPr lang="en-US" dirty="0"/>
              <a:t>Improved avg BLUE score from 0.11(base) to 0.36(main) over specific dataset. </a:t>
            </a:r>
          </a:p>
          <a:p>
            <a:r>
              <a:rPr lang="en-US" dirty="0"/>
              <a:t>Importance of Parameter tuning - Training the model for more epochs will give better results.</a:t>
            </a:r>
          </a:p>
          <a:p>
            <a:r>
              <a:rPr lang="en-US" dirty="0"/>
              <a:t>Affect of sentence lengths and Vocabulary variations – Sentences with larger lengths and more extensive vocabulary are having poor translation quality as compared to shorter sentences with similar vocabulary.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76" y="1917576"/>
            <a:ext cx="4101990" cy="34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7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Write A Thank You Note In Five Easy St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43" y="2020464"/>
            <a:ext cx="4800462" cy="26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350" cy="4351338"/>
          </a:xfrm>
        </p:spPr>
        <p:txBody>
          <a:bodyPr/>
          <a:lstStyle/>
          <a:p>
            <a:r>
              <a:rPr lang="en-US" dirty="0"/>
              <a:t>Understanding the Problem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Data Handling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Learning and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Understanding the Problem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39074" y="1690688"/>
            <a:ext cx="5437943" cy="422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7000 languages can’t be learnt by all.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language is unique – syntactic, semantic, phonetic, grammatical,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Solution is to build a Machine that can translate one language to any other language and vice-versa without loosing the meaning of statement.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sequence to sequence problem.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Working model implemented for German – English language pair.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239A0-6E83-AFE5-C72F-E3EDEDDE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3" y="1690688"/>
            <a:ext cx="5255873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524000"/>
            <a:ext cx="6336633" cy="46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History: Manual translations dates back to Rosetta Stones(196 BC) and idea of Machine Translate first given by George </a:t>
            </a:r>
            <a:r>
              <a:rPr lang="en-US" dirty="0" err="1"/>
              <a:t>Arstrouni</a:t>
            </a:r>
            <a:r>
              <a:rPr lang="en-US" dirty="0"/>
              <a:t> in 1932.</a:t>
            </a:r>
          </a:p>
          <a:p>
            <a:r>
              <a:rPr lang="en-US" dirty="0"/>
              <a:t>Rule based to Statistical to Neural Machine Translations.</a:t>
            </a:r>
          </a:p>
          <a:p>
            <a:r>
              <a:rPr lang="en-US" dirty="0"/>
              <a:t>RNN to Transformer- the current phenomenon in field of NMT.</a:t>
            </a:r>
          </a:p>
          <a:p>
            <a:r>
              <a:rPr lang="en-US" dirty="0"/>
              <a:t>Latest developments: BERT, ELMO, ChatGPT, etc. language representation models.</a:t>
            </a:r>
          </a:p>
          <a:p>
            <a:endParaRPr lang="en-US" dirty="0"/>
          </a:p>
        </p:txBody>
      </p:sp>
      <p:pic>
        <p:nvPicPr>
          <p:cNvPr id="4" name="Picture 2" descr="1-on-1s: Why great managers have them and what you're missing out on when  you don't | by Manuela Bárcenas | Fellow.app | Medium">
            <a:extLst>
              <a:ext uri="{FF2B5EF4-FFF2-40B4-BE49-F238E27FC236}">
                <a16:creationId xmlns:a16="http://schemas.microsoft.com/office/drawing/2014/main" id="{BD91C2AE-FEA2-15D7-983E-8832C894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13" y="1690688"/>
            <a:ext cx="5045012" cy="353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Literature Survey.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02A92-EEF8-1ECE-9F29-585B030E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534075" cy="3555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A6E033-A47E-B57F-8EEB-9ED19FFD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61" y="1690688"/>
            <a:ext cx="4894855" cy="35653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A88FD4-9F7F-A8E5-8DD6-8B6C405D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68645"/>
            <a:ext cx="10054701" cy="102423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Fig 1 shows the improved performance of Google’s Neural MT as compared to previous models based on Statistical MT.</a:t>
            </a:r>
          </a:p>
          <a:p>
            <a:r>
              <a:rPr lang="en-US" sz="2100" dirty="0"/>
              <a:t>Table 1 is a comparison between different NMTs evolved over the period. BERT, which is developed over transformers gave a pretty decent BLUE score of 30.45.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88" y="1619872"/>
            <a:ext cx="6396789" cy="4578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Available Datasets - </a:t>
            </a:r>
            <a:r>
              <a:rPr lang="en-US" dirty="0">
                <a:solidFill>
                  <a:srgbClr val="00B050"/>
                </a:solidFill>
              </a:rPr>
              <a:t>Europarl</a:t>
            </a:r>
            <a:r>
              <a:rPr lang="en-US" dirty="0"/>
              <a:t>, </a:t>
            </a:r>
            <a:r>
              <a:rPr lang="en-US" strike="sngStrike" dirty="0">
                <a:solidFill>
                  <a:srgbClr val="FF0000"/>
                </a:solidFill>
              </a:rPr>
              <a:t>Common Crawl, News Commentary</a:t>
            </a:r>
            <a:r>
              <a:rPr lang="en-US" dirty="0"/>
              <a:t>.</a:t>
            </a:r>
          </a:p>
          <a:p>
            <a:r>
              <a:rPr lang="en-US" dirty="0"/>
              <a:t>Europarl had equal no of statements for both languages and files were clean.</a:t>
            </a:r>
          </a:p>
          <a:p>
            <a:r>
              <a:rPr lang="en-US" dirty="0"/>
              <a:t>Initial set- 500K lines. Filter out 93k statements based on </a:t>
            </a:r>
            <a:r>
              <a:rPr lang="en-US" dirty="0" err="1"/>
              <a:t>len</a:t>
            </a:r>
            <a:r>
              <a:rPr lang="en-US" dirty="0"/>
              <a:t> &lt; 20.</a:t>
            </a:r>
          </a:p>
          <a:p>
            <a:r>
              <a:rPr lang="en-US" dirty="0"/>
              <a:t>De-Prefixing, Case-</a:t>
            </a:r>
            <a:r>
              <a:rPr lang="en-US" dirty="0" err="1"/>
              <a:t>Insensitization</a:t>
            </a:r>
            <a:r>
              <a:rPr lang="en-US" dirty="0"/>
              <a:t>, removing special symbols, etc.</a:t>
            </a:r>
          </a:p>
          <a:p>
            <a:r>
              <a:rPr lang="en-US" dirty="0"/>
              <a:t>Target Vocabulary Size – 6000.</a:t>
            </a:r>
          </a:p>
          <a:p>
            <a:r>
              <a:rPr lang="en-US" dirty="0"/>
              <a:t>Tokenization and Encoding.</a:t>
            </a:r>
          </a:p>
          <a:p>
            <a:r>
              <a:rPr lang="en-US" dirty="0"/>
              <a:t>Padding(</a:t>
            </a:r>
            <a:r>
              <a:rPr lang="en-US" dirty="0" err="1"/>
              <a:t>len</a:t>
            </a:r>
            <a:r>
              <a:rPr lang="en-US" dirty="0"/>
              <a:t>=20) and Batching(=64)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126338A-9BD4-0272-A5B7-BEEFDF3DA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11"/>
          <a:stretch/>
        </p:blipFill>
        <p:spPr bwMode="auto">
          <a:xfrm>
            <a:off x="7806530" y="507117"/>
            <a:ext cx="3368763" cy="254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C5EA7A01-2C7D-4403-04E7-CF2757527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6" r="-1800"/>
          <a:stretch/>
        </p:blipFill>
        <p:spPr bwMode="auto">
          <a:xfrm>
            <a:off x="7806530" y="3189252"/>
            <a:ext cx="3476988" cy="276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B9245-4388-48AC-DF06-4226C530AB12}"/>
              </a:ext>
            </a:extLst>
          </p:cNvPr>
          <p:cNvSpPr txBox="1"/>
          <p:nvPr/>
        </p:nvSpPr>
        <p:spPr>
          <a:xfrm>
            <a:off x="7649894" y="6098174"/>
            <a:ext cx="368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Above figs shows length comparisons</a:t>
            </a:r>
          </a:p>
          <a:p>
            <a:pPr algn="ctr"/>
            <a:r>
              <a:rPr lang="en-US" dirty="0"/>
              <a:t>of both languages.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Implementation – Methods and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7BE6A-B67D-0EFB-4BC2-BFA05248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11" y="1485999"/>
            <a:ext cx="2829638" cy="1456771"/>
          </a:xfrm>
          <a:prstGeom prst="rect">
            <a:avLst/>
          </a:prstGeom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EBA32AAA-353B-1F47-72FD-3BD40F4B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91" y="1453718"/>
            <a:ext cx="3076636" cy="42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8.png">
            <a:extLst>
              <a:ext uri="{FF2B5EF4-FFF2-40B4-BE49-F238E27FC236}">
                <a16:creationId xmlns:a16="http://schemas.microsoft.com/office/drawing/2014/main" id="{0678B626-2AFE-7A20-C8A4-851AAC5ACFF2}"/>
              </a:ext>
            </a:extLst>
          </p:cNvPr>
          <p:cNvPicPr/>
          <p:nvPr/>
        </p:nvPicPr>
        <p:blipFill rotWithShape="1">
          <a:blip r:embed="rId4"/>
          <a:srcRect l="713" t="-328" r="39885" b="328"/>
          <a:stretch/>
        </p:blipFill>
        <p:spPr bwMode="auto">
          <a:xfrm>
            <a:off x="519560" y="3753700"/>
            <a:ext cx="3177540" cy="232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F3A6F-D608-8D15-FAA6-69E13DC79AA2}"/>
              </a:ext>
            </a:extLst>
          </p:cNvPr>
          <p:cNvSpPr txBox="1"/>
          <p:nvPr/>
        </p:nvSpPr>
        <p:spPr>
          <a:xfrm>
            <a:off x="519560" y="2942770"/>
            <a:ext cx="33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– Base Model building block.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E614A-81F9-3882-5D56-88F5E583693A}"/>
              </a:ext>
            </a:extLst>
          </p:cNvPr>
          <p:cNvSpPr txBox="1"/>
          <p:nvPr/>
        </p:nvSpPr>
        <p:spPr>
          <a:xfrm>
            <a:off x="390846" y="6077800"/>
            <a:ext cx="36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- Attention - Decoder Arch.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0A09F-BBB3-0177-2BCB-C48AB02C9200}"/>
              </a:ext>
            </a:extLst>
          </p:cNvPr>
          <p:cNvSpPr txBox="1"/>
          <p:nvPr/>
        </p:nvSpPr>
        <p:spPr>
          <a:xfrm>
            <a:off x="3667916" y="5684635"/>
            <a:ext cx="3900107" cy="64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Transformer – Main model Architecture.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EA6D36-DF1A-B924-2365-2A4BC0F1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023" y="1429306"/>
            <a:ext cx="4398262" cy="4527611"/>
          </a:xfrm>
        </p:spPr>
        <p:txBody>
          <a:bodyPr>
            <a:noAutofit/>
          </a:bodyPr>
          <a:lstStyle/>
          <a:p>
            <a:r>
              <a:rPr lang="en-US" sz="1400" dirty="0"/>
              <a:t>Two Models- Base Model and Main Model.</a:t>
            </a:r>
          </a:p>
          <a:p>
            <a:r>
              <a:rPr lang="en-US" sz="1400" dirty="0"/>
              <a:t>Base Model – RNN based.</a:t>
            </a:r>
          </a:p>
          <a:p>
            <a:r>
              <a:rPr lang="en-US" sz="1400" dirty="0"/>
              <a:t>Main Model – Transformer based.</a:t>
            </a:r>
          </a:p>
          <a:p>
            <a:r>
              <a:rPr lang="en-US" sz="1400" dirty="0"/>
              <a:t>Transformer doesn’t use RNN but Multi-head attention blocks. It allows parallel processing.</a:t>
            </a:r>
          </a:p>
          <a:p>
            <a:r>
              <a:rPr lang="en-AU" sz="1400" dirty="0">
                <a:effectLst/>
                <a:ea typeface="PMingLiU" panose="02020500000000000000" pitchFamily="18" charset="-120"/>
              </a:rPr>
              <a:t>Word embeddings are dense vector representations of words that capture the semantic and syntactic relationships between words.</a:t>
            </a:r>
          </a:p>
          <a:p>
            <a:r>
              <a:rPr lang="en-US" sz="1400" dirty="0"/>
              <a:t>Pos Encoding allows to capture information regarding position of every word in the sentence.</a:t>
            </a:r>
            <a:endParaRPr lang="en-AU" sz="1400" dirty="0">
              <a:effectLst/>
              <a:ea typeface="PMingLiU" panose="02020500000000000000" pitchFamily="18" charset="-120"/>
            </a:endParaRPr>
          </a:p>
          <a:p>
            <a:r>
              <a:rPr lang="en-AU" sz="1400" dirty="0">
                <a:ea typeface="PMingLiU" panose="02020500000000000000" pitchFamily="18" charset="-120"/>
              </a:rPr>
              <a:t>Transformer uses both self-attention and cross-attention.</a:t>
            </a:r>
            <a:endParaRPr lang="en-AU" sz="1400" dirty="0">
              <a:effectLst/>
              <a:ea typeface="PMingLiU" panose="02020500000000000000" pitchFamily="18" charset="-120"/>
            </a:endParaRPr>
          </a:p>
          <a:p>
            <a:r>
              <a:rPr lang="en-US" sz="1400" dirty="0"/>
              <a:t>Encoder takes the input vector and produces self attended embedded vector.</a:t>
            </a:r>
          </a:p>
          <a:p>
            <a:r>
              <a:rPr lang="en-US" sz="1400" dirty="0"/>
              <a:t>Decoder takes actual output seq along with the output of Encoder to produce a Vocabulary size vector with probabilities of each word in predicted translation.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Implementation – </a:t>
            </a:r>
            <a:r>
              <a:rPr lang="en-US" sz="3600" b="1" dirty="0">
                <a:solidFill>
                  <a:schemeClr val="accent6"/>
                </a:solidFill>
              </a:rPr>
              <a:t>Model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577179" cy="4763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Model Parameters</a:t>
            </a:r>
          </a:p>
          <a:p>
            <a:r>
              <a:rPr lang="en-US" dirty="0"/>
              <a:t>Target Vocabulary Size = 6000</a:t>
            </a:r>
          </a:p>
          <a:p>
            <a:r>
              <a:rPr lang="en-US" dirty="0"/>
              <a:t>Token vector length  = 20</a:t>
            </a:r>
          </a:p>
          <a:p>
            <a:r>
              <a:rPr lang="en-US" dirty="0"/>
              <a:t>No of Encoder-decoder layers = 4</a:t>
            </a:r>
          </a:p>
          <a:p>
            <a:r>
              <a:rPr lang="en-US" dirty="0"/>
              <a:t>No of projections in MHA = 8</a:t>
            </a:r>
          </a:p>
          <a:p>
            <a:r>
              <a:rPr lang="en-US" dirty="0"/>
              <a:t>Loss function – </a:t>
            </a:r>
            <a:r>
              <a:rPr lang="en-US" dirty="0" err="1"/>
              <a:t>CrossEntropy</a:t>
            </a:r>
            <a:endParaRPr lang="en-US" dirty="0"/>
          </a:p>
          <a:p>
            <a:r>
              <a:rPr lang="en-US" dirty="0"/>
              <a:t>Optimizer - Adam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9E9FF7-BF93-CF28-2281-6D434DA5B98D}"/>
              </a:ext>
            </a:extLst>
          </p:cNvPr>
          <p:cNvSpPr txBox="1">
            <a:spLocks/>
          </p:cNvSpPr>
          <p:nvPr/>
        </p:nvSpPr>
        <p:spPr>
          <a:xfrm>
            <a:off x="6619043" y="1690688"/>
            <a:ext cx="465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Hyperparameters</a:t>
            </a:r>
          </a:p>
          <a:p>
            <a:r>
              <a:rPr lang="en-US" dirty="0"/>
              <a:t>Embedded vector dim = 128</a:t>
            </a:r>
          </a:p>
          <a:p>
            <a:r>
              <a:rPr lang="en-US" dirty="0"/>
              <a:t>Batch Size = 64</a:t>
            </a:r>
          </a:p>
          <a:p>
            <a:r>
              <a:rPr lang="en-US" dirty="0"/>
              <a:t>Epoch = 30</a:t>
            </a:r>
          </a:p>
          <a:p>
            <a:r>
              <a:rPr lang="en-US" dirty="0"/>
              <a:t>Steps per epoch = 200</a:t>
            </a:r>
          </a:p>
          <a:p>
            <a:r>
              <a:rPr lang="en-US" dirty="0"/>
              <a:t>Dropout  = 0.1</a:t>
            </a:r>
          </a:p>
          <a:p>
            <a:r>
              <a:rPr lang="en-US" dirty="0"/>
              <a:t>FFN output dim = 512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" y="180459"/>
            <a:ext cx="10515600" cy="700195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2809C-B3A1-12B2-6CA2-06AE4DF0F747}"/>
              </a:ext>
            </a:extLst>
          </p:cNvPr>
          <p:cNvSpPr txBox="1"/>
          <p:nvPr/>
        </p:nvSpPr>
        <p:spPr>
          <a:xfrm>
            <a:off x="1525109" y="894395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English to German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674FB-6771-9F47-102C-D47B4E5CFA8F}"/>
              </a:ext>
            </a:extLst>
          </p:cNvPr>
          <p:cNvSpPr txBox="1"/>
          <p:nvPr/>
        </p:nvSpPr>
        <p:spPr>
          <a:xfrm>
            <a:off x="7654030" y="894395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German to English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40E7F614-4D59-BBA1-71C1-19481AD63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0" y="1646800"/>
            <a:ext cx="5162628" cy="20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CBA05825-F64D-A3DB-BF9F-410CEFAE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91" y="1644759"/>
            <a:ext cx="5298879" cy="201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94DFEC-6AA4-0754-7464-5F95329DE4EE}"/>
              </a:ext>
            </a:extLst>
          </p:cNvPr>
          <p:cNvSpPr txBox="1"/>
          <p:nvPr/>
        </p:nvSpPr>
        <p:spPr>
          <a:xfrm>
            <a:off x="331135" y="1263727"/>
            <a:ext cx="56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BLUE Score: Dataset 1* -  0.47;  Dataset 2** – 0.30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ADB71-B71B-2278-D42E-4344A562EEBB}"/>
              </a:ext>
            </a:extLst>
          </p:cNvPr>
          <p:cNvSpPr txBox="1"/>
          <p:nvPr/>
        </p:nvSpPr>
        <p:spPr>
          <a:xfrm>
            <a:off x="6355846" y="1261686"/>
            <a:ext cx="56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BLUE Score: Dataset 1 -  0.42;  Dataset 2 – 0.36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0E0E8C-544A-8689-DEC3-08B08B32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90832"/>
            <a:ext cx="4667250" cy="2066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4C08-34CD-417D-7496-C63F80F1C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71" y="3790832"/>
            <a:ext cx="4314528" cy="20686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52831D-FE5A-364D-F07C-8470293819E0}"/>
              </a:ext>
            </a:extLst>
          </p:cNvPr>
          <p:cNvSpPr txBox="1"/>
          <p:nvPr/>
        </p:nvSpPr>
        <p:spPr>
          <a:xfrm>
            <a:off x="794293" y="6098960"/>
            <a:ext cx="1043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*Dataset 1   : Sentences taken were immediately after the training data in Europarl corpus, thus giving similar vocabulary as of training data.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**Dataset 2 : Sentences taken from the end of Europarl corpus, giving more variations in vocabulary </a:t>
            </a:r>
            <a:r>
              <a:rPr lang="en-US" sz="1200" dirty="0" err="1">
                <a:solidFill>
                  <a:srgbClr val="FF0000"/>
                </a:solidFill>
              </a:rPr>
              <a:t>wrt</a:t>
            </a:r>
            <a:r>
              <a:rPr lang="en-US" sz="1200" dirty="0">
                <a:solidFill>
                  <a:srgbClr val="FF0000"/>
                </a:solidFill>
              </a:rPr>
              <a:t> the training data. </a:t>
            </a:r>
          </a:p>
          <a:p>
            <a:r>
              <a:rPr lang="en-US" sz="1200" dirty="0"/>
              <a:t>BLUE score was average over around 15 translations in each case.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682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Transformer based Bidirectional Translation Model for German-English Language pair</vt:lpstr>
      <vt:lpstr>AGENDA</vt:lpstr>
      <vt:lpstr>Understanding the Problem</vt:lpstr>
      <vt:lpstr>Literature Survey</vt:lpstr>
      <vt:lpstr>Literature Survey.</vt:lpstr>
      <vt:lpstr>Data Handling</vt:lpstr>
      <vt:lpstr>Implementation – Methods and Materials</vt:lpstr>
      <vt:lpstr>Implementation – Model Configuration</vt:lpstr>
      <vt:lpstr>Results</vt:lpstr>
      <vt:lpstr>Learning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Gaurav Airan</dc:creator>
  <cp:lastModifiedBy>Gaurav</cp:lastModifiedBy>
  <cp:revision>17</cp:revision>
  <dcterms:created xsi:type="dcterms:W3CDTF">2022-10-19T19:42:00Z</dcterms:created>
  <dcterms:modified xsi:type="dcterms:W3CDTF">2023-05-28T07:13:20Z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555149865F6E47A28131540CC6EE6310</vt:lpwstr>
  </property>
  <property fmtid="{D5CDD505-2E9C-101B-9397-08002B2CF9AE}" pid="3" name="KSOProductBuildVer">
    <vt:lpwstr>1033-11.2.0.11341</vt:lpwstr>
  </property>
</Properties>
</file>