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1" r:id="rId6"/>
    <p:sldId id="268" r:id="rId7"/>
    <p:sldId id="270" r:id="rId8"/>
    <p:sldId id="262" r:id="rId9"/>
    <p:sldId id="272" r:id="rId10"/>
    <p:sldId id="265" r:id="rId11"/>
    <p:sldId id="273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DE539-837B-3546-A8A4-511C5BC38ED3}" v="1566" dt="2025-06-26T17:58:4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/>
    <p:restoredTop sz="94337"/>
  </p:normalViewPr>
  <p:slideViewPr>
    <p:cSldViewPr snapToGrid="0" snapToObjects="1">
      <p:cViewPr varScale="1">
        <p:scale>
          <a:sx n="137" d="100"/>
          <a:sy n="137" d="100"/>
        </p:scale>
        <p:origin x="16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jyoti Das" userId="fead8213da3f12be" providerId="LiveId" clId="{290DE539-837B-3546-A8A4-511C5BC38ED3}"/>
    <pc:docChg chg="undo redo custSel modSld sldOrd modNotesMaster">
      <pc:chgData name="Debajyoti Das" userId="fead8213da3f12be" providerId="LiveId" clId="{290DE539-837B-3546-A8A4-511C5BC38ED3}" dt="2025-06-26T19:06:28.228" v="2063" actId="14100"/>
      <pc:docMkLst>
        <pc:docMk/>
      </pc:docMkLst>
      <pc:sldChg chg="addSp delSp modSp mod addAnim delAnim modAnim">
        <pc:chgData name="Debajyoti Das" userId="fead8213da3f12be" providerId="LiveId" clId="{290DE539-837B-3546-A8A4-511C5BC38ED3}" dt="2025-06-26T17:58:44.252" v="2058"/>
        <pc:sldMkLst>
          <pc:docMk/>
          <pc:sldMk cId="0" sldId="256"/>
        </pc:sldMkLst>
        <pc:spChg chg="mod">
          <ac:chgData name="Debajyoti Das" userId="fead8213da3f12be" providerId="LiveId" clId="{290DE539-837B-3546-A8A4-511C5BC38ED3}" dt="2025-06-26T17:49:21.538" v="2004" actId="107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Debajyoti Das" userId="fead8213da3f12be" providerId="LiveId" clId="{290DE539-837B-3546-A8A4-511C5BC38ED3}" dt="2025-06-26T17:47:57.005" v="1994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Debajyoti Das" userId="fead8213da3f12be" providerId="LiveId" clId="{290DE539-837B-3546-A8A4-511C5BC38ED3}" dt="2025-06-26T17:53:05.401" v="2030" actId="20577"/>
          <ac:spMkLst>
            <pc:docMk/>
            <pc:sldMk cId="0" sldId="256"/>
            <ac:spMk id="4" creationId="{3308192C-F6D0-3324-E002-7BD7386CD90F}"/>
          </ac:spMkLst>
        </pc:spChg>
        <pc:spChg chg="add del mod">
          <ac:chgData name="Debajyoti Das" userId="fead8213da3f12be" providerId="LiveId" clId="{290DE539-837B-3546-A8A4-511C5BC38ED3}" dt="2025-06-26T17:48:00.012" v="1995" actId="478"/>
          <ac:spMkLst>
            <pc:docMk/>
            <pc:sldMk cId="0" sldId="256"/>
            <ac:spMk id="6" creationId="{D04CC255-91F7-2F6A-E553-A9E594B61CB6}"/>
          </ac:spMkLst>
        </pc:spChg>
      </pc:sldChg>
      <pc:sldChg chg="modSp mod modAnim">
        <pc:chgData name="Debajyoti Das" userId="fead8213da3f12be" providerId="LiveId" clId="{290DE539-837B-3546-A8A4-511C5BC38ED3}" dt="2025-06-26T17:09:35.857" v="1571" actId="403"/>
        <pc:sldMkLst>
          <pc:docMk/>
          <pc:sldMk cId="0" sldId="257"/>
        </pc:sldMkLst>
        <pc:spChg chg="mod">
          <ac:chgData name="Debajyoti Das" userId="fead8213da3f12be" providerId="LiveId" clId="{290DE539-837B-3546-A8A4-511C5BC38ED3}" dt="2025-06-26T17:09:35.857" v="1571" actId="403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Debajyoti Das" userId="fead8213da3f12be" providerId="LiveId" clId="{290DE539-837B-3546-A8A4-511C5BC38ED3}" dt="2025-06-26T17:09:43.194" v="1572" actId="403"/>
        <pc:sldMkLst>
          <pc:docMk/>
          <pc:sldMk cId="0" sldId="258"/>
        </pc:sldMkLst>
        <pc:spChg chg="mod">
          <ac:chgData name="Debajyoti Das" userId="fead8213da3f12be" providerId="LiveId" clId="{290DE539-837B-3546-A8A4-511C5BC38ED3}" dt="2025-06-26T17:09:43.194" v="1572" actId="403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Debajyoti Das" userId="fead8213da3f12be" providerId="LiveId" clId="{290DE539-837B-3546-A8A4-511C5BC38ED3}" dt="2025-06-26T17:22:34.531" v="1785" actId="20577"/>
        <pc:sldMkLst>
          <pc:docMk/>
          <pc:sldMk cId="0" sldId="259"/>
        </pc:sldMkLst>
        <pc:spChg chg="mod">
          <ac:chgData name="Debajyoti Das" userId="fead8213da3f12be" providerId="LiveId" clId="{290DE539-837B-3546-A8A4-511C5BC38ED3}" dt="2025-06-26T17:22:34.531" v="1785" actId="2057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delAnim modAnim">
        <pc:chgData name="Debajyoti Das" userId="fead8213da3f12be" providerId="LiveId" clId="{290DE539-837B-3546-A8A4-511C5BC38ED3}" dt="2025-06-26T17:54:29.180" v="2035" actId="1440"/>
        <pc:sldMkLst>
          <pc:docMk/>
          <pc:sldMk cId="0" sldId="262"/>
        </pc:sldMkLst>
        <pc:spChg chg="mod">
          <ac:chgData name="Debajyoti Das" userId="fead8213da3f12be" providerId="LiveId" clId="{290DE539-837B-3546-A8A4-511C5BC38ED3}" dt="2025-06-26T17:12:00.333" v="1594" actId="404"/>
          <ac:spMkLst>
            <pc:docMk/>
            <pc:sldMk cId="0" sldId="262"/>
            <ac:spMk id="2" creationId="{00000000-0000-0000-0000-000000000000}"/>
          </ac:spMkLst>
        </pc:spChg>
        <pc:spChg chg="mod">
          <ac:chgData name="Debajyoti Das" userId="fead8213da3f12be" providerId="LiveId" clId="{290DE539-837B-3546-A8A4-511C5BC38ED3}" dt="2025-06-26T17:21:27.578" v="1779" actId="207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Debajyoti Das" userId="fead8213da3f12be" providerId="LiveId" clId="{290DE539-837B-3546-A8A4-511C5BC38ED3}" dt="2025-06-26T17:54:29.180" v="2035" actId="1440"/>
          <ac:picMkLst>
            <pc:docMk/>
            <pc:sldMk cId="0" sldId="262"/>
            <ac:picMk id="6" creationId="{4027801A-EF78-F2D8-9C1D-8BE94F2B44D6}"/>
          </ac:picMkLst>
        </pc:picChg>
      </pc:sldChg>
      <pc:sldChg chg="modSp ord modAnim">
        <pc:chgData name="Debajyoti Das" userId="fead8213da3f12be" providerId="LiveId" clId="{290DE539-837B-3546-A8A4-511C5BC38ED3}" dt="2025-06-26T17:20:48.715" v="1776" actId="403"/>
        <pc:sldMkLst>
          <pc:docMk/>
          <pc:sldMk cId="0" sldId="265"/>
        </pc:sldMkLst>
        <pc:spChg chg="mod">
          <ac:chgData name="Debajyoti Das" userId="fead8213da3f12be" providerId="LiveId" clId="{290DE539-837B-3546-A8A4-511C5BC38ED3}" dt="2025-06-26T17:20:48.715" v="1776" actId="403"/>
          <ac:spMkLst>
            <pc:docMk/>
            <pc:sldMk cId="0" sldId="265"/>
            <ac:spMk id="6" creationId="{0D3C850A-BAD5-C1AF-56F1-B1532CAAF450}"/>
          </ac:spMkLst>
        </pc:spChg>
      </pc:sldChg>
      <pc:sldChg chg="modSp mod modAnim">
        <pc:chgData name="Debajyoti Das" userId="fead8213da3f12be" providerId="LiveId" clId="{290DE539-837B-3546-A8A4-511C5BC38ED3}" dt="2025-06-26T17:55:56.815" v="2048" actId="1440"/>
        <pc:sldMkLst>
          <pc:docMk/>
          <pc:sldMk cId="3615737393" sldId="268"/>
        </pc:sldMkLst>
        <pc:spChg chg="mod">
          <ac:chgData name="Debajyoti Das" userId="fead8213da3f12be" providerId="LiveId" clId="{290DE539-837B-3546-A8A4-511C5BC38ED3}" dt="2025-06-26T17:21:57.309" v="1782" actId="14100"/>
          <ac:spMkLst>
            <pc:docMk/>
            <pc:sldMk cId="3615737393" sldId="268"/>
            <ac:spMk id="9" creationId="{7B618D6A-66F7-666C-CE76-17F6412BAB2C}"/>
          </ac:spMkLst>
        </pc:spChg>
        <pc:picChg chg="mod">
          <ac:chgData name="Debajyoti Das" userId="fead8213da3f12be" providerId="LiveId" clId="{290DE539-837B-3546-A8A4-511C5BC38ED3}" dt="2025-06-26T17:54:22.761" v="2033" actId="1440"/>
          <ac:picMkLst>
            <pc:docMk/>
            <pc:sldMk cId="3615737393" sldId="268"/>
            <ac:picMk id="6" creationId="{853B7183-E9C0-F82C-93C7-182BACF94CB8}"/>
          </ac:picMkLst>
        </pc:picChg>
        <pc:picChg chg="mod">
          <ac:chgData name="Debajyoti Das" userId="fead8213da3f12be" providerId="LiveId" clId="{290DE539-837B-3546-A8A4-511C5BC38ED3}" dt="2025-06-26T17:54:19.865" v="2032" actId="1440"/>
          <ac:picMkLst>
            <pc:docMk/>
            <pc:sldMk cId="3615737393" sldId="268"/>
            <ac:picMk id="11" creationId="{5331C550-54DF-E78B-3587-7742D6C4D292}"/>
          </ac:picMkLst>
        </pc:picChg>
        <pc:picChg chg="mod">
          <ac:chgData name="Debajyoti Das" userId="fead8213da3f12be" providerId="LiveId" clId="{290DE539-837B-3546-A8A4-511C5BC38ED3}" dt="2025-06-26T17:55:56.815" v="2048" actId="1440"/>
          <ac:picMkLst>
            <pc:docMk/>
            <pc:sldMk cId="3615737393" sldId="268"/>
            <ac:picMk id="12" creationId="{AACE3986-3737-A743-B231-33A8B8A5BD8C}"/>
          </ac:picMkLst>
        </pc:picChg>
      </pc:sldChg>
      <pc:sldChg chg="modSp mod modAnim">
        <pc:chgData name="Debajyoti Das" userId="fead8213da3f12be" providerId="LiveId" clId="{290DE539-837B-3546-A8A4-511C5BC38ED3}" dt="2025-06-26T17:54:25.827" v="2034" actId="1440"/>
        <pc:sldMkLst>
          <pc:docMk/>
          <pc:sldMk cId="2697701521" sldId="270"/>
        </pc:sldMkLst>
        <pc:spChg chg="mod">
          <ac:chgData name="Debajyoti Das" userId="fead8213da3f12be" providerId="LiveId" clId="{290DE539-837B-3546-A8A4-511C5BC38ED3}" dt="2025-06-26T17:21:34.853" v="1780" actId="207"/>
          <ac:spMkLst>
            <pc:docMk/>
            <pc:sldMk cId="2697701521" sldId="270"/>
            <ac:spMk id="9" creationId="{63BBBD62-0954-EF75-AFDD-77A260AA2B44}"/>
          </ac:spMkLst>
        </pc:spChg>
        <pc:picChg chg="mod">
          <ac:chgData name="Debajyoti Das" userId="fead8213da3f12be" providerId="LiveId" clId="{290DE539-837B-3546-A8A4-511C5BC38ED3}" dt="2025-06-26T17:54:25.827" v="2034" actId="1440"/>
          <ac:picMkLst>
            <pc:docMk/>
            <pc:sldMk cId="2697701521" sldId="270"/>
            <ac:picMk id="3" creationId="{E472703A-2FFF-F3FA-C205-DA4581FF5CDA}"/>
          </ac:picMkLst>
        </pc:picChg>
      </pc:sldChg>
      <pc:sldChg chg="modSp modAnim">
        <pc:chgData name="Debajyoti Das" userId="fead8213da3f12be" providerId="LiveId" clId="{290DE539-837B-3546-A8A4-511C5BC38ED3}" dt="2025-06-26T17:10:01.943" v="1574" actId="403"/>
        <pc:sldMkLst>
          <pc:docMk/>
          <pc:sldMk cId="1692075989" sldId="271"/>
        </pc:sldMkLst>
        <pc:spChg chg="mod">
          <ac:chgData name="Debajyoti Das" userId="fead8213da3f12be" providerId="LiveId" clId="{290DE539-837B-3546-A8A4-511C5BC38ED3}" dt="2025-06-26T17:10:01.943" v="1574" actId="403"/>
          <ac:spMkLst>
            <pc:docMk/>
            <pc:sldMk cId="1692075989" sldId="271"/>
            <ac:spMk id="3" creationId="{85F33D7A-6258-D142-7F99-C8D1F5454DCB}"/>
          </ac:spMkLst>
        </pc:spChg>
      </pc:sldChg>
      <pc:sldChg chg="addSp delSp modSp mod delAnim modAnim">
        <pc:chgData name="Debajyoti Das" userId="fead8213da3f12be" providerId="LiveId" clId="{290DE539-837B-3546-A8A4-511C5BC38ED3}" dt="2025-06-26T19:05:59.831" v="2059" actId="1076"/>
        <pc:sldMkLst>
          <pc:docMk/>
          <pc:sldMk cId="4087895055" sldId="272"/>
        </pc:sldMkLst>
        <pc:spChg chg="mod">
          <ac:chgData name="Debajyoti Das" userId="fead8213da3f12be" providerId="LiveId" clId="{290DE539-837B-3546-A8A4-511C5BC38ED3}" dt="2025-06-26T17:12:55.454" v="1601" actId="403"/>
          <ac:spMkLst>
            <pc:docMk/>
            <pc:sldMk cId="4087895055" sldId="272"/>
            <ac:spMk id="3" creationId="{C0A5A472-8B16-C7EB-D0D3-DF08A39897B2}"/>
          </ac:spMkLst>
        </pc:spChg>
        <pc:spChg chg="mod">
          <ac:chgData name="Debajyoti Das" userId="fead8213da3f12be" providerId="LiveId" clId="{290DE539-837B-3546-A8A4-511C5BC38ED3}" dt="2025-06-26T17:21:15.293" v="1778" actId="207"/>
          <ac:spMkLst>
            <pc:docMk/>
            <pc:sldMk cId="4087895055" sldId="272"/>
            <ac:spMk id="5" creationId="{5F148563-668E-CE36-C7FD-5FF602D19989}"/>
          </ac:spMkLst>
        </pc:spChg>
        <pc:picChg chg="add mod">
          <ac:chgData name="Debajyoti Das" userId="fead8213da3f12be" providerId="LiveId" clId="{290DE539-837B-3546-A8A4-511C5BC38ED3}" dt="2025-06-26T19:05:59.831" v="2059" actId="1076"/>
          <ac:picMkLst>
            <pc:docMk/>
            <pc:sldMk cId="4087895055" sldId="272"/>
            <ac:picMk id="7" creationId="{EE453DAB-4A63-BFAE-EC08-8592951C7281}"/>
          </ac:picMkLst>
        </pc:picChg>
        <pc:picChg chg="add mod">
          <ac:chgData name="Debajyoti Das" userId="fead8213da3f12be" providerId="LiveId" clId="{290DE539-837B-3546-A8A4-511C5BC38ED3}" dt="2025-06-26T19:05:59.831" v="2059" actId="1076"/>
          <ac:picMkLst>
            <pc:docMk/>
            <pc:sldMk cId="4087895055" sldId="272"/>
            <ac:picMk id="9" creationId="{C503B0A0-411E-93E6-C215-1EAD0938E6B2}"/>
          </ac:picMkLst>
        </pc:picChg>
      </pc:sldChg>
      <pc:sldChg chg="addSp delSp modSp mod delAnim modAnim">
        <pc:chgData name="Debajyoti Das" userId="fead8213da3f12be" providerId="LiveId" clId="{290DE539-837B-3546-A8A4-511C5BC38ED3}" dt="2025-06-26T19:06:28.228" v="2063" actId="14100"/>
        <pc:sldMkLst>
          <pc:docMk/>
          <pc:sldMk cId="2850948162" sldId="273"/>
        </pc:sldMkLst>
        <pc:spChg chg="mod">
          <ac:chgData name="Debajyoti Das" userId="fead8213da3f12be" providerId="LiveId" clId="{290DE539-837B-3546-A8A4-511C5BC38ED3}" dt="2025-06-26T19:06:28.228" v="2063" actId="14100"/>
          <ac:spMkLst>
            <pc:docMk/>
            <pc:sldMk cId="2850948162" sldId="273"/>
            <ac:spMk id="3" creationId="{DB4F4A11-0310-7A52-95B2-C5D430BF3A7A}"/>
          </ac:spMkLst>
        </pc:spChg>
        <pc:picChg chg="add mod">
          <ac:chgData name="Debajyoti Das" userId="fead8213da3f12be" providerId="LiveId" clId="{290DE539-837B-3546-A8A4-511C5BC38ED3}" dt="2025-06-26T17:54:39.518" v="2038" actId="1440"/>
          <ac:picMkLst>
            <pc:docMk/>
            <pc:sldMk cId="2850948162" sldId="273"/>
            <ac:picMk id="5" creationId="{EE21061D-5C62-EA7F-16EA-49A6C5B042A2}"/>
          </ac:picMkLst>
        </pc:picChg>
      </pc:sldChg>
    </pc:docChg>
  </pc:docChgLst>
  <pc:docChgLst>
    <pc:chgData name="Debajyoti Das" userId="fead8213da3f12be" providerId="LiveId" clId="{E400989A-819F-734D-9F97-57C6B2A0F741}"/>
    <pc:docChg chg="undo custSel addSld delSld modSld">
      <pc:chgData name="Debajyoti Das" userId="fead8213da3f12be" providerId="LiveId" clId="{E400989A-819F-734D-9F97-57C6B2A0F741}" dt="2025-06-24T17:22:00.087" v="1960"/>
      <pc:docMkLst>
        <pc:docMk/>
      </pc:docMkLst>
      <pc:sldChg chg="modSp mod modAnim">
        <pc:chgData name="Debajyoti Das" userId="fead8213da3f12be" providerId="LiveId" clId="{E400989A-819F-734D-9F97-57C6B2A0F741}" dt="2025-06-24T17:22:00.087" v="1960"/>
        <pc:sldMkLst>
          <pc:docMk/>
          <pc:sldMk cId="0" sldId="256"/>
        </pc:sldMkLst>
      </pc:sldChg>
      <pc:sldChg chg="modSp modAnim">
        <pc:chgData name="Debajyoti Das" userId="fead8213da3f12be" providerId="LiveId" clId="{E400989A-819F-734D-9F97-57C6B2A0F741}" dt="2025-06-24T09:57:51.953" v="1245"/>
        <pc:sldMkLst>
          <pc:docMk/>
          <pc:sldMk cId="0" sldId="257"/>
        </pc:sldMkLst>
        <pc:spChg chg="mod">
          <ac:chgData name="Debajyoti Das" userId="fead8213da3f12be" providerId="LiveId" clId="{E400989A-819F-734D-9F97-57C6B2A0F741}" dt="2025-06-24T01:21:14.783" v="110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Anim">
        <pc:chgData name="Debajyoti Das" userId="fead8213da3f12be" providerId="LiveId" clId="{E400989A-819F-734D-9F97-57C6B2A0F741}" dt="2025-06-24T10:00:44.060" v="1441" actId="20577"/>
        <pc:sldMkLst>
          <pc:docMk/>
          <pc:sldMk cId="0" sldId="258"/>
        </pc:sldMkLst>
        <pc:spChg chg="mod">
          <ac:chgData name="Debajyoti Das" userId="fead8213da3f12be" providerId="LiveId" clId="{E400989A-819F-734D-9F97-57C6B2A0F741}" dt="2025-06-24T10:00:44.060" v="144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addAnim delAnim modAnim">
        <pc:chgData name="Debajyoti Das" userId="fead8213da3f12be" providerId="LiveId" clId="{E400989A-819F-734D-9F97-57C6B2A0F741}" dt="2025-06-24T10:31:08.874" v="1591"/>
        <pc:sldMkLst>
          <pc:docMk/>
          <pc:sldMk cId="0" sldId="259"/>
        </pc:sldMkLst>
        <pc:spChg chg="mod">
          <ac:chgData name="Debajyoti Das" userId="fead8213da3f12be" providerId="LiveId" clId="{E400989A-819F-734D-9F97-57C6B2A0F741}" dt="2025-06-24T10:01:09.872" v="1442" actId="20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delAnim modAnim">
        <pc:chgData name="Debajyoti Das" userId="fead8213da3f12be" providerId="LiveId" clId="{E400989A-819F-734D-9F97-57C6B2A0F741}" dt="2025-06-24T10:10:31.957" v="1484"/>
        <pc:sldMkLst>
          <pc:docMk/>
          <pc:sldMk cId="0" sldId="262"/>
        </pc:sldMkLst>
        <pc:spChg chg="mod">
          <ac:chgData name="Debajyoti Das" userId="fead8213da3f12be" providerId="LiveId" clId="{E400989A-819F-734D-9F97-57C6B2A0F741}" dt="2025-06-23T19:36:23.322" v="139" actId="14100"/>
          <ac:spMkLst>
            <pc:docMk/>
            <pc:sldMk cId="0" sldId="262"/>
            <ac:spMk id="3" creationId="{00000000-0000-0000-0000-000000000000}"/>
          </ac:spMkLst>
        </pc:spChg>
      </pc:sldChg>
      <pc:sldChg chg="addSp delSp add del setBg delDesignElem">
        <pc:chgData name="Debajyoti Das" userId="fead8213da3f12be" providerId="LiveId" clId="{E400989A-819F-734D-9F97-57C6B2A0F741}" dt="2025-06-24T01:21:33.033" v="1102" actId="2696"/>
        <pc:sldMkLst>
          <pc:docMk/>
          <pc:sldMk cId="0" sldId="264"/>
        </pc:sldMkLst>
      </pc:sldChg>
      <pc:sldChg chg="addSp delSp modSp add del mod setBg modAnim delDesignElem">
        <pc:chgData name="Debajyoti Das" userId="fead8213da3f12be" providerId="LiveId" clId="{E400989A-819F-734D-9F97-57C6B2A0F741}" dt="2025-06-24T13:31:04.315" v="1598" actId="108"/>
        <pc:sldMkLst>
          <pc:docMk/>
          <pc:sldMk cId="0" sldId="265"/>
        </pc:sldMkLst>
        <pc:spChg chg="mod">
          <ac:chgData name="Debajyoti Das" userId="fead8213da3f12be" providerId="LiveId" clId="{E400989A-819F-734D-9F97-57C6B2A0F741}" dt="2025-06-24T01:15:49.733" v="977" actId="6549"/>
          <ac:spMkLst>
            <pc:docMk/>
            <pc:sldMk cId="0" sldId="265"/>
            <ac:spMk id="2" creationId="{00000000-0000-0000-0000-000000000000}"/>
          </ac:spMkLst>
        </pc:spChg>
        <pc:spChg chg="mod">
          <ac:chgData name="Debajyoti Das" userId="fead8213da3f12be" providerId="LiveId" clId="{E400989A-819F-734D-9F97-57C6B2A0F741}" dt="2025-06-24T13:31:04.315" v="1598" actId="108"/>
          <ac:spMkLst>
            <pc:docMk/>
            <pc:sldMk cId="0" sldId="265"/>
            <ac:spMk id="6" creationId="{0D3C850A-BAD5-C1AF-56F1-B1532CAAF450}"/>
          </ac:spMkLst>
        </pc:spChg>
        <pc:spChg chg="add del">
          <ac:chgData name="Debajyoti Das" userId="fead8213da3f12be" providerId="LiveId" clId="{E400989A-819F-734D-9F97-57C6B2A0F741}" dt="2025-06-24T01:13:49.787" v="954"/>
          <ac:spMkLst>
            <pc:docMk/>
            <pc:sldMk cId="0" sldId="265"/>
            <ac:spMk id="8" creationId="{081EA652-8C6A-4E69-BEB9-170809474553}"/>
          </ac:spMkLst>
        </pc:spChg>
        <pc:spChg chg="add del">
          <ac:chgData name="Debajyoti Das" userId="fead8213da3f12be" providerId="LiveId" clId="{E400989A-819F-734D-9F97-57C6B2A0F741}" dt="2025-06-24T01:13:49.787" v="954"/>
          <ac:spMkLst>
            <pc:docMk/>
            <pc:sldMk cId="0" sldId="265"/>
            <ac:spMk id="10" creationId="{5298780A-33B9-4EA2-8F67-DE68AD62841B}"/>
          </ac:spMkLst>
        </pc:spChg>
        <pc:spChg chg="add del">
          <ac:chgData name="Debajyoti Das" userId="fead8213da3f12be" providerId="LiveId" clId="{E400989A-819F-734D-9F97-57C6B2A0F741}" dt="2025-06-24T01:13:49.787" v="954"/>
          <ac:spMkLst>
            <pc:docMk/>
            <pc:sldMk cId="0" sldId="265"/>
            <ac:spMk id="12" creationId="{7F488E8B-4E1E-4402-8935-D4E6C02615C7}"/>
          </ac:spMkLst>
        </pc:spChg>
        <pc:cxnChg chg="add del">
          <ac:chgData name="Debajyoti Das" userId="fead8213da3f12be" providerId="LiveId" clId="{E400989A-819F-734D-9F97-57C6B2A0F741}" dt="2025-06-24T01:13:49.787" v="954"/>
          <ac:cxnSpMkLst>
            <pc:docMk/>
            <pc:sldMk cId="0" sldId="265"/>
            <ac:cxnSpMk id="14" creationId="{23AAC9B5-8015-485C-ACF9-A750390E9A56}"/>
          </ac:cxnSpMkLst>
        </pc:cxnChg>
      </pc:sldChg>
      <pc:sldChg chg="modSp mod modAnim">
        <pc:chgData name="Debajyoti Das" userId="fead8213da3f12be" providerId="LiveId" clId="{E400989A-819F-734D-9F97-57C6B2A0F741}" dt="2025-06-24T10:25:09.594" v="1590"/>
        <pc:sldMkLst>
          <pc:docMk/>
          <pc:sldMk cId="0" sldId="267"/>
        </pc:sldMkLst>
        <pc:spChg chg="mod">
          <ac:chgData name="Debajyoti Das" userId="fead8213da3f12be" providerId="LiveId" clId="{E400989A-819F-734D-9F97-57C6B2A0F741}" dt="2025-06-24T10:24:08.519" v="1581" actId="408"/>
          <ac:spMkLst>
            <pc:docMk/>
            <pc:sldMk cId="0" sldId="267"/>
            <ac:spMk id="2" creationId="{00000000-0000-0000-0000-000000000000}"/>
          </ac:spMkLst>
        </pc:spChg>
      </pc:sldChg>
      <pc:sldChg chg="addSp delSp modSp mod delAnim modAnim">
        <pc:chgData name="Debajyoti Das" userId="fead8213da3f12be" providerId="LiveId" clId="{E400989A-819F-734D-9F97-57C6B2A0F741}" dt="2025-06-24T11:25:58.359" v="1596"/>
        <pc:sldMkLst>
          <pc:docMk/>
          <pc:sldMk cId="3615737393" sldId="268"/>
        </pc:sldMkLst>
        <pc:spChg chg="mod">
          <ac:chgData name="Debajyoti Das" userId="fead8213da3f12be" providerId="LiveId" clId="{E400989A-819F-734D-9F97-57C6B2A0F741}" dt="2025-06-23T19:30:50.641" v="18" actId="1076"/>
          <ac:spMkLst>
            <pc:docMk/>
            <pc:sldMk cId="3615737393" sldId="268"/>
            <ac:spMk id="7" creationId="{974BACCC-4C25-1DF7-FB18-B00192486610}"/>
          </ac:spMkLst>
        </pc:spChg>
        <pc:spChg chg="mod">
          <ac:chgData name="Debajyoti Das" userId="fead8213da3f12be" providerId="LiveId" clId="{E400989A-819F-734D-9F97-57C6B2A0F741}" dt="2025-06-23T22:03:33.448" v="524" actId="20577"/>
          <ac:spMkLst>
            <pc:docMk/>
            <pc:sldMk cId="3615737393" sldId="268"/>
            <ac:spMk id="9" creationId="{7B618D6A-66F7-666C-CE76-17F6412BAB2C}"/>
          </ac:spMkLst>
        </pc:spChg>
        <pc:picChg chg="add mod">
          <ac:chgData name="Debajyoti Das" userId="fead8213da3f12be" providerId="LiveId" clId="{E400989A-819F-734D-9F97-57C6B2A0F741}" dt="2025-06-23T22:02:16.147" v="506" actId="1035"/>
          <ac:picMkLst>
            <pc:docMk/>
            <pc:sldMk cId="3615737393" sldId="268"/>
            <ac:picMk id="6" creationId="{853B7183-E9C0-F82C-93C7-182BACF94CB8}"/>
          </ac:picMkLst>
        </pc:picChg>
        <pc:picChg chg="add mod">
          <ac:chgData name="Debajyoti Das" userId="fead8213da3f12be" providerId="LiveId" clId="{E400989A-819F-734D-9F97-57C6B2A0F741}" dt="2025-06-23T22:02:16.147" v="506" actId="1035"/>
          <ac:picMkLst>
            <pc:docMk/>
            <pc:sldMk cId="3615737393" sldId="268"/>
            <ac:picMk id="11" creationId="{5331C550-54DF-E78B-3587-7742D6C4D292}"/>
          </ac:picMkLst>
        </pc:picChg>
        <pc:picChg chg="add mod">
          <ac:chgData name="Debajyoti Das" userId="fead8213da3f12be" providerId="LiveId" clId="{E400989A-819F-734D-9F97-57C6B2A0F741}" dt="2025-06-23T22:02:16.147" v="506" actId="1035"/>
          <ac:picMkLst>
            <pc:docMk/>
            <pc:sldMk cId="3615737393" sldId="268"/>
            <ac:picMk id="12" creationId="{AACE3986-3737-A743-B231-33A8B8A5BD8C}"/>
          </ac:picMkLst>
        </pc:picChg>
      </pc:sldChg>
      <pc:sldChg chg="addSp delSp modSp mod addAnim delAnim modAnim">
        <pc:chgData name="Debajyoti Das" userId="fead8213da3f12be" providerId="LiveId" clId="{E400989A-819F-734D-9F97-57C6B2A0F741}" dt="2025-06-24T10:10:07.306" v="1482"/>
        <pc:sldMkLst>
          <pc:docMk/>
          <pc:sldMk cId="2697701521" sldId="270"/>
        </pc:sldMkLst>
        <pc:spChg chg="mod">
          <ac:chgData name="Debajyoti Das" userId="fead8213da3f12be" providerId="LiveId" clId="{E400989A-819F-734D-9F97-57C6B2A0F741}" dt="2025-06-23T19:34:25.353" v="116" actId="14100"/>
          <ac:spMkLst>
            <pc:docMk/>
            <pc:sldMk cId="2697701521" sldId="270"/>
            <ac:spMk id="7" creationId="{64F092F5-77C7-A55F-448C-81D4A88DE3EB}"/>
          </ac:spMkLst>
        </pc:spChg>
        <pc:spChg chg="mod">
          <ac:chgData name="Debajyoti Das" userId="fead8213da3f12be" providerId="LiveId" clId="{E400989A-819F-734D-9F97-57C6B2A0F741}" dt="2025-06-24T00:17:50.572" v="614" actId="20577"/>
          <ac:spMkLst>
            <pc:docMk/>
            <pc:sldMk cId="2697701521" sldId="270"/>
            <ac:spMk id="9" creationId="{63BBBD62-0954-EF75-AFDD-77A260AA2B44}"/>
          </ac:spMkLst>
        </pc:spChg>
        <pc:picChg chg="add mod">
          <ac:chgData name="Debajyoti Das" userId="fead8213da3f12be" providerId="LiveId" clId="{E400989A-819F-734D-9F97-57C6B2A0F741}" dt="2025-06-23T23:17:25.303" v="556" actId="14100"/>
          <ac:picMkLst>
            <pc:docMk/>
            <pc:sldMk cId="2697701521" sldId="270"/>
            <ac:picMk id="3" creationId="{E472703A-2FFF-F3FA-C205-DA4581FF5CDA}"/>
          </ac:picMkLst>
        </pc:picChg>
      </pc:sldChg>
      <pc:sldChg chg="modSp">
        <pc:chgData name="Debajyoti Das" userId="fead8213da3f12be" providerId="LiveId" clId="{E400989A-819F-734D-9F97-57C6B2A0F741}" dt="2025-06-23T19:29:59.685" v="7" actId="403"/>
        <pc:sldMkLst>
          <pc:docMk/>
          <pc:sldMk cId="1692075989" sldId="271"/>
        </pc:sldMkLst>
        <pc:spChg chg="mod">
          <ac:chgData name="Debajyoti Das" userId="fead8213da3f12be" providerId="LiveId" clId="{E400989A-819F-734D-9F97-57C6B2A0F741}" dt="2025-06-23T19:29:59.685" v="7" actId="403"/>
          <ac:spMkLst>
            <pc:docMk/>
            <pc:sldMk cId="1692075989" sldId="271"/>
            <ac:spMk id="3" creationId="{85F33D7A-6258-D142-7F99-C8D1F5454DCB}"/>
          </ac:spMkLst>
        </pc:spChg>
      </pc:sldChg>
      <pc:sldChg chg="addSp delSp modSp mod delAnim modAnim">
        <pc:chgData name="Debajyoti Das" userId="fead8213da3f12be" providerId="LiveId" clId="{E400989A-819F-734D-9F97-57C6B2A0F741}" dt="2025-06-24T10:15:03.697" v="1525" actId="27636"/>
        <pc:sldMkLst>
          <pc:docMk/>
          <pc:sldMk cId="4087895055" sldId="272"/>
        </pc:sldMkLst>
        <pc:spChg chg="mod">
          <ac:chgData name="Debajyoti Das" userId="fead8213da3f12be" providerId="LiveId" clId="{E400989A-819F-734D-9F97-57C6B2A0F741}" dt="2025-06-24T10:13:14.641" v="1512" actId="1076"/>
          <ac:spMkLst>
            <pc:docMk/>
            <pc:sldMk cId="4087895055" sldId="272"/>
            <ac:spMk id="3" creationId="{C0A5A472-8B16-C7EB-D0D3-DF08A39897B2}"/>
          </ac:spMkLst>
        </pc:spChg>
        <pc:spChg chg="add mod">
          <ac:chgData name="Debajyoti Das" userId="fead8213da3f12be" providerId="LiveId" clId="{E400989A-819F-734D-9F97-57C6B2A0F741}" dt="2025-06-24T10:15:03.697" v="1525" actId="27636"/>
          <ac:spMkLst>
            <pc:docMk/>
            <pc:sldMk cId="4087895055" sldId="272"/>
            <ac:spMk id="5" creationId="{5F148563-668E-CE36-C7FD-5FF602D19989}"/>
          </ac:spMkLst>
        </pc:spChg>
      </pc:sldChg>
      <pc:sldChg chg="addSp delSp modSp mod delAnim modAnim">
        <pc:chgData name="Debajyoti Das" userId="fead8213da3f12be" providerId="LiveId" clId="{E400989A-819F-734D-9F97-57C6B2A0F741}" dt="2025-06-24T10:20:21.162" v="1556" actId="207"/>
        <pc:sldMkLst>
          <pc:docMk/>
          <pc:sldMk cId="2850948162" sldId="273"/>
        </pc:sldMkLst>
        <pc:spChg chg="mod">
          <ac:chgData name="Debajyoti Das" userId="fead8213da3f12be" providerId="LiveId" clId="{E400989A-819F-734D-9F97-57C6B2A0F741}" dt="2025-06-24T10:20:21.162" v="1556" actId="207"/>
          <ac:spMkLst>
            <pc:docMk/>
            <pc:sldMk cId="2850948162" sldId="273"/>
            <ac:spMk id="3" creationId="{DB4F4A11-0310-7A52-95B2-C5D430BF3A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085FB-F026-3E41-B2C2-8E7B6FB7471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0E27A-0752-1B4A-BFAA-2FB0039F8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0E27A-0752-1B4A-BFAA-2FB0039F88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2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0E27A-0752-1B4A-BFAA-2FB0039F881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8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639B-253B-5CC9-EBCF-C46A7E047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BD60DB-64A0-4B2C-E54C-7D185C143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110A2-D89A-5F5D-C1AA-14F96134B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2DF8E-6D35-22F2-A9C3-F3038B6DA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0E27A-0752-1B4A-BFAA-2FB0039F881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174" y="1050595"/>
            <a:ext cx="10021077" cy="16184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b="1" dirty="0">
                <a:solidFill>
                  <a:srgbClr val="2F5496"/>
                </a:solidFill>
              </a:rPr>
              <a:t>Customer Personalization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8192C-F6D0-3324-E002-7BD7386CD90F}"/>
              </a:ext>
            </a:extLst>
          </p:cNvPr>
          <p:cNvSpPr/>
          <p:nvPr/>
        </p:nvSpPr>
        <p:spPr>
          <a:xfrm>
            <a:off x="1248764" y="2669084"/>
            <a:ext cx="9687895" cy="23507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Use data-driven insights to build customer personas and use the same to drive optimized marketing strategies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959" y="1188637"/>
            <a:ext cx="3671451" cy="4480726"/>
          </a:xfrm>
        </p:spPr>
        <p:txBody>
          <a:bodyPr>
            <a:normAutofit/>
          </a:bodyPr>
          <a:lstStyle/>
          <a:p>
            <a:pPr algn="l">
              <a:defRPr sz="3600" b="1">
                <a:solidFill>
                  <a:srgbClr val="2F5496"/>
                </a:solidFill>
              </a:defRPr>
            </a:pPr>
            <a:r>
              <a:rPr lang="en-GB" sz="5400" dirty="0"/>
              <a:t>Suggestions</a:t>
            </a:r>
            <a:br>
              <a:rPr lang="en-GB" sz="5400" dirty="0"/>
            </a:br>
            <a:r>
              <a:rPr lang="en-GB" sz="5400" dirty="0"/>
              <a:t>&amp;</a:t>
            </a:r>
            <a:br>
              <a:rPr lang="en-GB" sz="5400" dirty="0"/>
            </a:br>
            <a:r>
              <a:rPr lang="en-GB" sz="5400" dirty="0"/>
              <a:t>Roadmap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3C850A-BAD5-C1AF-56F1-B1532CAAF450}"/>
              </a:ext>
            </a:extLst>
          </p:cNvPr>
          <p:cNvSpPr txBox="1">
            <a:spLocks/>
          </p:cNvSpPr>
          <p:nvPr/>
        </p:nvSpPr>
        <p:spPr>
          <a:xfrm>
            <a:off x="5029851" y="623275"/>
            <a:ext cx="6387013" cy="56078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Immediate Actions (Next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30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Days):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Prioritize High-Intent Active customers for VIP treatment &amp; basic email personalization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Implement segment-based product recommendations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Launch retention campaigns for 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22,275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dormant customers  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Strategic Initiatives (Next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90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Days):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Deploy predictive analytics for automated personalization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Create persona-based content and messaging frameworks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Integrate personalization across all customer touchpoints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Long-term Vision (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6-12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Months):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Build comprehensive customer data platform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Implement real-time personalization across all channels</a:t>
            </a:r>
          </a:p>
          <a:p>
            <a:pPr marL="742950" marR="0" lvl="1" indent="-28575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–"/>
              <a:tabLst/>
              <a:defRPr sz="1800">
                <a:solidFill>
                  <a:srgbClr val="595959"/>
                </a:solidFill>
              </a:defRPr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Develop advanced recommendation algorithms</a:t>
            </a:r>
          </a:p>
          <a:p>
            <a:pPr indent="-285750">
              <a:lnSpc>
                <a:spcPct val="90000"/>
              </a:lnSpc>
              <a:spcAft>
                <a:spcPts val="600"/>
              </a:spcAft>
              <a:buFont typeface="Arial"/>
              <a:buChar char="–"/>
              <a:defRPr sz="1800">
                <a:solidFill>
                  <a:srgbClr val="595959"/>
                </a:solidFill>
              </a:defRPr>
            </a:pPr>
            <a:r>
              <a:rPr lang="en-GB" sz="1600" dirty="0">
                <a:solidFill>
                  <a:srgbClr val="595959"/>
                </a:solidFill>
              </a:rPr>
              <a:t>Success Metrics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>
                <a:solidFill>
                  <a:srgbClr val="595959"/>
                </a:solidFill>
              </a:rPr>
              <a:t>Conversion rate improvement by persona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>
                <a:solidFill>
                  <a:srgbClr val="595959"/>
                </a:solidFill>
              </a:rPr>
              <a:t>Customer lifetime value growth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>
                <a:solidFill>
                  <a:srgbClr val="595959"/>
                </a:solidFill>
              </a:rPr>
              <a:t>Revenue per customer increase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8738F-8080-8F47-04CB-BE10DF48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717756"/>
            <a:ext cx="10677831" cy="7898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5400" b="1" dirty="0">
                <a:solidFill>
                  <a:srgbClr val="2F5496"/>
                </a:solidFill>
              </a:rPr>
              <a:t>Customer Lifetime Value Integration</a:t>
            </a:r>
            <a:endParaRPr lang="en-US" sz="5400" b="1" dirty="0">
              <a:solidFill>
                <a:srgbClr val="2F549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4A11-0310-7A52-95B2-C5D430BF3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5006" y="1763486"/>
            <a:ext cx="5296259" cy="4198775"/>
          </a:xfrm>
          <a:solidFill>
            <a:schemeClr val="bg1">
              <a:alpha val="30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Combine behavioural segments with a proxy CLV to prioritize retention spend.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200" dirty="0">
                <a:solidFill>
                  <a:srgbClr val="595959"/>
                </a:solidFill>
              </a:rPr>
              <a:t>Proxy CLV = Expected Purchase Value × Expected Purchase Frequency × Expected Tenure / Retention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050" dirty="0">
                <a:solidFill>
                  <a:srgbClr val="595959"/>
                </a:solidFill>
              </a:rPr>
              <a:t>‘Purchase Frequency’ derived from ‘Segment’, ‘Prior Interest’, &amp; ‘Recency’.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050" dirty="0">
                <a:solidFill>
                  <a:srgbClr val="595959"/>
                </a:solidFill>
              </a:rPr>
              <a:t>‘Retention / Tenure’ derived from ‘Age’, ‘Recency’, &amp; ‘Prior Interest’.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Assumptions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595959"/>
                </a:solidFill>
              </a:rPr>
              <a:t>Assume £100 AOV for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595959"/>
                </a:solidFill>
              </a:rPr>
              <a:t>CLV Segments of 'Low', 'Mid', 'High', 'Very High’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Key Insights 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595959"/>
                </a:solidFill>
              </a:rPr>
              <a:t>Current strategy especially ineffective for low and mid-value tiers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Use Cases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GB" sz="1400" dirty="0">
                <a:solidFill>
                  <a:srgbClr val="595959"/>
                </a:solidFill>
              </a:rPr>
              <a:t>Provide personalised marketing focus areas</a:t>
            </a:r>
            <a:endParaRPr lang="en-US" sz="1400" dirty="0">
              <a:solidFill>
                <a:srgbClr val="59595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1061D-5C62-EA7F-16EA-49A6C5B04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60" y="1924521"/>
            <a:ext cx="5037446" cy="3828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094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7695" y="1188637"/>
            <a:ext cx="6273436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dirty="0">
                <a:solidFill>
                  <a:srgbClr val="2F5496"/>
                </a:solidFill>
              </a:rPr>
              <a:t>Thank You </a:t>
            </a:r>
            <a:r>
              <a:rPr lang="en-US" sz="4800" b="1" dirty="0">
                <a:solidFill>
                  <a:srgbClr val="2F5496"/>
                </a:solidFill>
              </a:rPr>
              <a:t>and</a:t>
            </a:r>
            <a:r>
              <a:rPr lang="en-US" sz="6000" b="1" dirty="0">
                <a:solidFill>
                  <a:srgbClr val="2F5496"/>
                </a:solidFill>
              </a:rPr>
              <a:t> Q&amp;A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86" y="1188637"/>
            <a:ext cx="2987456" cy="4480726"/>
          </a:xfrm>
        </p:spPr>
        <p:txBody>
          <a:bodyPr>
            <a:normAutofit/>
          </a:bodyPr>
          <a:lstStyle/>
          <a:p>
            <a:pPr algn="r">
              <a:defRPr sz="3600" b="1">
                <a:solidFill>
                  <a:srgbClr val="2F5496"/>
                </a:solidFill>
              </a:defRPr>
            </a:pPr>
            <a:r>
              <a:rPr lang="en-GB" sz="5500" dirty="0"/>
              <a:t>Contents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4549" y="1366683"/>
            <a:ext cx="5250966" cy="430267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Introduction &amp; Problem Statement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Executive Summary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Dataset Overview &amp; Quality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Customer Behaviour Analysis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Customer Personas &amp; Segmentation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Personalization Opportunities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Predictive Modelling Performance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Suggestions &amp; Roadmap 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r>
              <a:rPr lang="en-GB" sz="1600" dirty="0"/>
              <a:t>Customer Lifetime Value Integration</a:t>
            </a:r>
          </a:p>
          <a:p>
            <a:pPr>
              <a:lnSpc>
                <a:spcPct val="90000"/>
              </a:lnSpc>
              <a:spcAft>
                <a:spcPts val="800"/>
              </a:spcAft>
              <a:buFont typeface="+mj-lt"/>
              <a:buAutoNum type="arabicPeriod"/>
              <a:defRPr sz="2400">
                <a:solidFill>
                  <a:srgbClr val="595959"/>
                </a:solidFill>
              </a:defRPr>
            </a:pPr>
            <a:endParaRPr lang="en-GB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85" y="1188637"/>
            <a:ext cx="3544629" cy="448072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3600" b="1">
                <a:solidFill>
                  <a:srgbClr val="2F5496"/>
                </a:solidFill>
              </a:defRPr>
            </a:pPr>
            <a:r>
              <a:rPr lang="en-GB" sz="4100" dirty="0"/>
              <a:t>Introduction &amp; Problem Statement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4947" y="877079"/>
            <a:ext cx="6407010" cy="5206480"/>
          </a:xfrm>
          <a:solidFill>
            <a:schemeClr val="bg1">
              <a:alpha val="30000"/>
            </a:schemeClr>
          </a:solidFill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600" dirty="0"/>
              <a:t>Business Goal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400" dirty="0"/>
              <a:t>Increase conversion rates and drive revenue growth by leveraging customer data for personalised experiences.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endParaRPr lang="en-GB" sz="1600" dirty="0"/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600" dirty="0"/>
              <a:t>Data Advantage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400" b="1" dirty="0"/>
              <a:t>100,000</a:t>
            </a:r>
            <a:r>
              <a:rPr lang="en-GB" sz="1400" dirty="0"/>
              <a:t> customer records with behavioural and demographic insights.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endParaRPr lang="en-GB" sz="1600" dirty="0"/>
          </a:p>
          <a:p>
            <a:pPr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600" dirty="0"/>
              <a:t>Proposed Solution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2000">
                <a:solidFill>
                  <a:srgbClr val="595959"/>
                </a:solidFill>
              </a:defRPr>
            </a:pPr>
            <a:r>
              <a:rPr lang="en-GB" sz="1400" dirty="0"/>
              <a:t>Utilise customer data to identify high-value segments, create personalised marketing campaigns, and predict customer conversion.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900" decel="100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decel="100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486" y="1219986"/>
            <a:ext cx="2987456" cy="4480726"/>
          </a:xfrm>
        </p:spPr>
        <p:txBody>
          <a:bodyPr>
            <a:normAutofit/>
          </a:bodyPr>
          <a:lstStyle/>
          <a:p>
            <a:pPr algn="l">
              <a:defRPr sz="3600" b="1">
                <a:solidFill>
                  <a:srgbClr val="2F5496"/>
                </a:solidFill>
              </a:defRPr>
            </a:pPr>
            <a:r>
              <a:rPr lang="en-GB" sz="5500" dirty="0"/>
              <a:t>Executive Summary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999" y="785814"/>
            <a:ext cx="6587059" cy="5272086"/>
          </a:xfrm>
          <a:solidFill>
            <a:schemeClr val="bg1">
              <a:alpha val="60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Key Findings: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b="1" dirty="0"/>
              <a:t>7</a:t>
            </a:r>
            <a:r>
              <a:rPr lang="en-GB" sz="1400" dirty="0"/>
              <a:t> distinct customer personas identified with conversion rates ranging from </a:t>
            </a:r>
            <a:r>
              <a:rPr lang="en-GB" sz="1400" b="1" dirty="0"/>
              <a:t>12%</a:t>
            </a:r>
            <a:r>
              <a:rPr lang="en-GB" sz="1400" dirty="0"/>
              <a:t> to </a:t>
            </a:r>
            <a:r>
              <a:rPr lang="en-GB" sz="1400" b="1" dirty="0"/>
              <a:t>82%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Prior product interest increases conversion by </a:t>
            </a:r>
            <a:r>
              <a:rPr lang="en-GB" sz="1600" b="1" dirty="0"/>
              <a:t>2.8x</a:t>
            </a:r>
            <a:r>
              <a:rPr lang="en-GB" sz="1400" dirty="0"/>
              <a:t> (</a:t>
            </a:r>
            <a:r>
              <a:rPr lang="en-GB" sz="1400" b="1" dirty="0"/>
              <a:t>71.6%</a:t>
            </a:r>
            <a:r>
              <a:rPr lang="en-GB" sz="1400" dirty="0"/>
              <a:t> vs </a:t>
            </a:r>
            <a:r>
              <a:rPr lang="en-GB" sz="1400" b="1" dirty="0"/>
              <a:t>25.8%</a:t>
            </a:r>
            <a:r>
              <a:rPr lang="en-GB" sz="1400" dirty="0"/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‘A’ customers achieve </a:t>
            </a:r>
            <a:r>
              <a:rPr lang="en-GB" sz="1600" b="1" dirty="0"/>
              <a:t>2.4x</a:t>
            </a:r>
            <a:r>
              <a:rPr lang="en-GB" sz="1400" dirty="0"/>
              <a:t> higher conversion than Segment ‘C’ (</a:t>
            </a:r>
            <a:r>
              <a:rPr lang="en-GB" sz="1400" b="1" dirty="0"/>
              <a:t>51.4%</a:t>
            </a:r>
            <a:r>
              <a:rPr lang="en-GB" sz="1400" dirty="0"/>
              <a:t> vs </a:t>
            </a:r>
            <a:r>
              <a:rPr lang="en-GB" sz="1400" b="1" dirty="0"/>
              <a:t>21.8%</a:t>
            </a:r>
            <a:r>
              <a:rPr lang="en-GB" sz="1400" dirty="0"/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‘Active’ customers convert </a:t>
            </a:r>
            <a:r>
              <a:rPr lang="en-GB" sz="1600" b="1" dirty="0"/>
              <a:t>3.5x</a:t>
            </a:r>
            <a:r>
              <a:rPr lang="en-GB" sz="1400" dirty="0"/>
              <a:t> more than ‘Dormant’ customers (</a:t>
            </a:r>
            <a:r>
              <a:rPr lang="en-GB" sz="1400" b="1" dirty="0"/>
              <a:t>41.4%</a:t>
            </a:r>
            <a:r>
              <a:rPr lang="en-GB" sz="1400" dirty="0"/>
              <a:t> vs </a:t>
            </a:r>
            <a:r>
              <a:rPr lang="en-GB" sz="1400" b="1" dirty="0"/>
              <a:t>12.0%</a:t>
            </a:r>
            <a:r>
              <a:rPr lang="en-GB" sz="1400" dirty="0"/>
              <a:t>)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Customers in </a:t>
            </a:r>
            <a:r>
              <a:rPr lang="en-GB" sz="1400" b="1" dirty="0"/>
              <a:t>30-44 </a:t>
            </a:r>
            <a:r>
              <a:rPr lang="en-GB" sz="1400" dirty="0"/>
              <a:t>years age bracket show </a:t>
            </a:r>
            <a:r>
              <a:rPr lang="en-GB" sz="1600" b="1" dirty="0"/>
              <a:t>2.2x</a:t>
            </a:r>
            <a:r>
              <a:rPr lang="en-GB" sz="1400" dirty="0"/>
              <a:t> higher conversion rate than those in the </a:t>
            </a:r>
            <a:r>
              <a:rPr lang="en-GB" sz="1400" b="1" dirty="0"/>
              <a:t>60+</a:t>
            </a:r>
            <a:r>
              <a:rPr lang="en-GB" sz="1400" dirty="0"/>
              <a:t> age group (</a:t>
            </a:r>
            <a:r>
              <a:rPr lang="en-GB" sz="1400" b="1" dirty="0"/>
              <a:t>36.2%</a:t>
            </a:r>
            <a:r>
              <a:rPr lang="en-GB" sz="1400" dirty="0"/>
              <a:t> vs </a:t>
            </a:r>
            <a:r>
              <a:rPr lang="en-GB" sz="1400" b="1" dirty="0"/>
              <a:t>16.8%</a:t>
            </a:r>
            <a:r>
              <a:rPr lang="en-GB" sz="1400" dirty="0"/>
              <a:t>)</a:t>
            </a:r>
          </a:p>
          <a:p>
            <a:pPr lvl="2">
              <a:lnSpc>
                <a:spcPct val="90000"/>
              </a:lnSpc>
              <a:spcAft>
                <a:spcPts val="600"/>
              </a:spcAft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pPr>
            <a:r>
              <a:rPr lang="en-GB" sz="1050" dirty="0"/>
              <a:t>They are also the most ‘Active’ and have the largest volume of segment ‘A’ customers.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Baseline predictive model </a:t>
            </a:r>
            <a:r>
              <a:rPr lang="en-GB" sz="1400" dirty="0">
                <a:solidFill>
                  <a:srgbClr val="595959"/>
                </a:solidFill>
              </a:rPr>
              <a:t>performed </a:t>
            </a:r>
            <a:r>
              <a:rPr lang="en-GB" sz="1600" b="1" dirty="0">
                <a:solidFill>
                  <a:srgbClr val="595959"/>
                </a:solidFill>
              </a:rPr>
              <a:t>1.8x</a:t>
            </a:r>
            <a:r>
              <a:rPr lang="en-GB" sz="1400" dirty="0">
                <a:solidFill>
                  <a:srgbClr val="595959"/>
                </a:solidFill>
              </a:rPr>
              <a:t> better than an advanced model in identifying actual purchases accurately.</a:t>
            </a:r>
            <a:endParaRPr lang="en-GB" sz="1400" dirty="0"/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Strategic Recommendations: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Implement persona-based personalization strategies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Prioritize high-intent and premium active customer segments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Deploy retention campaigns for at-risk dormant customers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Potentially look at adding granular recency, purchase value &amp;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AD6F8-6F5B-29EC-0CBD-A89CD466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6DEBD6-2DF1-6970-0409-CA934E20B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3033F679-D938-087F-9F81-AC7DD88F5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054F3F-C1CA-0453-9375-39B0E341C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AC42C-9145-7EBC-C133-13307E48C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85" y="1188637"/>
            <a:ext cx="3254225" cy="4480726"/>
          </a:xfrm>
        </p:spPr>
        <p:txBody>
          <a:bodyPr>
            <a:normAutofit/>
          </a:bodyPr>
          <a:lstStyle/>
          <a:p>
            <a:pPr algn="l">
              <a:defRPr sz="3600" b="1">
                <a:solidFill>
                  <a:srgbClr val="2F5496"/>
                </a:solidFill>
              </a:defRPr>
            </a:pPr>
            <a:r>
              <a:rPr lang="en-GB" sz="6000" dirty="0"/>
              <a:t>Dataset Overview &amp; Quality</a:t>
            </a:r>
            <a:endParaRPr lang="en-GB" sz="5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CA6114-22D5-07FD-D614-DFD274E04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083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3D7A-6258-D142-7F99-C8D1F5454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3589" y="1188637"/>
            <a:ext cx="5565739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📊 </a:t>
            </a:r>
            <a:r>
              <a:rPr lang="en-GB" sz="1600" b="1" dirty="0">
                <a:solidFill>
                  <a:srgbClr val="595959"/>
                </a:solidFill>
              </a:rPr>
              <a:t>100,000</a:t>
            </a:r>
            <a:r>
              <a:rPr lang="en-GB" sz="1600" dirty="0">
                <a:solidFill>
                  <a:srgbClr val="595959"/>
                </a:solidFill>
              </a:rPr>
              <a:t> anonymized customer records analysed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✅ </a:t>
            </a:r>
            <a:r>
              <a:rPr lang="en-GB" sz="1600" b="1" dirty="0">
                <a:solidFill>
                  <a:srgbClr val="595959"/>
                </a:solidFill>
              </a:rPr>
              <a:t>99.5%</a:t>
            </a:r>
            <a:r>
              <a:rPr lang="en-GB" sz="1600" dirty="0">
                <a:solidFill>
                  <a:srgbClr val="595959"/>
                </a:solidFill>
              </a:rPr>
              <a:t> data completeness (only </a:t>
            </a:r>
            <a:r>
              <a:rPr lang="en-GB" sz="1600" b="1" dirty="0">
                <a:solidFill>
                  <a:srgbClr val="595959"/>
                </a:solidFill>
              </a:rPr>
              <a:t>493</a:t>
            </a:r>
            <a:r>
              <a:rPr lang="en-GB" sz="1600" dirty="0">
                <a:solidFill>
                  <a:srgbClr val="595959"/>
                </a:solidFill>
              </a:rPr>
              <a:t> records required imputation)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🎯 </a:t>
            </a:r>
            <a:r>
              <a:rPr lang="en-GB" sz="1600" b="1" dirty="0">
                <a:solidFill>
                  <a:srgbClr val="595959"/>
                </a:solidFill>
              </a:rPr>
              <a:t>30%</a:t>
            </a:r>
            <a:r>
              <a:rPr lang="en-GB" sz="1600" dirty="0">
                <a:solidFill>
                  <a:srgbClr val="595959"/>
                </a:solidFill>
              </a:rPr>
              <a:t> baseline conversion rate across all customers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🔍 </a:t>
            </a:r>
            <a:r>
              <a:rPr lang="en-GB" sz="1600" b="1" dirty="0">
                <a:solidFill>
                  <a:srgbClr val="595959"/>
                </a:solidFill>
              </a:rPr>
              <a:t>9.2%</a:t>
            </a:r>
            <a:r>
              <a:rPr lang="en-GB" sz="1600" dirty="0">
                <a:solidFill>
                  <a:srgbClr val="595959"/>
                </a:solidFill>
              </a:rPr>
              <a:t> of customers showed prior product interest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600" dirty="0">
              <a:solidFill>
                <a:srgbClr val="595959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600" dirty="0">
                <a:solidFill>
                  <a:srgbClr val="595959"/>
                </a:solidFill>
              </a:rPr>
              <a:t>👤 Age range: </a:t>
            </a:r>
            <a:r>
              <a:rPr lang="en-GB" sz="1600" b="1" dirty="0">
                <a:solidFill>
                  <a:srgbClr val="595959"/>
                </a:solidFill>
              </a:rPr>
              <a:t>18-75</a:t>
            </a:r>
            <a:r>
              <a:rPr lang="en-GB" sz="1600" dirty="0">
                <a:solidFill>
                  <a:srgbClr val="595959"/>
                </a:solidFill>
              </a:rPr>
              <a:t> years (median: </a:t>
            </a:r>
            <a:r>
              <a:rPr lang="en-GB" sz="1600" b="1" dirty="0">
                <a:solidFill>
                  <a:srgbClr val="595959"/>
                </a:solidFill>
              </a:rPr>
              <a:t>36</a:t>
            </a:r>
            <a:r>
              <a:rPr lang="en-GB" sz="1600" dirty="0">
                <a:solidFill>
                  <a:srgbClr val="595959"/>
                </a:solidFill>
              </a:rPr>
              <a:t> years)</a:t>
            </a:r>
          </a:p>
        </p:txBody>
      </p:sp>
    </p:spTree>
    <p:extLst>
      <p:ext uri="{BB962C8B-B14F-4D97-AF65-F5344CB8AC3E}">
        <p14:creationId xmlns:p14="http://schemas.microsoft.com/office/powerpoint/2010/main" val="169207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884B6-F336-D412-750C-DF07BB77A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4077" y="623275"/>
            <a:ext cx="716974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74BACCC-4C25-1DF7-FB18-B0019248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641" y="740855"/>
            <a:ext cx="6544611" cy="14095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6000" b="1" dirty="0">
                <a:solidFill>
                  <a:srgbClr val="2F5496"/>
                </a:solidFill>
              </a:rPr>
              <a:t>Customer </a:t>
            </a:r>
            <a:br>
              <a:rPr lang="en-GB" sz="6000" b="1" dirty="0">
                <a:solidFill>
                  <a:srgbClr val="2F5496"/>
                </a:solidFill>
              </a:rPr>
            </a:br>
            <a:r>
              <a:rPr lang="en-GB" sz="6000" b="1" dirty="0">
                <a:solidFill>
                  <a:srgbClr val="2F5496"/>
                </a:solidFill>
              </a:rPr>
              <a:t>Behaviour Analysis</a:t>
            </a:r>
            <a:endParaRPr lang="en-US" sz="6000" b="1" dirty="0">
              <a:solidFill>
                <a:srgbClr val="2F549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618D6A-66F7-666C-CE76-17F6412B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642" y="2255241"/>
            <a:ext cx="6624087" cy="3772336"/>
          </a:xfrm>
          <a:solidFill>
            <a:schemeClr val="bg1">
              <a:alpha val="60000"/>
            </a:schemeClr>
          </a:solidFill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Segment Performance Insights: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A: </a:t>
            </a:r>
            <a:r>
              <a:rPr lang="en-GB" sz="1400" b="1" dirty="0"/>
              <a:t>21%</a:t>
            </a:r>
            <a:r>
              <a:rPr lang="en-GB" sz="1400" dirty="0"/>
              <a:t> of customers – ‘Premium performers’ 🏆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B: </a:t>
            </a:r>
            <a:r>
              <a:rPr lang="en-GB" sz="1400" b="1" dirty="0"/>
              <a:t>20%</a:t>
            </a:r>
            <a:r>
              <a:rPr lang="en-GB" sz="1400" dirty="0"/>
              <a:t> of customers – ‘Mid-tier potential’ 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C: </a:t>
            </a:r>
            <a:r>
              <a:rPr lang="en-GB" sz="1400" b="1" dirty="0"/>
              <a:t>58.5%</a:t>
            </a:r>
            <a:r>
              <a:rPr lang="en-GB" sz="1400" dirty="0"/>
              <a:t> of customers  – ‘Volume opportunity’ 📊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Customer Engagement Patterns: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Active: </a:t>
            </a:r>
            <a:r>
              <a:rPr lang="en-GB" sz="1400" b="1" dirty="0"/>
              <a:t>55%</a:t>
            </a:r>
            <a:r>
              <a:rPr lang="en-GB" sz="1400" dirty="0"/>
              <a:t> of customers - Primary target ⚡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Inactive: </a:t>
            </a:r>
            <a:r>
              <a:rPr lang="en-GB" sz="1400" b="1" dirty="0"/>
              <a:t>22%</a:t>
            </a:r>
            <a:r>
              <a:rPr lang="en-GB" sz="1400" dirty="0"/>
              <a:t> of customers - Re-engagement needed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Dormant: </a:t>
            </a:r>
            <a:r>
              <a:rPr lang="en-GB" sz="1400" b="1" dirty="0"/>
              <a:t>22%</a:t>
            </a:r>
            <a:r>
              <a:rPr lang="en-GB" sz="1400" dirty="0"/>
              <a:t> of customers - Retention critical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Recency drives </a:t>
            </a:r>
            <a:r>
              <a:rPr lang="en-GB" sz="1600" b="1" dirty="0"/>
              <a:t>2.8x</a:t>
            </a:r>
            <a:r>
              <a:rPr lang="en-GB" sz="1400" dirty="0"/>
              <a:t> more conversion success ⏰ 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Prior Interest Impact: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b="1" dirty="0"/>
              <a:t>9.2%</a:t>
            </a:r>
            <a:r>
              <a:rPr lang="en-GB" sz="1400" dirty="0"/>
              <a:t> customers showed prior interest, but with </a:t>
            </a:r>
            <a:r>
              <a:rPr lang="en-GB" sz="1400" b="1" dirty="0"/>
              <a:t>71.6%</a:t>
            </a:r>
            <a:r>
              <a:rPr lang="en-GB" sz="1400" dirty="0"/>
              <a:t> conversion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Customers above </a:t>
            </a:r>
            <a:r>
              <a:rPr lang="en-GB" sz="1400" b="1" dirty="0"/>
              <a:t>60</a:t>
            </a:r>
            <a:r>
              <a:rPr lang="en-GB" sz="1400" dirty="0"/>
              <a:t> are </a:t>
            </a:r>
            <a:r>
              <a:rPr lang="en-GB" sz="1600" b="1" dirty="0"/>
              <a:t>3.8x</a:t>
            </a:r>
            <a:r>
              <a:rPr lang="en-GB" sz="1600" dirty="0"/>
              <a:t> </a:t>
            </a:r>
            <a:r>
              <a:rPr lang="en-GB" sz="1400" dirty="0"/>
              <a:t>more likely to convert</a:t>
            </a:r>
            <a:endParaRPr lang="en-GB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B7183-E9C0-F82C-93C7-182BACF9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51" y="4406388"/>
            <a:ext cx="3781517" cy="1777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31C550-54DF-E78B-3587-7742D6C4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51" y="2549809"/>
            <a:ext cx="3781517" cy="1777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E3986-3737-A743-B231-33A8B8A5B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51" y="693230"/>
            <a:ext cx="3781517" cy="17771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1573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242F3-91EB-8BED-E64D-B59948030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F092F5-77C7-A55F-448C-81D4A88D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163" y="736719"/>
            <a:ext cx="10649837" cy="127510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6000" b="1" dirty="0">
                <a:solidFill>
                  <a:srgbClr val="2F5496"/>
                </a:solidFill>
              </a:rPr>
              <a:t>Top Customer Personas &amp; Segmentation</a:t>
            </a:r>
            <a:endParaRPr lang="en-US" sz="6000" b="1" dirty="0">
              <a:solidFill>
                <a:srgbClr val="2F5496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BBD62-0954-EF75-AFDD-77A260AA2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920" y="2482027"/>
            <a:ext cx="5414742" cy="3463773"/>
          </a:xfrm>
          <a:solidFill>
            <a:schemeClr val="bg1">
              <a:alpha val="60000"/>
            </a:schemeClr>
          </a:solidFill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endParaRPr lang="en-GB" sz="200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🎯 </a:t>
            </a:r>
            <a:r>
              <a:rPr lang="en-GB" sz="1600" dirty="0"/>
              <a:t>Premium High-Intent Active: </a:t>
            </a:r>
            <a:r>
              <a:rPr lang="en-GB" sz="1600" b="1" dirty="0"/>
              <a:t>36% </a:t>
            </a:r>
            <a:r>
              <a:rPr lang="en-GB" sz="1600" dirty="0"/>
              <a:t>customers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A + Active + Prior Interest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⭐ </a:t>
            </a:r>
            <a:r>
              <a:rPr lang="en-GB" sz="1600" dirty="0"/>
              <a:t>Mid-Tier High-Intent Active: </a:t>
            </a:r>
            <a:r>
              <a:rPr lang="en-GB" sz="1600" b="1" dirty="0"/>
              <a:t>14%</a:t>
            </a:r>
            <a:r>
              <a:rPr lang="en-GB" sz="1600" dirty="0"/>
              <a:t> customers 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B + Active + Prior Interest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💎 Value High-Intent Active: </a:t>
            </a:r>
            <a:r>
              <a:rPr lang="en-GB" sz="1600" b="1" dirty="0"/>
              <a:t>23% </a:t>
            </a:r>
            <a:r>
              <a:rPr lang="en-GB" sz="1600" dirty="0"/>
              <a:t>customers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C + Active + Prior Interest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⚠️  </a:t>
            </a:r>
            <a:r>
              <a:rPr lang="en-GB" sz="1600" dirty="0"/>
              <a:t>Mid-Tier High-Intent Inactive : </a:t>
            </a:r>
            <a:r>
              <a:rPr lang="en-GB" sz="1600" b="1" dirty="0"/>
              <a:t>2.5%</a:t>
            </a:r>
            <a:r>
              <a:rPr lang="en-GB" sz="1600" dirty="0"/>
              <a:t> customers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B + Inactive + Prior Interest</a:t>
            </a:r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🏆 Premium Low-Intent Active: </a:t>
            </a:r>
            <a:r>
              <a:rPr lang="en-GB" sz="1600" b="1" dirty="0"/>
              <a:t>14%</a:t>
            </a:r>
            <a:r>
              <a:rPr lang="en-GB" sz="1600" dirty="0"/>
              <a:t> customers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Segment A + Active + No Prior Interest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2703A-2FFF-F3FA-C205-DA4581FF5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63" y="2306547"/>
            <a:ext cx="5213757" cy="38147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977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06" y="643039"/>
            <a:ext cx="10902213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3600" b="1">
                <a:solidFill>
                  <a:srgbClr val="2F5496"/>
                </a:solidFill>
              </a:defRPr>
            </a:pPr>
            <a:r>
              <a:rPr lang="en-GB" sz="4800" dirty="0"/>
              <a:t>Personalization Opportunities by Persona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5169" y="1977597"/>
            <a:ext cx="5198634" cy="4088984"/>
          </a:xfrm>
          <a:solidFill>
            <a:schemeClr val="bg1">
              <a:alpha val="60000"/>
            </a:schemeClr>
          </a:solidFill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High-Intent Active Customers (</a:t>
            </a:r>
            <a:r>
              <a:rPr lang="en-GB" sz="1600" b="1" dirty="0"/>
              <a:t>80-70%</a:t>
            </a:r>
            <a:r>
              <a:rPr lang="en-GB" sz="1600" dirty="0"/>
              <a:t> conversion):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Exclusive product access and early releases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Dedicated customer success manager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High-Intent Inactive Customers (</a:t>
            </a:r>
            <a:r>
              <a:rPr lang="en-GB" sz="1600" b="1" dirty="0"/>
              <a:t>60-50%</a:t>
            </a:r>
            <a:r>
              <a:rPr lang="en-GB" sz="1600" dirty="0"/>
              <a:t> conversion):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Educational content and guides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Competitive pricing and value messaging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Premium Active Customers (</a:t>
            </a:r>
            <a:r>
              <a:rPr lang="en-GB" sz="1600" b="1" dirty="0"/>
              <a:t>50%</a:t>
            </a:r>
            <a:r>
              <a:rPr lang="en-GB" sz="1600" dirty="0"/>
              <a:t> conversion):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Loyalty rewards and tier progression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Personalized content and communications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600" dirty="0"/>
              <a:t>Dormant/At-Risk Customers (</a:t>
            </a:r>
            <a:r>
              <a:rPr lang="en-GB" sz="1600" b="1" dirty="0"/>
              <a:t>12-20%</a:t>
            </a:r>
            <a:r>
              <a:rPr lang="en-GB" sz="1600" dirty="0"/>
              <a:t> conversion):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Win-back campaigns with compelling offers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595959"/>
                </a:solidFill>
              </a:defRPr>
            </a:pPr>
            <a:r>
              <a:rPr lang="en-GB" sz="1400" dirty="0"/>
              <a:t>Special promotions and incentives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801A-EF78-F2D8-9C1D-8BE94F2B4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6" y="2328707"/>
            <a:ext cx="5198634" cy="3386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4486" y="3335867"/>
            <a:ext cx="3290983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6" y="623275"/>
            <a:ext cx="10902214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5B0C2-764A-2BD3-78D5-F912F4AC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02" y="816077"/>
            <a:ext cx="10760265" cy="1036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5400" b="1" dirty="0">
                <a:solidFill>
                  <a:srgbClr val="2F5496"/>
                </a:solidFill>
              </a:rPr>
              <a:t>Predictive Modelling Performance</a:t>
            </a:r>
            <a:endParaRPr lang="en-US" sz="5400" b="1" dirty="0">
              <a:solidFill>
                <a:srgbClr val="2F549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A472-8B16-C7EB-D0D3-DF08A398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7867" y="1877932"/>
            <a:ext cx="6125725" cy="17825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rgbClr val="595959"/>
                </a:solidFill>
              </a:rPr>
              <a:t>🤖 Baseline model identifies </a:t>
            </a:r>
            <a:r>
              <a:rPr lang="en-GB" sz="1600" b="1" dirty="0">
                <a:solidFill>
                  <a:srgbClr val="595959"/>
                </a:solidFill>
              </a:rPr>
              <a:t>65%</a:t>
            </a:r>
            <a:r>
              <a:rPr lang="en-GB" sz="1600" dirty="0">
                <a:solidFill>
                  <a:srgbClr val="595959"/>
                </a:solidFill>
              </a:rPr>
              <a:t>, as against </a:t>
            </a:r>
            <a:r>
              <a:rPr lang="en-GB" sz="1600" b="1" dirty="0">
                <a:solidFill>
                  <a:srgbClr val="595959"/>
                </a:solidFill>
              </a:rPr>
              <a:t>36%</a:t>
            </a:r>
            <a:r>
              <a:rPr lang="en-GB" sz="1600" dirty="0">
                <a:solidFill>
                  <a:srgbClr val="595959"/>
                </a:solidFill>
              </a:rPr>
              <a:t> by an advanced model, of ‘likely’ buyers - Ideal for targeting conversions.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rgbClr val="595959"/>
                </a:solidFill>
              </a:rPr>
              <a:t>🔍 Top Predictors: Prior Interest (</a:t>
            </a:r>
            <a:r>
              <a:rPr lang="en-GB" sz="1600" b="1" dirty="0">
                <a:solidFill>
                  <a:srgbClr val="595959"/>
                </a:solidFill>
              </a:rPr>
              <a:t>37%</a:t>
            </a:r>
            <a:r>
              <a:rPr lang="en-GB" sz="1600" dirty="0">
                <a:solidFill>
                  <a:srgbClr val="595959"/>
                </a:solidFill>
              </a:rPr>
              <a:t>), Recency (</a:t>
            </a:r>
            <a:r>
              <a:rPr lang="en-GB" sz="1600" b="1" dirty="0">
                <a:solidFill>
                  <a:srgbClr val="595959"/>
                </a:solidFill>
              </a:rPr>
              <a:t>24%</a:t>
            </a:r>
            <a:r>
              <a:rPr lang="en-GB" sz="1600" dirty="0">
                <a:solidFill>
                  <a:srgbClr val="595959"/>
                </a:solidFill>
              </a:rPr>
              <a:t>), Segment (</a:t>
            </a:r>
            <a:r>
              <a:rPr lang="en-GB" sz="1600" b="1" dirty="0">
                <a:solidFill>
                  <a:srgbClr val="595959"/>
                </a:solidFill>
              </a:rPr>
              <a:t>16%</a:t>
            </a:r>
            <a:r>
              <a:rPr lang="en-GB" sz="1600" dirty="0">
                <a:solidFill>
                  <a:srgbClr val="595959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solidFill>
                  <a:srgbClr val="595959"/>
                </a:solidFill>
              </a:rPr>
              <a:t>⚠️ Limitation: Conservative bias toward non-purchase predictions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148563-668E-CE36-C7FD-5FF602D19989}"/>
              </a:ext>
            </a:extLst>
          </p:cNvPr>
          <p:cNvSpPr txBox="1">
            <a:spLocks/>
          </p:cNvSpPr>
          <p:nvPr/>
        </p:nvSpPr>
        <p:spPr>
          <a:xfrm>
            <a:off x="5337866" y="3685592"/>
            <a:ext cx="6008157" cy="235633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indent="0">
              <a:lnSpc>
                <a:spcPct val="150000"/>
              </a:lnSpc>
              <a:spcBef>
                <a:spcPct val="20000"/>
              </a:spcBef>
              <a:buFont typeface="Arial"/>
              <a:buNone/>
              <a:defRPr sz="1400">
                <a:solidFill>
                  <a:srgbClr val="595959"/>
                </a:solidFill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en-GB" sz="1600" dirty="0"/>
              <a:t>📊 Used uplift modelling to identify customer conversions driven by marketing, thereby optimizing marketing spend.</a:t>
            </a:r>
          </a:p>
          <a:p>
            <a:r>
              <a:rPr lang="en-GB" sz="1600" dirty="0"/>
              <a:t>🎯 Identified 4 groups as ‘Persuadable’, ‘Sure Things’, ‘Do Not Disturb’, and ‘Lost Causes’.</a:t>
            </a:r>
          </a:p>
          <a:p>
            <a:r>
              <a:rPr lang="en-GB" sz="1600" dirty="0"/>
              <a:t>💡 Adjacent curve shows that targeted campaigning yields a positive incremental effect, but the overall uplift is modest.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53DAB-4A63-BFAE-EC08-8592951C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8" y="1733407"/>
            <a:ext cx="4205302" cy="211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03B0A0-411E-93E6-C215-1EAD0938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8" y="3922554"/>
            <a:ext cx="4205302" cy="21193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8789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allAtOnc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9147</TotalTime>
  <Words>902</Words>
  <Application>Microsoft Macintosh PowerPoint</Application>
  <PresentationFormat>Custom</PresentationFormat>
  <Paragraphs>123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Wingdings</vt:lpstr>
      <vt:lpstr>Office Theme</vt:lpstr>
      <vt:lpstr>Customer Personalization Strategy</vt:lpstr>
      <vt:lpstr>Contents</vt:lpstr>
      <vt:lpstr>Introduction &amp; Problem Statement</vt:lpstr>
      <vt:lpstr>Executive Summary</vt:lpstr>
      <vt:lpstr>Dataset Overview &amp; Quality</vt:lpstr>
      <vt:lpstr>Customer  Behaviour Analysis</vt:lpstr>
      <vt:lpstr>Top Customer Personas &amp; Segmentation</vt:lpstr>
      <vt:lpstr>Personalization Opportunities by Persona</vt:lpstr>
      <vt:lpstr>Predictive Modelling Performance</vt:lpstr>
      <vt:lpstr>Suggestions &amp; Roadmap</vt:lpstr>
      <vt:lpstr>Customer Lifetime Value Integration</vt:lpstr>
      <vt:lpstr>Thank You and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Debajyoti Das</cp:lastModifiedBy>
  <cp:revision>2</cp:revision>
  <cp:lastPrinted>2025-06-26T18:03:25Z</cp:lastPrinted>
  <dcterms:created xsi:type="dcterms:W3CDTF">2013-01-27T09:14:16Z</dcterms:created>
  <dcterms:modified xsi:type="dcterms:W3CDTF">2025-06-26T19:06:30Z</dcterms:modified>
  <cp:category/>
</cp:coreProperties>
</file>