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56" r:id="rId2"/>
  </p:sldIdLst>
  <p:sldSz cx="32918400" cy="32918400"/>
  <p:notesSz cx="7004050" cy="9283700"/>
  <p:defaultTextStyle>
    <a:defPPr>
      <a:defRPr lang="en-US"/>
    </a:defPPr>
    <a:lvl1pPr algn="l" rtl="0" fontAlgn="base">
      <a:spcBef>
        <a:spcPct val="0"/>
      </a:spcBef>
      <a:spcAft>
        <a:spcPct val="0"/>
      </a:spcAft>
      <a:defRPr sz="2600" kern="1200">
        <a:solidFill>
          <a:schemeClr val="tx1"/>
        </a:solidFill>
        <a:latin typeface="Arial" pitchFamily="34" charset="0"/>
        <a:ea typeface="+mn-ea"/>
        <a:cs typeface="+mn-cs"/>
      </a:defRPr>
    </a:lvl1pPr>
    <a:lvl2pPr marL="374069" algn="l" rtl="0" fontAlgn="base">
      <a:spcBef>
        <a:spcPct val="0"/>
      </a:spcBef>
      <a:spcAft>
        <a:spcPct val="0"/>
      </a:spcAft>
      <a:defRPr sz="2600" kern="1200">
        <a:solidFill>
          <a:schemeClr val="tx1"/>
        </a:solidFill>
        <a:latin typeface="Arial" pitchFamily="34" charset="0"/>
        <a:ea typeface="+mn-ea"/>
        <a:cs typeface="+mn-cs"/>
      </a:defRPr>
    </a:lvl2pPr>
    <a:lvl3pPr marL="748139" algn="l" rtl="0" fontAlgn="base">
      <a:spcBef>
        <a:spcPct val="0"/>
      </a:spcBef>
      <a:spcAft>
        <a:spcPct val="0"/>
      </a:spcAft>
      <a:defRPr sz="2600" kern="1200">
        <a:solidFill>
          <a:schemeClr val="tx1"/>
        </a:solidFill>
        <a:latin typeface="Arial" pitchFamily="34" charset="0"/>
        <a:ea typeface="+mn-ea"/>
        <a:cs typeface="+mn-cs"/>
      </a:defRPr>
    </a:lvl3pPr>
    <a:lvl4pPr marL="1122209" algn="l" rtl="0" fontAlgn="base">
      <a:spcBef>
        <a:spcPct val="0"/>
      </a:spcBef>
      <a:spcAft>
        <a:spcPct val="0"/>
      </a:spcAft>
      <a:defRPr sz="2600" kern="1200">
        <a:solidFill>
          <a:schemeClr val="tx1"/>
        </a:solidFill>
        <a:latin typeface="Arial" pitchFamily="34" charset="0"/>
        <a:ea typeface="+mn-ea"/>
        <a:cs typeface="+mn-cs"/>
      </a:defRPr>
    </a:lvl4pPr>
    <a:lvl5pPr marL="1496279" algn="l" rtl="0" fontAlgn="base">
      <a:spcBef>
        <a:spcPct val="0"/>
      </a:spcBef>
      <a:spcAft>
        <a:spcPct val="0"/>
      </a:spcAft>
      <a:defRPr sz="2600" kern="1200">
        <a:solidFill>
          <a:schemeClr val="tx1"/>
        </a:solidFill>
        <a:latin typeface="Arial" pitchFamily="34" charset="0"/>
        <a:ea typeface="+mn-ea"/>
        <a:cs typeface="+mn-cs"/>
      </a:defRPr>
    </a:lvl5pPr>
    <a:lvl6pPr marL="1870348" algn="l" defTabSz="748139" rtl="0" eaLnBrk="1" latinLnBrk="0" hangingPunct="1">
      <a:defRPr sz="2600" kern="1200">
        <a:solidFill>
          <a:schemeClr val="tx1"/>
        </a:solidFill>
        <a:latin typeface="Arial" pitchFamily="34" charset="0"/>
        <a:ea typeface="+mn-ea"/>
        <a:cs typeface="+mn-cs"/>
      </a:defRPr>
    </a:lvl6pPr>
    <a:lvl7pPr marL="2244418" algn="l" defTabSz="748139" rtl="0" eaLnBrk="1" latinLnBrk="0" hangingPunct="1">
      <a:defRPr sz="2600" kern="1200">
        <a:solidFill>
          <a:schemeClr val="tx1"/>
        </a:solidFill>
        <a:latin typeface="Arial" pitchFamily="34" charset="0"/>
        <a:ea typeface="+mn-ea"/>
        <a:cs typeface="+mn-cs"/>
      </a:defRPr>
    </a:lvl7pPr>
    <a:lvl8pPr marL="2618487" algn="l" defTabSz="748139" rtl="0" eaLnBrk="1" latinLnBrk="0" hangingPunct="1">
      <a:defRPr sz="2600" kern="1200">
        <a:solidFill>
          <a:schemeClr val="tx1"/>
        </a:solidFill>
        <a:latin typeface="Arial" pitchFamily="34" charset="0"/>
        <a:ea typeface="+mn-ea"/>
        <a:cs typeface="+mn-cs"/>
      </a:defRPr>
    </a:lvl8pPr>
    <a:lvl9pPr marL="2992557" algn="l" defTabSz="748139" rtl="0" eaLnBrk="1" latinLnBrk="0" hangingPunct="1">
      <a:defRPr sz="26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0416" userDrawn="1">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66EA4"/>
    <a:srgbClr val="EAEAEA"/>
    <a:srgbClr val="006699"/>
    <a:srgbClr val="CCECFF"/>
    <a:srgbClr val="F8F8F8"/>
    <a:srgbClr val="FFFF66"/>
    <a:srgbClr val="003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403" autoAdjust="0"/>
    <p:restoredTop sz="94676" autoAdjust="0"/>
  </p:normalViewPr>
  <p:slideViewPr>
    <p:cSldViewPr>
      <p:cViewPr varScale="1">
        <p:scale>
          <a:sx n="24" d="100"/>
          <a:sy n="24" d="100"/>
        </p:scale>
        <p:origin x="1380" y="36"/>
      </p:cViewPr>
      <p:guideLst>
        <p:guide orient="horz" pos="10416"/>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83E17F44-CECA-4A0A-B77C-752CDA947AF0}" type="datetimeFigureOut">
              <a:rPr lang="en-US" smtClean="0"/>
              <a:t>3/16/2021</a:t>
            </a:fld>
            <a:endParaRPr lang="en-US"/>
          </a:p>
        </p:txBody>
      </p:sp>
      <p:sp>
        <p:nvSpPr>
          <p:cNvPr id="4" name="Slide Image Placeholder 3"/>
          <p:cNvSpPr>
            <a:spLocks noGrp="1" noRot="1" noChangeAspect="1"/>
          </p:cNvSpPr>
          <p:nvPr>
            <p:ph type="sldImg" idx="2"/>
          </p:nvPr>
        </p:nvSpPr>
        <p:spPr>
          <a:xfrm>
            <a:off x="1935163" y="1160463"/>
            <a:ext cx="3133725" cy="3133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67225"/>
            <a:ext cx="5603875" cy="36560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856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18563"/>
            <a:ext cx="3035300" cy="465137"/>
          </a:xfrm>
          <a:prstGeom prst="rect">
            <a:avLst/>
          </a:prstGeom>
        </p:spPr>
        <p:txBody>
          <a:bodyPr vert="horz" lIns="91440" tIns="45720" rIns="91440" bIns="45720" rtlCol="0" anchor="b"/>
          <a:lstStyle>
            <a:lvl1pPr algn="r">
              <a:defRPr sz="1200"/>
            </a:lvl1pPr>
          </a:lstStyle>
          <a:p>
            <a:fld id="{E7E4CF4C-2A0B-444F-BAD5-D38C749FF5A8}" type="slidenum">
              <a:rPr lang="en-US" smtClean="0"/>
              <a:t>‹#›</a:t>
            </a:fld>
            <a:endParaRPr lang="en-US"/>
          </a:p>
        </p:txBody>
      </p:sp>
    </p:spTree>
    <p:extLst>
      <p:ext uri="{BB962C8B-B14F-4D97-AF65-F5344CB8AC3E}">
        <p14:creationId xmlns:p14="http://schemas.microsoft.com/office/powerpoint/2010/main" val="35971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7" name="Group 6"/>
          <p:cNvGrpSpPr/>
          <p:nvPr userDrawn="1"/>
        </p:nvGrpSpPr>
        <p:grpSpPr>
          <a:xfrm>
            <a:off x="33604200" y="0"/>
            <a:ext cx="9601200" cy="32918400"/>
            <a:chOff x="33832800" y="0"/>
            <a:chExt cx="12801600" cy="43891200"/>
          </a:xfrm>
        </p:grpSpPr>
        <p:sp>
          <p:nvSpPr>
            <p:cNvPr id="8"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13110488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7"/>
          <p:cNvSpPr>
            <a:spLocks noChangeArrowheads="1"/>
          </p:cNvSpPr>
          <p:nvPr userDrawn="1"/>
        </p:nvSpPr>
        <p:spPr bwMode="auto">
          <a:xfrm>
            <a:off x="0" y="4572000"/>
            <a:ext cx="6583680" cy="28346400"/>
          </a:xfrm>
          <a:prstGeom prst="rect">
            <a:avLst/>
          </a:prstGeom>
          <a:solidFill>
            <a:schemeClr val="accent1">
              <a:lumMod val="75000"/>
            </a:schemeClr>
          </a:solidFill>
          <a:ln>
            <a:noFill/>
          </a:ln>
          <a:effectLst/>
        </p:spPr>
        <p:txBody>
          <a:bodyPr wrap="none" lIns="342872" tIns="171437" rIns="342872" bIns="342872"/>
          <a:lstStyle/>
          <a:p>
            <a:pPr algn="ctr" defTabSz="3291293"/>
            <a:endParaRPr lang="en-US" sz="3600" dirty="0">
              <a:latin typeface="Calibri" pitchFamily="34" charset="0"/>
            </a:endParaRPr>
          </a:p>
        </p:txBody>
      </p:sp>
      <p:sp>
        <p:nvSpPr>
          <p:cNvPr id="8" name="Rectangle 8"/>
          <p:cNvSpPr>
            <a:spLocks noChangeArrowheads="1"/>
          </p:cNvSpPr>
          <p:nvPr userDrawn="1"/>
        </p:nvSpPr>
        <p:spPr bwMode="auto">
          <a:xfrm>
            <a:off x="6583680" y="1"/>
            <a:ext cx="26334720" cy="4572000"/>
          </a:xfrm>
          <a:prstGeom prst="rect">
            <a:avLst/>
          </a:prstGeom>
          <a:solidFill>
            <a:schemeClr val="accent1">
              <a:lumMod val="75000"/>
            </a:schemeClr>
          </a:solidFill>
          <a:ln>
            <a:noFill/>
          </a:ln>
          <a:effectLst/>
        </p:spPr>
        <p:txBody>
          <a:bodyPr wrap="none" lIns="374069" tIns="374069" rIns="374069" bIns="374069"/>
          <a:lstStyle/>
          <a:p>
            <a:endParaRPr lang="en-US" dirty="0">
              <a:latin typeface="Calibri" pitchFamily="34" charset="0"/>
            </a:endParaRPr>
          </a:p>
        </p:txBody>
      </p:sp>
      <p:sp>
        <p:nvSpPr>
          <p:cNvPr id="9" name="Rectangle 9"/>
          <p:cNvSpPr>
            <a:spLocks noChangeArrowheads="1"/>
          </p:cNvSpPr>
          <p:nvPr userDrawn="1"/>
        </p:nvSpPr>
        <p:spPr bwMode="auto">
          <a:xfrm>
            <a:off x="6583680" y="4572000"/>
            <a:ext cx="26334720" cy="28346400"/>
          </a:xfrm>
          <a:prstGeom prst="rect">
            <a:avLst/>
          </a:prstGeom>
          <a:solidFill>
            <a:schemeClr val="bg2"/>
          </a:solidFill>
          <a:ln>
            <a:noFill/>
          </a:ln>
          <a:effectLst/>
        </p:spPr>
        <p:txBody>
          <a:bodyPr wrap="none" lIns="374069" tIns="374069" rIns="374069" bIns="374069"/>
          <a:lstStyle/>
          <a:p>
            <a:endParaRPr lang="en-US" dirty="0">
              <a:latin typeface="Calibri" pitchFamily="34" charset="0"/>
            </a:endParaRPr>
          </a:p>
        </p:txBody>
      </p:sp>
      <p:sp>
        <p:nvSpPr>
          <p:cNvPr id="10" name="Line 11"/>
          <p:cNvSpPr>
            <a:spLocks noChangeShapeType="1"/>
          </p:cNvSpPr>
          <p:nvPr userDrawn="1"/>
        </p:nvSpPr>
        <p:spPr bwMode="auto">
          <a:xfrm>
            <a:off x="6583680" y="0"/>
            <a:ext cx="0" cy="32918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4814" tIns="37407" rIns="74814" bIns="37407"/>
          <a:lstStyle/>
          <a:p>
            <a:endParaRPr lang="en-US" dirty="0">
              <a:latin typeface="Calibri" pitchFamily="34" charset="0"/>
            </a:endParaRPr>
          </a:p>
        </p:txBody>
      </p:sp>
      <p:sp>
        <p:nvSpPr>
          <p:cNvPr id="11" name="Line 12"/>
          <p:cNvSpPr>
            <a:spLocks noChangeShapeType="1"/>
          </p:cNvSpPr>
          <p:nvPr userDrawn="1"/>
        </p:nvSpPr>
        <p:spPr bwMode="auto">
          <a:xfrm>
            <a:off x="0" y="4572000"/>
            <a:ext cx="329184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4814" tIns="37407" rIns="74814" bIns="37407"/>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2427662649"/>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3760760" rtl="0" eaLnBrk="1" latinLnBrk="0" hangingPunct="1">
        <a:spcBef>
          <a:spcPct val="0"/>
        </a:spcBef>
        <a:buNone/>
        <a:defRPr sz="18100" kern="1200">
          <a:solidFill>
            <a:schemeClr val="tx1"/>
          </a:solidFill>
          <a:latin typeface="+mj-lt"/>
          <a:ea typeface="+mj-ea"/>
          <a:cs typeface="+mj-cs"/>
        </a:defRPr>
      </a:lvl1pPr>
    </p:titleStyle>
    <p:bodyStyle>
      <a:lvl1pPr marL="1410284" indent="-1410284" algn="l" defTabSz="3760760"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619" indent="-1175240" algn="l" defTabSz="3760760"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0951" indent="-940192" algn="l" defTabSz="3760760"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1330"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1710"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2094"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2473"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2853"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3233"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0760" rtl="0" eaLnBrk="1" latinLnBrk="0" hangingPunct="1">
        <a:defRPr sz="7400" kern="1200">
          <a:solidFill>
            <a:schemeClr val="tx1"/>
          </a:solidFill>
          <a:latin typeface="+mn-lt"/>
          <a:ea typeface="+mn-ea"/>
          <a:cs typeface="+mn-cs"/>
        </a:defRPr>
      </a:lvl1pPr>
      <a:lvl2pPr marL="1880380" algn="l" defTabSz="3760760" rtl="0" eaLnBrk="1" latinLnBrk="0" hangingPunct="1">
        <a:defRPr sz="7400" kern="1200">
          <a:solidFill>
            <a:schemeClr val="tx1"/>
          </a:solidFill>
          <a:latin typeface="+mn-lt"/>
          <a:ea typeface="+mn-ea"/>
          <a:cs typeface="+mn-cs"/>
        </a:defRPr>
      </a:lvl2pPr>
      <a:lvl3pPr marL="3760760" algn="l" defTabSz="3760760" rtl="0" eaLnBrk="1" latinLnBrk="0" hangingPunct="1">
        <a:defRPr sz="7400" kern="1200">
          <a:solidFill>
            <a:schemeClr val="tx1"/>
          </a:solidFill>
          <a:latin typeface="+mn-lt"/>
          <a:ea typeface="+mn-ea"/>
          <a:cs typeface="+mn-cs"/>
        </a:defRPr>
      </a:lvl3pPr>
      <a:lvl4pPr marL="5641143" algn="l" defTabSz="3760760" rtl="0" eaLnBrk="1" latinLnBrk="0" hangingPunct="1">
        <a:defRPr sz="7400" kern="1200">
          <a:solidFill>
            <a:schemeClr val="tx1"/>
          </a:solidFill>
          <a:latin typeface="+mn-lt"/>
          <a:ea typeface="+mn-ea"/>
          <a:cs typeface="+mn-cs"/>
        </a:defRPr>
      </a:lvl4pPr>
      <a:lvl5pPr marL="7521522" algn="l" defTabSz="3760760" rtl="0" eaLnBrk="1" latinLnBrk="0" hangingPunct="1">
        <a:defRPr sz="7400" kern="1200">
          <a:solidFill>
            <a:schemeClr val="tx1"/>
          </a:solidFill>
          <a:latin typeface="+mn-lt"/>
          <a:ea typeface="+mn-ea"/>
          <a:cs typeface="+mn-cs"/>
        </a:defRPr>
      </a:lvl5pPr>
      <a:lvl6pPr marL="9401902" algn="l" defTabSz="3760760" rtl="0" eaLnBrk="1" latinLnBrk="0" hangingPunct="1">
        <a:defRPr sz="7400" kern="1200">
          <a:solidFill>
            <a:schemeClr val="tx1"/>
          </a:solidFill>
          <a:latin typeface="+mn-lt"/>
          <a:ea typeface="+mn-ea"/>
          <a:cs typeface="+mn-cs"/>
        </a:defRPr>
      </a:lvl6pPr>
      <a:lvl7pPr marL="11282282" algn="l" defTabSz="3760760" rtl="0" eaLnBrk="1" latinLnBrk="0" hangingPunct="1">
        <a:defRPr sz="7400" kern="1200">
          <a:solidFill>
            <a:schemeClr val="tx1"/>
          </a:solidFill>
          <a:latin typeface="+mn-lt"/>
          <a:ea typeface="+mn-ea"/>
          <a:cs typeface="+mn-cs"/>
        </a:defRPr>
      </a:lvl7pPr>
      <a:lvl8pPr marL="13162661" algn="l" defTabSz="3760760" rtl="0" eaLnBrk="1" latinLnBrk="0" hangingPunct="1">
        <a:defRPr sz="7400" kern="1200">
          <a:solidFill>
            <a:schemeClr val="tx1"/>
          </a:solidFill>
          <a:latin typeface="+mn-lt"/>
          <a:ea typeface="+mn-ea"/>
          <a:cs typeface="+mn-cs"/>
        </a:defRPr>
      </a:lvl8pPr>
      <a:lvl9pPr marL="15043045" algn="l" defTabSz="3760760"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Text Box 186"/>
          <p:cNvSpPr txBox="1">
            <a:spLocks noChangeArrowheads="1"/>
          </p:cNvSpPr>
          <p:nvPr/>
        </p:nvSpPr>
        <p:spPr bwMode="auto">
          <a:xfrm>
            <a:off x="6583680" y="0"/>
            <a:ext cx="2633472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872" tIns="685745" rIns="342872" bIns="342872"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IN" sz="6600" dirty="0">
                <a:solidFill>
                  <a:srgbClr val="FFFFFF"/>
                </a:solidFill>
                <a:effectLst/>
                <a:ea typeface="Calibri" panose="020F0502020204030204" pitchFamily="34" charset="0"/>
                <a:cs typeface="Arial" panose="020B0604020202020204" pitchFamily="34" charset="0"/>
              </a:rPr>
              <a:t>IDENTIFYING DOG BREEDS BASED ON VISUAL VARIATIONS IN APPEARANCE, USING CONVOLUTION NEURAL NETWORKS &amp; TRANSFER LEARNING</a:t>
            </a:r>
            <a:r>
              <a:rPr lang="en" sz="6600" b="1" dirty="0">
                <a:solidFill>
                  <a:srgbClr val="FFFFFF"/>
                </a:solidFill>
              </a:rPr>
              <a:t>.</a:t>
            </a:r>
            <a:endParaRPr lang="en-US" sz="6600" b="1" dirty="0">
              <a:solidFill>
                <a:srgbClr val="FFFFFF"/>
              </a:solidFill>
              <a:latin typeface="Calibri" pitchFamily="34" charset="0"/>
            </a:endParaRPr>
          </a:p>
        </p:txBody>
      </p:sp>
      <p:sp>
        <p:nvSpPr>
          <p:cNvPr id="2235" name="Text Box 187"/>
          <p:cNvSpPr txBox="1">
            <a:spLocks noChangeArrowheads="1"/>
          </p:cNvSpPr>
          <p:nvPr/>
        </p:nvSpPr>
        <p:spPr bwMode="auto">
          <a:xfrm>
            <a:off x="6583680" y="2574348"/>
            <a:ext cx="26334720" cy="1769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872" tIns="342872" rIns="342872" bIns="342872"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IN" sz="4400" dirty="0">
                <a:solidFill>
                  <a:schemeClr val="bg1"/>
                </a:solidFill>
                <a:latin typeface="Calibri" pitchFamily="34" charset="0"/>
              </a:rPr>
              <a:t>Debajyoti Das, Varun Sivasubramanian, </a:t>
            </a:r>
            <a:r>
              <a:rPr lang="en-IN" sz="4400" dirty="0" err="1">
                <a:solidFill>
                  <a:schemeClr val="bg1"/>
                </a:solidFill>
                <a:latin typeface="Calibri" pitchFamily="34" charset="0"/>
              </a:rPr>
              <a:t>Aranya</a:t>
            </a:r>
            <a:r>
              <a:rPr lang="en-IN" sz="4400" dirty="0">
                <a:solidFill>
                  <a:schemeClr val="bg1"/>
                </a:solidFill>
                <a:latin typeface="Calibri" pitchFamily="34" charset="0"/>
              </a:rPr>
              <a:t> Das</a:t>
            </a:r>
          </a:p>
          <a:p>
            <a:pPr algn="ctr"/>
            <a:r>
              <a:rPr lang="en-US" sz="4400" dirty="0">
                <a:solidFill>
                  <a:schemeClr val="bg1"/>
                </a:solidFill>
                <a:latin typeface="Calibri" pitchFamily="34" charset="0"/>
              </a:rPr>
              <a:t>PGP-AIML(2019-21), Great Lakes Executive Learning</a:t>
            </a:r>
          </a:p>
        </p:txBody>
      </p:sp>
      <p:sp>
        <p:nvSpPr>
          <p:cNvPr id="2242" name="Text Box 194"/>
          <p:cNvSpPr txBox="1">
            <a:spLocks noChangeArrowheads="1"/>
          </p:cNvSpPr>
          <p:nvPr/>
        </p:nvSpPr>
        <p:spPr bwMode="auto">
          <a:xfrm>
            <a:off x="7269480" y="4724400"/>
            <a:ext cx="7772400" cy="8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37" tIns="171437" rIns="171437" bIns="171437"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400" b="1" dirty="0">
                <a:solidFill>
                  <a:schemeClr val="accent1">
                    <a:lumMod val="50000"/>
                  </a:schemeClr>
                </a:solidFill>
                <a:latin typeface="Calibri" pitchFamily="34" charset="0"/>
              </a:rPr>
              <a:t>INTRODUCTION</a:t>
            </a:r>
          </a:p>
        </p:txBody>
      </p:sp>
      <p:sp>
        <p:nvSpPr>
          <p:cNvPr id="2246" name="Text Box 198"/>
          <p:cNvSpPr txBox="1">
            <a:spLocks noChangeArrowheads="1"/>
          </p:cNvSpPr>
          <p:nvPr/>
        </p:nvSpPr>
        <p:spPr bwMode="auto">
          <a:xfrm>
            <a:off x="24460200" y="4701317"/>
            <a:ext cx="7772400" cy="103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37" tIns="171437" rIns="171437" bIns="171437"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400" b="1" dirty="0">
                <a:solidFill>
                  <a:schemeClr val="accent1">
                    <a:lumMod val="50000"/>
                  </a:schemeClr>
                </a:solidFill>
                <a:latin typeface="Calibri" pitchFamily="34" charset="0"/>
              </a:rPr>
              <a:t>DISCUSSION</a:t>
            </a:r>
          </a:p>
        </p:txBody>
      </p:sp>
      <p:sp>
        <p:nvSpPr>
          <p:cNvPr id="2247" name="Text Box 199"/>
          <p:cNvSpPr txBox="1">
            <a:spLocks noChangeArrowheads="1"/>
          </p:cNvSpPr>
          <p:nvPr/>
        </p:nvSpPr>
        <p:spPr bwMode="auto">
          <a:xfrm>
            <a:off x="15728922" y="17008812"/>
            <a:ext cx="8046720" cy="65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37" tIns="171437" rIns="171437" bIns="171437"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400" b="1" dirty="0">
                <a:solidFill>
                  <a:schemeClr val="accent1">
                    <a:lumMod val="50000"/>
                  </a:schemeClr>
                </a:solidFill>
                <a:latin typeface="Calibri" pitchFamily="34" charset="0"/>
              </a:rPr>
              <a:t>RESULTS</a:t>
            </a:r>
          </a:p>
        </p:txBody>
      </p:sp>
      <p:sp>
        <p:nvSpPr>
          <p:cNvPr id="2293" name="Text Box 245"/>
          <p:cNvSpPr txBox="1">
            <a:spLocks noChangeArrowheads="1"/>
          </p:cNvSpPr>
          <p:nvPr/>
        </p:nvSpPr>
        <p:spPr bwMode="auto">
          <a:xfrm>
            <a:off x="19534943" y="11181096"/>
            <a:ext cx="4175760" cy="50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75" tIns="34287" rIns="68575" bIns="3428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1400" dirty="0">
                <a:cs typeface="Times New Roman" panose="02020603050405020304" pitchFamily="18" charset="0"/>
              </a:rPr>
              <a:t>Figure 2. Model architectures for custom CNN, VGG16, Resnet50 &amp; MobileNet</a:t>
            </a:r>
          </a:p>
        </p:txBody>
      </p:sp>
      <p:sp>
        <p:nvSpPr>
          <p:cNvPr id="2294" name="Text Box 246"/>
          <p:cNvSpPr txBox="1">
            <a:spLocks noChangeArrowheads="1"/>
          </p:cNvSpPr>
          <p:nvPr/>
        </p:nvSpPr>
        <p:spPr bwMode="auto">
          <a:xfrm>
            <a:off x="457200" y="4638502"/>
            <a:ext cx="5669280" cy="8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37" tIns="171437" rIns="171437" bIns="171437" anchor="ctr" anchorCtr="0"/>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400" dirty="0">
                <a:solidFill>
                  <a:schemeClr val="bg1"/>
                </a:solidFill>
                <a:latin typeface="Calibri" pitchFamily="34" charset="0"/>
              </a:rPr>
              <a:t>ABSTRACT</a:t>
            </a:r>
          </a:p>
        </p:txBody>
      </p:sp>
      <p:sp>
        <p:nvSpPr>
          <p:cNvPr id="2307" name="Text Box 259"/>
          <p:cNvSpPr txBox="1">
            <a:spLocks noChangeArrowheads="1"/>
          </p:cNvSpPr>
          <p:nvPr/>
        </p:nvSpPr>
        <p:spPr bwMode="auto">
          <a:xfrm>
            <a:off x="7086600" y="15849600"/>
            <a:ext cx="77724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37" tIns="171437" rIns="171437" bIns="171437"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400" b="1" dirty="0">
                <a:solidFill>
                  <a:schemeClr val="accent1">
                    <a:lumMod val="50000"/>
                  </a:schemeClr>
                </a:solidFill>
                <a:latin typeface="Calibri" pitchFamily="34" charset="0"/>
              </a:rPr>
              <a:t>METHODS AND MATERIALS</a:t>
            </a:r>
          </a:p>
        </p:txBody>
      </p:sp>
      <p:sp>
        <p:nvSpPr>
          <p:cNvPr id="2309" name="Text Box 261"/>
          <p:cNvSpPr txBox="1">
            <a:spLocks noChangeArrowheads="1"/>
          </p:cNvSpPr>
          <p:nvPr/>
        </p:nvSpPr>
        <p:spPr bwMode="auto">
          <a:xfrm>
            <a:off x="24396503" y="17010606"/>
            <a:ext cx="7772400" cy="77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37" tIns="171437" rIns="171437" bIns="171437"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400" b="1" dirty="0">
                <a:solidFill>
                  <a:schemeClr val="accent1">
                    <a:lumMod val="50000"/>
                  </a:schemeClr>
                </a:solidFill>
                <a:latin typeface="Calibri" pitchFamily="34" charset="0"/>
              </a:rPr>
              <a:t>CONCLUSIONS</a:t>
            </a:r>
          </a:p>
        </p:txBody>
      </p:sp>
      <p:sp>
        <p:nvSpPr>
          <p:cNvPr id="2310" name="Text Box 262"/>
          <p:cNvSpPr txBox="1">
            <a:spLocks noChangeArrowheads="1"/>
          </p:cNvSpPr>
          <p:nvPr/>
        </p:nvSpPr>
        <p:spPr bwMode="auto">
          <a:xfrm>
            <a:off x="15979971" y="28270200"/>
            <a:ext cx="7529050" cy="1044059"/>
          </a:xfrm>
          <a:prstGeom prst="rect">
            <a:avLst/>
          </a:prstGeom>
          <a:noFill/>
          <a:ln>
            <a:noFill/>
          </a:ln>
          <a:effectLst/>
        </p:spPr>
        <p:txBody>
          <a:bodyPr wrap="none" lIns="171437" tIns="171437" rIns="171437" bIns="171437"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400" b="1" dirty="0">
                <a:solidFill>
                  <a:schemeClr val="accent1">
                    <a:lumMod val="50000"/>
                  </a:schemeClr>
                </a:solidFill>
                <a:latin typeface="Calibri" pitchFamily="34" charset="0"/>
              </a:rPr>
              <a:t>REFERENCES</a:t>
            </a:r>
          </a:p>
        </p:txBody>
      </p:sp>
      <p:sp>
        <p:nvSpPr>
          <p:cNvPr id="2312" name="Text Box 264"/>
          <p:cNvSpPr txBox="1">
            <a:spLocks noChangeArrowheads="1"/>
          </p:cNvSpPr>
          <p:nvPr/>
        </p:nvSpPr>
        <p:spPr bwMode="auto">
          <a:xfrm>
            <a:off x="457200" y="28651200"/>
            <a:ext cx="5669280" cy="8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37" tIns="171437" rIns="171437" bIns="171437" anchor="ctr" anchorCtr="0"/>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endParaRPr lang="en-US" sz="4400" dirty="0">
              <a:solidFill>
                <a:schemeClr val="bg1"/>
              </a:solidFill>
              <a:latin typeface="Calibri" pitchFamily="34" charset="0"/>
            </a:endParaRPr>
          </a:p>
        </p:txBody>
      </p:sp>
      <p:sp>
        <p:nvSpPr>
          <p:cNvPr id="2315" name="Text Box 267"/>
          <p:cNvSpPr txBox="1">
            <a:spLocks noChangeArrowheads="1"/>
          </p:cNvSpPr>
          <p:nvPr/>
        </p:nvSpPr>
        <p:spPr bwMode="auto">
          <a:xfrm>
            <a:off x="457200" y="5611091"/>
            <a:ext cx="5669280" cy="18405038"/>
          </a:xfrm>
          <a:prstGeom prst="rect">
            <a:avLst/>
          </a:prstGeom>
          <a:solidFill>
            <a:schemeClr val="accent1">
              <a:lumMod val="75000"/>
            </a:schemeClr>
          </a:solidFill>
          <a:ln>
            <a:noFill/>
          </a:ln>
          <a:effectLst/>
        </p:spPr>
        <p:txBody>
          <a:bodyPr lIns="182880" tIns="182880" rIns="182880" bIns="182880">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defTabSz="3291573" fontAlgn="auto">
              <a:spcBef>
                <a:spcPts val="0"/>
              </a:spcBef>
              <a:spcAft>
                <a:spcPts val="0"/>
              </a:spcAft>
            </a:pPr>
            <a:r>
              <a:rPr lang="en-US" dirty="0">
                <a:solidFill>
                  <a:schemeClr val="bg1"/>
                </a:solidFill>
              </a:rPr>
              <a:t>The main objective of this capstone project is to identify &amp; classify the breed of a dog, based on the subtle changes in its visual appearance. </a:t>
            </a:r>
          </a:p>
          <a:p>
            <a:pPr defTabSz="3291573" fontAlgn="auto">
              <a:spcBef>
                <a:spcPts val="0"/>
              </a:spcBef>
              <a:spcAft>
                <a:spcPts val="0"/>
              </a:spcAft>
            </a:pPr>
            <a:r>
              <a:rPr lang="en-US" dirty="0">
                <a:solidFill>
                  <a:schemeClr val="bg1"/>
                </a:solidFill>
              </a:rPr>
              <a:t>The idea is to explore advanced computer vision techniques to intelligently &amp; correctly predict the breed of a dog. Although most dogs confirm to certain visual traits that are unique to dogs, there are sometimes subtle &amp; at time prominent features that help distinguish between different breeds of dogs. Humans are intuitively able to identify between different dog breeds, once they have been trained to look for distinguishable features between breeds.</a:t>
            </a:r>
          </a:p>
          <a:p>
            <a:pPr defTabSz="3291573" fontAlgn="auto">
              <a:spcBef>
                <a:spcPts val="0"/>
              </a:spcBef>
              <a:spcAft>
                <a:spcPts val="0"/>
              </a:spcAft>
            </a:pPr>
            <a:r>
              <a:rPr lang="en-US" dirty="0">
                <a:solidFill>
                  <a:schemeClr val="bg1"/>
                </a:solidFill>
              </a:rPr>
              <a:t>In the current task we are trying to build a computer-vision based capability that helps computers to be also able to intuitively discern between dog breeds, without being clearly told what distinguishable features to look for.</a:t>
            </a:r>
          </a:p>
          <a:p>
            <a:pPr defTabSz="3291573" fontAlgn="auto">
              <a:spcBef>
                <a:spcPts val="0"/>
              </a:spcBef>
              <a:spcAft>
                <a:spcPts val="0"/>
              </a:spcAft>
            </a:pPr>
            <a:r>
              <a:rPr lang="en-US" dirty="0">
                <a:solidFill>
                  <a:schemeClr val="bg1"/>
                </a:solidFill>
              </a:rPr>
              <a:t>A further challenge is such a large number of possible dog breeds, causes confusion even amongst humans to correctly label a dog breed. In this project, we also look to solve this problem using traditional computer vision approaches &amp; transfer learning.</a:t>
            </a:r>
          </a:p>
          <a:p>
            <a:pPr defTabSz="3291573" fontAlgn="auto">
              <a:spcBef>
                <a:spcPts val="0"/>
              </a:spcBef>
              <a:spcAft>
                <a:spcPts val="0"/>
              </a:spcAft>
            </a:pPr>
            <a:r>
              <a:rPr lang="en-US" dirty="0">
                <a:solidFill>
                  <a:schemeClr val="bg1"/>
                </a:solidFill>
              </a:rPr>
              <a:t>In our approach, we have tried multiple convolution neural network (CNN) architectures, varying from a CNN built by hand to using popular architectures like VGG-16, ResNet-50 &amp; MobileNet. We have also tried techniques like Image Augmentation to see if the model performs better, or at times to understand if we can mitigate over-fitting.</a:t>
            </a:r>
          </a:p>
        </p:txBody>
      </p:sp>
      <p:sp>
        <p:nvSpPr>
          <p:cNvPr id="2317" name="Text Box 269"/>
          <p:cNvSpPr txBox="1">
            <a:spLocks noChangeArrowheads="1"/>
          </p:cNvSpPr>
          <p:nvPr/>
        </p:nvSpPr>
        <p:spPr bwMode="auto">
          <a:xfrm>
            <a:off x="24690131" y="5694696"/>
            <a:ext cx="7772400" cy="10279737"/>
          </a:xfrm>
          <a:prstGeom prst="rect">
            <a:avLst/>
          </a:prstGeom>
          <a:solidFill>
            <a:schemeClr val="bg1"/>
          </a:solidFill>
          <a:ln>
            <a:noFill/>
          </a:ln>
          <a:effectLst/>
        </p:spPr>
        <p:txBody>
          <a:bodyPr lIns="182880" tIns="182880" rIns="182880" bIns="182880">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r>
              <a:rPr lang="en-IN" sz="2300" dirty="0"/>
              <a:t>Tremendous progress has been made in fine-grained categorization with the advancement of deep CNNs. D. Steinkraus et. All </a:t>
            </a:r>
            <a:r>
              <a:rPr lang="en-IN" sz="2300" baseline="30000" dirty="0"/>
              <a:t>[16]</a:t>
            </a:r>
            <a:r>
              <a:rPr lang="en-IN" sz="2300" dirty="0"/>
              <a:t> discusses data augmentation as an effective technique for improving the performance of CNNs when dealing with limited datasets. </a:t>
            </a:r>
            <a:br>
              <a:rPr lang="en-IN" sz="2300" dirty="0"/>
            </a:br>
            <a:r>
              <a:rPr lang="en-IN" sz="2300" dirty="0"/>
              <a:t>In our iterations, we have tried building our own custom CNN architecture but were only able to achieve a top-5 accuracy of 5%. We then ventured into transfer learning as these models were extensively trained on millions of images and might perform better than our custom models.</a:t>
            </a:r>
          </a:p>
          <a:p>
            <a:r>
              <a:rPr lang="en-IN" sz="2300" dirty="0"/>
              <a:t>We observed that VGG-16 performed relatively well by achieving a top-5 accuracy of 60% in contrast to the Resnet-50 model that showed a top-5 accuracy of 19% (after making all its layers trainable). Both these models still performed much better than our custom CNN model with only a few layers.</a:t>
            </a:r>
          </a:p>
          <a:p>
            <a:r>
              <a:rPr lang="en-IN" sz="2300" dirty="0"/>
              <a:t>And finally, to our surprise, we saw that the more compact and lighter </a:t>
            </a:r>
            <a:r>
              <a:rPr lang="en-IN" sz="2300" dirty="0" err="1"/>
              <a:t>mobilenet</a:t>
            </a:r>
            <a:r>
              <a:rPr lang="en-IN" sz="2300" dirty="0"/>
              <a:t> V2 architecture, that was pre-trained, saw a remarkable top-5 accuracy of 94%, although, we did notice that the </a:t>
            </a:r>
            <a:r>
              <a:rPr lang="en-IN" sz="2300" dirty="0" err="1"/>
              <a:t>mobilenet</a:t>
            </a:r>
            <a:r>
              <a:rPr lang="en-IN" sz="2300" dirty="0"/>
              <a:t> V2 model was highly overfit, without image augmentation, with a staggering 30% difference between training accuracy &amp; testing accuracy. On using image augmentation we see that there is very little overfit, as the difference between top-1 accuracies in the training and test data came down to about 7% (72% and 65% respectively.</a:t>
            </a:r>
            <a:endParaRPr lang="en-US" sz="2300" dirty="0"/>
          </a:p>
          <a:p>
            <a:endParaRPr lang="en-US" sz="2300" dirty="0">
              <a:solidFill>
                <a:prstClr val="black"/>
              </a:solidFill>
              <a:latin typeface="Calibri" pitchFamily="34" charset="0"/>
            </a:endParaRPr>
          </a:p>
        </p:txBody>
      </p:sp>
      <p:sp>
        <p:nvSpPr>
          <p:cNvPr id="2318" name="Text Box 270"/>
          <p:cNvSpPr txBox="1">
            <a:spLocks noChangeArrowheads="1"/>
          </p:cNvSpPr>
          <p:nvPr/>
        </p:nvSpPr>
        <p:spPr bwMode="auto">
          <a:xfrm>
            <a:off x="7269480" y="16935735"/>
            <a:ext cx="7772400" cy="6740307"/>
          </a:xfrm>
          <a:prstGeom prst="rect">
            <a:avLst/>
          </a:prstGeom>
          <a:solidFill>
            <a:schemeClr val="bg1"/>
          </a:solidFill>
          <a:ln>
            <a:noFill/>
          </a:ln>
          <a:effectLst/>
        </p:spPr>
        <p:txBody>
          <a:bodyPr wrap="square" lIns="182880" tIns="182880" rIns="182880" bIns="182880">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defTabSz="3291573" fontAlgn="auto">
              <a:spcBef>
                <a:spcPts val="0"/>
              </a:spcBef>
              <a:spcAft>
                <a:spcPts val="0"/>
              </a:spcAft>
            </a:pPr>
            <a:r>
              <a:rPr lang="en-US" sz="2300" dirty="0">
                <a:solidFill>
                  <a:prstClr val="black"/>
                </a:solidFill>
                <a:cs typeface="Arial" panose="020B0604020202020204" pitchFamily="34" charset="0"/>
              </a:rPr>
              <a:t>The data-set used for this project was hosted by Kaggle, as part of their Kaggle Playground Prediction Competition in 2017. The dataset was actually created as Stanford Dogs Dataset, and it is a strictly canine subset of ImageNet created for the task of fine-grained image categorization. The dataset comprises of 120 breeds of dogs and a limited number training images per class. Each image was assigned a unique id and the same was tagged against the breed the dog in the image belonged to in a separate csv file</a:t>
            </a:r>
          </a:p>
          <a:p>
            <a:pPr defTabSz="3291573" fontAlgn="auto">
              <a:spcBef>
                <a:spcPts val="0"/>
              </a:spcBef>
              <a:spcAft>
                <a:spcPts val="0"/>
              </a:spcAft>
            </a:pPr>
            <a:r>
              <a:rPr lang="en-US" sz="2300" dirty="0">
                <a:solidFill>
                  <a:prstClr val="black"/>
                </a:solidFill>
                <a:cs typeface="Arial" panose="020B0604020202020204" pitchFamily="34" charset="0"/>
              </a:rPr>
              <a:t>We have tried 3 types of image resizing techniques before feeding to our models:128X128X1, 128X128X3, 224X224X3</a:t>
            </a:r>
          </a:p>
          <a:p>
            <a:pPr defTabSz="3291573" fontAlgn="auto">
              <a:spcBef>
                <a:spcPts val="0"/>
              </a:spcBef>
              <a:spcAft>
                <a:spcPts val="0"/>
              </a:spcAft>
            </a:pPr>
            <a:r>
              <a:rPr lang="en-US" sz="2300" dirty="0">
                <a:solidFill>
                  <a:prstClr val="black"/>
                </a:solidFill>
                <a:cs typeface="Arial" panose="020B0604020202020204" pitchFamily="34" charset="0"/>
              </a:rPr>
              <a:t>We have predominantly used 80:20 split for training &amp; validation sets, but in the last iteration we have also tried to build the model on 90:10 split. We have throughout used only 10000 of the total 10222 records for training &amp; validation.</a:t>
            </a:r>
          </a:p>
        </p:txBody>
      </p:sp>
      <p:sp>
        <p:nvSpPr>
          <p:cNvPr id="2319" name="Text Box 271"/>
          <p:cNvSpPr txBox="1">
            <a:spLocks noChangeArrowheads="1"/>
          </p:cNvSpPr>
          <p:nvPr/>
        </p:nvSpPr>
        <p:spPr bwMode="auto">
          <a:xfrm>
            <a:off x="24602342" y="17907561"/>
            <a:ext cx="7772400" cy="7802136"/>
          </a:xfrm>
          <a:prstGeom prst="rect">
            <a:avLst/>
          </a:prstGeom>
          <a:solidFill>
            <a:schemeClr val="bg1"/>
          </a:solidFill>
          <a:ln>
            <a:noFill/>
          </a:ln>
          <a:effectLst/>
        </p:spPr>
        <p:txBody>
          <a:bodyPr lIns="182880" tIns="182880" rIns="182880" bIns="182880">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defTabSz="3291573" fontAlgn="auto">
              <a:spcBef>
                <a:spcPts val="0"/>
              </a:spcBef>
              <a:spcAft>
                <a:spcPts val="0"/>
              </a:spcAft>
            </a:pPr>
            <a:r>
              <a:rPr lang="en-US" sz="2300" dirty="0"/>
              <a:t>Given the computational constraints, we had to be very careful about running the models. The models couldn’t be executed in serial as the image pre-processing required for each set of models, especially expanding the images as float32 arrays would occupy a lot of memory, and hence we had to execute the models in batches based on the image pre-processing required for each</a:t>
            </a:r>
          </a:p>
          <a:p>
            <a:pPr defTabSz="3291573" fontAlgn="auto">
              <a:spcBef>
                <a:spcPts val="0"/>
              </a:spcBef>
              <a:spcAft>
                <a:spcPts val="0"/>
              </a:spcAft>
            </a:pPr>
            <a:r>
              <a:rPr lang="en-US" sz="2300" dirty="0"/>
              <a:t>We initially started with overall accuracy as an evaluation metric, but very soon shifted to roc-</a:t>
            </a:r>
            <a:r>
              <a:rPr lang="en-US" sz="2300" dirty="0" err="1"/>
              <a:t>auc</a:t>
            </a:r>
            <a:r>
              <a:rPr lang="en-US" sz="2300" dirty="0"/>
              <a:t> considering the diversity of the classes and skewness of distribution of records between them. We finally also included top-5 accuracy as a benchmarking measure, as based on the above diversity of the classes and skewness of distribution of records, even a model which has a 90% plus top-5 accuracy could be potentially considered as an excellent solution candidate.</a:t>
            </a:r>
          </a:p>
          <a:p>
            <a:pPr defTabSz="3291573" fontAlgn="auto">
              <a:spcBef>
                <a:spcPts val="0"/>
              </a:spcBef>
              <a:spcAft>
                <a:spcPts val="0"/>
              </a:spcAft>
            </a:pPr>
            <a:r>
              <a:rPr lang="en-US" sz="2300" dirty="0"/>
              <a:t>Most models, even if they were trained on ImageNet performed very poorly in all of the evaluation metrices, even if the model was retrained on the current data. Only the MobileNet V2 model pre-trained specifically for the current task, performed well.</a:t>
            </a:r>
            <a:endParaRPr lang="en-US" sz="2300" dirty="0">
              <a:solidFill>
                <a:prstClr val="black"/>
              </a:solidFill>
              <a:latin typeface="Calibri" pitchFamily="34" charset="0"/>
            </a:endParaRPr>
          </a:p>
        </p:txBody>
      </p:sp>
      <p:sp>
        <p:nvSpPr>
          <p:cNvPr id="2320" name="Text Box 272"/>
          <p:cNvSpPr txBox="1">
            <a:spLocks noChangeArrowheads="1"/>
          </p:cNvSpPr>
          <p:nvPr/>
        </p:nvSpPr>
        <p:spPr bwMode="auto">
          <a:xfrm>
            <a:off x="7239000" y="5724698"/>
            <a:ext cx="7772400" cy="9925794"/>
          </a:xfrm>
          <a:prstGeom prst="rect">
            <a:avLst/>
          </a:prstGeom>
          <a:solidFill>
            <a:schemeClr val="bg1"/>
          </a:solidFill>
          <a:ln>
            <a:noFill/>
          </a:ln>
          <a:effectLst/>
        </p:spPr>
        <p:txBody>
          <a:bodyPr lIns="182880" tIns="182880" rIns="182880" bIns="182880">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r>
              <a:rPr lang="en-US" sz="2300" dirty="0">
                <a:cs typeface="Arial" panose="020B0604020202020204" pitchFamily="34" charset="0"/>
              </a:rPr>
              <a:t>The initial idea behind this project originated from a Kaggle Playground Prediction Competition hosted in 2017. In this playground competition, the candidates were provided with a strictly canine subset of ImageNet in order to practice fine-grained image categorization. The data-set had 120 breeds of dogs and a limited number training images per class. The goal of the competition was to create a classifier capable of determining a dog's breed from a photo.</a:t>
            </a:r>
          </a:p>
          <a:p>
            <a:endParaRPr lang="en-US" sz="2300" dirty="0">
              <a:cs typeface="Arial" panose="020B0604020202020204" pitchFamily="34" charset="0"/>
            </a:endParaRPr>
          </a:p>
          <a:p>
            <a:r>
              <a:rPr lang="en-US" sz="2300" dirty="0">
                <a:cs typeface="Arial" panose="020B0604020202020204" pitchFamily="34" charset="0"/>
              </a:rPr>
              <a:t>Being pet-lovers, we took to this idea as to how we can use our knowledge on computer vision and build a model that would be able to successfully distinguish between different dog breeds. Breed classification is an especially difficult task, not just for dogs, but for most animals. This is also true for any such case where the number of distinct classes belonging to a single group is very large &amp; there are often times not so discernible features to distinguish between classes. This is attenuated by the fact that available data-sets are susceptible to occlusions &amp; various other optical challenges like lighting, angle, etc. &amp; hence makes an already complicated task, even more challenging. Therefore, there are many challenges to be addressed and solved to integrate intuitive but accurate classification algorithms in such use cases</a:t>
            </a:r>
          </a:p>
          <a:p>
            <a:endParaRPr lang="en-US" sz="2300" dirty="0">
              <a:cs typeface="Arial" panose="020B0604020202020204" pitchFamily="34" charset="0"/>
            </a:endParaRPr>
          </a:p>
          <a:p>
            <a:endParaRPr lang="en-US" sz="2300" dirty="0">
              <a:cs typeface="Arial" panose="020B0604020202020204" pitchFamily="34" charset="0"/>
            </a:endParaRPr>
          </a:p>
        </p:txBody>
      </p:sp>
      <p:sp>
        <p:nvSpPr>
          <p:cNvPr id="2321" name="Text Box 273"/>
          <p:cNvSpPr txBox="1">
            <a:spLocks noChangeArrowheads="1"/>
          </p:cNvSpPr>
          <p:nvPr/>
        </p:nvSpPr>
        <p:spPr bwMode="auto">
          <a:xfrm>
            <a:off x="7201486" y="29284970"/>
            <a:ext cx="25267920" cy="3354765"/>
          </a:xfrm>
          <a:prstGeom prst="rect">
            <a:avLst/>
          </a:prstGeom>
          <a:solidFill>
            <a:schemeClr val="bg1"/>
          </a:solidFill>
          <a:ln>
            <a:noFill/>
          </a:ln>
          <a:effectLst/>
        </p:spPr>
        <p:txBody>
          <a:bodyPr wrap="square" lIns="182880" tIns="182880" rIns="182880" bIns="182880">
            <a:spAutoFit/>
          </a:bodyPr>
          <a:lstStyle>
            <a:lvl1pPr marL="419100" indent="-419100" defTabSz="838200">
              <a:defRPr>
                <a:solidFill>
                  <a:schemeClr val="tx1"/>
                </a:solidFill>
                <a:latin typeface="Arial" pitchFamily="34" charset="0"/>
              </a:defRPr>
            </a:lvl1pPr>
            <a:lvl2pPr marL="890588" indent="-314325" defTabSz="838200">
              <a:defRPr>
                <a:solidFill>
                  <a:schemeClr val="tx1"/>
                </a:solidFill>
                <a:latin typeface="Arial" pitchFamily="34" charset="0"/>
              </a:defRPr>
            </a:lvl2pPr>
            <a:lvl3pPr marL="1309688" indent="-314325" defTabSz="838200">
              <a:defRPr>
                <a:solidFill>
                  <a:schemeClr val="tx1"/>
                </a:solidFill>
                <a:latin typeface="Arial" pitchFamily="34" charset="0"/>
              </a:defRPr>
            </a:lvl3pPr>
            <a:lvl4pPr marL="1728788" indent="-314325" defTabSz="838200">
              <a:defRPr>
                <a:solidFill>
                  <a:schemeClr val="tx1"/>
                </a:solidFill>
                <a:latin typeface="Arial" pitchFamily="34" charset="0"/>
              </a:defRPr>
            </a:lvl4pPr>
            <a:lvl5pPr marL="2147888" indent="-314325" defTabSz="838200">
              <a:defRPr>
                <a:solidFill>
                  <a:schemeClr val="tx1"/>
                </a:solidFill>
                <a:latin typeface="Arial" pitchFamily="34" charset="0"/>
              </a:defRPr>
            </a:lvl5pPr>
            <a:lvl6pPr marL="2605088" indent="-314325" defTabSz="838200" fontAlgn="base">
              <a:spcBef>
                <a:spcPct val="0"/>
              </a:spcBef>
              <a:spcAft>
                <a:spcPct val="0"/>
              </a:spcAft>
              <a:defRPr>
                <a:solidFill>
                  <a:schemeClr val="tx1"/>
                </a:solidFill>
                <a:latin typeface="Arial" pitchFamily="34" charset="0"/>
              </a:defRPr>
            </a:lvl6pPr>
            <a:lvl7pPr marL="3062288" indent="-314325" defTabSz="838200" fontAlgn="base">
              <a:spcBef>
                <a:spcPct val="0"/>
              </a:spcBef>
              <a:spcAft>
                <a:spcPct val="0"/>
              </a:spcAft>
              <a:defRPr>
                <a:solidFill>
                  <a:schemeClr val="tx1"/>
                </a:solidFill>
                <a:latin typeface="Arial" pitchFamily="34" charset="0"/>
              </a:defRPr>
            </a:lvl7pPr>
            <a:lvl8pPr marL="3519488" indent="-314325" defTabSz="838200" fontAlgn="base">
              <a:spcBef>
                <a:spcPct val="0"/>
              </a:spcBef>
              <a:spcAft>
                <a:spcPct val="0"/>
              </a:spcAft>
              <a:defRPr>
                <a:solidFill>
                  <a:schemeClr val="tx1"/>
                </a:solidFill>
                <a:latin typeface="Arial" pitchFamily="34" charset="0"/>
              </a:defRPr>
            </a:lvl8pPr>
            <a:lvl9pPr marL="3976688" indent="-314325" defTabSz="838200" fontAlgn="base">
              <a:spcBef>
                <a:spcPct val="0"/>
              </a:spcBef>
              <a:spcAft>
                <a:spcPct val="0"/>
              </a:spcAft>
              <a:defRPr>
                <a:solidFill>
                  <a:schemeClr val="tx1"/>
                </a:solidFill>
                <a:latin typeface="Arial" pitchFamily="34" charset="0"/>
              </a:defRPr>
            </a:lvl9pPr>
          </a:lstStyle>
          <a:p>
            <a:pPr>
              <a:spcAft>
                <a:spcPct val="50000"/>
              </a:spcAft>
              <a:buFontTx/>
              <a:buAutoNum type="arabicPeriod"/>
            </a:pPr>
            <a:r>
              <a:rPr lang="en-US" sz="2400" dirty="0"/>
              <a:t>X. Wang, V. Ly, S. Sorensen, and C. </a:t>
            </a:r>
            <a:r>
              <a:rPr lang="en-US" sz="2400" dirty="0" err="1"/>
              <a:t>Kambhamettu</a:t>
            </a:r>
            <a:r>
              <a:rPr lang="en-US" sz="2400" dirty="0"/>
              <a:t>, “Dog breed classification via landmarks,” in 2014 IEEE International Conference on Image Processing (ICIP), 2014</a:t>
            </a:r>
          </a:p>
          <a:p>
            <a:pPr>
              <a:spcAft>
                <a:spcPct val="50000"/>
              </a:spcAft>
              <a:buFontTx/>
              <a:buAutoNum type="arabicPeriod"/>
            </a:pPr>
            <a:r>
              <a:rPr lang="en-US" sz="2400" dirty="0"/>
              <a:t>Vipul Jain </a:t>
            </a:r>
            <a:r>
              <a:rPr lang="en-US" sz="2400" dirty="0" err="1"/>
              <a:t>andDr</a:t>
            </a:r>
            <a:r>
              <a:rPr lang="en-US" sz="2400" dirty="0"/>
              <a:t>. Bhoomi Gupta, “End-to-end multiclass dog breed classification,” </a:t>
            </a:r>
            <a:r>
              <a:rPr lang="en-US" sz="2400" i="1" dirty="0"/>
              <a:t>December 2020</a:t>
            </a:r>
            <a:r>
              <a:rPr lang="en-US" sz="2400" dirty="0"/>
              <a:t>, vol. 6, no. 12, pp. 87–92, 2020</a:t>
            </a:r>
          </a:p>
          <a:p>
            <a:pPr>
              <a:spcAft>
                <a:spcPct val="50000"/>
              </a:spcAft>
              <a:buFontTx/>
              <a:buAutoNum type="arabicPeriod"/>
            </a:pPr>
            <a:r>
              <a:rPr lang="en-US" sz="2400" dirty="0"/>
              <a:t>C. Wang, J. Wang, Q. Du, and X. Yang, “Dog breed classification based on deep learning,” in 2020 13th International Symposium on Computational Intelligence and Design (ISCID), 2020</a:t>
            </a:r>
          </a:p>
          <a:p>
            <a:pPr>
              <a:spcAft>
                <a:spcPct val="50000"/>
              </a:spcAft>
              <a:buFontTx/>
              <a:buAutoNum type="arabicPeriod"/>
            </a:pPr>
            <a:r>
              <a:rPr lang="en-US" sz="2400" dirty="0"/>
              <a:t>A. Konno, T. Romero, M. Inoue-Murayama, A. Saito, and T. Hasegawa, “Dog breed differences in visual communication with humans,” </a:t>
            </a:r>
            <a:r>
              <a:rPr lang="en-US" sz="2400" i="1" dirty="0" err="1"/>
              <a:t>PLoS</a:t>
            </a:r>
            <a:r>
              <a:rPr lang="en-US" sz="2400" i="1" dirty="0"/>
              <a:t> One</a:t>
            </a:r>
            <a:r>
              <a:rPr lang="en-US" sz="2400" dirty="0"/>
              <a:t>, vol. 11, no. 10, p. e0164760, 2016</a:t>
            </a:r>
          </a:p>
          <a:p>
            <a:pPr>
              <a:spcAft>
                <a:spcPct val="50000"/>
              </a:spcAft>
              <a:buFontTx/>
              <a:buAutoNum type="arabicPeriod"/>
            </a:pPr>
            <a:r>
              <a:rPr lang="en-US" sz="2400" dirty="0"/>
              <a:t>“Stanford Dogs Dataset,” </a:t>
            </a:r>
            <a:r>
              <a:rPr lang="en-US" sz="2400" i="1" dirty="0"/>
              <a:t>Stanford.edu</a:t>
            </a:r>
            <a:r>
              <a:rPr lang="en-US" sz="2400" dirty="0"/>
              <a:t>. [Online]. Available: http://vision.stanford.edu/aditya86/ImageNetDogs/. [Accessed: 13-Mar-2021]</a:t>
            </a: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80" y="829200"/>
            <a:ext cx="5965720" cy="1152000"/>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99" y="2743200"/>
            <a:ext cx="5500001" cy="1188000"/>
          </a:xfrm>
          <a:prstGeom prst="rect">
            <a:avLst/>
          </a:prstGeom>
        </p:spPr>
      </p:pic>
      <p:sp>
        <p:nvSpPr>
          <p:cNvPr id="44" name="Google Shape;167;p34"/>
          <p:cNvSpPr txBox="1">
            <a:spLocks/>
          </p:cNvSpPr>
          <p:nvPr/>
        </p:nvSpPr>
        <p:spPr>
          <a:xfrm>
            <a:off x="11774794" y="11837387"/>
            <a:ext cx="8828472" cy="2793013"/>
          </a:xfrm>
          <a:prstGeom prst="rect">
            <a:avLst/>
          </a:prstGeom>
        </p:spPr>
        <p:txBody>
          <a:bodyPr spcFirstLastPara="1" wrap="square" lIns="0" tIns="0" rIns="0" bIns="0" anchor="t" anchorCtr="0">
            <a:noAutofit/>
          </a:bodyPr>
          <a:lstStyle>
            <a:lvl1pPr marL="1410284" indent="-1410284" algn="l" defTabSz="3760760"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619" indent="-1175240" algn="l" defTabSz="3760760"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0951" indent="-940192" algn="l" defTabSz="3760760"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1330"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1710"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2094"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2473"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2853"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3233" indent="-940192" algn="l" defTabSz="3760760"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0" indent="0" fontAlgn="auto">
              <a:spcBef>
                <a:spcPts val="300"/>
              </a:spcBef>
              <a:spcAft>
                <a:spcPts val="0"/>
              </a:spcAft>
              <a:buFont typeface="Arial" pitchFamily="34" charset="0"/>
              <a:buNone/>
            </a:pPr>
            <a:endParaRPr lang="en-IN" sz="1200"/>
          </a:p>
          <a:p>
            <a:pPr marL="0" indent="0" fontAlgn="auto">
              <a:spcBef>
                <a:spcPts val="300"/>
              </a:spcBef>
              <a:spcAft>
                <a:spcPts val="0"/>
              </a:spcAft>
              <a:buFont typeface="Arial" pitchFamily="34" charset="0"/>
              <a:buNone/>
            </a:pPr>
            <a:endParaRPr lang="en-IN" sz="1200"/>
          </a:p>
          <a:p>
            <a:pPr marL="0" indent="0" fontAlgn="auto">
              <a:spcBef>
                <a:spcPts val="300"/>
              </a:spcBef>
              <a:spcAft>
                <a:spcPts val="0"/>
              </a:spcAft>
              <a:buFont typeface="Arial" pitchFamily="34" charset="0"/>
              <a:buNone/>
            </a:pPr>
            <a:endParaRPr lang="en-IN" sz="1200"/>
          </a:p>
          <a:p>
            <a:pPr marL="0" indent="0" fontAlgn="auto">
              <a:spcBef>
                <a:spcPts val="300"/>
              </a:spcBef>
              <a:spcAft>
                <a:spcPts val="0"/>
              </a:spcAft>
              <a:buFont typeface="Arial" pitchFamily="34" charset="0"/>
              <a:buNone/>
            </a:pPr>
            <a:endParaRPr lang="en-IN" sz="1200"/>
          </a:p>
          <a:p>
            <a:pPr marL="0" indent="0" fontAlgn="auto">
              <a:spcBef>
                <a:spcPts val="300"/>
              </a:spcBef>
              <a:spcAft>
                <a:spcPts val="0"/>
              </a:spcAft>
              <a:buFont typeface="Arial" pitchFamily="34" charset="0"/>
              <a:buNone/>
            </a:pPr>
            <a:endParaRPr lang="en-IN" sz="1200"/>
          </a:p>
          <a:p>
            <a:pPr marL="0" indent="0" fontAlgn="auto">
              <a:spcBef>
                <a:spcPts val="300"/>
              </a:spcBef>
              <a:spcAft>
                <a:spcPts val="0"/>
              </a:spcAft>
              <a:buFont typeface="Arial" pitchFamily="34" charset="0"/>
              <a:buNone/>
            </a:pPr>
            <a:endParaRPr lang="en-IN" sz="1200" dirty="0"/>
          </a:p>
        </p:txBody>
      </p:sp>
      <p:sp>
        <p:nvSpPr>
          <p:cNvPr id="3" name="Text Box 199">
            <a:extLst>
              <a:ext uri="{FF2B5EF4-FFF2-40B4-BE49-F238E27FC236}">
                <a16:creationId xmlns:a16="http://schemas.microsoft.com/office/drawing/2014/main" id="{488177F2-9678-49A5-A1C5-B910B0AD5BC6}"/>
              </a:ext>
            </a:extLst>
          </p:cNvPr>
          <p:cNvSpPr txBox="1">
            <a:spLocks noChangeArrowheads="1"/>
          </p:cNvSpPr>
          <p:nvPr/>
        </p:nvSpPr>
        <p:spPr bwMode="auto">
          <a:xfrm>
            <a:off x="7040880" y="23931295"/>
            <a:ext cx="8046720" cy="80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37" tIns="171437" rIns="171437" bIns="171437" anchor="ctr" anchorCtr="1"/>
          <a:lstStyle>
            <a:defPPr>
              <a:defRPr lang="en-US"/>
            </a:defPPr>
            <a:lvl1pPr defTabSz="4022725">
              <a:defRPr sz="4400" b="1">
                <a:solidFill>
                  <a:schemeClr val="accent1">
                    <a:lumMod val="50000"/>
                  </a:schemeClr>
                </a:solidFill>
                <a:latin typeface="Calibri" pitchFamily="34" charset="0"/>
              </a:defRPr>
            </a:lvl1pPr>
            <a:lvl2pPr marL="419100" defTabSz="4022725"/>
            <a:lvl3pPr marL="838200" defTabSz="4022725"/>
            <a:lvl4pPr marL="1257300" defTabSz="4022725"/>
            <a:lvl5pPr marL="1676400" defTabSz="4022725"/>
            <a:lvl6pPr marL="2133600" defTabSz="4022725" fontAlgn="base">
              <a:spcBef>
                <a:spcPct val="0"/>
              </a:spcBef>
              <a:spcAft>
                <a:spcPct val="0"/>
              </a:spcAft>
            </a:lvl6pPr>
            <a:lvl7pPr marL="2590800" defTabSz="4022725" fontAlgn="base">
              <a:spcBef>
                <a:spcPct val="0"/>
              </a:spcBef>
              <a:spcAft>
                <a:spcPct val="0"/>
              </a:spcAft>
            </a:lvl7pPr>
            <a:lvl8pPr marL="3048000" defTabSz="4022725" fontAlgn="base">
              <a:spcBef>
                <a:spcPct val="0"/>
              </a:spcBef>
              <a:spcAft>
                <a:spcPct val="0"/>
              </a:spcAft>
            </a:lvl8pPr>
            <a:lvl9pPr marL="3505200" defTabSz="4022725" fontAlgn="base">
              <a:spcBef>
                <a:spcPct val="0"/>
              </a:spcBef>
              <a:spcAft>
                <a:spcPct val="0"/>
              </a:spcAft>
            </a:lvl9pPr>
          </a:lstStyle>
          <a:p>
            <a:r>
              <a:rPr lang="en-US" dirty="0"/>
              <a:t>MODEL</a:t>
            </a:r>
          </a:p>
        </p:txBody>
      </p:sp>
      <p:sp>
        <p:nvSpPr>
          <p:cNvPr id="16" name="Text Box 270">
            <a:extLst>
              <a:ext uri="{FF2B5EF4-FFF2-40B4-BE49-F238E27FC236}">
                <a16:creationId xmlns:a16="http://schemas.microsoft.com/office/drawing/2014/main" id="{988E19AF-F936-4A57-B74E-5911E078D846}"/>
              </a:ext>
            </a:extLst>
          </p:cNvPr>
          <p:cNvSpPr txBox="1">
            <a:spLocks noChangeArrowheads="1"/>
          </p:cNvSpPr>
          <p:nvPr/>
        </p:nvSpPr>
        <p:spPr bwMode="auto">
          <a:xfrm>
            <a:off x="7269480" y="24693295"/>
            <a:ext cx="7818120" cy="4262705"/>
          </a:xfrm>
          <a:prstGeom prst="rect">
            <a:avLst/>
          </a:prstGeom>
          <a:solidFill>
            <a:schemeClr val="bg1"/>
          </a:solidFill>
          <a:ln>
            <a:noFill/>
          </a:ln>
          <a:effectLst/>
        </p:spPr>
        <p:txBody>
          <a:bodyPr wrap="square" lIns="182880" tIns="182880" rIns="182880" bIns="182880">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r>
              <a:rPr lang="en-US" sz="2300" dirty="0"/>
              <a:t>Custom models trained on 128X128 grayscale images with &amp; without Image Augmentation</a:t>
            </a:r>
          </a:p>
          <a:p>
            <a:r>
              <a:rPr lang="en-US" sz="2300" dirty="0"/>
              <a:t>VGG-16 models with &amp; without pre-trained weights, trained on 128X128 colour (BGR) images with &amp; without Image Augmentation</a:t>
            </a:r>
          </a:p>
          <a:p>
            <a:r>
              <a:rPr lang="en-US" sz="2300" dirty="0"/>
              <a:t>Pre-trained Resnet50 models, trained on 224X224 colour (BGR) images with &amp; without Image Augmentation. </a:t>
            </a:r>
          </a:p>
          <a:p>
            <a:r>
              <a:rPr lang="en-US" sz="2300" dirty="0"/>
              <a:t>Best model was pre-trained MobileNet models, trained on 224X224 colour (BGR) images with &amp; without Image Augmentation. Trained on 80:20 split and 90:10 split of the training data.</a:t>
            </a:r>
          </a:p>
        </p:txBody>
      </p:sp>
      <p:sp>
        <p:nvSpPr>
          <p:cNvPr id="19" name="TextBox 18">
            <a:extLst>
              <a:ext uri="{FF2B5EF4-FFF2-40B4-BE49-F238E27FC236}">
                <a16:creationId xmlns:a16="http://schemas.microsoft.com/office/drawing/2014/main" id="{808FB0D6-A0E8-4154-88C9-B454E127C651}"/>
              </a:ext>
            </a:extLst>
          </p:cNvPr>
          <p:cNvSpPr txBox="1"/>
          <p:nvPr/>
        </p:nvSpPr>
        <p:spPr>
          <a:xfrm>
            <a:off x="19776439" y="22538877"/>
            <a:ext cx="59007" cy="492443"/>
          </a:xfrm>
          <a:prstGeom prst="rect">
            <a:avLst/>
          </a:prstGeom>
          <a:noFill/>
        </p:spPr>
        <p:txBody>
          <a:bodyPr wrap="square" rtlCol="0">
            <a:spAutoFit/>
          </a:bodyPr>
          <a:lstStyle/>
          <a:p>
            <a:endParaRPr lang="en-US" dirty="0"/>
          </a:p>
        </p:txBody>
      </p:sp>
      <p:pic>
        <p:nvPicPr>
          <p:cNvPr id="38" name="Picture 2">
            <a:extLst>
              <a:ext uri="{FF2B5EF4-FFF2-40B4-BE49-F238E27FC236}">
                <a16:creationId xmlns:a16="http://schemas.microsoft.com/office/drawing/2014/main" id="{88093B96-9F00-424F-84D0-29E17D75F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7815" y="5611091"/>
            <a:ext cx="1789853" cy="17480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a:extLst>
              <a:ext uri="{FF2B5EF4-FFF2-40B4-BE49-F238E27FC236}">
                <a16:creationId xmlns:a16="http://schemas.microsoft.com/office/drawing/2014/main" id="{9295326E-9D43-4BF1-8698-D8DFC6CC38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9198" y="5625303"/>
            <a:ext cx="1789853" cy="174806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a:extLst>
              <a:ext uri="{FF2B5EF4-FFF2-40B4-BE49-F238E27FC236}">
                <a16:creationId xmlns:a16="http://schemas.microsoft.com/office/drawing/2014/main" id="{36A58A7B-9FAC-4FEA-B936-D2E3C4EB19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59156" y="7540572"/>
            <a:ext cx="1897248" cy="1860337"/>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2FCF82D-2CDA-41A4-8D03-427CC9A0E541}"/>
              </a:ext>
            </a:extLst>
          </p:cNvPr>
          <p:cNvSpPr/>
          <p:nvPr/>
        </p:nvSpPr>
        <p:spPr>
          <a:xfrm>
            <a:off x="15193320" y="9633851"/>
            <a:ext cx="3713022" cy="997645"/>
          </a:xfrm>
          <a:prstGeom prst="rect">
            <a:avLst/>
          </a:prstGeom>
        </p:spPr>
        <p:txBody>
          <a:bodyPr wrap="square">
            <a:spAutoFit/>
          </a:bodyPr>
          <a:lstStyle/>
          <a:p>
            <a:pPr algn="just">
              <a:lnSpc>
                <a:spcPct val="107000"/>
              </a:lnSpc>
              <a:spcAft>
                <a:spcPts val="800"/>
              </a:spcAft>
            </a:pPr>
            <a:r>
              <a:rPr lang="en-US" sz="1400" dirty="0">
                <a:latin typeface="Arial" panose="020B0604020202020204" pitchFamily="34" charset="0"/>
                <a:ea typeface="Calibri" panose="020F0502020204030204" pitchFamily="34" charset="0"/>
                <a:cs typeface="Times New Roman" panose="02020603050405020304" pitchFamily="18" charset="0"/>
              </a:rPr>
              <a:t>Figure 1. Sample Images from the dataset, showing the 3 versions of image extracted: grayscale with 128X128, color (</a:t>
            </a:r>
            <a:r>
              <a:rPr lang="en-US" sz="1400" dirty="0" err="1">
                <a:latin typeface="Arial" panose="020B0604020202020204" pitchFamily="34" charset="0"/>
                <a:ea typeface="Calibri" panose="020F0502020204030204" pitchFamily="34" charset="0"/>
                <a:cs typeface="Times New Roman" panose="02020603050405020304" pitchFamily="18" charset="0"/>
              </a:rPr>
              <a:t>bgr</a:t>
            </a:r>
            <a:r>
              <a:rPr lang="en-US" sz="1400" dirty="0">
                <a:latin typeface="Arial" panose="020B0604020202020204" pitchFamily="34" charset="0"/>
                <a:ea typeface="Calibri" panose="020F0502020204030204" pitchFamily="34" charset="0"/>
                <a:cs typeface="Times New Roman" panose="02020603050405020304" pitchFamily="18" charset="0"/>
              </a:rPr>
              <a:t>) with 128X128 &amp; color (</a:t>
            </a:r>
            <a:r>
              <a:rPr lang="en-US" sz="1400" dirty="0" err="1">
                <a:latin typeface="Arial" panose="020B0604020202020204" pitchFamily="34" charset="0"/>
                <a:ea typeface="Calibri" panose="020F0502020204030204" pitchFamily="34" charset="0"/>
                <a:cs typeface="Times New Roman" panose="02020603050405020304" pitchFamily="18" charset="0"/>
              </a:rPr>
              <a:t>bgr</a:t>
            </a:r>
            <a:r>
              <a:rPr lang="en-US" sz="1400" dirty="0">
                <a:latin typeface="Arial" panose="020B0604020202020204" pitchFamily="34" charset="0"/>
                <a:ea typeface="Calibri" panose="020F0502020204030204" pitchFamily="34" charset="0"/>
                <a:cs typeface="Times New Roman" panose="02020603050405020304" pitchFamily="18" charset="0"/>
              </a:rPr>
              <a:t>) with 224X224</a:t>
            </a:r>
            <a:endParaRPr lang="en-IN" sz="14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42" name="Picture 41">
            <a:extLst>
              <a:ext uri="{FF2B5EF4-FFF2-40B4-BE49-F238E27FC236}">
                <a16:creationId xmlns:a16="http://schemas.microsoft.com/office/drawing/2014/main" id="{6DA0FF96-DE38-4690-A356-4062E20C05BA}"/>
              </a:ext>
            </a:extLst>
          </p:cNvPr>
          <p:cNvPicPr/>
          <p:nvPr/>
        </p:nvPicPr>
        <p:blipFill>
          <a:blip r:embed="rId7" cstate="print">
            <a:extLst>
              <a:ext uri="{28A0092B-C50C-407E-A947-70E740481C1C}">
                <a14:useLocalDpi xmlns:a14="http://schemas.microsoft.com/office/drawing/2010/main" val="0"/>
              </a:ext>
            </a:extLst>
          </a:blip>
          <a:srcRect/>
          <a:stretch>
            <a:fillRect/>
          </a:stretch>
        </p:blipFill>
        <p:spPr>
          <a:xfrm>
            <a:off x="19098265" y="5694696"/>
            <a:ext cx="2215413" cy="2589790"/>
          </a:xfrm>
          <a:prstGeom prst="rect">
            <a:avLst/>
          </a:prstGeom>
          <a:noFill/>
          <a:ln>
            <a:noFill/>
          </a:ln>
        </p:spPr>
      </p:pic>
      <p:pic>
        <p:nvPicPr>
          <p:cNvPr id="43" name="Picture 42">
            <a:extLst>
              <a:ext uri="{FF2B5EF4-FFF2-40B4-BE49-F238E27FC236}">
                <a16:creationId xmlns:a16="http://schemas.microsoft.com/office/drawing/2014/main" id="{A6380DA6-86F7-4F12-A6A1-03A505F3AF94}"/>
              </a:ext>
            </a:extLst>
          </p:cNvPr>
          <p:cNvPicPr/>
          <p:nvPr/>
        </p:nvPicPr>
        <p:blipFill>
          <a:blip r:embed="rId8" cstate="print">
            <a:extLst>
              <a:ext uri="{28A0092B-C50C-407E-A947-70E740481C1C}">
                <a14:useLocalDpi xmlns:a14="http://schemas.microsoft.com/office/drawing/2010/main" val="0"/>
              </a:ext>
            </a:extLst>
          </a:blip>
          <a:srcRect/>
          <a:stretch>
            <a:fillRect/>
          </a:stretch>
        </p:blipFill>
        <p:spPr>
          <a:xfrm>
            <a:off x="21458263" y="5694696"/>
            <a:ext cx="2777045" cy="1275413"/>
          </a:xfrm>
          <a:prstGeom prst="rect">
            <a:avLst/>
          </a:prstGeom>
          <a:noFill/>
          <a:ln>
            <a:noFill/>
          </a:ln>
        </p:spPr>
      </p:pic>
      <p:pic>
        <p:nvPicPr>
          <p:cNvPr id="45" name="Picture 44">
            <a:extLst>
              <a:ext uri="{FF2B5EF4-FFF2-40B4-BE49-F238E27FC236}">
                <a16:creationId xmlns:a16="http://schemas.microsoft.com/office/drawing/2014/main" id="{67276319-2F06-4F6A-AB5D-F4C1ADFA91DD}"/>
              </a:ext>
            </a:extLst>
          </p:cNvPr>
          <p:cNvPicPr/>
          <p:nvPr/>
        </p:nvPicPr>
        <p:blipFill>
          <a:blip r:embed="rId9">
            <a:extLst>
              <a:ext uri="{28A0092B-C50C-407E-A947-70E740481C1C}">
                <a14:useLocalDpi xmlns:a14="http://schemas.microsoft.com/office/drawing/2010/main" val="0"/>
              </a:ext>
            </a:extLst>
          </a:blip>
          <a:srcRect/>
          <a:stretch>
            <a:fillRect/>
          </a:stretch>
        </p:blipFill>
        <p:spPr>
          <a:xfrm>
            <a:off x="21387608" y="7460761"/>
            <a:ext cx="2828650" cy="814325"/>
          </a:xfrm>
          <a:prstGeom prst="rect">
            <a:avLst/>
          </a:prstGeom>
          <a:noFill/>
          <a:ln>
            <a:noFill/>
          </a:ln>
        </p:spPr>
      </p:pic>
      <p:pic>
        <p:nvPicPr>
          <p:cNvPr id="46" name="Picture 45">
            <a:extLst>
              <a:ext uri="{FF2B5EF4-FFF2-40B4-BE49-F238E27FC236}">
                <a16:creationId xmlns:a16="http://schemas.microsoft.com/office/drawing/2014/main" id="{A5D3DD6B-976A-4CCE-AB6F-C3564D2391DD}"/>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a:xfrm>
            <a:off x="19062503" y="8361696"/>
            <a:ext cx="5079263" cy="1255201"/>
          </a:xfrm>
          <a:prstGeom prst="rect">
            <a:avLst/>
          </a:prstGeom>
          <a:noFill/>
          <a:ln>
            <a:noFill/>
          </a:ln>
        </p:spPr>
      </p:pic>
      <p:pic>
        <p:nvPicPr>
          <p:cNvPr id="47" name="Picture 46">
            <a:extLst>
              <a:ext uri="{FF2B5EF4-FFF2-40B4-BE49-F238E27FC236}">
                <a16:creationId xmlns:a16="http://schemas.microsoft.com/office/drawing/2014/main" id="{D0800A61-D435-48CE-9161-EF21AA9AED7A}"/>
              </a:ext>
            </a:extLst>
          </p:cNvPr>
          <p:cNvPicPr/>
          <p:nvPr/>
        </p:nvPicPr>
        <p:blipFill>
          <a:blip r:embed="rId11"/>
          <a:stretch>
            <a:fillRect/>
          </a:stretch>
        </p:blipFill>
        <p:spPr>
          <a:xfrm>
            <a:off x="19098265" y="9739370"/>
            <a:ext cx="5043501" cy="1349507"/>
          </a:xfrm>
          <a:prstGeom prst="rect">
            <a:avLst/>
          </a:prstGeom>
        </p:spPr>
      </p:pic>
      <p:pic>
        <p:nvPicPr>
          <p:cNvPr id="1030" name="Picture 6">
            <a:extLst>
              <a:ext uri="{FF2B5EF4-FFF2-40B4-BE49-F238E27FC236}">
                <a16:creationId xmlns:a16="http://schemas.microsoft.com/office/drawing/2014/main" id="{8CACAE05-6959-4CB0-9922-6C5BC48015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41880" y="11588476"/>
            <a:ext cx="3676650" cy="2647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39F7A34-9CBB-45F6-B8B0-6E4525BFF032}"/>
              </a:ext>
            </a:extLst>
          </p:cNvPr>
          <p:cNvSpPr txBox="1"/>
          <p:nvPr/>
        </p:nvSpPr>
        <p:spPr>
          <a:xfrm>
            <a:off x="15180431" y="14277356"/>
            <a:ext cx="3725911" cy="738664"/>
          </a:xfrm>
          <a:prstGeom prst="rect">
            <a:avLst/>
          </a:prstGeom>
          <a:noFill/>
        </p:spPr>
        <p:txBody>
          <a:bodyPr wrap="square" rtlCol="0">
            <a:spAutoFit/>
          </a:bodyPr>
          <a:lstStyle/>
          <a:p>
            <a:pPr algn="ctr"/>
            <a:r>
              <a:rPr lang="en-US" sz="1400" dirty="0"/>
              <a:t>Figure 3: Learning Curve for </a:t>
            </a:r>
            <a:r>
              <a:rPr lang="en-US" sz="1400" dirty="0" err="1"/>
              <a:t>Mobilenet</a:t>
            </a:r>
            <a:r>
              <a:rPr lang="en-US" sz="1400" dirty="0"/>
              <a:t> V2 with pre-trained weights and Image Augmentation</a:t>
            </a:r>
            <a:endParaRPr lang="en-IN" sz="1400" dirty="0"/>
          </a:p>
        </p:txBody>
      </p:sp>
      <p:sp>
        <p:nvSpPr>
          <p:cNvPr id="11" name="Rectangle 15">
            <a:extLst>
              <a:ext uri="{FF2B5EF4-FFF2-40B4-BE49-F238E27FC236}">
                <a16:creationId xmlns:a16="http://schemas.microsoft.com/office/drawing/2014/main" id="{F44F5665-A9D1-4376-952E-A35DAD110414}"/>
              </a:ext>
            </a:extLst>
          </p:cNvPr>
          <p:cNvSpPr>
            <a:spLocks noChangeArrowheads="1"/>
          </p:cNvSpPr>
          <p:nvPr/>
        </p:nvSpPr>
        <p:spPr bwMode="auto">
          <a:xfrm>
            <a:off x="19494061" y="14217869"/>
            <a:ext cx="2069942"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12121"/>
                </a:solidFill>
                <a:effectLst/>
                <a:latin typeface="Arial Unicode MS"/>
              </a:rPr>
              <a:t>Actual Dog Breed: ['</a:t>
            </a:r>
            <a:r>
              <a:rPr kumimoji="0" lang="en-US" altLang="en-US" sz="1000" b="0" i="0" u="none" strike="noStrike" cap="none" normalizeH="0" baseline="0" dirty="0" err="1">
                <a:ln>
                  <a:noFill/>
                </a:ln>
                <a:solidFill>
                  <a:srgbClr val="212121"/>
                </a:solidFill>
                <a:effectLst/>
                <a:latin typeface="Arial Unicode MS"/>
              </a:rPr>
              <a:t>labrador_retriever</a:t>
            </a:r>
            <a:r>
              <a:rPr kumimoji="0" lang="en-US" altLang="en-US" sz="10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12121"/>
                </a:solidFill>
                <a:effectLst/>
                <a:latin typeface="Arial Unicode MS"/>
              </a:rPr>
              <a:t> Predicted Dog Breed: ['</a:t>
            </a:r>
            <a:r>
              <a:rPr kumimoji="0" lang="en-US" altLang="en-US" sz="1000" b="0" i="0" u="none" strike="noStrike" cap="none" normalizeH="0" baseline="0" dirty="0" err="1">
                <a:ln>
                  <a:noFill/>
                </a:ln>
                <a:solidFill>
                  <a:srgbClr val="212121"/>
                </a:solidFill>
                <a:effectLst/>
                <a:latin typeface="Arial Unicode MS"/>
              </a:rPr>
              <a:t>labrador_retriever</a:t>
            </a:r>
            <a:r>
              <a:rPr kumimoji="0" lang="en-US" altLang="en-US" sz="1000" b="0" i="0" u="none" strike="noStrike" cap="none" normalizeH="0" baseline="0" dirty="0">
                <a:ln>
                  <a:noFill/>
                </a:ln>
                <a:solidFill>
                  <a:srgbClr val="212121"/>
                </a:solidFill>
                <a:effectLst/>
                <a:latin typeface="Arial Unicode MS"/>
              </a:rPr>
              <a:t>'] </a:t>
            </a:r>
            <a:endParaRPr kumimoji="0" lang="en-US" altLang="en-US" sz="3000" b="0" i="0" u="none" strike="noStrike" cap="none" normalizeH="0" baseline="0" dirty="0">
              <a:ln>
                <a:noFill/>
              </a:ln>
              <a:solidFill>
                <a:schemeClr val="tx1"/>
              </a:solidFill>
              <a:effectLst/>
            </a:endParaRPr>
          </a:p>
        </p:txBody>
      </p:sp>
      <p:pic>
        <p:nvPicPr>
          <p:cNvPr id="1040" name="Picture 16">
            <a:extLst>
              <a:ext uri="{FF2B5EF4-FFF2-40B4-BE49-F238E27FC236}">
                <a16:creationId xmlns:a16="http://schemas.microsoft.com/office/drawing/2014/main" id="{1695A6BE-637B-4BCF-8D3A-E0C89D09FD1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98265" y="11716439"/>
            <a:ext cx="2447925" cy="24003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7">
            <a:extLst>
              <a:ext uri="{FF2B5EF4-FFF2-40B4-BE49-F238E27FC236}">
                <a16:creationId xmlns:a16="http://schemas.microsoft.com/office/drawing/2014/main" id="{31FA0B82-176F-40CE-8F52-2635511D4596}"/>
              </a:ext>
            </a:extLst>
          </p:cNvPr>
          <p:cNvSpPr>
            <a:spLocks noChangeArrowheads="1"/>
          </p:cNvSpPr>
          <p:nvPr/>
        </p:nvSpPr>
        <p:spPr bwMode="auto">
          <a:xfrm>
            <a:off x="22021761" y="14206590"/>
            <a:ext cx="2069942"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000" dirty="0">
                <a:solidFill>
                  <a:srgbClr val="212121"/>
                </a:solidFill>
                <a:latin typeface="Arial Unicode MS"/>
              </a:rPr>
              <a:t>Actual Dog Breed: [‘</a:t>
            </a:r>
            <a:r>
              <a:rPr lang="en-US" altLang="en-US" sz="1000" dirty="0" err="1">
                <a:solidFill>
                  <a:srgbClr val="212121"/>
                </a:solidFill>
                <a:latin typeface="Arial Unicode MS"/>
              </a:rPr>
              <a:t>german_shepherd</a:t>
            </a:r>
            <a:r>
              <a:rPr lang="en-US" altLang="en-US" sz="1000" dirty="0">
                <a:solidFill>
                  <a:srgbClr val="212121"/>
                </a:solidFill>
                <a:latin typeface="Arial Unicode MS"/>
              </a:rPr>
              <a:t>’]</a:t>
            </a:r>
          </a:p>
          <a:p>
            <a:pPr lvl="0"/>
            <a:r>
              <a:rPr lang="en-US" altLang="en-US" sz="1000" dirty="0">
                <a:solidFill>
                  <a:srgbClr val="212121"/>
                </a:solidFill>
                <a:latin typeface="Arial Unicode MS"/>
              </a:rPr>
              <a:t> Predicted Dog Breed: [</a:t>
            </a:r>
            <a:r>
              <a:rPr lang="en-US" altLang="en-US" sz="1000" dirty="0" err="1">
                <a:solidFill>
                  <a:srgbClr val="212121"/>
                </a:solidFill>
                <a:latin typeface="Arial Unicode MS"/>
              </a:rPr>
              <a:t>german_shepherd</a:t>
            </a:r>
            <a:r>
              <a:rPr lang="en-US" altLang="en-US" sz="1000" dirty="0">
                <a:solidFill>
                  <a:srgbClr val="212121"/>
                </a:solidFill>
                <a:latin typeface="Arial Unicode MS"/>
              </a:rPr>
              <a:t> '] </a:t>
            </a:r>
            <a:endParaRPr lang="en-US" altLang="en-US" sz="3000" dirty="0"/>
          </a:p>
        </p:txBody>
      </p:sp>
      <p:pic>
        <p:nvPicPr>
          <p:cNvPr id="1042" name="Picture 18">
            <a:extLst>
              <a:ext uri="{FF2B5EF4-FFF2-40B4-BE49-F238E27FC236}">
                <a16:creationId xmlns:a16="http://schemas.microsoft.com/office/drawing/2014/main" id="{6A0B0DD9-0607-4C39-88CB-F33887C5E9E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29478" y="11680921"/>
            <a:ext cx="2867025" cy="24003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10C59D69-6B72-499E-BFD7-C4497FFCD1E1}"/>
              </a:ext>
            </a:extLst>
          </p:cNvPr>
          <p:cNvGraphicFramePr>
            <a:graphicFrameLocks noGrp="1"/>
          </p:cNvGraphicFramePr>
          <p:nvPr>
            <p:extLst>
              <p:ext uri="{D42A27DB-BD31-4B8C-83A1-F6EECF244321}">
                <p14:modId xmlns:p14="http://schemas.microsoft.com/office/powerpoint/2010/main" val="2702035809"/>
              </p:ext>
            </p:extLst>
          </p:nvPr>
        </p:nvGraphicFramePr>
        <p:xfrm>
          <a:off x="15484105" y="17969017"/>
          <a:ext cx="8829281" cy="9298659"/>
        </p:xfrm>
        <a:graphic>
          <a:graphicData uri="http://schemas.openxmlformats.org/drawingml/2006/table">
            <a:tbl>
              <a:tblPr firstRow="1" firstCol="1" bandRow="1"/>
              <a:tblGrid>
                <a:gridCol w="950544">
                  <a:extLst>
                    <a:ext uri="{9D8B030D-6E8A-4147-A177-3AD203B41FA5}">
                      <a16:colId xmlns:a16="http://schemas.microsoft.com/office/drawing/2014/main" val="880297355"/>
                    </a:ext>
                  </a:extLst>
                </a:gridCol>
                <a:gridCol w="2240148">
                  <a:extLst>
                    <a:ext uri="{9D8B030D-6E8A-4147-A177-3AD203B41FA5}">
                      <a16:colId xmlns:a16="http://schemas.microsoft.com/office/drawing/2014/main" val="2361404552"/>
                    </a:ext>
                  </a:extLst>
                </a:gridCol>
                <a:gridCol w="1527730">
                  <a:extLst>
                    <a:ext uri="{9D8B030D-6E8A-4147-A177-3AD203B41FA5}">
                      <a16:colId xmlns:a16="http://schemas.microsoft.com/office/drawing/2014/main" val="3525730514"/>
                    </a:ext>
                  </a:extLst>
                </a:gridCol>
                <a:gridCol w="1111255">
                  <a:extLst>
                    <a:ext uri="{9D8B030D-6E8A-4147-A177-3AD203B41FA5}">
                      <a16:colId xmlns:a16="http://schemas.microsoft.com/office/drawing/2014/main" val="3678887942"/>
                    </a:ext>
                  </a:extLst>
                </a:gridCol>
                <a:gridCol w="1111255">
                  <a:extLst>
                    <a:ext uri="{9D8B030D-6E8A-4147-A177-3AD203B41FA5}">
                      <a16:colId xmlns:a16="http://schemas.microsoft.com/office/drawing/2014/main" val="3873736463"/>
                    </a:ext>
                  </a:extLst>
                </a:gridCol>
                <a:gridCol w="1135753">
                  <a:extLst>
                    <a:ext uri="{9D8B030D-6E8A-4147-A177-3AD203B41FA5}">
                      <a16:colId xmlns:a16="http://schemas.microsoft.com/office/drawing/2014/main" val="3644790067"/>
                    </a:ext>
                  </a:extLst>
                </a:gridCol>
                <a:gridCol w="752596">
                  <a:extLst>
                    <a:ext uri="{9D8B030D-6E8A-4147-A177-3AD203B41FA5}">
                      <a16:colId xmlns:a16="http://schemas.microsoft.com/office/drawing/2014/main" val="913024757"/>
                    </a:ext>
                  </a:extLst>
                </a:gridCol>
              </a:tblGrid>
              <a:tr h="971243">
                <a:tc>
                  <a:txBody>
                    <a:bodyPr/>
                    <a:lstStyle/>
                    <a:p>
                      <a:pPr marL="0" marR="0" algn="ctr">
                        <a:lnSpc>
                          <a:spcPct val="115000"/>
                        </a:lnSpc>
                        <a:spcBef>
                          <a:spcPts val="0"/>
                        </a:spcBef>
                        <a:spcAft>
                          <a:spcPts val="800"/>
                        </a:spcAft>
                      </a:pPr>
                      <a:r>
                        <a:rPr lang="en-IN" sz="1100" b="1">
                          <a:effectLst/>
                          <a:latin typeface="Times New Roman" panose="02020603050405020304" pitchFamily="18" charset="0"/>
                          <a:ea typeface="+mn-ea"/>
                        </a:rPr>
                        <a:t>Model</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b="1">
                          <a:effectLst/>
                          <a:latin typeface="Times New Roman" panose="02020603050405020304" pitchFamily="18" charset="0"/>
                          <a:ea typeface="+mn-ea"/>
                        </a:rPr>
                        <a:t>Model Name</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b="1">
                          <a:effectLst/>
                          <a:latin typeface="Times New Roman" panose="02020603050405020304" pitchFamily="18" charset="0"/>
                          <a:ea typeface="+mn-ea"/>
                        </a:rPr>
                        <a:t>Image</a:t>
                      </a:r>
                      <a:br>
                        <a:rPr lang="en-IN" sz="1100" b="1">
                          <a:effectLst/>
                          <a:latin typeface="Times New Roman" panose="02020603050405020304" pitchFamily="18" charset="0"/>
                          <a:ea typeface="+mn-ea"/>
                        </a:rPr>
                      </a:br>
                      <a:r>
                        <a:rPr lang="en-IN" sz="1100" b="1">
                          <a:effectLst/>
                          <a:latin typeface="Times New Roman" panose="02020603050405020304" pitchFamily="18" charset="0"/>
                          <a:ea typeface="+mn-ea"/>
                        </a:rPr>
                        <a:t>Augmentation (Y/N)</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b="1">
                          <a:effectLst/>
                          <a:latin typeface="Times New Roman" panose="02020603050405020304" pitchFamily="18" charset="0"/>
                          <a:ea typeface="+mn-ea"/>
                        </a:rPr>
                        <a:t>Training </a:t>
                      </a:r>
                      <a:br>
                        <a:rPr lang="en-IN" sz="1100" b="1">
                          <a:effectLst/>
                          <a:latin typeface="Times New Roman" panose="02020603050405020304" pitchFamily="18" charset="0"/>
                          <a:ea typeface="+mn-ea"/>
                        </a:rPr>
                      </a:br>
                      <a:r>
                        <a:rPr lang="en-IN" sz="1100" b="1">
                          <a:effectLst/>
                          <a:latin typeface="Times New Roman" panose="02020603050405020304" pitchFamily="18" charset="0"/>
                          <a:ea typeface="+mn-ea"/>
                        </a:rPr>
                        <a:t>Accuracy</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b="1">
                          <a:effectLst/>
                          <a:latin typeface="Times New Roman" panose="02020603050405020304" pitchFamily="18" charset="0"/>
                          <a:ea typeface="+mn-ea"/>
                        </a:rPr>
                        <a:t>Validation </a:t>
                      </a:r>
                      <a:br>
                        <a:rPr lang="en-IN" sz="1100" b="1">
                          <a:effectLst/>
                          <a:latin typeface="Times New Roman" panose="02020603050405020304" pitchFamily="18" charset="0"/>
                          <a:ea typeface="+mn-ea"/>
                        </a:rPr>
                      </a:br>
                      <a:r>
                        <a:rPr lang="en-IN" sz="1100" b="1">
                          <a:effectLst/>
                          <a:latin typeface="Times New Roman" panose="02020603050405020304" pitchFamily="18" charset="0"/>
                          <a:ea typeface="+mn-ea"/>
                        </a:rPr>
                        <a:t>Accuracy</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b="1">
                          <a:effectLst/>
                          <a:latin typeface="Times New Roman" panose="02020603050405020304" pitchFamily="18" charset="0"/>
                          <a:ea typeface="+mn-ea"/>
                        </a:rPr>
                        <a:t>Val Top 5 </a:t>
                      </a:r>
                      <a:br>
                        <a:rPr lang="en-IN" sz="1100" b="1">
                          <a:effectLst/>
                          <a:latin typeface="Times New Roman" panose="02020603050405020304" pitchFamily="18" charset="0"/>
                          <a:ea typeface="+mn-ea"/>
                        </a:rPr>
                      </a:br>
                      <a:r>
                        <a:rPr lang="en-IN" sz="1100" b="1">
                          <a:effectLst/>
                          <a:latin typeface="Times New Roman" panose="02020603050405020304" pitchFamily="18" charset="0"/>
                          <a:ea typeface="+mn-ea"/>
                        </a:rPr>
                        <a:t>Accuracy</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b="1">
                          <a:effectLst/>
                          <a:latin typeface="Times New Roman" panose="02020603050405020304" pitchFamily="18" charset="0"/>
                          <a:ea typeface="+mn-ea"/>
                        </a:rPr>
                        <a:t>ROC-AUC </a:t>
                      </a:r>
                      <a:br>
                        <a:rPr lang="en-IN" sz="1100" b="1">
                          <a:effectLst/>
                          <a:latin typeface="Times New Roman" panose="02020603050405020304" pitchFamily="18" charset="0"/>
                          <a:ea typeface="+mn-ea"/>
                        </a:rPr>
                      </a:br>
                      <a:r>
                        <a:rPr lang="en-IN" sz="1100" b="1">
                          <a:effectLst/>
                          <a:latin typeface="Times New Roman" panose="02020603050405020304" pitchFamily="18" charset="0"/>
                          <a:ea typeface="+mn-ea"/>
                        </a:rPr>
                        <a:t>Score</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98009976"/>
                  </a:ext>
                </a:extLst>
              </a:tr>
              <a:tr h="63849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1</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Custom CNN Architecture</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N</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1.23%</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1.08%</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5.23%</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0.50</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80073844"/>
                  </a:ext>
                </a:extLst>
              </a:tr>
              <a:tr h="63849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2</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Custom CNN Architecture</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Y</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1.24%</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0.99%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4.86%</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0.49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91499892"/>
                  </a:ext>
                </a:extLst>
              </a:tr>
              <a:tr h="63849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3</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VGG-16 with pre-trained weights</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N</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99.96%</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29.34%</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60.54%</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0.92</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32125686"/>
                  </a:ext>
                </a:extLst>
              </a:tr>
              <a:tr h="63849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4</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VGG-16 with pre-trained weights</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N</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54.76%</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25.23%</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53.89%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0.92</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60740611"/>
                  </a:ext>
                </a:extLst>
              </a:tr>
              <a:tr h="63849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5</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VGG-16 with pre-trained weights</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Y</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21.35%</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19.39%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47.72%</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0.89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30260243"/>
                  </a:ext>
                </a:extLst>
              </a:tr>
              <a:tr h="63849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6</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Resnet-50 using pre-trained weights</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N</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1.15%</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0.75%</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5.05%</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0.5</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08485814"/>
                  </a:ext>
                </a:extLst>
              </a:tr>
              <a:tr h="63849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7</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Resnet-50 using pre-trained weights</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Y</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1.09%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0.76%</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5.04%</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0.5</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03564603"/>
                  </a:ext>
                </a:extLst>
              </a:tr>
              <a:tr h="63849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8</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Resnet-50 with all layers trainable</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N</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5.92%</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4.80%</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18.75%</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0.77</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84230186"/>
                  </a:ext>
                </a:extLst>
              </a:tr>
              <a:tr h="63849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dirty="0">
                          <a:effectLst/>
                          <a:latin typeface="Times New Roman" panose="02020603050405020304" pitchFamily="18" charset="0"/>
                          <a:ea typeface="+mn-ea"/>
                        </a:rPr>
                        <a:t>Mobilenet V2 with pre-trained weights</a:t>
                      </a:r>
                      <a:endParaRPr lang="en-US" sz="1600" dirty="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N</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99.96%</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71.40%</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93.65%</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0.99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21886086"/>
                  </a:ext>
                </a:extLst>
              </a:tr>
              <a:tr h="63849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10</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dirty="0">
                          <a:effectLst/>
                          <a:latin typeface="Times New Roman" panose="02020603050405020304" pitchFamily="18" charset="0"/>
                          <a:ea typeface="+mn-ea"/>
                        </a:rPr>
                        <a:t>Mobilenet V2 with pre-trained weights</a:t>
                      </a:r>
                      <a:endParaRPr lang="en-US" sz="1600" dirty="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Y</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74.9%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65.78%</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91.53%</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0.99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63408529"/>
                  </a:ext>
                </a:extLst>
              </a:tr>
              <a:tr h="97124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11</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dirty="0">
                          <a:effectLst/>
                          <a:latin typeface="Times New Roman" panose="02020603050405020304" pitchFamily="18" charset="0"/>
                          <a:ea typeface="+mn-ea"/>
                        </a:rPr>
                        <a:t>Mobilenet V2 with pre-trained weights on 90:10 split</a:t>
                      </a:r>
                      <a:endParaRPr lang="en-US" sz="1600" dirty="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dirty="0">
                          <a:effectLst/>
                          <a:latin typeface="Times New Roman" panose="02020603050405020304" pitchFamily="18" charset="0"/>
                          <a:ea typeface="+mn-ea"/>
                        </a:rPr>
                        <a:t>N</a:t>
                      </a:r>
                      <a:endParaRPr lang="en-US" sz="1600" dirty="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98.9%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67.10%</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91.2%</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0.99</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49221910"/>
                  </a:ext>
                </a:extLst>
              </a:tr>
              <a:tr h="971243">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12</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dirty="0">
                          <a:effectLst/>
                          <a:latin typeface="Times New Roman" panose="02020603050405020304" pitchFamily="18" charset="0"/>
                          <a:ea typeface="+mn-ea"/>
                        </a:rPr>
                        <a:t>Mobilenet V2 with pre-trained weights on 90:10 split</a:t>
                      </a:r>
                      <a:endParaRPr lang="en-US" sz="1600" dirty="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Y</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dirty="0">
                          <a:effectLst/>
                          <a:latin typeface="Times New Roman" panose="02020603050405020304" pitchFamily="18" charset="0"/>
                          <a:ea typeface="+mn-ea"/>
                        </a:rPr>
                        <a:t>71.62%</a:t>
                      </a:r>
                      <a:endParaRPr lang="en-US" sz="1600" dirty="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65.12%</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a:effectLst/>
                          <a:latin typeface="Times New Roman" panose="02020603050405020304" pitchFamily="18" charset="0"/>
                          <a:ea typeface="+mn-ea"/>
                        </a:rPr>
                        <a:t>91.94%</a:t>
                      </a:r>
                      <a:endParaRPr lang="en-US" sz="160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800"/>
                        </a:spcAft>
                      </a:pPr>
                      <a:r>
                        <a:rPr lang="en-IN" sz="1100" dirty="0">
                          <a:effectLst/>
                          <a:latin typeface="Times New Roman" panose="02020603050405020304" pitchFamily="18" charset="0"/>
                          <a:ea typeface="+mn-ea"/>
                        </a:rPr>
                        <a:t>0.99</a:t>
                      </a:r>
                      <a:endParaRPr lang="en-US" sz="1600" dirty="0">
                        <a:effectLst/>
                        <a:latin typeface="Arial" pitchFamily="34" charset="0"/>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17626263"/>
                  </a:ext>
                </a:extLst>
              </a:tr>
            </a:tbl>
          </a:graphicData>
        </a:graphic>
      </p:graphicFrame>
      <p:sp>
        <p:nvSpPr>
          <p:cNvPr id="8" name="Rectangle 2">
            <a:extLst>
              <a:ext uri="{FF2B5EF4-FFF2-40B4-BE49-F238E27FC236}">
                <a16:creationId xmlns:a16="http://schemas.microsoft.com/office/drawing/2014/main" id="{309BB26B-BA01-41AC-A959-60A6F85A343C}"/>
              </a:ext>
            </a:extLst>
          </p:cNvPr>
          <p:cNvSpPr>
            <a:spLocks noChangeArrowheads="1"/>
          </p:cNvSpPr>
          <p:nvPr/>
        </p:nvSpPr>
        <p:spPr bwMode="auto">
          <a:xfrm>
            <a:off x="15376183" y="19006159"/>
            <a:ext cx="5080020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Arial" panose="020B0604020202020204" pitchFamily="34" charset="0"/>
                <a:ea typeface="Calibri" panose="020F0502020204030204" pitchFamily="34" charset="0"/>
                <a:cs typeface="Arial" panose="020B0604020202020204" pitchFamily="34" charset="0"/>
              </a:rPr>
            </a:br>
            <a:br>
              <a:rPr kumimoji="0" lang="en-US" altLang="en-US" sz="1200" b="0" i="0" u="none" strike="noStrike" cap="none" normalizeH="0" baseline="0">
                <a:ln>
                  <a:noFill/>
                </a:ln>
                <a:solidFill>
                  <a:srgbClr val="FFFFFF"/>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7">
            <a:extLst>
              <a:ext uri="{FF2B5EF4-FFF2-40B4-BE49-F238E27FC236}">
                <a16:creationId xmlns:a16="http://schemas.microsoft.com/office/drawing/2014/main" id="{2A8A8B92-448F-4B9C-8537-1ABB32FFB472}"/>
              </a:ext>
            </a:extLst>
          </p:cNvPr>
          <p:cNvSpPr/>
          <p:nvPr/>
        </p:nvSpPr>
        <p:spPr>
          <a:xfrm>
            <a:off x="20026048" y="15065341"/>
            <a:ext cx="3713022" cy="536622"/>
          </a:xfrm>
          <a:prstGeom prst="rect">
            <a:avLst/>
          </a:prstGeom>
        </p:spPr>
        <p:txBody>
          <a:bodyPr wrap="square">
            <a:spAutoFit/>
          </a:bodyPr>
          <a:lstStyle/>
          <a:p>
            <a:pPr algn="just">
              <a:lnSpc>
                <a:spcPct val="107000"/>
              </a:lnSpc>
              <a:spcAft>
                <a:spcPts val="800"/>
              </a:spcAft>
            </a:pPr>
            <a:r>
              <a:rPr lang="en-US" sz="1400" dirty="0">
                <a:latin typeface="Arial" panose="020B0604020202020204" pitchFamily="34" charset="0"/>
                <a:ea typeface="Calibri" panose="020F0502020204030204" pitchFamily="34" charset="0"/>
                <a:cs typeface="Times New Roman" panose="02020603050405020304" pitchFamily="18" charset="0"/>
              </a:rPr>
              <a:t>Figure 4. Sample predictions of the model on a few images in our dogs dataset</a:t>
            </a:r>
            <a:endParaRPr lang="en-IN" sz="1400" dirty="0">
              <a:effectLst/>
              <a:latin typeface="Arial" panose="020B060402020202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4577</TotalTime>
  <Words>1694</Words>
  <Application>Microsoft Office PowerPoint</Application>
  <PresentationFormat>Custom</PresentationFormat>
  <Paragraphs>141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Unicode MS</vt: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posterTemplate</dc:title>
  <dc:creator>Kumar, Arun</dc:creator>
  <cp:lastModifiedBy>Varun Sivasubramanian</cp:lastModifiedBy>
  <cp:revision>140</cp:revision>
  <dcterms:created xsi:type="dcterms:W3CDTF">2008-05-03T03:01:56Z</dcterms:created>
  <dcterms:modified xsi:type="dcterms:W3CDTF">2021-03-16T05:09:45Z</dcterms:modified>
</cp:coreProperties>
</file>