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836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15" autoAdjust="0"/>
    <p:restoredTop sz="94660"/>
  </p:normalViewPr>
  <p:slideViewPr>
    <p:cSldViewPr snapToGrid="0">
      <p:cViewPr varScale="1">
        <p:scale>
          <a:sx n="90" d="100"/>
          <a:sy n="90" d="100"/>
        </p:scale>
        <p:origin x="120" y="1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0C21E-484A-4B3C-92AD-6394B6195863}" type="datetimeFigureOut">
              <a:rPr lang="en-US" smtClean="0"/>
              <a:t>6/15/2019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5E639-274D-4B46-8B51-EE81C45CC252}" type="slidenum">
              <a:rPr lang="en-US" smtClean="0"/>
              <a:t>‹#›</a:t>
            </a:fld>
            <a:endParaRPr lang="en-US"/>
          </a:p>
        </p:txBody>
      </p:sp>
    </p:spTree>
    <p:extLst>
      <p:ext uri="{BB962C8B-B14F-4D97-AF65-F5344CB8AC3E}">
        <p14:creationId xmlns:p14="http://schemas.microsoft.com/office/powerpoint/2010/main" val="328521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6/15/2019 7:54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337073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3A2A-B304-45DC-8845-CBEF1DF6A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A35BA7-16C0-42FC-B2B4-80CB035E8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F58035-0DC6-452F-B1D9-F958139C8806}"/>
              </a:ext>
            </a:extLst>
          </p:cNvPr>
          <p:cNvSpPr>
            <a:spLocks noGrp="1"/>
          </p:cNvSpPr>
          <p:nvPr>
            <p:ph type="dt" sz="half" idx="10"/>
          </p:nvPr>
        </p:nvSpPr>
        <p:spPr/>
        <p:txBody>
          <a:bodyPr/>
          <a:lstStyle/>
          <a:p>
            <a:fld id="{00D9E8BE-1068-46B4-AEC7-B4BBDB41171D}" type="datetimeFigureOut">
              <a:rPr lang="en-US" smtClean="0"/>
              <a:t>6/15/2019</a:t>
            </a:fld>
            <a:endParaRPr lang="en-US"/>
          </a:p>
        </p:txBody>
      </p:sp>
      <p:sp>
        <p:nvSpPr>
          <p:cNvPr id="5" name="Footer Placeholder 4">
            <a:extLst>
              <a:ext uri="{FF2B5EF4-FFF2-40B4-BE49-F238E27FC236}">
                <a16:creationId xmlns:a16="http://schemas.microsoft.com/office/drawing/2014/main" id="{628FA246-CC06-487F-9F1C-ED47D959F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9FAE4-EBAA-4AD5-BF0E-05C1A387E62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9969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9E9D-65F6-4BD5-8F83-D48324C58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AE358-9A9B-406F-BA4F-752B6AC6F5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8EEED-D006-4C01-B4F9-77BE5C24906F}"/>
              </a:ext>
            </a:extLst>
          </p:cNvPr>
          <p:cNvSpPr>
            <a:spLocks noGrp="1"/>
          </p:cNvSpPr>
          <p:nvPr>
            <p:ph type="dt" sz="half" idx="10"/>
          </p:nvPr>
        </p:nvSpPr>
        <p:spPr/>
        <p:txBody>
          <a:bodyPr/>
          <a:lstStyle/>
          <a:p>
            <a:fld id="{00D9E8BE-1068-46B4-AEC7-B4BBDB41171D}" type="datetimeFigureOut">
              <a:rPr lang="en-US" smtClean="0"/>
              <a:t>6/15/2019</a:t>
            </a:fld>
            <a:endParaRPr lang="en-US"/>
          </a:p>
        </p:txBody>
      </p:sp>
      <p:sp>
        <p:nvSpPr>
          <p:cNvPr id="5" name="Footer Placeholder 4">
            <a:extLst>
              <a:ext uri="{FF2B5EF4-FFF2-40B4-BE49-F238E27FC236}">
                <a16:creationId xmlns:a16="http://schemas.microsoft.com/office/drawing/2014/main" id="{355A35EB-5C1E-4838-AD65-B203FEC8B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E241A-2814-4CEA-855E-7072CD9143F6}"/>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74976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ED9A3-CE71-47FA-95EA-6637A8FBB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221F0-053F-4B29-9B9A-FC412E70ED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E1ACD-3BD2-4AAE-8E34-3D402131960A}"/>
              </a:ext>
            </a:extLst>
          </p:cNvPr>
          <p:cNvSpPr>
            <a:spLocks noGrp="1"/>
          </p:cNvSpPr>
          <p:nvPr>
            <p:ph type="dt" sz="half" idx="10"/>
          </p:nvPr>
        </p:nvSpPr>
        <p:spPr/>
        <p:txBody>
          <a:bodyPr/>
          <a:lstStyle/>
          <a:p>
            <a:fld id="{00D9E8BE-1068-46B4-AEC7-B4BBDB41171D}" type="datetimeFigureOut">
              <a:rPr lang="en-US" smtClean="0"/>
              <a:t>6/15/2019</a:t>
            </a:fld>
            <a:endParaRPr lang="en-US"/>
          </a:p>
        </p:txBody>
      </p:sp>
      <p:sp>
        <p:nvSpPr>
          <p:cNvPr id="5" name="Footer Placeholder 4">
            <a:extLst>
              <a:ext uri="{FF2B5EF4-FFF2-40B4-BE49-F238E27FC236}">
                <a16:creationId xmlns:a16="http://schemas.microsoft.com/office/drawing/2014/main" id="{D5352E49-17CF-414B-8128-FD076F425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7055C-91CD-4C12-B941-F7F4698054B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7051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11C7-3D76-4A29-867B-616113D43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8464-2320-49CF-AFC9-47F0E0D8BB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22C35-0AE4-4888-9463-722CF835A19D}"/>
              </a:ext>
            </a:extLst>
          </p:cNvPr>
          <p:cNvSpPr>
            <a:spLocks noGrp="1"/>
          </p:cNvSpPr>
          <p:nvPr>
            <p:ph type="dt" sz="half" idx="10"/>
          </p:nvPr>
        </p:nvSpPr>
        <p:spPr/>
        <p:txBody>
          <a:bodyPr/>
          <a:lstStyle/>
          <a:p>
            <a:fld id="{00D9E8BE-1068-46B4-AEC7-B4BBDB41171D}" type="datetimeFigureOut">
              <a:rPr lang="en-US" smtClean="0"/>
              <a:t>6/15/2019</a:t>
            </a:fld>
            <a:endParaRPr lang="en-US"/>
          </a:p>
        </p:txBody>
      </p:sp>
      <p:sp>
        <p:nvSpPr>
          <p:cNvPr id="5" name="Footer Placeholder 4">
            <a:extLst>
              <a:ext uri="{FF2B5EF4-FFF2-40B4-BE49-F238E27FC236}">
                <a16:creationId xmlns:a16="http://schemas.microsoft.com/office/drawing/2014/main" id="{98CD78AF-6E84-41FB-B48C-0447C380D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B711A-F138-481D-8316-A17BAC74673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37878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A0B4-652C-4777-A8DB-9B98FF81F7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A51AD-31EA-4F76-9C33-CCA6DBFD9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9D69D8-F8DD-4BF8-8FB2-EC04D1831634}"/>
              </a:ext>
            </a:extLst>
          </p:cNvPr>
          <p:cNvSpPr>
            <a:spLocks noGrp="1"/>
          </p:cNvSpPr>
          <p:nvPr>
            <p:ph type="dt" sz="half" idx="10"/>
          </p:nvPr>
        </p:nvSpPr>
        <p:spPr/>
        <p:txBody>
          <a:bodyPr/>
          <a:lstStyle/>
          <a:p>
            <a:fld id="{00D9E8BE-1068-46B4-AEC7-B4BBDB41171D}" type="datetimeFigureOut">
              <a:rPr lang="en-US" smtClean="0"/>
              <a:t>6/15/2019</a:t>
            </a:fld>
            <a:endParaRPr lang="en-US"/>
          </a:p>
        </p:txBody>
      </p:sp>
      <p:sp>
        <p:nvSpPr>
          <p:cNvPr id="5" name="Footer Placeholder 4">
            <a:extLst>
              <a:ext uri="{FF2B5EF4-FFF2-40B4-BE49-F238E27FC236}">
                <a16:creationId xmlns:a16="http://schemas.microsoft.com/office/drawing/2014/main" id="{440185FA-2580-4F66-91E6-1BB38A344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6CBE3-86D9-41F4-8F97-C90A5F11F50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4979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577B-6365-48FC-930C-C1CA887F8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91A60-0769-4FCA-90EF-1A2B9DAC49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785701-A267-4452-8019-45455D6E57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A8FE6-CCB3-446A-B743-777E5B4B0BF1}"/>
              </a:ext>
            </a:extLst>
          </p:cNvPr>
          <p:cNvSpPr>
            <a:spLocks noGrp="1"/>
          </p:cNvSpPr>
          <p:nvPr>
            <p:ph type="dt" sz="half" idx="10"/>
          </p:nvPr>
        </p:nvSpPr>
        <p:spPr/>
        <p:txBody>
          <a:bodyPr/>
          <a:lstStyle/>
          <a:p>
            <a:fld id="{00D9E8BE-1068-46B4-AEC7-B4BBDB41171D}" type="datetimeFigureOut">
              <a:rPr lang="en-US" smtClean="0"/>
              <a:t>6/15/2019</a:t>
            </a:fld>
            <a:endParaRPr lang="en-US"/>
          </a:p>
        </p:txBody>
      </p:sp>
      <p:sp>
        <p:nvSpPr>
          <p:cNvPr id="6" name="Footer Placeholder 5">
            <a:extLst>
              <a:ext uri="{FF2B5EF4-FFF2-40B4-BE49-F238E27FC236}">
                <a16:creationId xmlns:a16="http://schemas.microsoft.com/office/drawing/2014/main" id="{95E7ED46-F991-4ABA-8E8B-B686B5C9F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E7B20-F34F-4417-AEFD-22AB4209266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384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9EEF-220A-4459-A691-E08D3F6AF3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0CA314-CF28-41BE-AB43-13FE31EA3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44BF6-D7FF-4FF7-9E4F-27BC5EC78D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9108A3-3F15-44CE-93B8-77FD169AD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F647C0-FD49-464D-ACDA-D0C3669E72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8742A-C2B5-43BA-BAB9-C34E36735181}"/>
              </a:ext>
            </a:extLst>
          </p:cNvPr>
          <p:cNvSpPr>
            <a:spLocks noGrp="1"/>
          </p:cNvSpPr>
          <p:nvPr>
            <p:ph type="dt" sz="half" idx="10"/>
          </p:nvPr>
        </p:nvSpPr>
        <p:spPr/>
        <p:txBody>
          <a:bodyPr/>
          <a:lstStyle/>
          <a:p>
            <a:fld id="{00D9E8BE-1068-46B4-AEC7-B4BBDB41171D}" type="datetimeFigureOut">
              <a:rPr lang="en-US" smtClean="0"/>
              <a:t>6/15/2019</a:t>
            </a:fld>
            <a:endParaRPr lang="en-US"/>
          </a:p>
        </p:txBody>
      </p:sp>
      <p:sp>
        <p:nvSpPr>
          <p:cNvPr id="8" name="Footer Placeholder 7">
            <a:extLst>
              <a:ext uri="{FF2B5EF4-FFF2-40B4-BE49-F238E27FC236}">
                <a16:creationId xmlns:a16="http://schemas.microsoft.com/office/drawing/2014/main" id="{29D38D31-ECD5-403A-8BE6-273D2D686B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91BE5-B13F-447A-B1DF-8F2E729DCC9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0548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46B5-C25E-4346-8A19-6CD25C9ADA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56E34E-6051-4D0F-B442-E778FD9EBDE9}"/>
              </a:ext>
            </a:extLst>
          </p:cNvPr>
          <p:cNvSpPr>
            <a:spLocks noGrp="1"/>
          </p:cNvSpPr>
          <p:nvPr>
            <p:ph type="dt" sz="half" idx="10"/>
          </p:nvPr>
        </p:nvSpPr>
        <p:spPr/>
        <p:txBody>
          <a:bodyPr/>
          <a:lstStyle/>
          <a:p>
            <a:fld id="{00D9E8BE-1068-46B4-AEC7-B4BBDB41171D}" type="datetimeFigureOut">
              <a:rPr lang="en-US" smtClean="0"/>
              <a:t>6/15/2019</a:t>
            </a:fld>
            <a:endParaRPr lang="en-US"/>
          </a:p>
        </p:txBody>
      </p:sp>
      <p:sp>
        <p:nvSpPr>
          <p:cNvPr id="4" name="Footer Placeholder 3">
            <a:extLst>
              <a:ext uri="{FF2B5EF4-FFF2-40B4-BE49-F238E27FC236}">
                <a16:creationId xmlns:a16="http://schemas.microsoft.com/office/drawing/2014/main" id="{6516A12A-27D6-4F5C-B89E-BCF8C1590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5BF0D-DD36-4C44-A559-4574207F338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364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33FAB-8686-42DD-8380-74B62631A198}"/>
              </a:ext>
            </a:extLst>
          </p:cNvPr>
          <p:cNvSpPr>
            <a:spLocks noGrp="1"/>
          </p:cNvSpPr>
          <p:nvPr>
            <p:ph type="dt" sz="half" idx="10"/>
          </p:nvPr>
        </p:nvSpPr>
        <p:spPr/>
        <p:txBody>
          <a:bodyPr/>
          <a:lstStyle/>
          <a:p>
            <a:fld id="{00D9E8BE-1068-46B4-AEC7-B4BBDB41171D}" type="datetimeFigureOut">
              <a:rPr lang="en-US" smtClean="0"/>
              <a:t>6/15/2019</a:t>
            </a:fld>
            <a:endParaRPr lang="en-US"/>
          </a:p>
        </p:txBody>
      </p:sp>
      <p:sp>
        <p:nvSpPr>
          <p:cNvPr id="3" name="Footer Placeholder 2">
            <a:extLst>
              <a:ext uri="{FF2B5EF4-FFF2-40B4-BE49-F238E27FC236}">
                <a16:creationId xmlns:a16="http://schemas.microsoft.com/office/drawing/2014/main" id="{AAD867E7-F083-46FB-BFC9-8B8C2F3469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1362E8-79A9-4114-B7E1-90B2C84E614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4513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A4A1-80C2-4E15-8734-A8233DD59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F254CC-58CD-4331-88B1-F24BEDF72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622EAF-288B-4AC8-A3BA-F389BFF40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257DF8-E9B7-4650-879A-E752A79A882F}"/>
              </a:ext>
            </a:extLst>
          </p:cNvPr>
          <p:cNvSpPr>
            <a:spLocks noGrp="1"/>
          </p:cNvSpPr>
          <p:nvPr>
            <p:ph type="dt" sz="half" idx="10"/>
          </p:nvPr>
        </p:nvSpPr>
        <p:spPr/>
        <p:txBody>
          <a:bodyPr/>
          <a:lstStyle/>
          <a:p>
            <a:fld id="{00D9E8BE-1068-46B4-AEC7-B4BBDB41171D}" type="datetimeFigureOut">
              <a:rPr lang="en-US" smtClean="0"/>
              <a:t>6/15/2019</a:t>
            </a:fld>
            <a:endParaRPr lang="en-US"/>
          </a:p>
        </p:txBody>
      </p:sp>
      <p:sp>
        <p:nvSpPr>
          <p:cNvPr id="6" name="Footer Placeholder 5">
            <a:extLst>
              <a:ext uri="{FF2B5EF4-FFF2-40B4-BE49-F238E27FC236}">
                <a16:creationId xmlns:a16="http://schemas.microsoft.com/office/drawing/2014/main" id="{EA93F2D4-FC35-4ED4-9E35-579254E11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A3B36-D902-4401-B659-EE7866C5FA1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11431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FAE4-2639-4A12-92BC-FD375CC9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7BFB96-48BA-4156-B213-DB7E39CC0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938372-A5BF-499B-9DDB-7504EE162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39A88-CD4B-45E0-8789-1B2E7DE9052F}"/>
              </a:ext>
            </a:extLst>
          </p:cNvPr>
          <p:cNvSpPr>
            <a:spLocks noGrp="1"/>
          </p:cNvSpPr>
          <p:nvPr>
            <p:ph type="dt" sz="half" idx="10"/>
          </p:nvPr>
        </p:nvSpPr>
        <p:spPr/>
        <p:txBody>
          <a:bodyPr/>
          <a:lstStyle/>
          <a:p>
            <a:fld id="{00D9E8BE-1068-46B4-AEC7-B4BBDB41171D}" type="datetimeFigureOut">
              <a:rPr lang="en-US" smtClean="0"/>
              <a:t>6/15/2019</a:t>
            </a:fld>
            <a:endParaRPr lang="en-US"/>
          </a:p>
        </p:txBody>
      </p:sp>
      <p:sp>
        <p:nvSpPr>
          <p:cNvPr id="6" name="Footer Placeholder 5">
            <a:extLst>
              <a:ext uri="{FF2B5EF4-FFF2-40B4-BE49-F238E27FC236}">
                <a16:creationId xmlns:a16="http://schemas.microsoft.com/office/drawing/2014/main" id="{DF2D169F-7522-41CE-BBB2-CE68E1903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CC76-2D7F-4449-B8A0-664770A9AE8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9376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8DDEC-1DD3-41F5-A8CF-4BA887C31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DA518-7D1C-4462-8DCF-E6ABCCB01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1199E-989D-4FED-9548-1BB95BDB5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9E8BE-1068-46B4-AEC7-B4BBDB41171D}" type="datetimeFigureOut">
              <a:rPr lang="en-US" smtClean="0"/>
              <a:t>6/15/2019</a:t>
            </a:fld>
            <a:endParaRPr lang="en-US"/>
          </a:p>
        </p:txBody>
      </p:sp>
      <p:sp>
        <p:nvSpPr>
          <p:cNvPr id="5" name="Footer Placeholder 4">
            <a:extLst>
              <a:ext uri="{FF2B5EF4-FFF2-40B4-BE49-F238E27FC236}">
                <a16:creationId xmlns:a16="http://schemas.microsoft.com/office/drawing/2014/main" id="{DE51E4F0-B79C-4CD3-A4CC-1310C9DCC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9115B-56A4-49C7-BA3F-C291C745C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E8CB5-9187-4976-826F-65C1A027F009}" type="slidenum">
              <a:rPr lang="en-US" smtClean="0"/>
              <a:t>‹#›</a:t>
            </a:fld>
            <a:endParaRPr lang="en-US"/>
          </a:p>
        </p:txBody>
      </p:sp>
    </p:spTree>
    <p:extLst>
      <p:ext uri="{BB962C8B-B14F-4D97-AF65-F5344CB8AC3E}">
        <p14:creationId xmlns:p14="http://schemas.microsoft.com/office/powerpoint/2010/main" val="274138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38" y="-629859"/>
            <a:ext cx="4171196" cy="899665"/>
          </a:xfrm>
        </p:spPr>
        <p:txBody>
          <a:bodyPr vert="horz" wrap="square" lIns="146304" tIns="91440" rIns="146304" bIns="91440" rtlCol="0" anchor="ctr">
            <a:noAutofit/>
          </a:bodyPr>
          <a:lstStyle/>
          <a:p>
            <a:r>
              <a:rPr lang="en-US" sz="4000" dirty="0">
                <a:solidFill>
                  <a:schemeClr val="tx2"/>
                </a:solidFill>
                <a:cs typeface="Segoe UI Light" charset="0"/>
              </a:rPr>
              <a:t>Preferred Solution</a:t>
            </a:r>
            <a:endParaRPr lang="en-US" sz="4000" cap="all" spc="800" dirty="0">
              <a:solidFill>
                <a:srgbClr val="0078D7"/>
              </a:solidFill>
              <a:latin typeface="Segoe UI Light" charset="0"/>
              <a:cs typeface="Segoe UI Light" charset="0"/>
            </a:endParaRPr>
          </a:p>
        </p:txBody>
      </p:sp>
      <p:sp>
        <p:nvSpPr>
          <p:cNvPr id="269" name="Rectangle 268">
            <a:extLst>
              <a:ext uri="{FF2B5EF4-FFF2-40B4-BE49-F238E27FC236}">
                <a16:creationId xmlns:a16="http://schemas.microsoft.com/office/drawing/2014/main" id="{B4CF7B6F-8BD0-40D6-84E5-B9724E17ACDF}"/>
              </a:ext>
            </a:extLst>
          </p:cNvPr>
          <p:cNvSpPr/>
          <p:nvPr/>
        </p:nvSpPr>
        <p:spPr>
          <a:xfrm>
            <a:off x="8258490" y="3480950"/>
            <a:ext cx="1712328"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Structured Streaming)</a:t>
            </a:r>
          </a:p>
        </p:txBody>
      </p:sp>
      <p:pic>
        <p:nvPicPr>
          <p:cNvPr id="272" name="Picture 271">
            <a:extLst>
              <a:ext uri="{FF2B5EF4-FFF2-40B4-BE49-F238E27FC236}">
                <a16:creationId xmlns:a16="http://schemas.microsoft.com/office/drawing/2014/main" id="{F23D66EC-D378-4182-8433-67F4C4143D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5579" y="2830531"/>
            <a:ext cx="670390" cy="670390"/>
          </a:xfrm>
          <a:prstGeom prst="rect">
            <a:avLst/>
          </a:prstGeom>
        </p:spPr>
      </p:pic>
      <p:sp>
        <p:nvSpPr>
          <p:cNvPr id="15" name="Rectangle: Rounded Corners 14">
            <a:extLst>
              <a:ext uri="{FF2B5EF4-FFF2-40B4-BE49-F238E27FC236}">
                <a16:creationId xmlns:a16="http://schemas.microsoft.com/office/drawing/2014/main" id="{6FD4FF3D-04E7-4AB8-A851-31852443E90E}"/>
              </a:ext>
            </a:extLst>
          </p:cNvPr>
          <p:cNvSpPr/>
          <p:nvPr/>
        </p:nvSpPr>
        <p:spPr bwMode="auto">
          <a:xfrm>
            <a:off x="3446466" y="2606194"/>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Rounded Corners 275">
            <a:extLst>
              <a:ext uri="{FF2B5EF4-FFF2-40B4-BE49-F238E27FC236}">
                <a16:creationId xmlns:a16="http://schemas.microsoft.com/office/drawing/2014/main" id="{CAC82709-48BD-4238-9AD2-A9D7B326F14A}"/>
              </a:ext>
            </a:extLst>
          </p:cNvPr>
          <p:cNvSpPr/>
          <p:nvPr/>
        </p:nvSpPr>
        <p:spPr bwMode="auto">
          <a:xfrm>
            <a:off x="8207774" y="2718804"/>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Rounded Corners 276">
            <a:extLst>
              <a:ext uri="{FF2B5EF4-FFF2-40B4-BE49-F238E27FC236}">
                <a16:creationId xmlns:a16="http://schemas.microsoft.com/office/drawing/2014/main" id="{019195CF-64F7-4417-A854-54D147E1A90A}"/>
              </a:ext>
            </a:extLst>
          </p:cNvPr>
          <p:cNvSpPr/>
          <p:nvPr/>
        </p:nvSpPr>
        <p:spPr bwMode="auto">
          <a:xfrm>
            <a:off x="4732731" y="800307"/>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TextBox 295">
            <a:extLst>
              <a:ext uri="{FF2B5EF4-FFF2-40B4-BE49-F238E27FC236}">
                <a16:creationId xmlns:a16="http://schemas.microsoft.com/office/drawing/2014/main" id="{F08191CC-FE9D-462B-87B9-448E4C0D30B8}"/>
              </a:ext>
            </a:extLst>
          </p:cNvPr>
          <p:cNvSpPr txBox="1"/>
          <p:nvPr/>
        </p:nvSpPr>
        <p:spPr>
          <a:xfrm>
            <a:off x="4573025" y="405770"/>
            <a:ext cx="1792798"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TRAINING</a:t>
            </a:r>
          </a:p>
        </p:txBody>
      </p:sp>
      <p:sp>
        <p:nvSpPr>
          <p:cNvPr id="303" name="TextBox 302">
            <a:extLst>
              <a:ext uri="{FF2B5EF4-FFF2-40B4-BE49-F238E27FC236}">
                <a16:creationId xmlns:a16="http://schemas.microsoft.com/office/drawing/2014/main" id="{C9D12473-D1B0-4DC2-BA0A-4DA10EAC4D8E}"/>
              </a:ext>
            </a:extLst>
          </p:cNvPr>
          <p:cNvSpPr txBox="1"/>
          <p:nvPr/>
        </p:nvSpPr>
        <p:spPr>
          <a:xfrm>
            <a:off x="3031047" y="2227804"/>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LONG TERM STORAGE</a:t>
            </a:r>
          </a:p>
        </p:txBody>
      </p:sp>
      <p:sp>
        <p:nvSpPr>
          <p:cNvPr id="305" name="TextBox 304">
            <a:extLst>
              <a:ext uri="{FF2B5EF4-FFF2-40B4-BE49-F238E27FC236}">
                <a16:creationId xmlns:a16="http://schemas.microsoft.com/office/drawing/2014/main" id="{A5710C37-3140-4C15-81EB-E119735C9498}"/>
              </a:ext>
            </a:extLst>
          </p:cNvPr>
          <p:cNvSpPr txBox="1"/>
          <p:nvPr/>
        </p:nvSpPr>
        <p:spPr>
          <a:xfrm>
            <a:off x="7948116" y="2324842"/>
            <a:ext cx="2364622"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STREAM DATA PROCESSING</a:t>
            </a:r>
          </a:p>
        </p:txBody>
      </p:sp>
      <p:grpSp>
        <p:nvGrpSpPr>
          <p:cNvPr id="4" name="Group 3">
            <a:extLst>
              <a:ext uri="{FF2B5EF4-FFF2-40B4-BE49-F238E27FC236}">
                <a16:creationId xmlns:a16="http://schemas.microsoft.com/office/drawing/2014/main" id="{1287115E-B37E-46FF-87C4-D3EC3236FDAE}"/>
              </a:ext>
            </a:extLst>
          </p:cNvPr>
          <p:cNvGrpSpPr/>
          <p:nvPr/>
        </p:nvGrpSpPr>
        <p:grpSpPr>
          <a:xfrm>
            <a:off x="3978175" y="2718189"/>
            <a:ext cx="734502" cy="1075195"/>
            <a:chOff x="3078067" y="3561533"/>
            <a:chExt cx="734502" cy="1075195"/>
          </a:xfrm>
        </p:grpSpPr>
        <p:sp>
          <p:nvSpPr>
            <p:cNvPr id="75" name="TextBox 74">
              <a:extLst>
                <a:ext uri="{FF2B5EF4-FFF2-40B4-BE49-F238E27FC236}">
                  <a16:creationId xmlns:a16="http://schemas.microsoft.com/office/drawing/2014/main" id="{72A2A260-5FFB-4BD1-939A-0087CFA3585F}"/>
                </a:ext>
              </a:extLst>
            </p:cNvPr>
            <p:cNvSpPr txBox="1"/>
            <p:nvPr/>
          </p:nvSpPr>
          <p:spPr>
            <a:xfrm>
              <a:off x="3078067" y="4128897"/>
              <a:ext cx="734502"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Azure Blob Storage</a:t>
              </a:r>
            </a:p>
          </p:txBody>
        </p:sp>
        <p:pic>
          <p:nvPicPr>
            <p:cNvPr id="40" name="Picture 26" descr="Image result for Azure Blob Storage icon">
              <a:extLst>
                <a:ext uri="{FF2B5EF4-FFF2-40B4-BE49-F238E27FC236}">
                  <a16:creationId xmlns:a16="http://schemas.microsoft.com/office/drawing/2014/main" id="{2C69B5E3-96FB-4409-9AB9-E2340AAA2A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E07E4F91-AA25-4207-9DFB-1EECEB6C7876}"/>
              </a:ext>
            </a:extLst>
          </p:cNvPr>
          <p:cNvGrpSpPr/>
          <p:nvPr/>
        </p:nvGrpSpPr>
        <p:grpSpPr>
          <a:xfrm>
            <a:off x="7694391" y="818526"/>
            <a:ext cx="949633" cy="1099012"/>
            <a:chOff x="3792058" y="1737634"/>
            <a:chExt cx="949633" cy="1099012"/>
          </a:xfrm>
        </p:grpSpPr>
        <p:sp>
          <p:nvSpPr>
            <p:cNvPr id="59" name="TextBox 58">
              <a:extLst>
                <a:ext uri="{FF2B5EF4-FFF2-40B4-BE49-F238E27FC236}">
                  <a16:creationId xmlns:a16="http://schemas.microsoft.com/office/drawing/2014/main" id="{B723EFC5-6988-4E8A-BF81-DC1937934AC5}"/>
                </a:ext>
              </a:extLst>
            </p:cNvPr>
            <p:cNvSpPr txBox="1"/>
            <p:nvPr/>
          </p:nvSpPr>
          <p:spPr>
            <a:xfrm>
              <a:off x="3792058" y="2173204"/>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Workspace  </a:t>
              </a:r>
            </a:p>
          </p:txBody>
        </p:sp>
        <p:pic>
          <p:nvPicPr>
            <p:cNvPr id="156" name="Picture 155">
              <a:extLst>
                <a:ext uri="{FF2B5EF4-FFF2-40B4-BE49-F238E27FC236}">
                  <a16:creationId xmlns:a16="http://schemas.microsoft.com/office/drawing/2014/main" id="{A573BC03-33C5-437C-8139-AA65580F10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0710" y="1737634"/>
              <a:ext cx="475488" cy="475488"/>
            </a:xfrm>
            <a:prstGeom prst="rect">
              <a:avLst/>
            </a:prstGeom>
          </p:spPr>
        </p:pic>
      </p:grpSp>
      <p:grpSp>
        <p:nvGrpSpPr>
          <p:cNvPr id="3" name="Group 2">
            <a:extLst>
              <a:ext uri="{FF2B5EF4-FFF2-40B4-BE49-F238E27FC236}">
                <a16:creationId xmlns:a16="http://schemas.microsoft.com/office/drawing/2014/main" id="{EBE3687E-6C1C-47CC-B7EC-6F207BB0ECEF}"/>
              </a:ext>
            </a:extLst>
          </p:cNvPr>
          <p:cNvGrpSpPr/>
          <p:nvPr/>
        </p:nvGrpSpPr>
        <p:grpSpPr>
          <a:xfrm>
            <a:off x="4854751" y="912993"/>
            <a:ext cx="1244733" cy="1074847"/>
            <a:chOff x="5397668" y="1651555"/>
            <a:chExt cx="1244733" cy="1074847"/>
          </a:xfrm>
        </p:grpSpPr>
        <p:pic>
          <p:nvPicPr>
            <p:cNvPr id="270" name="Picture 269">
              <a:extLst>
                <a:ext uri="{FF2B5EF4-FFF2-40B4-BE49-F238E27FC236}">
                  <a16:creationId xmlns:a16="http://schemas.microsoft.com/office/drawing/2014/main" id="{C35B6837-FAFB-4B91-8B8D-99B09C116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4690" y="1651555"/>
              <a:ext cx="647646" cy="647646"/>
            </a:xfrm>
            <a:prstGeom prst="rect">
              <a:avLst/>
            </a:prstGeom>
          </p:spPr>
        </p:pic>
        <p:sp>
          <p:nvSpPr>
            <p:cNvPr id="160" name="TextBox 159">
              <a:extLst>
                <a:ext uri="{FF2B5EF4-FFF2-40B4-BE49-F238E27FC236}">
                  <a16:creationId xmlns:a16="http://schemas.microsoft.com/office/drawing/2014/main" id="{7D05A728-7162-4E08-8398-215FA88D9256}"/>
                </a:ext>
              </a:extLst>
            </p:cNvPr>
            <p:cNvSpPr txBox="1"/>
            <p:nvPr/>
          </p:nvSpPr>
          <p:spPr>
            <a:xfrm>
              <a:off x="5397668" y="2187609"/>
              <a:ext cx="1244733"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Databricks</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(PyTorch &amp; Keras)</a:t>
              </a:r>
            </a:p>
          </p:txBody>
        </p:sp>
      </p:grpSp>
      <p:sp>
        <p:nvSpPr>
          <p:cNvPr id="239" name="Rectangle: Rounded Corners 238">
            <a:extLst>
              <a:ext uri="{FF2B5EF4-FFF2-40B4-BE49-F238E27FC236}">
                <a16:creationId xmlns:a16="http://schemas.microsoft.com/office/drawing/2014/main" id="{BDDE372F-439E-40CA-A3EE-DDB183652366}"/>
              </a:ext>
            </a:extLst>
          </p:cNvPr>
          <p:cNvSpPr/>
          <p:nvPr/>
        </p:nvSpPr>
        <p:spPr bwMode="auto">
          <a:xfrm>
            <a:off x="7260212" y="761453"/>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TextBox 244">
            <a:extLst>
              <a:ext uri="{FF2B5EF4-FFF2-40B4-BE49-F238E27FC236}">
                <a16:creationId xmlns:a16="http://schemas.microsoft.com/office/drawing/2014/main" id="{99C7C64E-1E57-4B5B-8296-2E23AC0F6389}"/>
              </a:ext>
            </a:extLst>
          </p:cNvPr>
          <p:cNvSpPr txBox="1"/>
          <p:nvPr/>
        </p:nvSpPr>
        <p:spPr>
          <a:xfrm>
            <a:off x="7062283" y="372617"/>
            <a:ext cx="20799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MANAGEMENT</a:t>
            </a:r>
          </a:p>
        </p:txBody>
      </p:sp>
      <p:grpSp>
        <p:nvGrpSpPr>
          <p:cNvPr id="11" name="Group 10">
            <a:extLst>
              <a:ext uri="{FF2B5EF4-FFF2-40B4-BE49-F238E27FC236}">
                <a16:creationId xmlns:a16="http://schemas.microsoft.com/office/drawing/2014/main" id="{47A3350F-DE55-4808-9C56-13DF28DA5997}"/>
              </a:ext>
            </a:extLst>
          </p:cNvPr>
          <p:cNvGrpSpPr/>
          <p:nvPr/>
        </p:nvGrpSpPr>
        <p:grpSpPr>
          <a:xfrm>
            <a:off x="239799" y="2709909"/>
            <a:ext cx="1031051" cy="953179"/>
            <a:chOff x="429200" y="2819807"/>
            <a:chExt cx="1031051" cy="953179"/>
          </a:xfrm>
        </p:grpSpPr>
        <p:sp>
          <p:nvSpPr>
            <p:cNvPr id="246" name="TextBox 245">
              <a:extLst>
                <a:ext uri="{FF2B5EF4-FFF2-40B4-BE49-F238E27FC236}">
                  <a16:creationId xmlns:a16="http://schemas.microsoft.com/office/drawing/2014/main" id="{E88E97F0-91D0-450C-ABD1-D31E400A51E1}"/>
                </a:ext>
              </a:extLst>
            </p:cNvPr>
            <p:cNvSpPr txBox="1"/>
            <p:nvPr/>
          </p:nvSpPr>
          <p:spPr>
            <a:xfrm>
              <a:off x="429200" y="3555106"/>
              <a:ext cx="1031051" cy="217880"/>
            </a:xfrm>
            <a:prstGeom prst="rect">
              <a:avLst/>
            </a:prstGeom>
            <a:noFill/>
          </p:spPr>
          <p:txBody>
            <a:bodyPr wrap="none" lIns="91440" tIns="45720" rIns="91440" bIns="45720" rtlCol="0">
              <a:spAutoFit/>
            </a:bodyPr>
            <a:lstStyle/>
            <a:p>
              <a:pPr algn="ctr" defTabSz="951156">
                <a:defRPr/>
              </a:pPr>
              <a:r>
                <a:rPr lang="en-US" sz="816" kern="0" dirty="0">
                  <a:latin typeface="Segoe UI Semibold" panose="020B0702040204020203" pitchFamily="34" charset="0"/>
                  <a:ea typeface="MS PGothic" panose="020B0600070205080204" pitchFamily="34" charset="-128"/>
                  <a:cs typeface="Segoe UI Semibold" panose="020B0702040204020203" pitchFamily="34" charset="0"/>
                </a:rPr>
                <a:t>Battery Telemetry</a:t>
              </a:r>
            </a:p>
          </p:txBody>
        </p:sp>
        <p:pic>
          <p:nvPicPr>
            <p:cNvPr id="10" name="Graphic 9" descr="Car">
              <a:extLst>
                <a:ext uri="{FF2B5EF4-FFF2-40B4-BE49-F238E27FC236}">
                  <a16:creationId xmlns:a16="http://schemas.microsoft.com/office/drawing/2014/main" id="{70959A40-D1B2-46A7-B1D6-6F3AA1B06B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7424" y="2819807"/>
              <a:ext cx="914400" cy="914400"/>
            </a:xfrm>
            <a:prstGeom prst="rect">
              <a:avLst/>
            </a:prstGeom>
          </p:spPr>
        </p:pic>
      </p:grpSp>
      <p:sp>
        <p:nvSpPr>
          <p:cNvPr id="274" name="Rectangle: Rounded Corners 273">
            <a:extLst>
              <a:ext uri="{FF2B5EF4-FFF2-40B4-BE49-F238E27FC236}">
                <a16:creationId xmlns:a16="http://schemas.microsoft.com/office/drawing/2014/main" id="{FA6028C9-F5D3-417E-81D4-4594A2F28B57}"/>
              </a:ext>
            </a:extLst>
          </p:cNvPr>
          <p:cNvSpPr/>
          <p:nvPr/>
        </p:nvSpPr>
        <p:spPr bwMode="auto">
          <a:xfrm>
            <a:off x="1602287" y="2605164"/>
            <a:ext cx="1147765"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TextBox 274">
            <a:extLst>
              <a:ext uri="{FF2B5EF4-FFF2-40B4-BE49-F238E27FC236}">
                <a16:creationId xmlns:a16="http://schemas.microsoft.com/office/drawing/2014/main" id="{F6D851C9-1EED-4635-A079-0EC1E3C5EBDA}"/>
              </a:ext>
            </a:extLst>
          </p:cNvPr>
          <p:cNvSpPr txBox="1"/>
          <p:nvPr/>
        </p:nvSpPr>
        <p:spPr>
          <a:xfrm>
            <a:off x="1548980" y="2226774"/>
            <a:ext cx="1203650"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INGEST</a:t>
            </a:r>
          </a:p>
        </p:txBody>
      </p:sp>
      <p:grpSp>
        <p:nvGrpSpPr>
          <p:cNvPr id="278" name="Group 277">
            <a:extLst>
              <a:ext uri="{FF2B5EF4-FFF2-40B4-BE49-F238E27FC236}">
                <a16:creationId xmlns:a16="http://schemas.microsoft.com/office/drawing/2014/main" id="{6B508508-FFE5-4E48-B0FE-26A40C734860}"/>
              </a:ext>
            </a:extLst>
          </p:cNvPr>
          <p:cNvGrpSpPr/>
          <p:nvPr/>
        </p:nvGrpSpPr>
        <p:grpSpPr>
          <a:xfrm>
            <a:off x="1832087" y="2669531"/>
            <a:ext cx="734502" cy="798196"/>
            <a:chOff x="3078067" y="3561533"/>
            <a:chExt cx="734502" cy="798196"/>
          </a:xfrm>
        </p:grpSpPr>
        <p:sp>
          <p:nvSpPr>
            <p:cNvPr id="279" name="TextBox 278">
              <a:extLst>
                <a:ext uri="{FF2B5EF4-FFF2-40B4-BE49-F238E27FC236}">
                  <a16:creationId xmlns:a16="http://schemas.microsoft.com/office/drawing/2014/main" id="{7129011D-30B9-469B-B158-C416F7CCB007}"/>
                </a:ext>
              </a:extLst>
            </p:cNvPr>
            <p:cNvSpPr txBox="1"/>
            <p:nvPr/>
          </p:nvSpPr>
          <p:spPr>
            <a:xfrm>
              <a:off x="3078067" y="4128897"/>
              <a:ext cx="734502" cy="2308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IoT Hub</a:t>
              </a:r>
            </a:p>
          </p:txBody>
        </p:sp>
        <p:pic>
          <p:nvPicPr>
            <p:cNvPr id="280" name="Picture 26">
              <a:extLst>
                <a:ext uri="{FF2B5EF4-FFF2-40B4-BE49-F238E27FC236}">
                  <a16:creationId xmlns:a16="http://schemas.microsoft.com/office/drawing/2014/main" id="{41ED781E-27C3-45E9-A1CF-C460613AA563}"/>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1" name="Straight Arrow Connector 280">
            <a:extLst>
              <a:ext uri="{FF2B5EF4-FFF2-40B4-BE49-F238E27FC236}">
                <a16:creationId xmlns:a16="http://schemas.microsoft.com/office/drawing/2014/main" id="{85972865-81A2-4ECB-947A-6977F81C7499}"/>
              </a:ext>
            </a:extLst>
          </p:cNvPr>
          <p:cNvCxnSpPr>
            <a:cxnSpLocks/>
            <a:stCxn id="274" idx="3"/>
            <a:endCxn id="15" idx="1"/>
          </p:cNvCxnSpPr>
          <p:nvPr/>
        </p:nvCxnSpPr>
        <p:spPr>
          <a:xfrm>
            <a:off x="2750052" y="3181236"/>
            <a:ext cx="696414" cy="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E0B5D460-6952-4799-BDBA-D9DC710118A9}"/>
              </a:ext>
            </a:extLst>
          </p:cNvPr>
          <p:cNvCxnSpPr>
            <a:cxnSpLocks/>
          </p:cNvCxnSpPr>
          <p:nvPr/>
        </p:nvCxnSpPr>
        <p:spPr>
          <a:xfrm>
            <a:off x="1164915" y="3176467"/>
            <a:ext cx="397475" cy="1030"/>
          </a:xfrm>
          <a:prstGeom prst="straightConnector1">
            <a:avLst/>
          </a:prstGeom>
          <a:ln>
            <a:solidFill>
              <a:srgbClr val="002060"/>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D31E233-450A-4411-A706-040A98EB4B42}"/>
              </a:ext>
            </a:extLst>
          </p:cNvPr>
          <p:cNvCxnSpPr>
            <a:stCxn id="15" idx="3"/>
            <a:endCxn id="277" idx="2"/>
          </p:cNvCxnSpPr>
          <p:nvPr/>
        </p:nvCxnSpPr>
        <p:spPr>
          <a:xfrm flipV="1">
            <a:off x="5243807" y="1952451"/>
            <a:ext cx="280059" cy="12298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53857752-0C3B-4B8E-BE6F-4817FC7AA1F5}"/>
              </a:ext>
            </a:extLst>
          </p:cNvPr>
          <p:cNvCxnSpPr>
            <a:cxnSpLocks/>
          </p:cNvCxnSpPr>
          <p:nvPr/>
        </p:nvCxnSpPr>
        <p:spPr>
          <a:xfrm>
            <a:off x="6301360" y="1331088"/>
            <a:ext cx="958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E37335D-3CF9-43DF-A8F0-A744F9377689}"/>
              </a:ext>
            </a:extLst>
          </p:cNvPr>
          <p:cNvCxnSpPr>
            <a:cxnSpLocks/>
            <a:stCxn id="374" idx="1"/>
            <a:endCxn id="59" idx="2"/>
          </p:cNvCxnSpPr>
          <p:nvPr/>
        </p:nvCxnSpPr>
        <p:spPr>
          <a:xfrm rot="10800000" flipV="1">
            <a:off x="8169208" y="1340450"/>
            <a:ext cx="1906518" cy="577087"/>
          </a:xfrm>
          <a:prstGeom prst="bentConnector4">
            <a:avLst>
              <a:gd name="adj1" fmla="val 37548"/>
              <a:gd name="adj2" fmla="val 139613"/>
            </a:avLst>
          </a:prstGeom>
          <a:ln>
            <a:tailEnd type="triangle"/>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9EFAA03-EC33-4965-AB56-AF443B93BAAA}"/>
              </a:ext>
            </a:extLst>
          </p:cNvPr>
          <p:cNvSpPr txBox="1"/>
          <p:nvPr/>
        </p:nvSpPr>
        <p:spPr>
          <a:xfrm>
            <a:off x="9344407" y="1254096"/>
            <a:ext cx="841980"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Register Automated</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Machine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Learning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11" name="TextBox 310">
            <a:extLst>
              <a:ext uri="{FF2B5EF4-FFF2-40B4-BE49-F238E27FC236}">
                <a16:creationId xmlns:a16="http://schemas.microsoft.com/office/drawing/2014/main" id="{19A8D135-E2DE-4084-A5B9-735A3E660983}"/>
              </a:ext>
            </a:extLst>
          </p:cNvPr>
          <p:cNvSpPr txBox="1"/>
          <p:nvPr/>
        </p:nvSpPr>
        <p:spPr>
          <a:xfrm>
            <a:off x="6350992" y="1227118"/>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Track Runs &amp;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Register Models</a:t>
            </a:r>
          </a:p>
        </p:txBody>
      </p:sp>
      <p:cxnSp>
        <p:nvCxnSpPr>
          <p:cNvPr id="323" name="Connector: Elbow 322">
            <a:extLst>
              <a:ext uri="{FF2B5EF4-FFF2-40B4-BE49-F238E27FC236}">
                <a16:creationId xmlns:a16="http://schemas.microsoft.com/office/drawing/2014/main" id="{D52D1052-F4CE-41B1-A4A3-6F36A7B2FE98}"/>
              </a:ext>
            </a:extLst>
          </p:cNvPr>
          <p:cNvCxnSpPr>
            <a:cxnSpLocks/>
          </p:cNvCxnSpPr>
          <p:nvPr/>
        </p:nvCxnSpPr>
        <p:spPr>
          <a:xfrm rot="16200000" flipH="1">
            <a:off x="7147264" y="2179773"/>
            <a:ext cx="1326440" cy="794579"/>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4" name="TextBox 323">
            <a:extLst>
              <a:ext uri="{FF2B5EF4-FFF2-40B4-BE49-F238E27FC236}">
                <a16:creationId xmlns:a16="http://schemas.microsoft.com/office/drawing/2014/main" id="{BE812001-BF12-4014-AB1B-6ECACAF0D775}"/>
              </a:ext>
            </a:extLst>
          </p:cNvPr>
          <p:cNvSpPr txBox="1"/>
          <p:nvPr/>
        </p:nvSpPr>
        <p:spPr>
          <a:xfrm>
            <a:off x="6599915" y="2709731"/>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Retrieve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cxnSp>
        <p:nvCxnSpPr>
          <p:cNvPr id="332" name="Connector: Elbow 331">
            <a:extLst>
              <a:ext uri="{FF2B5EF4-FFF2-40B4-BE49-F238E27FC236}">
                <a16:creationId xmlns:a16="http://schemas.microsoft.com/office/drawing/2014/main" id="{CFBDB9C2-0697-4601-826A-35F6E49EF8E1}"/>
              </a:ext>
            </a:extLst>
          </p:cNvPr>
          <p:cNvCxnSpPr>
            <a:cxnSpLocks/>
            <a:stCxn id="274" idx="2"/>
          </p:cNvCxnSpPr>
          <p:nvPr/>
        </p:nvCxnSpPr>
        <p:spPr>
          <a:xfrm rot="5400000" flipH="1" flipV="1">
            <a:off x="5153585" y="688203"/>
            <a:ext cx="91690" cy="6046520"/>
          </a:xfrm>
          <a:prstGeom prst="bentConnector4">
            <a:avLst>
              <a:gd name="adj1" fmla="val -249318"/>
              <a:gd name="adj2" fmla="val 54746"/>
            </a:avLst>
          </a:prstGeom>
          <a:ln>
            <a:tailEnd type="triangle"/>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2627AA02-E1AC-411E-9BA2-4A8EE92CC880}"/>
              </a:ext>
            </a:extLst>
          </p:cNvPr>
          <p:cNvSpPr txBox="1"/>
          <p:nvPr/>
        </p:nvSpPr>
        <p:spPr>
          <a:xfrm>
            <a:off x="7527126" y="3603276"/>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Real-Time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 Stream</a:t>
            </a:r>
          </a:p>
        </p:txBody>
      </p:sp>
      <p:sp>
        <p:nvSpPr>
          <p:cNvPr id="345" name="Rectangle 344">
            <a:extLst>
              <a:ext uri="{FF2B5EF4-FFF2-40B4-BE49-F238E27FC236}">
                <a16:creationId xmlns:a16="http://schemas.microsoft.com/office/drawing/2014/main" id="{E16DE04F-22FD-4DA0-9043-67C56F6364B6}"/>
              </a:ext>
            </a:extLst>
          </p:cNvPr>
          <p:cNvSpPr/>
          <p:nvPr/>
        </p:nvSpPr>
        <p:spPr>
          <a:xfrm>
            <a:off x="8613332" y="5276409"/>
            <a:ext cx="1212191"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DataFrames)</a:t>
            </a:r>
          </a:p>
        </p:txBody>
      </p:sp>
      <p:pic>
        <p:nvPicPr>
          <p:cNvPr id="347" name="Picture 271">
            <a:extLst>
              <a:ext uri="{FF2B5EF4-FFF2-40B4-BE49-F238E27FC236}">
                <a16:creationId xmlns:a16="http://schemas.microsoft.com/office/drawing/2014/main" id="{FF1565B9-C3A8-4B4C-890E-590D7F1F9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0351" y="4625990"/>
            <a:ext cx="670390" cy="670390"/>
          </a:xfrm>
          <a:prstGeom prst="rect">
            <a:avLst/>
          </a:prstGeom>
        </p:spPr>
      </p:pic>
      <p:sp>
        <p:nvSpPr>
          <p:cNvPr id="353" name="Rectangle: Rounded Corners 352">
            <a:extLst>
              <a:ext uri="{FF2B5EF4-FFF2-40B4-BE49-F238E27FC236}">
                <a16:creationId xmlns:a16="http://schemas.microsoft.com/office/drawing/2014/main" id="{21382847-8D03-4638-84C9-D3B5FA082E27}"/>
              </a:ext>
            </a:extLst>
          </p:cNvPr>
          <p:cNvSpPr/>
          <p:nvPr/>
        </p:nvSpPr>
        <p:spPr bwMode="auto">
          <a:xfrm>
            <a:off x="8312546" y="4514263"/>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TextBox 366">
            <a:extLst>
              <a:ext uri="{FF2B5EF4-FFF2-40B4-BE49-F238E27FC236}">
                <a16:creationId xmlns:a16="http://schemas.microsoft.com/office/drawing/2014/main" id="{B20FD031-E373-40B1-B5B1-C0C3DE3EC414}"/>
              </a:ext>
            </a:extLst>
          </p:cNvPr>
          <p:cNvSpPr txBox="1"/>
          <p:nvPr/>
        </p:nvSpPr>
        <p:spPr>
          <a:xfrm>
            <a:off x="8184590" y="4120301"/>
            <a:ext cx="223292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BATCH DATA PROCESSING</a:t>
            </a:r>
          </a:p>
        </p:txBody>
      </p:sp>
      <p:sp>
        <p:nvSpPr>
          <p:cNvPr id="369" name="TextBox 368">
            <a:extLst>
              <a:ext uri="{FF2B5EF4-FFF2-40B4-BE49-F238E27FC236}">
                <a16:creationId xmlns:a16="http://schemas.microsoft.com/office/drawing/2014/main" id="{9EEC6BD6-2760-4754-BC6B-EFDA9E60B50F}"/>
              </a:ext>
            </a:extLst>
          </p:cNvPr>
          <p:cNvSpPr txBox="1"/>
          <p:nvPr/>
        </p:nvSpPr>
        <p:spPr>
          <a:xfrm>
            <a:off x="7482450" y="4741507"/>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 Text</a:t>
            </a:r>
          </a:p>
        </p:txBody>
      </p:sp>
      <p:grpSp>
        <p:nvGrpSpPr>
          <p:cNvPr id="370" name="Group 369">
            <a:extLst>
              <a:ext uri="{FF2B5EF4-FFF2-40B4-BE49-F238E27FC236}">
                <a16:creationId xmlns:a16="http://schemas.microsoft.com/office/drawing/2014/main" id="{67301B2F-DFF9-4BBC-A855-0954101B0A59}"/>
              </a:ext>
            </a:extLst>
          </p:cNvPr>
          <p:cNvGrpSpPr/>
          <p:nvPr/>
        </p:nvGrpSpPr>
        <p:grpSpPr>
          <a:xfrm>
            <a:off x="10503861" y="861982"/>
            <a:ext cx="949633" cy="1099012"/>
            <a:chOff x="3792058" y="1737634"/>
            <a:chExt cx="949633" cy="1099012"/>
          </a:xfrm>
        </p:grpSpPr>
        <p:sp>
          <p:nvSpPr>
            <p:cNvPr id="371" name="TextBox 370">
              <a:extLst>
                <a:ext uri="{FF2B5EF4-FFF2-40B4-BE49-F238E27FC236}">
                  <a16:creationId xmlns:a16="http://schemas.microsoft.com/office/drawing/2014/main" id="{F89CE314-4F24-4AE8-8372-27CA41B7957D}"/>
                </a:ext>
              </a:extLst>
            </p:cNvPr>
            <p:cNvSpPr txBox="1"/>
            <p:nvPr/>
          </p:nvSpPr>
          <p:spPr>
            <a:xfrm>
              <a:off x="3792058" y="2173204"/>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Compute  </a:t>
              </a:r>
            </a:p>
          </p:txBody>
        </p:sp>
        <p:pic>
          <p:nvPicPr>
            <p:cNvPr id="372" name="Picture 371">
              <a:extLst>
                <a:ext uri="{FF2B5EF4-FFF2-40B4-BE49-F238E27FC236}">
                  <a16:creationId xmlns:a16="http://schemas.microsoft.com/office/drawing/2014/main" id="{8F39DCD6-CAAC-4A81-9D5A-A3FFEA18C5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0710" y="1737634"/>
              <a:ext cx="475488" cy="475488"/>
            </a:xfrm>
            <a:prstGeom prst="rect">
              <a:avLst/>
            </a:prstGeom>
          </p:spPr>
        </p:pic>
      </p:grpSp>
      <p:sp>
        <p:nvSpPr>
          <p:cNvPr id="373" name="TextBox 372">
            <a:extLst>
              <a:ext uri="{FF2B5EF4-FFF2-40B4-BE49-F238E27FC236}">
                <a16:creationId xmlns:a16="http://schemas.microsoft.com/office/drawing/2014/main" id="{E5EFB880-8DBE-4F96-9826-0AF8E2A863D8}"/>
              </a:ext>
            </a:extLst>
          </p:cNvPr>
          <p:cNvSpPr txBox="1"/>
          <p:nvPr/>
        </p:nvSpPr>
        <p:spPr>
          <a:xfrm>
            <a:off x="10932227" y="405769"/>
            <a:ext cx="1057149"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AUTO ML</a:t>
            </a:r>
          </a:p>
        </p:txBody>
      </p:sp>
      <p:sp>
        <p:nvSpPr>
          <p:cNvPr id="374" name="Rectangle: Rounded Corners 373">
            <a:extLst>
              <a:ext uri="{FF2B5EF4-FFF2-40B4-BE49-F238E27FC236}">
                <a16:creationId xmlns:a16="http://schemas.microsoft.com/office/drawing/2014/main" id="{9FA6DE41-98D7-4ACA-B264-285A9A57EE0B}"/>
              </a:ext>
            </a:extLst>
          </p:cNvPr>
          <p:cNvSpPr/>
          <p:nvPr/>
        </p:nvSpPr>
        <p:spPr bwMode="auto">
          <a:xfrm>
            <a:off x="10075726" y="766596"/>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a:extLst>
              <a:ext uri="{FF2B5EF4-FFF2-40B4-BE49-F238E27FC236}">
                <a16:creationId xmlns:a16="http://schemas.microsoft.com/office/drawing/2014/main" id="{B5605277-2BAE-47F7-8FA3-492D6E31D872}"/>
              </a:ext>
            </a:extLst>
          </p:cNvPr>
          <p:cNvSpPr txBox="1"/>
          <p:nvPr/>
        </p:nvSpPr>
        <p:spPr>
          <a:xfrm>
            <a:off x="770430" y="2690438"/>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Daily Trip</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Report</a:t>
            </a:r>
          </a:p>
        </p:txBody>
      </p:sp>
      <p:sp>
        <p:nvSpPr>
          <p:cNvPr id="58" name="TextBox 57">
            <a:extLst>
              <a:ext uri="{FF2B5EF4-FFF2-40B4-BE49-F238E27FC236}">
                <a16:creationId xmlns:a16="http://schemas.microsoft.com/office/drawing/2014/main" id="{9337A34E-9F86-406D-BB59-AEEAEBF007D5}"/>
              </a:ext>
            </a:extLst>
          </p:cNvPr>
          <p:cNvSpPr txBox="1"/>
          <p:nvPr/>
        </p:nvSpPr>
        <p:spPr>
          <a:xfrm>
            <a:off x="2638714" y="3103632"/>
            <a:ext cx="841980" cy="7880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Batch write messages to storage endpoint</a:t>
            </a:r>
          </a:p>
        </p:txBody>
      </p:sp>
      <p:grpSp>
        <p:nvGrpSpPr>
          <p:cNvPr id="12" name="Group 11">
            <a:extLst>
              <a:ext uri="{FF2B5EF4-FFF2-40B4-BE49-F238E27FC236}">
                <a16:creationId xmlns:a16="http://schemas.microsoft.com/office/drawing/2014/main" id="{AD53A4E4-B681-431C-BA72-86A01A517A3F}"/>
              </a:ext>
            </a:extLst>
          </p:cNvPr>
          <p:cNvGrpSpPr/>
          <p:nvPr/>
        </p:nvGrpSpPr>
        <p:grpSpPr>
          <a:xfrm>
            <a:off x="3883867" y="4740599"/>
            <a:ext cx="860844" cy="1100147"/>
            <a:chOff x="2001336" y="5182920"/>
            <a:chExt cx="860844" cy="1100147"/>
          </a:xfrm>
        </p:grpSpPr>
        <p:sp>
          <p:nvSpPr>
            <p:cNvPr id="60" name="TextBox 59">
              <a:extLst>
                <a:ext uri="{FF2B5EF4-FFF2-40B4-BE49-F238E27FC236}">
                  <a16:creationId xmlns:a16="http://schemas.microsoft.com/office/drawing/2014/main" id="{9AB6E6A2-5FD3-4916-905A-64183007126D}"/>
                </a:ext>
              </a:extLst>
            </p:cNvPr>
            <p:cNvSpPr txBox="1"/>
            <p:nvPr/>
          </p:nvSpPr>
          <p:spPr>
            <a:xfrm>
              <a:off x="2001336" y="5619625"/>
              <a:ext cx="860844"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Component Catalog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SQL DB </a:t>
              </a:r>
            </a:p>
          </p:txBody>
        </p:sp>
        <p:grpSp>
          <p:nvGrpSpPr>
            <p:cNvPr id="61" name="Group 60">
              <a:extLst>
                <a:ext uri="{FF2B5EF4-FFF2-40B4-BE49-F238E27FC236}">
                  <a16:creationId xmlns:a16="http://schemas.microsoft.com/office/drawing/2014/main" id="{27CC7C4F-4474-42BC-8D0E-DC7E69B74244}"/>
                </a:ext>
              </a:extLst>
            </p:cNvPr>
            <p:cNvGrpSpPr>
              <a:grpSpLocks noChangeAspect="1"/>
            </p:cNvGrpSpPr>
            <p:nvPr/>
          </p:nvGrpSpPr>
          <p:grpSpPr>
            <a:xfrm>
              <a:off x="2253350" y="5182920"/>
              <a:ext cx="359070" cy="475488"/>
              <a:chOff x="6372224" y="3082295"/>
              <a:chExt cx="1533525" cy="2030732"/>
            </a:xfrm>
          </p:grpSpPr>
          <p:sp>
            <p:nvSpPr>
              <p:cNvPr id="62" name="Freeform: Shape 61">
                <a:extLst>
                  <a:ext uri="{FF2B5EF4-FFF2-40B4-BE49-F238E27FC236}">
                    <a16:creationId xmlns:a16="http://schemas.microsoft.com/office/drawing/2014/main" id="{C1DB2A4A-DF5E-4CC9-B77A-ADFB1520822D}"/>
                  </a:ext>
                </a:extLst>
              </p:cNvPr>
              <p:cNvSpPr/>
              <p:nvPr/>
            </p:nvSpPr>
            <p:spPr>
              <a:xfrm>
                <a:off x="6372224" y="3360425"/>
                <a:ext cx="761999" cy="1752602"/>
              </a:xfrm>
              <a:custGeom>
                <a:avLst/>
                <a:gdLst/>
                <a:ahLst/>
                <a:cxnLst/>
                <a:rect l="0" t="0" r="0" b="0"/>
                <a:pathLst>
                  <a:path w="762000" h="1752600">
                    <a:moveTo>
                      <a:pt x="0" y="0"/>
                    </a:moveTo>
                    <a:lnTo>
                      <a:pt x="0" y="1480185"/>
                    </a:lnTo>
                    <a:cubicBezTo>
                      <a:pt x="0" y="1632585"/>
                      <a:pt x="344805" y="1758315"/>
                      <a:pt x="768668" y="1758315"/>
                    </a:cubicBezTo>
                    <a:lnTo>
                      <a:pt x="768668" y="0"/>
                    </a:lnTo>
                    <a:lnTo>
                      <a:pt x="0" y="0"/>
                    </a:lnTo>
                    <a:close/>
                  </a:path>
                </a:pathLst>
              </a:custGeom>
              <a:solidFill>
                <a:srgbClr val="3999C6"/>
              </a:solidFill>
              <a:ln w="9525" cap="flat">
                <a:noFill/>
                <a:prstDash val="solid"/>
                <a:miter/>
              </a:ln>
            </p:spPr>
            <p:txBody>
              <a:bodyPr/>
              <a:lstStyle/>
              <a:p>
                <a:endParaRPr lang="en-US" sz="1836"/>
              </a:p>
            </p:txBody>
          </p:sp>
          <p:sp>
            <p:nvSpPr>
              <p:cNvPr id="63" name="Freeform: Shape 62">
                <a:extLst>
                  <a:ext uri="{FF2B5EF4-FFF2-40B4-BE49-F238E27FC236}">
                    <a16:creationId xmlns:a16="http://schemas.microsoft.com/office/drawing/2014/main" id="{3CC4BEEA-1C52-4536-84DC-7FC96F5C2EAD}"/>
                  </a:ext>
                </a:extLst>
              </p:cNvPr>
              <p:cNvSpPr/>
              <p:nvPr/>
            </p:nvSpPr>
            <p:spPr>
              <a:xfrm>
                <a:off x="7129464" y="3360425"/>
                <a:ext cx="771526" cy="1752602"/>
              </a:xfrm>
              <a:custGeom>
                <a:avLst/>
                <a:gdLst/>
                <a:ahLst/>
                <a:cxnLst/>
                <a:rect l="0" t="0" r="0" b="0"/>
                <a:pathLst>
                  <a:path w="771525" h="1752600">
                    <a:moveTo>
                      <a:pt x="0" y="1759268"/>
                    </a:moveTo>
                    <a:lnTo>
                      <a:pt x="11430" y="1759268"/>
                    </a:lnTo>
                    <a:cubicBezTo>
                      <a:pt x="436245" y="1759268"/>
                      <a:pt x="780097" y="1633537"/>
                      <a:pt x="780097" y="1481137"/>
                    </a:cubicBezTo>
                    <a:lnTo>
                      <a:pt x="780097" y="0"/>
                    </a:lnTo>
                    <a:lnTo>
                      <a:pt x="0" y="0"/>
                    </a:lnTo>
                    <a:lnTo>
                      <a:pt x="0" y="1759268"/>
                    </a:lnTo>
                    <a:close/>
                  </a:path>
                </a:pathLst>
              </a:custGeom>
              <a:solidFill>
                <a:srgbClr val="5AB4D9"/>
              </a:solidFill>
              <a:ln w="9525" cap="flat">
                <a:noFill/>
                <a:prstDash val="solid"/>
                <a:miter/>
              </a:ln>
            </p:spPr>
            <p:txBody>
              <a:bodyPr/>
              <a:lstStyle/>
              <a:p>
                <a:endParaRPr lang="en-US" sz="1836"/>
              </a:p>
            </p:txBody>
          </p:sp>
          <p:sp>
            <p:nvSpPr>
              <p:cNvPr id="64" name="Freeform: Shape 63">
                <a:extLst>
                  <a:ext uri="{FF2B5EF4-FFF2-40B4-BE49-F238E27FC236}">
                    <a16:creationId xmlns:a16="http://schemas.microsoft.com/office/drawing/2014/main" id="{40BFF509-931F-4ADB-A507-D4A0FD2EE4C5}"/>
                  </a:ext>
                </a:extLst>
              </p:cNvPr>
              <p:cNvSpPr/>
              <p:nvPr/>
            </p:nvSpPr>
            <p:spPr>
              <a:xfrm>
                <a:off x="6372224" y="3082295"/>
                <a:ext cx="1533525" cy="552451"/>
              </a:xfrm>
              <a:custGeom>
                <a:avLst/>
                <a:gdLst/>
                <a:ahLst/>
                <a:cxnLst/>
                <a:rect l="0" t="0" r="0" b="0"/>
                <a:pathLst>
                  <a:path w="1533525" h="552450">
                    <a:moveTo>
                      <a:pt x="1537335" y="278130"/>
                    </a:moveTo>
                    <a:cubicBezTo>
                      <a:pt x="1537335" y="430530"/>
                      <a:pt x="1192530" y="556260"/>
                      <a:pt x="768668" y="556260"/>
                    </a:cubicBezTo>
                    <a:cubicBezTo>
                      <a:pt x="344805" y="556260"/>
                      <a:pt x="0" y="431482"/>
                      <a:pt x="0" y="278130"/>
                    </a:cubicBezTo>
                    <a:cubicBezTo>
                      <a:pt x="0" y="124777"/>
                      <a:pt x="344805" y="0"/>
                      <a:pt x="768668" y="0"/>
                    </a:cubicBezTo>
                    <a:cubicBezTo>
                      <a:pt x="1192530" y="0"/>
                      <a:pt x="1537335" y="122872"/>
                      <a:pt x="1537335" y="278130"/>
                    </a:cubicBezTo>
                  </a:path>
                </a:pathLst>
              </a:custGeom>
              <a:solidFill>
                <a:srgbClr val="FFFFFF"/>
              </a:solidFill>
              <a:ln w="9525" cap="flat">
                <a:noFill/>
                <a:prstDash val="solid"/>
                <a:miter/>
              </a:ln>
            </p:spPr>
            <p:txBody>
              <a:bodyPr/>
              <a:lstStyle/>
              <a:p>
                <a:endParaRPr lang="en-US" sz="1836"/>
              </a:p>
            </p:txBody>
          </p:sp>
          <p:sp>
            <p:nvSpPr>
              <p:cNvPr id="65" name="Freeform: Shape 64">
                <a:extLst>
                  <a:ext uri="{FF2B5EF4-FFF2-40B4-BE49-F238E27FC236}">
                    <a16:creationId xmlns:a16="http://schemas.microsoft.com/office/drawing/2014/main" id="{865AA9F0-D6DF-460C-8294-52587E518791}"/>
                  </a:ext>
                </a:extLst>
              </p:cNvPr>
              <p:cNvSpPr/>
              <p:nvPr/>
            </p:nvSpPr>
            <p:spPr>
              <a:xfrm>
                <a:off x="6529389" y="3159446"/>
                <a:ext cx="1219201" cy="361951"/>
              </a:xfrm>
              <a:custGeom>
                <a:avLst/>
                <a:gdLst/>
                <a:ahLst/>
                <a:cxnLst/>
                <a:rect l="0" t="0" r="0" b="0"/>
                <a:pathLst>
                  <a:path w="1219200" h="361950">
                    <a:moveTo>
                      <a:pt x="1223010" y="184785"/>
                    </a:moveTo>
                    <a:cubicBezTo>
                      <a:pt x="1223010" y="284798"/>
                      <a:pt x="949643" y="369570"/>
                      <a:pt x="611505" y="369570"/>
                    </a:cubicBezTo>
                    <a:cubicBezTo>
                      <a:pt x="273368" y="369570"/>
                      <a:pt x="0" y="287655"/>
                      <a:pt x="0" y="184785"/>
                    </a:cubicBezTo>
                    <a:cubicBezTo>
                      <a:pt x="0" y="84773"/>
                      <a:pt x="273368" y="0"/>
                      <a:pt x="611505" y="0"/>
                    </a:cubicBezTo>
                    <a:cubicBezTo>
                      <a:pt x="949643" y="0"/>
                      <a:pt x="1223010" y="82867"/>
                      <a:pt x="1223010" y="184785"/>
                    </a:cubicBezTo>
                  </a:path>
                </a:pathLst>
              </a:custGeom>
              <a:solidFill>
                <a:srgbClr val="7FBB42"/>
              </a:solidFill>
              <a:ln w="9525" cap="flat">
                <a:noFill/>
                <a:prstDash val="solid"/>
                <a:miter/>
              </a:ln>
            </p:spPr>
            <p:txBody>
              <a:bodyPr/>
              <a:lstStyle/>
              <a:p>
                <a:endParaRPr lang="en-US" sz="1836"/>
              </a:p>
            </p:txBody>
          </p:sp>
          <p:sp>
            <p:nvSpPr>
              <p:cNvPr id="66" name="Freeform: Shape 65">
                <a:extLst>
                  <a:ext uri="{FF2B5EF4-FFF2-40B4-BE49-F238E27FC236}">
                    <a16:creationId xmlns:a16="http://schemas.microsoft.com/office/drawing/2014/main" id="{5FD77C66-846A-45F7-A6B9-4FB4F2F62FE4}"/>
                  </a:ext>
                </a:extLst>
              </p:cNvPr>
              <p:cNvSpPr/>
              <p:nvPr/>
            </p:nvSpPr>
            <p:spPr>
              <a:xfrm>
                <a:off x="6529389" y="3160397"/>
                <a:ext cx="1219201" cy="295278"/>
              </a:xfrm>
              <a:custGeom>
                <a:avLst/>
                <a:gdLst/>
                <a:ahLst/>
                <a:cxnLst/>
                <a:rect l="0" t="0" r="0" b="0"/>
                <a:pathLst>
                  <a:path w="1219200" h="295275">
                    <a:moveTo>
                      <a:pt x="1095375" y="296227"/>
                    </a:moveTo>
                    <a:cubicBezTo>
                      <a:pt x="1175385" y="263842"/>
                      <a:pt x="1223010" y="225742"/>
                      <a:pt x="1223010" y="184785"/>
                    </a:cubicBezTo>
                    <a:cubicBezTo>
                      <a:pt x="1223010" y="84772"/>
                      <a:pt x="949643" y="0"/>
                      <a:pt x="611505" y="0"/>
                    </a:cubicBezTo>
                    <a:cubicBezTo>
                      <a:pt x="273368" y="0"/>
                      <a:pt x="0" y="81915"/>
                      <a:pt x="0" y="184785"/>
                    </a:cubicBezTo>
                    <a:cubicBezTo>
                      <a:pt x="0" y="228600"/>
                      <a:pt x="47625" y="266700"/>
                      <a:pt x="127635" y="296227"/>
                    </a:cubicBezTo>
                    <a:cubicBezTo>
                      <a:pt x="239078" y="252413"/>
                      <a:pt x="415290" y="225742"/>
                      <a:pt x="611505" y="225742"/>
                    </a:cubicBezTo>
                    <a:cubicBezTo>
                      <a:pt x="807720" y="222885"/>
                      <a:pt x="982980" y="252413"/>
                      <a:pt x="1095375" y="296227"/>
                    </a:cubicBezTo>
                  </a:path>
                </a:pathLst>
              </a:custGeom>
              <a:solidFill>
                <a:srgbClr val="B8D433"/>
              </a:solidFill>
              <a:ln w="9525" cap="flat">
                <a:noFill/>
                <a:prstDash val="solid"/>
                <a:miter/>
              </a:ln>
            </p:spPr>
            <p:txBody>
              <a:bodyPr/>
              <a:lstStyle/>
              <a:p>
                <a:endParaRPr lang="en-US" sz="1836"/>
              </a:p>
            </p:txBody>
          </p:sp>
          <p:sp>
            <p:nvSpPr>
              <p:cNvPr id="67" name="Freeform: Shape 66">
                <a:extLst>
                  <a:ext uri="{FF2B5EF4-FFF2-40B4-BE49-F238E27FC236}">
                    <a16:creationId xmlns:a16="http://schemas.microsoft.com/office/drawing/2014/main" id="{36938F84-6608-4072-AA81-E9A3E1E6C049}"/>
                  </a:ext>
                </a:extLst>
              </p:cNvPr>
              <p:cNvSpPr/>
              <p:nvPr/>
            </p:nvSpPr>
            <p:spPr>
              <a:xfrm>
                <a:off x="6557965" y="3962405"/>
                <a:ext cx="314324" cy="476251"/>
              </a:xfrm>
              <a:custGeom>
                <a:avLst/>
                <a:gdLst/>
                <a:ahLst/>
                <a:cxnLst/>
                <a:rect l="0" t="0" r="0" b="0"/>
                <a:pathLst>
                  <a:path w="314325" h="476250">
                    <a:moveTo>
                      <a:pt x="5715" y="459105"/>
                    </a:moveTo>
                    <a:lnTo>
                      <a:pt x="5715" y="354330"/>
                    </a:lnTo>
                    <a:cubicBezTo>
                      <a:pt x="23813" y="370522"/>
                      <a:pt x="44767" y="381953"/>
                      <a:pt x="67628" y="390525"/>
                    </a:cubicBezTo>
                    <a:cubicBezTo>
                      <a:pt x="90488" y="397193"/>
                      <a:pt x="113347" y="401955"/>
                      <a:pt x="133350" y="401955"/>
                    </a:cubicBezTo>
                    <a:cubicBezTo>
                      <a:pt x="146685" y="401955"/>
                      <a:pt x="158115" y="400050"/>
                      <a:pt x="167640" y="397193"/>
                    </a:cubicBezTo>
                    <a:cubicBezTo>
                      <a:pt x="177165" y="395288"/>
                      <a:pt x="185738" y="392430"/>
                      <a:pt x="192405" y="387668"/>
                    </a:cubicBezTo>
                    <a:cubicBezTo>
                      <a:pt x="199072" y="382905"/>
                      <a:pt x="203835" y="378143"/>
                      <a:pt x="205740" y="371475"/>
                    </a:cubicBezTo>
                    <a:cubicBezTo>
                      <a:pt x="207645" y="364807"/>
                      <a:pt x="210503" y="360045"/>
                      <a:pt x="210503" y="353378"/>
                    </a:cubicBezTo>
                    <a:cubicBezTo>
                      <a:pt x="210503" y="343853"/>
                      <a:pt x="208597" y="335280"/>
                      <a:pt x="203835" y="328613"/>
                    </a:cubicBezTo>
                    <a:cubicBezTo>
                      <a:pt x="199072" y="321945"/>
                      <a:pt x="192405" y="315278"/>
                      <a:pt x="182880" y="307657"/>
                    </a:cubicBezTo>
                    <a:cubicBezTo>
                      <a:pt x="173355" y="300990"/>
                      <a:pt x="161925" y="296228"/>
                      <a:pt x="150495" y="289560"/>
                    </a:cubicBezTo>
                    <a:cubicBezTo>
                      <a:pt x="139065" y="284797"/>
                      <a:pt x="125730" y="278130"/>
                      <a:pt x="109538" y="271463"/>
                    </a:cubicBezTo>
                    <a:cubicBezTo>
                      <a:pt x="73343" y="255270"/>
                      <a:pt x="45720" y="237172"/>
                      <a:pt x="27622" y="217170"/>
                    </a:cubicBezTo>
                    <a:cubicBezTo>
                      <a:pt x="9525" y="194310"/>
                      <a:pt x="0" y="169545"/>
                      <a:pt x="0" y="137160"/>
                    </a:cubicBezTo>
                    <a:cubicBezTo>
                      <a:pt x="0" y="112395"/>
                      <a:pt x="4763" y="91440"/>
                      <a:pt x="13335" y="75247"/>
                    </a:cubicBezTo>
                    <a:cubicBezTo>
                      <a:pt x="22860" y="57150"/>
                      <a:pt x="36195" y="42863"/>
                      <a:pt x="52388" y="31432"/>
                    </a:cubicBezTo>
                    <a:cubicBezTo>
                      <a:pt x="68580" y="20003"/>
                      <a:pt x="88582" y="10478"/>
                      <a:pt x="111443" y="6668"/>
                    </a:cubicBezTo>
                    <a:cubicBezTo>
                      <a:pt x="134303" y="1905"/>
                      <a:pt x="157163" y="0"/>
                      <a:pt x="181928" y="0"/>
                    </a:cubicBezTo>
                    <a:cubicBezTo>
                      <a:pt x="206693" y="0"/>
                      <a:pt x="227647" y="1905"/>
                      <a:pt x="245745" y="4763"/>
                    </a:cubicBezTo>
                    <a:cubicBezTo>
                      <a:pt x="263843" y="6668"/>
                      <a:pt x="281940" y="11430"/>
                      <a:pt x="298132" y="18097"/>
                    </a:cubicBezTo>
                    <a:lnTo>
                      <a:pt x="298132" y="116205"/>
                    </a:lnTo>
                    <a:cubicBezTo>
                      <a:pt x="291465" y="111443"/>
                      <a:pt x="281940" y="106680"/>
                      <a:pt x="273368" y="102870"/>
                    </a:cubicBezTo>
                    <a:cubicBezTo>
                      <a:pt x="264795" y="99060"/>
                      <a:pt x="255270" y="96203"/>
                      <a:pt x="245745" y="93345"/>
                    </a:cubicBezTo>
                    <a:cubicBezTo>
                      <a:pt x="236220" y="91440"/>
                      <a:pt x="224790" y="88582"/>
                      <a:pt x="216218" y="86678"/>
                    </a:cubicBezTo>
                    <a:cubicBezTo>
                      <a:pt x="206693" y="84772"/>
                      <a:pt x="198120" y="84772"/>
                      <a:pt x="188595" y="84772"/>
                    </a:cubicBezTo>
                    <a:cubicBezTo>
                      <a:pt x="177165" y="84772"/>
                      <a:pt x="165735" y="84772"/>
                      <a:pt x="156210" y="86678"/>
                    </a:cubicBezTo>
                    <a:cubicBezTo>
                      <a:pt x="146685" y="88582"/>
                      <a:pt x="138113" y="91440"/>
                      <a:pt x="131445" y="96203"/>
                    </a:cubicBezTo>
                    <a:cubicBezTo>
                      <a:pt x="124778" y="100965"/>
                      <a:pt x="120015" y="105728"/>
                      <a:pt x="115253" y="109538"/>
                    </a:cubicBezTo>
                    <a:cubicBezTo>
                      <a:pt x="110490" y="116205"/>
                      <a:pt x="110490" y="120968"/>
                      <a:pt x="110490" y="127635"/>
                    </a:cubicBezTo>
                    <a:cubicBezTo>
                      <a:pt x="110490" y="134303"/>
                      <a:pt x="112395" y="140970"/>
                      <a:pt x="117157" y="148590"/>
                    </a:cubicBezTo>
                    <a:cubicBezTo>
                      <a:pt x="121920" y="155257"/>
                      <a:pt x="126682" y="160020"/>
                      <a:pt x="135255" y="166688"/>
                    </a:cubicBezTo>
                    <a:cubicBezTo>
                      <a:pt x="141922" y="171450"/>
                      <a:pt x="151447" y="178118"/>
                      <a:pt x="162878" y="182880"/>
                    </a:cubicBezTo>
                    <a:cubicBezTo>
                      <a:pt x="174307" y="187643"/>
                      <a:pt x="185738" y="194310"/>
                      <a:pt x="199072" y="199072"/>
                    </a:cubicBezTo>
                    <a:cubicBezTo>
                      <a:pt x="217170" y="205740"/>
                      <a:pt x="235268" y="215265"/>
                      <a:pt x="249555" y="223838"/>
                    </a:cubicBezTo>
                    <a:cubicBezTo>
                      <a:pt x="265747" y="233363"/>
                      <a:pt x="277178" y="241935"/>
                      <a:pt x="288607" y="253365"/>
                    </a:cubicBezTo>
                    <a:cubicBezTo>
                      <a:pt x="300038" y="264795"/>
                      <a:pt x="306705" y="276225"/>
                      <a:pt x="313372" y="292418"/>
                    </a:cubicBezTo>
                    <a:cubicBezTo>
                      <a:pt x="318135" y="305753"/>
                      <a:pt x="322897" y="321945"/>
                      <a:pt x="322897" y="342900"/>
                    </a:cubicBezTo>
                    <a:cubicBezTo>
                      <a:pt x="322897" y="367665"/>
                      <a:pt x="318135" y="390525"/>
                      <a:pt x="309563" y="408622"/>
                    </a:cubicBezTo>
                    <a:cubicBezTo>
                      <a:pt x="300038" y="426720"/>
                      <a:pt x="286703" y="441007"/>
                      <a:pt x="268605" y="452438"/>
                    </a:cubicBezTo>
                    <a:cubicBezTo>
                      <a:pt x="252413" y="463868"/>
                      <a:pt x="232410" y="470535"/>
                      <a:pt x="209550" y="475297"/>
                    </a:cubicBezTo>
                    <a:cubicBezTo>
                      <a:pt x="186690" y="480060"/>
                      <a:pt x="163830" y="481965"/>
                      <a:pt x="139065" y="481965"/>
                    </a:cubicBezTo>
                    <a:cubicBezTo>
                      <a:pt x="114300" y="481965"/>
                      <a:pt x="88582" y="480060"/>
                      <a:pt x="65722" y="475297"/>
                    </a:cubicBezTo>
                    <a:cubicBezTo>
                      <a:pt x="41910" y="475297"/>
                      <a:pt x="21908" y="467678"/>
                      <a:pt x="5715" y="459105"/>
                    </a:cubicBezTo>
                    <a:close/>
                  </a:path>
                </a:pathLst>
              </a:custGeom>
              <a:solidFill>
                <a:srgbClr val="FFFFFF"/>
              </a:solidFill>
              <a:ln w="9525" cap="flat">
                <a:noFill/>
                <a:prstDash val="solid"/>
                <a:miter/>
              </a:ln>
            </p:spPr>
            <p:txBody>
              <a:bodyPr/>
              <a:lstStyle/>
              <a:p>
                <a:endParaRPr lang="en-US" sz="1836"/>
              </a:p>
            </p:txBody>
          </p:sp>
          <p:sp>
            <p:nvSpPr>
              <p:cNvPr id="68" name="Freeform: Shape 67">
                <a:extLst>
                  <a:ext uri="{FF2B5EF4-FFF2-40B4-BE49-F238E27FC236}">
                    <a16:creationId xmlns:a16="http://schemas.microsoft.com/office/drawing/2014/main" id="{0629E75F-98E7-4701-A276-0C7592B31C1A}"/>
                  </a:ext>
                </a:extLst>
              </p:cNvPr>
              <p:cNvSpPr/>
              <p:nvPr/>
            </p:nvSpPr>
            <p:spPr>
              <a:xfrm>
                <a:off x="6926578" y="3965251"/>
                <a:ext cx="495297" cy="533400"/>
              </a:xfrm>
              <a:custGeom>
                <a:avLst/>
                <a:gdLst/>
                <a:ahLst/>
                <a:cxnLst/>
                <a:rect l="0" t="0" r="0" b="0"/>
                <a:pathLst>
                  <a:path w="495300" h="533400">
                    <a:moveTo>
                      <a:pt x="227647" y="483870"/>
                    </a:moveTo>
                    <a:cubicBezTo>
                      <a:pt x="161925" y="483870"/>
                      <a:pt x="106680" y="461010"/>
                      <a:pt x="63817" y="418148"/>
                    </a:cubicBezTo>
                    <a:cubicBezTo>
                      <a:pt x="22860" y="374333"/>
                      <a:pt x="0" y="318135"/>
                      <a:pt x="0" y="246698"/>
                    </a:cubicBezTo>
                    <a:cubicBezTo>
                      <a:pt x="0" y="173355"/>
                      <a:pt x="20955" y="114300"/>
                      <a:pt x="63817" y="68580"/>
                    </a:cubicBezTo>
                    <a:cubicBezTo>
                      <a:pt x="107632" y="22860"/>
                      <a:pt x="161925" y="0"/>
                      <a:pt x="232410" y="0"/>
                    </a:cubicBezTo>
                    <a:cubicBezTo>
                      <a:pt x="298132" y="0"/>
                      <a:pt x="353377" y="22860"/>
                      <a:pt x="394335" y="65723"/>
                    </a:cubicBezTo>
                    <a:cubicBezTo>
                      <a:pt x="435292" y="108585"/>
                      <a:pt x="456247" y="165735"/>
                      <a:pt x="456247" y="239078"/>
                    </a:cubicBezTo>
                    <a:cubicBezTo>
                      <a:pt x="456247" y="312420"/>
                      <a:pt x="435292" y="371475"/>
                      <a:pt x="392430" y="417195"/>
                    </a:cubicBezTo>
                    <a:cubicBezTo>
                      <a:pt x="390525" y="419100"/>
                      <a:pt x="390525" y="419100"/>
                      <a:pt x="387667" y="421958"/>
                    </a:cubicBezTo>
                    <a:cubicBezTo>
                      <a:pt x="385763" y="423863"/>
                      <a:pt x="385763" y="423863"/>
                      <a:pt x="382905" y="426720"/>
                    </a:cubicBezTo>
                    <a:lnTo>
                      <a:pt x="501967" y="541020"/>
                    </a:lnTo>
                    <a:lnTo>
                      <a:pt x="353377" y="541020"/>
                    </a:lnTo>
                    <a:lnTo>
                      <a:pt x="291465" y="477203"/>
                    </a:lnTo>
                    <a:cubicBezTo>
                      <a:pt x="276225" y="481013"/>
                      <a:pt x="253365" y="483870"/>
                      <a:pt x="227647" y="483870"/>
                    </a:cubicBezTo>
                    <a:close/>
                    <a:moveTo>
                      <a:pt x="232410" y="91440"/>
                    </a:moveTo>
                    <a:cubicBezTo>
                      <a:pt x="196215" y="91440"/>
                      <a:pt x="166688" y="104775"/>
                      <a:pt x="143827" y="132398"/>
                    </a:cubicBezTo>
                    <a:cubicBezTo>
                      <a:pt x="120967" y="160020"/>
                      <a:pt x="111442" y="196215"/>
                      <a:pt x="111442" y="241935"/>
                    </a:cubicBezTo>
                    <a:cubicBezTo>
                      <a:pt x="111442" y="287655"/>
                      <a:pt x="122872" y="323850"/>
                      <a:pt x="143827" y="351473"/>
                    </a:cubicBezTo>
                    <a:cubicBezTo>
                      <a:pt x="166688" y="379095"/>
                      <a:pt x="194310" y="392430"/>
                      <a:pt x="228600" y="392430"/>
                    </a:cubicBezTo>
                    <a:cubicBezTo>
                      <a:pt x="264795" y="392430"/>
                      <a:pt x="292417" y="379095"/>
                      <a:pt x="315277" y="353378"/>
                    </a:cubicBezTo>
                    <a:cubicBezTo>
                      <a:pt x="336232" y="325755"/>
                      <a:pt x="347663" y="289560"/>
                      <a:pt x="347663" y="243840"/>
                    </a:cubicBezTo>
                    <a:cubicBezTo>
                      <a:pt x="347663" y="196215"/>
                      <a:pt x="336232" y="157163"/>
                      <a:pt x="315277" y="129540"/>
                    </a:cubicBezTo>
                    <a:cubicBezTo>
                      <a:pt x="296227" y="104775"/>
                      <a:pt x="268605" y="91440"/>
                      <a:pt x="232410" y="91440"/>
                    </a:cubicBezTo>
                    <a:close/>
                  </a:path>
                </a:pathLst>
              </a:custGeom>
              <a:solidFill>
                <a:srgbClr val="FFFFFF"/>
              </a:solidFill>
              <a:ln w="9525" cap="flat">
                <a:noFill/>
                <a:prstDash val="solid"/>
                <a:miter/>
              </a:ln>
            </p:spPr>
            <p:txBody>
              <a:bodyPr/>
              <a:lstStyle/>
              <a:p>
                <a:endParaRPr lang="en-US" sz="1836"/>
              </a:p>
            </p:txBody>
          </p:sp>
          <p:sp>
            <p:nvSpPr>
              <p:cNvPr id="69" name="Freeform: Shape 68">
                <a:extLst>
                  <a:ext uri="{FF2B5EF4-FFF2-40B4-BE49-F238E27FC236}">
                    <a16:creationId xmlns:a16="http://schemas.microsoft.com/office/drawing/2014/main" id="{D6A6D284-057E-4EC3-ADD2-C90CD43D74BE}"/>
                  </a:ext>
                </a:extLst>
              </p:cNvPr>
              <p:cNvSpPr/>
              <p:nvPr/>
            </p:nvSpPr>
            <p:spPr>
              <a:xfrm>
                <a:off x="7462834" y="3971927"/>
                <a:ext cx="276224" cy="466724"/>
              </a:xfrm>
              <a:custGeom>
                <a:avLst/>
                <a:gdLst/>
                <a:ahLst/>
                <a:cxnLst/>
                <a:rect l="0" t="0" r="0" b="0"/>
                <a:pathLst>
                  <a:path w="276225" h="466725">
                    <a:moveTo>
                      <a:pt x="278130" y="467678"/>
                    </a:moveTo>
                    <a:lnTo>
                      <a:pt x="0" y="467678"/>
                    </a:lnTo>
                    <a:lnTo>
                      <a:pt x="0" y="0"/>
                    </a:lnTo>
                    <a:lnTo>
                      <a:pt x="104775" y="0"/>
                    </a:lnTo>
                    <a:lnTo>
                      <a:pt x="104775" y="381000"/>
                    </a:lnTo>
                    <a:lnTo>
                      <a:pt x="278130" y="381000"/>
                    </a:lnTo>
                    <a:lnTo>
                      <a:pt x="278130" y="467678"/>
                    </a:lnTo>
                    <a:lnTo>
                      <a:pt x="278130" y="467678"/>
                    </a:lnTo>
                    <a:close/>
                  </a:path>
                </a:pathLst>
              </a:custGeom>
              <a:solidFill>
                <a:srgbClr val="FFFFFF"/>
              </a:solidFill>
              <a:ln w="9525" cap="flat">
                <a:noFill/>
                <a:prstDash val="solid"/>
                <a:miter/>
              </a:ln>
            </p:spPr>
            <p:txBody>
              <a:bodyPr/>
              <a:lstStyle/>
              <a:p>
                <a:endParaRPr lang="en-US" sz="1836"/>
              </a:p>
            </p:txBody>
          </p:sp>
        </p:grpSp>
      </p:grpSp>
      <p:sp>
        <p:nvSpPr>
          <p:cNvPr id="72" name="Rectangle: Rounded Corners 71">
            <a:extLst>
              <a:ext uri="{FF2B5EF4-FFF2-40B4-BE49-F238E27FC236}">
                <a16:creationId xmlns:a16="http://schemas.microsoft.com/office/drawing/2014/main" id="{C4AE8433-3E55-4C8C-8FC7-909459F3BD1A}"/>
              </a:ext>
            </a:extLst>
          </p:cNvPr>
          <p:cNvSpPr/>
          <p:nvPr/>
        </p:nvSpPr>
        <p:spPr bwMode="auto">
          <a:xfrm>
            <a:off x="3446466" y="4589951"/>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a:extLst>
              <a:ext uri="{FF2B5EF4-FFF2-40B4-BE49-F238E27FC236}">
                <a16:creationId xmlns:a16="http://schemas.microsoft.com/office/drawing/2014/main" id="{00FD350C-80A6-43A8-AACF-0EB4760195FB}"/>
              </a:ext>
            </a:extLst>
          </p:cNvPr>
          <p:cNvSpPr txBox="1"/>
          <p:nvPr/>
        </p:nvSpPr>
        <p:spPr>
          <a:xfrm>
            <a:off x="3031047" y="4211561"/>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EXISTING DATASTORE</a:t>
            </a:r>
          </a:p>
        </p:txBody>
      </p:sp>
      <p:sp>
        <p:nvSpPr>
          <p:cNvPr id="76" name="TextBox 75">
            <a:extLst>
              <a:ext uri="{FF2B5EF4-FFF2-40B4-BE49-F238E27FC236}">
                <a16:creationId xmlns:a16="http://schemas.microsoft.com/office/drawing/2014/main" id="{6FBD5C65-C995-407F-91EF-4E9A1500C055}"/>
              </a:ext>
            </a:extLst>
          </p:cNvPr>
          <p:cNvSpPr txBox="1"/>
          <p:nvPr/>
        </p:nvSpPr>
        <p:spPr>
          <a:xfrm>
            <a:off x="5490223" y="1871262"/>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Historical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a:t>
            </a:r>
          </a:p>
        </p:txBody>
      </p:sp>
      <p:cxnSp>
        <p:nvCxnSpPr>
          <p:cNvPr id="18" name="Straight Arrow Connector 17">
            <a:extLst>
              <a:ext uri="{FF2B5EF4-FFF2-40B4-BE49-F238E27FC236}">
                <a16:creationId xmlns:a16="http://schemas.microsoft.com/office/drawing/2014/main" id="{B18FD72F-69A1-40D1-8641-2B2950B3479E}"/>
              </a:ext>
            </a:extLst>
          </p:cNvPr>
          <p:cNvCxnSpPr>
            <a:stCxn id="72" idx="3"/>
          </p:cNvCxnSpPr>
          <p:nvPr/>
        </p:nvCxnSpPr>
        <p:spPr>
          <a:xfrm>
            <a:off x="5243807" y="5166023"/>
            <a:ext cx="3068739" cy="11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E245B81-F910-4829-BA4E-2DCFEC1F6ABE}"/>
              </a:ext>
            </a:extLst>
          </p:cNvPr>
          <p:cNvGrpSpPr/>
          <p:nvPr/>
        </p:nvGrpSpPr>
        <p:grpSpPr>
          <a:xfrm>
            <a:off x="10966614" y="2938723"/>
            <a:ext cx="813043" cy="766199"/>
            <a:chOff x="10655946" y="3677285"/>
            <a:chExt cx="813043" cy="766199"/>
          </a:xfrm>
        </p:grpSpPr>
        <p:sp>
          <p:nvSpPr>
            <p:cNvPr id="79" name="TextBox 78">
              <a:extLst>
                <a:ext uri="{FF2B5EF4-FFF2-40B4-BE49-F238E27FC236}">
                  <a16:creationId xmlns:a16="http://schemas.microsoft.com/office/drawing/2014/main" id="{405FA6E2-6632-4D8B-957B-13AB88CCAF3F}"/>
                </a:ext>
              </a:extLst>
            </p:cNvPr>
            <p:cNvSpPr txBox="1"/>
            <p:nvPr/>
          </p:nvSpPr>
          <p:spPr>
            <a:xfrm>
              <a:off x="10655946" y="4212652"/>
              <a:ext cx="813043" cy="230832"/>
            </a:xfrm>
            <a:prstGeom prst="rect">
              <a:avLst/>
            </a:prstGeom>
          </p:spPr>
          <p:txBody>
            <a:bodyPr wrap="non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r>
                <a:rPr lang="en-US" dirty="0"/>
                <a:t>Cosmos DB </a:t>
              </a:r>
            </a:p>
          </p:txBody>
        </p:sp>
        <p:pic>
          <p:nvPicPr>
            <p:cNvPr id="80" name="Picture 287">
              <a:extLst>
                <a:ext uri="{FF2B5EF4-FFF2-40B4-BE49-F238E27FC236}">
                  <a16:creationId xmlns:a16="http://schemas.microsoft.com/office/drawing/2014/main" id="{086FABC6-1316-48DA-BEFC-F9840C1849A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57585" y="3677285"/>
              <a:ext cx="475488" cy="475488"/>
            </a:xfrm>
            <a:prstGeom prst="rect">
              <a:avLst/>
            </a:prstGeom>
          </p:spPr>
        </p:pic>
      </p:grpSp>
      <p:sp>
        <p:nvSpPr>
          <p:cNvPr id="82" name="TextBox 81">
            <a:extLst>
              <a:ext uri="{FF2B5EF4-FFF2-40B4-BE49-F238E27FC236}">
                <a16:creationId xmlns:a16="http://schemas.microsoft.com/office/drawing/2014/main" id="{7925731A-9599-432C-B0A0-A4D5B4C685B6}"/>
              </a:ext>
            </a:extLst>
          </p:cNvPr>
          <p:cNvSpPr txBox="1"/>
          <p:nvPr/>
        </p:nvSpPr>
        <p:spPr>
          <a:xfrm>
            <a:off x="10645807" y="2360481"/>
            <a:ext cx="15461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ALERT STORAGE</a:t>
            </a:r>
          </a:p>
        </p:txBody>
      </p:sp>
      <p:cxnSp>
        <p:nvCxnSpPr>
          <p:cNvPr id="21" name="Connector: Elbow 20">
            <a:extLst>
              <a:ext uri="{FF2B5EF4-FFF2-40B4-BE49-F238E27FC236}">
                <a16:creationId xmlns:a16="http://schemas.microsoft.com/office/drawing/2014/main" id="{EA3E56BC-C201-4108-8357-04A1BD5F59A8}"/>
              </a:ext>
            </a:extLst>
          </p:cNvPr>
          <p:cNvCxnSpPr>
            <a:stCxn id="353" idx="3"/>
            <a:endCxn id="81" idx="2"/>
          </p:cNvCxnSpPr>
          <p:nvPr/>
        </p:nvCxnSpPr>
        <p:spPr>
          <a:xfrm flipV="1">
            <a:off x="10072572" y="3866547"/>
            <a:ext cx="1282100" cy="12215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B121C96-9E90-4915-950F-F29CFCCF80D7}"/>
              </a:ext>
            </a:extLst>
          </p:cNvPr>
          <p:cNvCxnSpPr>
            <a:stCxn id="276" idx="3"/>
            <a:endCxn id="81" idx="1"/>
          </p:cNvCxnSpPr>
          <p:nvPr/>
        </p:nvCxnSpPr>
        <p:spPr>
          <a:xfrm>
            <a:off x="9967800" y="3292676"/>
            <a:ext cx="6550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F39306E-9F26-4E17-863E-AF3C38CA6D5A}"/>
              </a:ext>
            </a:extLst>
          </p:cNvPr>
          <p:cNvSpPr txBox="1"/>
          <p:nvPr/>
        </p:nvSpPr>
        <p:spPr>
          <a:xfrm>
            <a:off x="9813950" y="3193677"/>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Battery</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Failure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Alert</a:t>
            </a:r>
          </a:p>
        </p:txBody>
      </p:sp>
      <p:sp>
        <p:nvSpPr>
          <p:cNvPr id="89" name="TextBox 88">
            <a:extLst>
              <a:ext uri="{FF2B5EF4-FFF2-40B4-BE49-F238E27FC236}">
                <a16:creationId xmlns:a16="http://schemas.microsoft.com/office/drawing/2014/main" id="{59E459C7-6D10-4B02-87C3-0444BFB89D24}"/>
              </a:ext>
            </a:extLst>
          </p:cNvPr>
          <p:cNvSpPr txBox="1"/>
          <p:nvPr/>
        </p:nvSpPr>
        <p:spPr>
          <a:xfrm>
            <a:off x="10522017" y="3889084"/>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Compliance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Alert</a:t>
            </a:r>
          </a:p>
        </p:txBody>
      </p:sp>
      <p:grpSp>
        <p:nvGrpSpPr>
          <p:cNvPr id="29" name="Group 28">
            <a:extLst>
              <a:ext uri="{FF2B5EF4-FFF2-40B4-BE49-F238E27FC236}">
                <a16:creationId xmlns:a16="http://schemas.microsoft.com/office/drawing/2014/main" id="{0D7B861C-1106-48D5-A9AF-3C390598D112}"/>
              </a:ext>
            </a:extLst>
          </p:cNvPr>
          <p:cNvGrpSpPr/>
          <p:nvPr/>
        </p:nvGrpSpPr>
        <p:grpSpPr>
          <a:xfrm>
            <a:off x="10622851" y="2718804"/>
            <a:ext cx="1463641" cy="1147743"/>
            <a:chOff x="10622851" y="3457366"/>
            <a:chExt cx="1463641" cy="1147743"/>
          </a:xfrm>
        </p:grpSpPr>
        <p:sp>
          <p:nvSpPr>
            <p:cNvPr id="81" name="Rectangle: Rounded Corners 80">
              <a:extLst>
                <a:ext uri="{FF2B5EF4-FFF2-40B4-BE49-F238E27FC236}">
                  <a16:creationId xmlns:a16="http://schemas.microsoft.com/office/drawing/2014/main" id="{9F61E79A-A126-4325-990B-D33FF9194778}"/>
                </a:ext>
              </a:extLst>
            </p:cNvPr>
            <p:cNvSpPr/>
            <p:nvPr/>
          </p:nvSpPr>
          <p:spPr bwMode="auto">
            <a:xfrm>
              <a:off x="10622851" y="3457366"/>
              <a:ext cx="1463641"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CACE6C38-32B9-4C59-8C50-3846BEB5494C}"/>
                </a:ext>
              </a:extLst>
            </p:cNvPr>
            <p:cNvSpPr/>
            <p:nvPr/>
          </p:nvSpPr>
          <p:spPr>
            <a:xfrm>
              <a:off x="11459306" y="4495870"/>
              <a:ext cx="477314" cy="109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Connector: Elbow 30">
            <a:extLst>
              <a:ext uri="{FF2B5EF4-FFF2-40B4-BE49-F238E27FC236}">
                <a16:creationId xmlns:a16="http://schemas.microsoft.com/office/drawing/2014/main" id="{B9161E4E-E145-4BDC-8B7C-0F4DB89B32D4}"/>
              </a:ext>
            </a:extLst>
          </p:cNvPr>
          <p:cNvCxnSpPr>
            <a:cxnSpLocks/>
            <a:stCxn id="106" idx="1"/>
            <a:endCxn id="96" idx="2"/>
          </p:cNvCxnSpPr>
          <p:nvPr/>
        </p:nvCxnSpPr>
        <p:spPr>
          <a:xfrm rot="10800000">
            <a:off x="1891232" y="3748628"/>
            <a:ext cx="8699604" cy="23562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B13AFD7C-4748-40AC-9708-E3ED009A8587}"/>
              </a:ext>
            </a:extLst>
          </p:cNvPr>
          <p:cNvSpPr/>
          <p:nvPr/>
        </p:nvSpPr>
        <p:spPr>
          <a:xfrm>
            <a:off x="1652575" y="3639388"/>
            <a:ext cx="477314" cy="109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7394AC96-41CE-4519-961F-11D80938697D}"/>
              </a:ext>
            </a:extLst>
          </p:cNvPr>
          <p:cNvSpPr txBox="1"/>
          <p:nvPr/>
        </p:nvSpPr>
        <p:spPr>
          <a:xfrm>
            <a:off x="1065921" y="3609668"/>
            <a:ext cx="657867"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Alert sent to vehicle</a:t>
            </a:r>
          </a:p>
        </p:txBody>
      </p:sp>
      <p:cxnSp>
        <p:nvCxnSpPr>
          <p:cNvPr id="227" name="Connector: Elbow 226">
            <a:extLst>
              <a:ext uri="{FF2B5EF4-FFF2-40B4-BE49-F238E27FC236}">
                <a16:creationId xmlns:a16="http://schemas.microsoft.com/office/drawing/2014/main" id="{0AB5ACD4-B1F7-4B1B-8A54-88ED96EDB9C8}"/>
              </a:ext>
            </a:extLst>
          </p:cNvPr>
          <p:cNvCxnSpPr>
            <a:stCxn id="96" idx="1"/>
            <a:endCxn id="246" idx="3"/>
          </p:cNvCxnSpPr>
          <p:nvPr/>
        </p:nvCxnSpPr>
        <p:spPr>
          <a:xfrm rot="10800000">
            <a:off x="1270851" y="3554148"/>
            <a:ext cx="381725" cy="1398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3EDC4FD-E0D3-4F99-B7CB-12733FC802F3}"/>
              </a:ext>
            </a:extLst>
          </p:cNvPr>
          <p:cNvSpPr txBox="1"/>
          <p:nvPr/>
        </p:nvSpPr>
        <p:spPr>
          <a:xfrm>
            <a:off x="1847261" y="4075324"/>
            <a:ext cx="915092"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Alert (compliance or battery failure)</a:t>
            </a:r>
          </a:p>
        </p:txBody>
      </p:sp>
      <p:sp>
        <p:nvSpPr>
          <p:cNvPr id="104" name="TextBox 103">
            <a:extLst>
              <a:ext uri="{FF2B5EF4-FFF2-40B4-BE49-F238E27FC236}">
                <a16:creationId xmlns:a16="http://schemas.microsoft.com/office/drawing/2014/main" id="{927451B0-DF2E-4598-B188-1A0D6F4E1E35}"/>
              </a:ext>
            </a:extLst>
          </p:cNvPr>
          <p:cNvSpPr txBox="1"/>
          <p:nvPr/>
        </p:nvSpPr>
        <p:spPr>
          <a:xfrm>
            <a:off x="10634884" y="5215764"/>
            <a:ext cx="1531381"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ALERT SENDING</a:t>
            </a:r>
          </a:p>
        </p:txBody>
      </p:sp>
      <p:grpSp>
        <p:nvGrpSpPr>
          <p:cNvPr id="105" name="Group 104">
            <a:extLst>
              <a:ext uri="{FF2B5EF4-FFF2-40B4-BE49-F238E27FC236}">
                <a16:creationId xmlns:a16="http://schemas.microsoft.com/office/drawing/2014/main" id="{E47C2757-28B6-4483-8104-A8D2208B8AD4}"/>
              </a:ext>
            </a:extLst>
          </p:cNvPr>
          <p:cNvGrpSpPr/>
          <p:nvPr/>
        </p:nvGrpSpPr>
        <p:grpSpPr>
          <a:xfrm>
            <a:off x="10590836" y="5530964"/>
            <a:ext cx="1463641" cy="1147743"/>
            <a:chOff x="10622851" y="3457366"/>
            <a:chExt cx="1463641" cy="1147743"/>
          </a:xfrm>
        </p:grpSpPr>
        <p:sp>
          <p:nvSpPr>
            <p:cNvPr id="106" name="Rectangle: Rounded Corners 105">
              <a:extLst>
                <a:ext uri="{FF2B5EF4-FFF2-40B4-BE49-F238E27FC236}">
                  <a16:creationId xmlns:a16="http://schemas.microsoft.com/office/drawing/2014/main" id="{E3AF8FDE-98B6-4A8E-B6BE-A1592B862B1A}"/>
                </a:ext>
              </a:extLst>
            </p:cNvPr>
            <p:cNvSpPr/>
            <p:nvPr/>
          </p:nvSpPr>
          <p:spPr bwMode="auto">
            <a:xfrm>
              <a:off x="10622851" y="3457366"/>
              <a:ext cx="1463641"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a:extLst>
                <a:ext uri="{FF2B5EF4-FFF2-40B4-BE49-F238E27FC236}">
                  <a16:creationId xmlns:a16="http://schemas.microsoft.com/office/drawing/2014/main" id="{7BFF35C1-88C2-41DF-9448-81D392AA7DEF}"/>
                </a:ext>
              </a:extLst>
            </p:cNvPr>
            <p:cNvSpPr/>
            <p:nvPr/>
          </p:nvSpPr>
          <p:spPr>
            <a:xfrm>
              <a:off x="11459306" y="4495870"/>
              <a:ext cx="477314" cy="109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30169B71-392D-4937-A6BD-9379EE94B0ED}"/>
              </a:ext>
            </a:extLst>
          </p:cNvPr>
          <p:cNvGrpSpPr/>
          <p:nvPr/>
        </p:nvGrpSpPr>
        <p:grpSpPr>
          <a:xfrm>
            <a:off x="10906476" y="5742095"/>
            <a:ext cx="973343" cy="766199"/>
            <a:chOff x="10655946" y="3677285"/>
            <a:chExt cx="973343" cy="766199"/>
          </a:xfrm>
        </p:grpSpPr>
        <p:sp>
          <p:nvSpPr>
            <p:cNvPr id="112" name="TextBox 111">
              <a:extLst>
                <a:ext uri="{FF2B5EF4-FFF2-40B4-BE49-F238E27FC236}">
                  <a16:creationId xmlns:a16="http://schemas.microsoft.com/office/drawing/2014/main" id="{E535128B-BEFA-4E0F-ACBA-0C983CE3A06B}"/>
                </a:ext>
              </a:extLst>
            </p:cNvPr>
            <p:cNvSpPr txBox="1"/>
            <p:nvPr/>
          </p:nvSpPr>
          <p:spPr>
            <a:xfrm>
              <a:off x="10655946" y="4212652"/>
              <a:ext cx="973343" cy="230832"/>
            </a:xfrm>
            <a:prstGeom prst="rect">
              <a:avLst/>
            </a:prstGeom>
          </p:spPr>
          <p:txBody>
            <a:bodyPr wrap="non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r>
                <a:rPr lang="en-US" dirty="0"/>
                <a:t>Azure Function</a:t>
              </a:r>
            </a:p>
          </p:txBody>
        </p:sp>
        <p:pic>
          <p:nvPicPr>
            <p:cNvPr id="113" name="Picture 287">
              <a:extLst>
                <a:ext uri="{FF2B5EF4-FFF2-40B4-BE49-F238E27FC236}">
                  <a16:creationId xmlns:a16="http://schemas.microsoft.com/office/drawing/2014/main" id="{15EDBD6E-88B9-4FD6-835E-D03C4D6E79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57585" y="3677285"/>
              <a:ext cx="475488" cy="475488"/>
            </a:xfrm>
            <a:prstGeom prst="rect">
              <a:avLst/>
            </a:prstGeom>
          </p:spPr>
        </p:pic>
      </p:grpSp>
      <p:cxnSp>
        <p:nvCxnSpPr>
          <p:cNvPr id="233" name="Straight Arrow Connector 232">
            <a:extLst>
              <a:ext uri="{FF2B5EF4-FFF2-40B4-BE49-F238E27FC236}">
                <a16:creationId xmlns:a16="http://schemas.microsoft.com/office/drawing/2014/main" id="{1C1185B5-E70B-475F-B914-EA91B76FDD36}"/>
              </a:ext>
            </a:extLst>
          </p:cNvPr>
          <p:cNvCxnSpPr/>
          <p:nvPr/>
        </p:nvCxnSpPr>
        <p:spPr>
          <a:xfrm>
            <a:off x="11697963" y="3866547"/>
            <a:ext cx="0" cy="152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7BC1DE5-6201-4852-825F-8ED5A09A5384}"/>
              </a:ext>
            </a:extLst>
          </p:cNvPr>
          <p:cNvSpPr txBox="1"/>
          <p:nvPr/>
        </p:nvSpPr>
        <p:spPr>
          <a:xfrm>
            <a:off x="11631984" y="4836757"/>
            <a:ext cx="609271" cy="61573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Change</a:t>
            </a:r>
          </a:p>
          <a:p>
            <a:r>
              <a:rPr lang="en-US" sz="900" dirty="0">
                <a:solidFill>
                  <a:schemeClr val="tx1"/>
                </a:solidFill>
                <a:latin typeface="Segoe UI Semibold" panose="020B0702040204020203" pitchFamily="34" charset="0"/>
                <a:cs typeface="Segoe UI Semibold" panose="020B0702040204020203" pitchFamily="34" charset="0"/>
              </a:rPr>
              <a:t>Feed</a:t>
            </a:r>
          </a:p>
        </p:txBody>
      </p:sp>
      <p:cxnSp>
        <p:nvCxnSpPr>
          <p:cNvPr id="235" name="Connector: Elbow 234">
            <a:extLst>
              <a:ext uri="{FF2B5EF4-FFF2-40B4-BE49-F238E27FC236}">
                <a16:creationId xmlns:a16="http://schemas.microsoft.com/office/drawing/2014/main" id="{95D86D40-B5DE-4106-A575-84F1FBEC6F73}"/>
              </a:ext>
            </a:extLst>
          </p:cNvPr>
          <p:cNvCxnSpPr>
            <a:stCxn id="73" idx="3"/>
          </p:cNvCxnSpPr>
          <p:nvPr/>
        </p:nvCxnSpPr>
        <p:spPr>
          <a:xfrm flipV="1">
            <a:off x="5322593" y="1987840"/>
            <a:ext cx="918441" cy="246840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265776FB-A937-4CA1-939E-BF14498CA50C}"/>
              </a:ext>
            </a:extLst>
          </p:cNvPr>
          <p:cNvSpPr txBox="1"/>
          <p:nvPr/>
        </p:nvSpPr>
        <p:spPr>
          <a:xfrm>
            <a:off x="6217807" y="2151645"/>
            <a:ext cx="841980" cy="61573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Labeled</a:t>
            </a:r>
          </a:p>
          <a:p>
            <a:r>
              <a:rPr lang="en-US" sz="900" dirty="0">
                <a:solidFill>
                  <a:schemeClr val="tx1"/>
                </a:solidFill>
                <a:latin typeface="Segoe UI Semibold" panose="020B0702040204020203" pitchFamily="34" charset="0"/>
                <a:cs typeface="Segoe UI Semibold" panose="020B0702040204020203" pitchFamily="34" charset="0"/>
              </a:rPr>
              <a:t>data</a:t>
            </a:r>
          </a:p>
        </p:txBody>
      </p:sp>
      <p:cxnSp>
        <p:nvCxnSpPr>
          <p:cNvPr id="120" name="Connector: Elbow 119">
            <a:extLst>
              <a:ext uri="{FF2B5EF4-FFF2-40B4-BE49-F238E27FC236}">
                <a16:creationId xmlns:a16="http://schemas.microsoft.com/office/drawing/2014/main" id="{87F7EE9E-95CE-46A5-8A35-9407A072F6C9}"/>
              </a:ext>
            </a:extLst>
          </p:cNvPr>
          <p:cNvCxnSpPr>
            <a:cxnSpLocks/>
            <a:endCxn id="367" idx="1"/>
          </p:cNvCxnSpPr>
          <p:nvPr/>
        </p:nvCxnSpPr>
        <p:spPr>
          <a:xfrm rot="16200000" flipH="1">
            <a:off x="6584643" y="2765037"/>
            <a:ext cx="2425482" cy="774411"/>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5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200</Words>
  <Application>Microsoft Office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PGothic</vt:lpstr>
      <vt:lpstr>Arial</vt:lpstr>
      <vt:lpstr>Calibri</vt:lpstr>
      <vt:lpstr>Calibri Light</vt:lpstr>
      <vt:lpstr>Segoe UI</vt:lpstr>
      <vt:lpstr>Segoe UI Light</vt:lpstr>
      <vt:lpstr>Segoe UI Semibold</vt:lpstr>
      <vt:lpstr>Office Theme</vt:lpstr>
      <vt:lpstr>Preferred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Architecture</dc:title>
  <dc:creator>Zoiner Tejada</dc:creator>
  <cp:lastModifiedBy>Zoiner Tejada</cp:lastModifiedBy>
  <cp:revision>39</cp:revision>
  <dcterms:created xsi:type="dcterms:W3CDTF">2019-06-14T13:38:12Z</dcterms:created>
  <dcterms:modified xsi:type="dcterms:W3CDTF">2019-06-15T14:55:19Z</dcterms:modified>
</cp:coreProperties>
</file>