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39" r:id="rId34"/>
    <p:sldId id="340" r:id="rId35"/>
    <p:sldId id="341"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2" autoAdjust="0"/>
    <p:restoredTop sz="72458" autoAdjust="0"/>
  </p:normalViewPr>
  <p:slideViewPr>
    <p:cSldViewPr snapToGrid="0">
      <p:cViewPr varScale="1">
        <p:scale>
          <a:sx n="143" d="100"/>
          <a:sy n="143" d="100"/>
        </p:scale>
        <p:origin x="2851" y="11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 Cosmos DB collection. An Azure Function monitors the Cosmos DB change feed and creates a new cloud to device message to send to the vehicle via IoT Hub. Service facilities, who would not receive these pushed alerts, would be able to lookup the alerts by querying from Cosmos DB.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used to train the model in Azure Databricks and register it with Azure Machine Learning. With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488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2097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72093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0426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9118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29742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00877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5391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1149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703614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425038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11/7/2019 9:49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b="1" dirty="0"/>
              <a:t>Azure Machine Learning service taxonomy</a:t>
            </a:r>
            <a:endParaRPr lang="en-US" dirty="0"/>
          </a:p>
          <a:p>
            <a:pPr marL="0" indent="0">
              <a:spcAft>
                <a:spcPts val="882"/>
              </a:spcAft>
              <a:buNone/>
            </a:pPr>
            <a:endParaRPr lang="en-US" sz="1800" dirty="0">
              <a:solidFill>
                <a:schemeClr val="tx1"/>
              </a:solidFill>
            </a:endParaRPr>
          </a:p>
        </p:txBody>
      </p:sp>
      <p:pic>
        <p:nvPicPr>
          <p:cNvPr id="7" name="Picture 6" descr="The taxonomy of objects within an Azure Machine Learning Service Workspace.">
            <a:extLst>
              <a:ext uri="{FF2B5EF4-FFF2-40B4-BE49-F238E27FC236}">
                <a16:creationId xmlns:a16="http://schemas.microsoft.com/office/drawing/2014/main" id="{69CD0E0F-410E-4AF0-AEE6-7211B156F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74" y="1971928"/>
            <a:ext cx="10875380" cy="456099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b="1" dirty="0"/>
              <a:t>Real-time analytics</a:t>
            </a:r>
            <a:endParaRPr lang="en-US" dirty="0"/>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84792"/>
          </a:xfrm>
        </p:spPr>
        <p:txBody>
          <a:bodyPr>
            <a:normAutofit fontScale="85000" lnSpcReduction="1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Flow diagram of the preferred solution, the details of which are described in the speaker notes.">
            <a:extLst>
              <a:ext uri="{FF2B5EF4-FFF2-40B4-BE49-F238E27FC236}">
                <a16:creationId xmlns:a16="http://schemas.microsoft.com/office/drawing/2014/main" id="{928B4DD8-1CF7-41D6-A2D3-F8715998D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26" y="971224"/>
            <a:ext cx="10653198" cy="559726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026949"/>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2000" b="1" i="1" dirty="0"/>
              <a:t>What is the general pipeline for approaching the training of text analytic models such as this? What are the general steps you need to take to prepare the text data for performing tasks like classification?</a:t>
            </a:r>
          </a:p>
          <a:p>
            <a:r>
              <a:rPr lang="en-US" sz="2000" dirty="0"/>
              <a:t>The core task in natural language processing (NLP) text pipelines is data preparation to express the textual data as numeric vectors by using word embeddings. </a:t>
            </a:r>
          </a:p>
          <a:p>
            <a:r>
              <a:rPr lang="en-US" sz="20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20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20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20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creates the word embeddings representation of data. They could start with a simple sequential neural network consisting of an input layer (one neuron for each "word"), a fully connected layer consisting of significantly fewer neurons than embeddings with a non-linear activation function (such as ReLu), followed by a fully connected layer consisting of a single neuron with an activation function (such as Sigmoid). Only after performing hyper-parameter tuning or iterating on how the prepare the data, would they likely consider a more complex network architecture like a recurrent neural network (RNN). </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2000" b="1" i="1" dirty="0"/>
              <a:t>At a high level, describe the steps to apply a forecasting model to predict battery failure pending within the next 30 days.</a:t>
            </a:r>
          </a:p>
          <a:p>
            <a:pPr marL="0" indent="0">
              <a:buNone/>
            </a:pPr>
            <a:r>
              <a:rPr lang="en-US" sz="20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2000" b="1" i="1" dirty="0"/>
          </a:p>
          <a:p>
            <a:pPr marL="0" indent="0">
              <a:buNone/>
            </a:pPr>
            <a:r>
              <a:rPr lang="en-US" sz="2000" b="1" i="1" dirty="0"/>
              <a:t>With regards to the model, what options does Trey have for creating the model against the time series data? Should they create a regression model, a forecasting model or a classifier? Why?</a:t>
            </a:r>
          </a:p>
          <a:p>
            <a:pPr marL="0" indent="0">
              <a:buNone/>
            </a:pPr>
            <a:r>
              <a:rPr lang="en-US" sz="20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2000" b="1" i="1" dirty="0"/>
          </a:p>
          <a:p>
            <a:pPr marL="0" indent="0">
              <a:buNone/>
            </a:pPr>
            <a:r>
              <a:rPr lang="en-US" sz="2000" b="1" i="1" dirty="0"/>
              <a:t>Can this model be built using machine learning or does it require deep learning?</a:t>
            </a:r>
          </a:p>
          <a:p>
            <a:pPr marL="0" indent="0">
              <a:buNone/>
            </a:pPr>
            <a:r>
              <a:rPr lang="en-US" sz="20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77863" y="1290309"/>
            <a:ext cx="10984207" cy="5429179"/>
          </a:xfrm>
          <a:prstGeom prst="rect">
            <a:avLst/>
          </a:prstGeom>
          <a:noFill/>
        </p:spPr>
        <p:txBody>
          <a:bodyPr wrap="square" lIns="182880" tIns="146304" rIns="182880" bIns="146304" rtlCol="0">
            <a:spAutoFit/>
          </a:bodyPr>
          <a:lstStyle/>
          <a:p>
            <a:r>
              <a:rPr lang="en-US" sz="2400" dirty="0"/>
              <a:t>In this whiteboard design session, you will work with a group to design and implement a solution that combines Azure Databricks with Azure Machine Learning service to build, train and deploy the machine learning and deep learning models. You will learn how to use automated machine learning, model lifecycle management from training to deployment, in batch and real-time inferencing scenarios, and construct deep learning models for Natural Language Processing (NLP) in text classification and forecasting against time-series data.  Finally, you’ll learn to compare data with PyTorch and Keras for deep learning.</a:t>
            </a:r>
          </a:p>
          <a:p>
            <a:endParaRPr lang="en-US" sz="2400" dirty="0"/>
          </a:p>
          <a:p>
            <a:r>
              <a:rPr lang="en-US" sz="2400" dirty="0"/>
              <a:t>At the end of this workshop, you will have a deeper understanding of the capabilities and implementation solutions when leveraging the Azure Machine Learning service and Azure Databricks.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2000" b="1" i="1" dirty="0"/>
              <a:t>If you were to suggest a deep learning model for forecasting against the time-series data, what architecture of neural network would you consider using first?</a:t>
            </a:r>
          </a:p>
          <a:p>
            <a:pPr marL="0" indent="0">
              <a:buNone/>
            </a:pPr>
            <a:r>
              <a:rPr lang="en-US" sz="20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2000" b="1" i="1" dirty="0"/>
          </a:p>
          <a:p>
            <a:pPr marL="0" indent="0">
              <a:buNone/>
            </a:pPr>
            <a:r>
              <a:rPr lang="en-US" sz="2000" b="1" i="1" dirty="0"/>
              <a:t>Describe how Trey would use the model in the context of scoring the streaming telemetry? What services and frameworks would you suggest?</a:t>
            </a:r>
          </a:p>
          <a:p>
            <a:pPr marL="0" indent="0">
              <a:buNone/>
            </a:pPr>
            <a:r>
              <a:rPr lang="en-US" sz="20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Automated machine learning</a:t>
            </a:r>
          </a:p>
          <a:p>
            <a:pPr marL="0" indent="0">
              <a:buNone/>
            </a:pPr>
            <a:r>
              <a:rPr lang="en-US" sz="2000" b="1" i="1" dirty="0"/>
              <a:t>For which scenario could Trey apply automated machine learning? Why? </a:t>
            </a:r>
          </a:p>
          <a:p>
            <a:pPr marL="0" indent="0">
              <a:buNone/>
            </a:pPr>
            <a:r>
              <a:rPr lang="en-US" sz="2000" dirty="0"/>
              <a:t>While automated machine learning could be applied to both scenarios, the significant additional data preparation required for text classification means that automated machine learning could not be applied outright. However, for the time-series battery lifecycle data they could directly use the automated machine learning capabilities of Azure Machine Learning to create a forecast model. </a:t>
            </a:r>
          </a:p>
          <a:p>
            <a:pPr marL="0" indent="0">
              <a:buNone/>
            </a:pPr>
            <a:endParaRPr lang="en-US" sz="2000" b="1" i="1" dirty="0"/>
          </a:p>
          <a:p>
            <a:pPr marL="0" indent="0">
              <a:buNone/>
            </a:pPr>
            <a:r>
              <a:rPr lang="en-US" sz="2000" b="1" i="1" dirty="0"/>
              <a:t>How could they use automated machine learning with Azure Databricks?</a:t>
            </a:r>
          </a:p>
          <a:p>
            <a:pPr marL="0" indent="0">
              <a:buNone/>
            </a:pPr>
            <a:r>
              <a:rPr lang="en-US" sz="2000" dirty="0"/>
              <a:t>Trey has two options for leveraging automated machine learning: </a:t>
            </a:r>
          </a:p>
          <a:p>
            <a:pPr marL="0" indent="0">
              <a:buNone/>
            </a:pPr>
            <a:r>
              <a:rPr lang="en-US" sz="2000" dirty="0"/>
              <a:t>- They could train the model with the user experience that is available from the Azure Machine Learning workspace in the Azure Portal, and then register the trained model with the workspace.</a:t>
            </a:r>
          </a:p>
          <a:p>
            <a:pPr marL="0" indent="0">
              <a:buNone/>
            </a:pPr>
            <a:r>
              <a:rPr lang="en-US" sz="2000" dirty="0"/>
              <a:t>- They could train the model using automated machine learning via the Azure Machine Learning Python SDK within a Databricks notebooks, and then register the model that results.</a:t>
            </a:r>
          </a:p>
          <a:p>
            <a:pPr marL="0" indent="0">
              <a:buNone/>
            </a:pPr>
            <a:r>
              <a:rPr lang="en-US" sz="2000" dirty="0"/>
              <a:t>With the registered model available, any notebooks they would build that use the model for scoring would retrieve the model from the Azure Machine Learning registry using the Azure Machine Learning Python SDK.</a:t>
            </a:r>
            <a:endParaRPr lang="en-US" sz="40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1800" b="1" i="1" dirty="0"/>
              <a:t>For both models, how should Trey track the performance of each of their training runs?</a:t>
            </a:r>
          </a:p>
          <a:p>
            <a:pPr marL="0" indent="0">
              <a:buNone/>
            </a:pPr>
            <a:r>
              <a:rPr lang="en-US" sz="1800" dirty="0"/>
              <a:t>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Portal.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a:p>
            <a:pPr marL="0" indent="0">
              <a:buNone/>
            </a:pPr>
            <a:endParaRPr lang="en-US" sz="1800" b="1" i="1" dirty="0"/>
          </a:p>
          <a:p>
            <a:pPr marL="0" indent="0">
              <a:buNone/>
            </a:pPr>
            <a:r>
              <a:rPr lang="en-US" sz="1800" b="1" i="1" dirty="0"/>
              <a:t>How would they manage versioning of each the models they have created and associate these models with the results of evaluating their performance?</a:t>
            </a:r>
          </a:p>
          <a:p>
            <a:pPr marL="0" indent="0">
              <a:buNone/>
            </a:pPr>
            <a:r>
              <a:rPr lang="en-US" sz="18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1800" b="1" i="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2000" b="1" i="1" dirty="0"/>
              <a:t>In your solution, how will Trey retrieve previous versions of models and use them for further evaluation or scoring?</a:t>
            </a:r>
          </a:p>
          <a:p>
            <a:pPr marL="0" indent="0">
              <a:buNone/>
            </a:pPr>
            <a:r>
              <a:rPr lang="en-US" sz="2000" dirty="0"/>
              <a:t>They can retrieve previous versions of a model by going to the Azure Machine Learning workspace, Models tab in the Azure Portal or by requesting the model from a notebook using the Azure Machine Learning Python SDK.</a:t>
            </a:r>
            <a:endParaRPr lang="en-US" sz="40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835225"/>
            <a:ext cx="11653523" cy="5153008"/>
          </a:xfrm>
        </p:spPr>
        <p:txBody>
          <a:bodyPr>
            <a:noAutofit/>
          </a:bodyPr>
          <a:lstStyle/>
          <a:p>
            <a:pPr marL="0" indent="0">
              <a:buNone/>
            </a:pPr>
            <a:r>
              <a:rPr lang="en-US" sz="3600" dirty="0">
                <a:solidFill>
                  <a:schemeClr val="tx1"/>
                </a:solidFill>
              </a:rPr>
              <a:t>Model Explainability &amp; Reproducibility</a:t>
            </a:r>
          </a:p>
          <a:p>
            <a:pPr marL="0" indent="0">
              <a:buNone/>
            </a:pPr>
            <a:r>
              <a:rPr lang="en-US" sz="20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20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2000" dirty="0"/>
          </a:p>
          <a:p>
            <a:pPr marL="0" indent="0">
              <a:buNone/>
            </a:pPr>
            <a:r>
              <a:rPr lang="en-US" sz="20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2000" b="1" i="1" dirty="0"/>
          </a:p>
          <a:p>
            <a:pPr marL="0" indent="0">
              <a:buNone/>
            </a:pPr>
            <a:r>
              <a:rPr lang="en-US" sz="2000" b="1" i="1" dirty="0"/>
              <a:t>Is the approach you suggest limited to working against machine learning models only (e.g., it does not work against deep learning models)?</a:t>
            </a:r>
            <a:endParaRPr lang="en-US" sz="2000" dirty="0"/>
          </a:p>
          <a:p>
            <a:pPr marL="0" indent="0">
              <a:buNone/>
            </a:pPr>
            <a:r>
              <a:rPr lang="en-US" sz="20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2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Explainability &amp; Reproducibility</a:t>
            </a:r>
          </a:p>
          <a:p>
            <a:pPr marL="0" indent="0">
              <a:buNone/>
            </a:pPr>
            <a:r>
              <a:rPr lang="en-US" sz="2000" b="1" i="1" dirty="0"/>
              <a:t>Does your approach support explaining models created with automated machine learning?</a:t>
            </a:r>
          </a:p>
          <a:p>
            <a:pPr marL="0" indent="0">
              <a:buNone/>
            </a:pPr>
            <a:r>
              <a:rPr lang="en-US" sz="20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2000" b="1" i="1" dirty="0"/>
          </a:p>
          <a:p>
            <a:pPr marL="0" indent="0">
              <a:buNone/>
            </a:pPr>
            <a:r>
              <a:rPr lang="en-US" sz="2000" b="1" i="1" dirty="0"/>
              <a:t>How do machine learning pipelines help improve the reproducibility of model training and scoring? How could your solution leverage pipelines?</a:t>
            </a:r>
          </a:p>
          <a:p>
            <a:pPr marL="0" indent="0">
              <a:buNone/>
            </a:pPr>
            <a:r>
              <a:rPr lang="en-US" sz="2000" dirty="0"/>
              <a:t>Machine learning pipelines encapsulate the steps taken to from input training data, to trained model, as well as to go from input data to scored result. Pipelines package these steps into reusable objects. The Azure Machine Learning service and the SDK support the creation, registration and execution of pipelines. The use of pipeline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82705"/>
            <a:ext cx="11653523" cy="5153008"/>
          </a:xfrm>
        </p:spPr>
        <p:txBody>
          <a:bodyPr>
            <a:noAutofit/>
          </a:bodyPr>
          <a:lstStyle/>
          <a:p>
            <a:pPr marL="0" indent="0">
              <a:buNone/>
            </a:pPr>
            <a:r>
              <a:rPr lang="en-US" sz="3600" dirty="0">
                <a:solidFill>
                  <a:schemeClr val="tx1"/>
                </a:solidFill>
              </a:rPr>
              <a:t>Enabling visualization</a:t>
            </a:r>
          </a:p>
          <a:p>
            <a:pPr marL="0" indent="0">
              <a:buNone/>
            </a:pPr>
            <a:r>
              <a:rPr lang="en-US" sz="2000" b="1" i="1" dirty="0"/>
              <a:t>During model training and evaluation, what services and libraries would you recommend that Trey utilize for visualizing the data and performance results?</a:t>
            </a:r>
          </a:p>
          <a:p>
            <a:pPr marL="0" indent="0">
              <a:buNone/>
            </a:pPr>
            <a:r>
              <a:rPr lang="en-US" sz="20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2000" b="1" i="1" dirty="0"/>
          </a:p>
          <a:p>
            <a:pPr marL="0" indent="0">
              <a:buNone/>
            </a:pPr>
            <a:r>
              <a:rPr lang="en-US" sz="2000" b="1" i="1" dirty="0"/>
              <a:t>Would the approach you suggest extend to visualizing the streaming battery data?</a:t>
            </a:r>
          </a:p>
          <a:p>
            <a:pPr marL="0" indent="0">
              <a:buNone/>
            </a:pPr>
            <a:r>
              <a:rPr lang="en-US" sz="2000" dirty="0"/>
              <a:t>Trey could continue to use Azure Notebooks to visualize the results of the Spark Structured Streaming queries. </a:t>
            </a:r>
          </a:p>
          <a:p>
            <a:pPr marL="0" indent="0">
              <a:buNone/>
            </a:pPr>
            <a:endParaRPr lang="en-US" sz="2000" dirty="0"/>
          </a:p>
          <a:p>
            <a:pPr marL="0" indent="0">
              <a:buNone/>
            </a:pPr>
            <a:r>
              <a:rPr lang="en-US" sz="2000" b="1" i="1" dirty="0"/>
              <a:t>What should Trey utilize for providing easy to customize visualizations to business analysts and stakeholders? Is it the same or different tool you suggested they use during modeling? </a:t>
            </a:r>
            <a:endParaRPr lang="en-US" sz="2000" dirty="0"/>
          </a:p>
          <a:p>
            <a:pPr marL="0" indent="0">
              <a:buNone/>
            </a:pPr>
            <a:r>
              <a:rPr lang="en-US" sz="20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1.  Should we use machine learning or deep learning approaches? </a:t>
            </a:r>
          </a:p>
          <a:p>
            <a:pPr marL="0" indent="0">
              <a:buNone/>
            </a:pPr>
            <a:r>
              <a:rPr lang="en-US" sz="20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2000" dirty="0">
              <a:solidFill>
                <a:schemeClr val="tx1"/>
              </a:solidFill>
            </a:endParaRPr>
          </a:p>
          <a:p>
            <a:pPr marL="0" indent="0">
              <a:buNone/>
            </a:pPr>
            <a:r>
              <a:rPr lang="en-US" sz="2000" b="1" i="1" dirty="0">
                <a:solidFill>
                  <a:schemeClr val="tx1"/>
                </a:solidFill>
              </a:rPr>
              <a:t>2.  How should we choose between Keras and PyTorch for performing deep learning?</a:t>
            </a:r>
            <a:endParaRPr lang="en-US" sz="2000" dirty="0">
              <a:solidFill>
                <a:schemeClr val="tx1"/>
              </a:solidFill>
            </a:endParaRPr>
          </a:p>
          <a:p>
            <a:pPr marL="0" indent="0">
              <a:buNone/>
            </a:pPr>
            <a:r>
              <a:rPr lang="en-US" sz="2000" dirty="0">
                <a:solidFill>
                  <a:schemeClr val="tx1"/>
                </a:solidFill>
              </a:rPr>
              <a:t>This is the subject of much discussion in the community, however the guidance for selecting between Keras and PyTorch boils down to: Keras may be easier to start with and easier to build production grade models, while PyTorch has a steeper initial learning, as it is lower level than Keras, but it offers greater flexibility, faster inferencing and improved debuggability in the balance. </a:t>
            </a:r>
          </a:p>
          <a:p>
            <a:pPr marL="0" indent="0">
              <a:buNone/>
            </a:pPr>
            <a:endParaRPr lang="en-US" sz="2000" dirty="0">
              <a:solidFill>
                <a:schemeClr val="tx1"/>
              </a:solidFill>
            </a:endParaRPr>
          </a:p>
          <a:p>
            <a:pPr marL="0" indent="0">
              <a:buNone/>
            </a:pPr>
            <a:r>
              <a:rPr lang="en-US" sz="2000" dirty="0">
                <a:solidFill>
                  <a:schemeClr val="tx1"/>
                </a:solidFill>
              </a:rPr>
              <a:t>For a comprehensive comparison, see https://deepsense.ai/keras-or-pytorch/.</a:t>
            </a:r>
            <a:endParaRPr lang="en-US" sz="11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2000" dirty="0">
              <a:solidFill>
                <a:schemeClr val="tx1"/>
              </a:solidFill>
            </a:endParaRPr>
          </a:p>
          <a:p>
            <a:pPr marL="0" indent="0">
              <a:buNone/>
            </a:pPr>
            <a:r>
              <a:rPr lang="en-US" sz="2000" dirty="0">
                <a:solidFill>
                  <a:schemeClr val="tx1"/>
                </a:solidFill>
              </a:rPr>
              <a:t>Automated machine learning currently only support machine learning algorithms and not deep learning approaches.</a:t>
            </a:r>
          </a:p>
          <a:p>
            <a:pPr marL="0" indent="0">
              <a:buNone/>
            </a:pPr>
            <a:endParaRPr lang="en-US" sz="2000" dirty="0">
              <a:solidFill>
                <a:schemeClr val="tx1"/>
              </a:solidFill>
            </a:endParaRPr>
          </a:p>
          <a:p>
            <a:pPr marL="0" indent="0">
              <a:buNone/>
            </a:pPr>
            <a:r>
              <a:rPr lang="en-US" sz="20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2000" dirty="0">
              <a:solidFill>
                <a:schemeClr val="tx1"/>
              </a:solidFill>
            </a:endParaRPr>
          </a:p>
          <a:p>
            <a:pPr marL="0" indent="0">
              <a:buNone/>
            </a:pPr>
            <a:r>
              <a:rPr lang="en-US" sz="2000" dirty="0">
                <a:solidFill>
                  <a:schemeClr val="tx1"/>
                </a:solidFill>
              </a:rPr>
              <a:t>Azure Machine Learning provides access to the automated machine learning capabilities via a Python SDK and via visual interface in the Azure Portal. The latter user experience can simplify the setup enough such that a non-data scientist who has an understanding of the fundamentals of training a model can use it to create a model.</a:t>
            </a:r>
            <a:endParaRPr lang="en-US" sz="11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4.  Some of our team has worked with Azure Databricks, and they are confused by the overlap with Azure Machine Learning service. How should we be thinking about when to use which? </a:t>
            </a:r>
          </a:p>
          <a:p>
            <a:pPr marL="0" indent="0">
              <a:buNone/>
            </a:pPr>
            <a:endParaRPr lang="en-US" sz="2000" dirty="0">
              <a:solidFill>
                <a:schemeClr val="tx1"/>
              </a:solidFill>
            </a:endParaRPr>
          </a:p>
          <a:p>
            <a:pPr marL="0" indent="0">
              <a:buNone/>
            </a:pPr>
            <a:r>
              <a:rPr lang="en-US" sz="20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endParaRPr lang="en-US" sz="1100" dirty="0">
              <a:solidFill>
                <a:schemeClr val="tx1"/>
              </a:solidFill>
            </a:endParaRPr>
          </a:p>
        </p:txBody>
      </p:sp>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5. We are concerned about the capabilities around securing the solution. We are thinking mostly about security (including networking) and identity. How is Azure Machine Learning supporting enterprise security?</a:t>
            </a:r>
          </a:p>
          <a:p>
            <a:pPr marL="0" indent="0">
              <a:buNone/>
            </a:pPr>
            <a:endParaRPr lang="en-US" sz="2000" b="1" i="1" dirty="0">
              <a:solidFill>
                <a:schemeClr val="tx1"/>
              </a:solidFill>
            </a:endParaRPr>
          </a:p>
          <a:p>
            <a:pPr marL="0" indent="0">
              <a:buNone/>
            </a:pPr>
            <a:r>
              <a:rPr lang="en-US" sz="2000" dirty="0">
                <a:solidFill>
                  <a:schemeClr val="tx1"/>
                </a:solidFill>
              </a:rPr>
              <a:t>Azure Machine Learning service has a solid set of features supporting enterprise security including authentication for web service deployment, identity management and authorization, network security (including the use of virtual networks), data encryption, and monitoring. Standard, Azure AD-enabled, user and role management provides support for fine-grained control to Azure Machine Learning service resources. For a detailed overview of enterprise security features, see https://docs.microsoft.com/en-us/azure/machine-learning/service/concept-enterprise-security.</a:t>
            </a:r>
          </a:p>
        </p:txBody>
      </p:sp>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98101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6. Are we fully aligned with the principles of responsible AI?</a:t>
            </a:r>
          </a:p>
          <a:p>
            <a:pPr marL="0" indent="0">
              <a:buNone/>
            </a:pPr>
            <a:endParaRPr lang="en-US" sz="2000" b="1" i="1" dirty="0">
              <a:solidFill>
                <a:schemeClr val="tx1"/>
              </a:solidFill>
            </a:endParaRPr>
          </a:p>
          <a:p>
            <a:pPr marL="0" indent="0">
              <a:buNone/>
            </a:pPr>
            <a:r>
              <a:rPr lang="en-US" sz="2000" dirty="0">
                <a:solidFill>
                  <a:schemeClr val="tx1"/>
                </a:solidFill>
              </a:rPr>
              <a:t>The context and the models developed by Trey Research are fully aligned with the core principles of responsible AI:</a:t>
            </a:r>
          </a:p>
          <a:p>
            <a:pPr marL="0" indent="0">
              <a:buNone/>
            </a:pPr>
            <a:r>
              <a:rPr lang="en-US" sz="2000" dirty="0">
                <a:solidFill>
                  <a:schemeClr val="tx1"/>
                </a:solidFill>
              </a:rPr>
              <a:t>    - Fairness</a:t>
            </a:r>
          </a:p>
          <a:p>
            <a:pPr marL="0" indent="0">
              <a:buNone/>
            </a:pPr>
            <a:r>
              <a:rPr lang="en-US" sz="2000" dirty="0">
                <a:solidFill>
                  <a:schemeClr val="tx1"/>
                </a:solidFill>
              </a:rPr>
              <a:t>    - Inclusiveness</a:t>
            </a:r>
          </a:p>
          <a:p>
            <a:pPr marL="0" indent="0">
              <a:buNone/>
            </a:pPr>
            <a:r>
              <a:rPr lang="en-US" sz="2000" dirty="0">
                <a:solidFill>
                  <a:schemeClr val="tx1"/>
                </a:solidFill>
              </a:rPr>
              <a:t>    - Reliability and safety</a:t>
            </a:r>
          </a:p>
          <a:p>
            <a:pPr marL="0" indent="0">
              <a:buNone/>
            </a:pPr>
            <a:r>
              <a:rPr lang="en-US" sz="2000" dirty="0">
                <a:solidFill>
                  <a:schemeClr val="tx1"/>
                </a:solidFill>
              </a:rPr>
              <a:t>    - Transparency</a:t>
            </a:r>
          </a:p>
          <a:p>
            <a:pPr marL="0" indent="0">
              <a:buNone/>
            </a:pPr>
            <a:r>
              <a:rPr lang="en-US" sz="2000" dirty="0">
                <a:solidFill>
                  <a:schemeClr val="tx1"/>
                </a:solidFill>
              </a:rPr>
              <a:t>    - Privacy and security</a:t>
            </a:r>
          </a:p>
          <a:p>
            <a:pPr marL="0" indent="0">
              <a:buNone/>
            </a:pPr>
            <a:r>
              <a:rPr lang="en-US" sz="2000" dirty="0">
                <a:solidFill>
                  <a:schemeClr val="tx1"/>
                </a:solidFill>
              </a:rPr>
              <a:t>    - Accountability</a:t>
            </a:r>
          </a:p>
          <a:p>
            <a:pPr marL="0" indent="0">
              <a:buNone/>
            </a:pPr>
            <a:endParaRPr lang="en-US" sz="2000" dirty="0">
              <a:solidFill>
                <a:schemeClr val="tx1"/>
              </a:solidFill>
            </a:endParaRPr>
          </a:p>
          <a:p>
            <a:pPr marL="0" indent="0">
              <a:buNone/>
            </a:pPr>
            <a:r>
              <a:rPr lang="en-US" sz="2000" dirty="0">
                <a:solidFill>
                  <a:schemeClr val="tx1"/>
                </a:solidFill>
              </a:rPr>
              <a:t>The details about Microsoft's approach to AI are available at https://www.microsoft.com/en-us/ai/our-approach-to-ai.</a:t>
            </a:r>
          </a:p>
        </p:txBody>
      </p:sp>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47200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585222" cy="5563315"/>
          </a:xfrm>
        </p:spPr>
        <p:txBody>
          <a:bodyPr>
            <a:normAutofit lnSpcReduction="10000"/>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PoC,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pic>
        <p:nvPicPr>
          <p:cNvPr id="8" name="Graphic 7" descr="Statistics icon">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pic>
        <p:nvPicPr>
          <p:cNvPr id="6" name="Graphic 5" descr="Car icon">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dirty="0"/>
              <a:t>For their PoC, they would like to focus on two maintenance related scenarios.</a:t>
            </a:r>
          </a:p>
          <a:p>
            <a:pPr lvl="1"/>
            <a:r>
              <a:rPr lang="en-US"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dirty="0"/>
              <a:t>Trey Research would like to predict the likelihood of battery failure based on the telemetry stream of time series data that the car provides about how the battery performs when the car is started, how it is charging while running and how well it is holding its charge, among other factors. If they detect a battery failure is imminent within the next 30 days, they would like to send an alert.</a:t>
            </a:r>
          </a:p>
          <a:p>
            <a:pPr lvl="1"/>
            <a:endParaRPr lang="en-US" dirty="0"/>
          </a:p>
          <a:p>
            <a:endParaRPr lang="en-US" dirty="0"/>
          </a:p>
          <a:p>
            <a:endParaRPr lang="en-US" sz="3600" dirty="0">
              <a:solidFill>
                <a:schemeClr val="tx1"/>
              </a:solidFill>
            </a:endParaRPr>
          </a:p>
          <a:p>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000" dirty="0">
                <a:solidFill>
                  <a:schemeClr val="tx1"/>
                </a:solidFill>
              </a:rPr>
              <a:t>Should we use machine learning or deep learning approaches? </a:t>
            </a:r>
          </a:p>
          <a:p>
            <a:endParaRPr lang="en-US" sz="2000" dirty="0">
              <a:solidFill>
                <a:schemeClr val="tx1"/>
              </a:solidFill>
            </a:endParaRPr>
          </a:p>
          <a:p>
            <a:r>
              <a:rPr lang="en-US" sz="2000" dirty="0">
                <a:solidFill>
                  <a:schemeClr val="tx1"/>
                </a:solidFill>
              </a:rPr>
              <a:t>How should we choose between Keras and PyTorch for performing deep learning?</a:t>
            </a:r>
          </a:p>
          <a:p>
            <a:endParaRPr lang="en-US" sz="2000" dirty="0">
              <a:solidFill>
                <a:schemeClr val="tx1"/>
              </a:solidFill>
            </a:endParaRPr>
          </a:p>
          <a:p>
            <a:r>
              <a:rPr lang="en-US" sz="2000" dirty="0">
                <a:solidFill>
                  <a:schemeClr val="tx1"/>
                </a:solidFill>
              </a:rPr>
              <a:t>We have heard Azure Machine Learning service supports automated machine learning; can we use automated machine learning to create models using deep learning? Can we really expect a non-data scientist to create performant models using these tools?  </a:t>
            </a:r>
          </a:p>
          <a:p>
            <a:endParaRPr lang="en-US" sz="2000" dirty="0">
              <a:solidFill>
                <a:schemeClr val="tx1"/>
              </a:solidFill>
            </a:endParaRPr>
          </a:p>
          <a:p>
            <a:r>
              <a:rPr lang="en-US" sz="2000" dirty="0">
                <a:solidFill>
                  <a:schemeClr val="tx1"/>
                </a:solidFill>
              </a:rPr>
              <a:t>Some of our team has worked with Azure Databricks, and they are confused by the overlap with Azure Machine Learning service. How should we be thinking about when to use which? </a:t>
            </a:r>
          </a:p>
          <a:p>
            <a:endParaRPr lang="en-US" sz="2000" dirty="0">
              <a:solidFill>
                <a:schemeClr val="tx1"/>
              </a:solidFill>
            </a:endParaRPr>
          </a:p>
          <a:p>
            <a:r>
              <a:rPr lang="en-US" sz="2000" dirty="0">
                <a:solidFill>
                  <a:schemeClr val="tx1"/>
                </a:solidFill>
              </a:rPr>
              <a:t>We are concerned about the capabilities around securing the solution. We are thinking mostly about security (including networking) and identity. How is Azure Machine Learning supporting enterprise security?</a:t>
            </a:r>
          </a:p>
          <a:p>
            <a:r>
              <a:rPr lang="en-US" sz="2000" dirty="0">
                <a:solidFill>
                  <a:schemeClr val="tx1"/>
                </a:solidFill>
              </a:rPr>
              <a:t>   </a:t>
            </a:r>
          </a:p>
          <a:p>
            <a:r>
              <a:rPr lang="en-US" sz="2000" dirty="0">
                <a:solidFill>
                  <a:schemeClr val="tx1"/>
                </a:solidFill>
              </a:rPr>
              <a:t>Are we fully aligned with the principles of responsible AI?</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4546</TotalTime>
  <Words>4094</Words>
  <Application>Microsoft Office PowerPoint</Application>
  <PresentationFormat>Widescreen</PresentationFormat>
  <Paragraphs>272</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Machine Learning</vt:lpstr>
      <vt:lpstr>Abstract and learning objectives</vt:lpstr>
      <vt:lpstr>Step 1: Review the customer case study</vt:lpstr>
      <vt:lpstr>Customer situation </vt:lpstr>
      <vt:lpstr>Customer situation </vt:lpstr>
      <vt:lpstr>Customer situation </vt:lpstr>
      <vt:lpstr>Customer needs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Ciprian Jichici</cp:lastModifiedBy>
  <cp:revision>107</cp:revision>
  <dcterms:created xsi:type="dcterms:W3CDTF">2016-01-21T23:17:09Z</dcterms:created>
  <dcterms:modified xsi:type="dcterms:W3CDTF">2019-11-07T19:54:35Z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