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6"/>
  </p:notesMasterIdLst>
  <p:sldIdLst>
    <p:sldId id="300" r:id="rId3"/>
    <p:sldId id="323" r:id="rId4"/>
    <p:sldId id="302" r:id="rId5"/>
    <p:sldId id="303" r:id="rId6"/>
    <p:sldId id="259" r:id="rId7"/>
    <p:sldId id="324" r:id="rId8"/>
    <p:sldId id="325" r:id="rId9"/>
    <p:sldId id="327" r:id="rId10"/>
    <p:sldId id="328" r:id="rId11"/>
    <p:sldId id="326" r:id="rId12"/>
    <p:sldId id="304" r:id="rId13"/>
    <p:sldId id="305" r:id="rId14"/>
    <p:sldId id="330" r:id="rId15"/>
    <p:sldId id="320" r:id="rId16"/>
    <p:sldId id="322" r:id="rId17"/>
    <p:sldId id="321" r:id="rId18"/>
    <p:sldId id="317" r:id="rId19"/>
    <p:sldId id="316" r:id="rId20"/>
    <p:sldId id="332" r:id="rId21"/>
    <p:sldId id="319" r:id="rId22"/>
    <p:sldId id="333" r:id="rId23"/>
    <p:sldId id="318" r:id="rId24"/>
    <p:sldId id="31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30" autoAdjust="0"/>
    <p:restoredTop sz="81088" autoAdjust="0"/>
  </p:normalViewPr>
  <p:slideViewPr>
    <p:cSldViewPr snapToGrid="0">
      <p:cViewPr varScale="1">
        <p:scale>
          <a:sx n="85" d="100"/>
          <a:sy n="85" d="100"/>
        </p:scale>
        <p:origin x="60" y="114"/>
      </p:cViewPr>
      <p:guideLst/>
    </p:cSldViewPr>
  </p:slideViewPr>
  <p:notesTextViewPr>
    <p:cViewPr>
      <p:scale>
        <a:sx n="1" d="1"/>
        <a:sy n="1" d="1"/>
      </p:scale>
      <p:origin x="0" y="0"/>
    </p:cViewPr>
  </p:notesTextViewPr>
  <p:sorterViewPr>
    <p:cViewPr varScale="1">
      <p:scale>
        <a:sx n="100" d="100"/>
        <a:sy n="100" d="100"/>
      </p:scale>
      <p:origin x="0" y="-14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10/15/2019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102264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732103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primary audience is the technical strategic decision-maker with influential solution architects, or lead technical personnel in development or operations.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this example this could include the VP Engineering and his core team.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793785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easiest way to move to containers on Azure is to deploy containers to the Linux variant of App Service. However this option does not provide a full-featured container orchestration platform with highly customizable load balancing, dynamic service discovery, and a holistic approach to container monitoring.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Azure Container Instances also provide a simple way to manage individual containers without management tooling providing a way to do on demand scaling for workloads that need that flexibility.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Ideally, Azure Kubernetes Service (AKS) will provide a fully managed service with the full set of orchestration and management tools. Working with AKS is the best choice to enable migration to AKS while still benefiting from a complete container orchestration experience to support the growth trajectory of the solution.</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best of all worlds is to go with a managed orchestration platform like AKS – native to Azure. It reduces the cost and management overhead of the cluster, while still providing a solution that supports growth, scale, and native management tooling.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Kubernetes you will have additional features at your fingertips beyond the pure Docker approach including:</a:t>
            </a:r>
          </a:p>
          <a:p>
            <a:pPr lvl="0" fontAlgn="base"/>
            <a:r>
              <a:rPr lang="en-US" sz="1200" kern="1200" dirty="0">
                <a:solidFill>
                  <a:schemeClr val="tx1"/>
                </a:solidFill>
                <a:effectLst/>
                <a:latin typeface="+mn-lt"/>
                <a:ea typeface="+mn-ea"/>
                <a:cs typeface="+mn-cs"/>
              </a:rPr>
              <a:t>The Kubernetes management dashboard which includes web interface and remote APIs for managing, running, and scaling containers, including CICD integration options.</a:t>
            </a:r>
          </a:p>
          <a:p>
            <a:pPr lvl="0" fontAlgn="base"/>
            <a:r>
              <a:rPr lang="en-US" sz="1200" kern="1200" dirty="0">
                <a:solidFill>
                  <a:schemeClr val="tx1"/>
                </a:solidFill>
                <a:effectLst/>
                <a:latin typeface="+mn-lt"/>
                <a:ea typeface="+mn-ea"/>
                <a:cs typeface="+mn-cs"/>
              </a:rPr>
              <a:t>The kubectl command line tool for engaging remote Kubernetes APIs and assisting with automation. </a:t>
            </a:r>
          </a:p>
          <a:p>
            <a:pPr lvl="0" fontAlgn="base"/>
            <a:r>
              <a:rPr lang="en-US" sz="1200" kern="1200" dirty="0">
                <a:solidFill>
                  <a:schemeClr val="tx1"/>
                </a:solidFill>
                <a:effectLst/>
                <a:latin typeface="+mn-lt"/>
                <a:ea typeface="+mn-ea"/>
                <a:cs typeface="+mn-cs"/>
              </a:rPr>
              <a:t>Built-in dynamic service discovery simplifying the deployment of new container instances to a load balanced environment. </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1806888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10/15/2019 4:11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196445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9257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79820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633029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16.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sz="4800" dirty="0">
                <a:solidFill>
                  <a:srgbClr val="FFFFFF"/>
                </a:solidFill>
              </a:rPr>
              <a:t>Cloud-native applications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04116"/>
            <a:ext cx="11653523" cy="5613676"/>
          </a:xfrm>
        </p:spPr>
        <p:txBody>
          <a:bodyPr>
            <a:noAutofit/>
          </a:bodyPr>
          <a:lstStyle/>
          <a:p>
            <a:pPr lvl="1">
              <a:spcAft>
                <a:spcPts val="882"/>
              </a:spcAft>
            </a:pPr>
            <a:r>
              <a:rPr lang="en-US" sz="2800" dirty="0">
                <a:solidFill>
                  <a:schemeClr val="tx1"/>
                </a:solidFill>
                <a:latin typeface="+mj-lt"/>
              </a:rPr>
              <a:t>Simplify new tenant deployment</a:t>
            </a:r>
          </a:p>
          <a:p>
            <a:pPr lvl="1">
              <a:spcAft>
                <a:spcPts val="882"/>
              </a:spcAft>
            </a:pPr>
            <a:r>
              <a:rPr lang="en-US" sz="2800" dirty="0">
                <a:solidFill>
                  <a:schemeClr val="tx1"/>
                </a:solidFill>
                <a:latin typeface="+mj-lt"/>
              </a:rPr>
              <a:t>Improve reliability of tenant updates</a:t>
            </a:r>
          </a:p>
          <a:p>
            <a:pPr lvl="1">
              <a:spcAft>
                <a:spcPts val="882"/>
              </a:spcAft>
            </a:pPr>
            <a:r>
              <a:rPr lang="en-US" sz="2800" dirty="0">
                <a:solidFill>
                  <a:schemeClr val="tx1"/>
                </a:solidFill>
                <a:latin typeface="+mj-lt"/>
              </a:rPr>
              <a:t>Choose a suitable Docker container strategy on Azure</a:t>
            </a:r>
          </a:p>
          <a:p>
            <a:pPr lvl="1">
              <a:spcAft>
                <a:spcPts val="882"/>
              </a:spcAft>
            </a:pPr>
            <a:r>
              <a:rPr lang="en-US" sz="2800" dirty="0">
                <a:solidFill>
                  <a:schemeClr val="tx1"/>
                </a:solidFill>
                <a:latin typeface="+mj-lt"/>
              </a:rPr>
              <a:t>Migrate MongoDB data to Cosmos DB without application changes</a:t>
            </a:r>
          </a:p>
          <a:p>
            <a:pPr lvl="1">
              <a:spcAft>
                <a:spcPts val="882"/>
              </a:spcAft>
            </a:pPr>
            <a:r>
              <a:rPr lang="en-US" sz="2800" dirty="0">
                <a:solidFill>
                  <a:schemeClr val="tx1"/>
                </a:solidFill>
                <a:latin typeface="+mj-lt"/>
              </a:rPr>
              <a:t>Continue to use Git repositories for source control</a:t>
            </a:r>
          </a:p>
          <a:p>
            <a:pPr lvl="1">
              <a:spcAft>
                <a:spcPts val="882"/>
              </a:spcAft>
            </a:pPr>
            <a:r>
              <a:rPr lang="en-US" sz="2800" dirty="0">
                <a:solidFill>
                  <a:schemeClr val="tx1"/>
                </a:solidFill>
                <a:latin typeface="+mj-lt"/>
              </a:rPr>
              <a:t>Look at Azure DevOps as the CICD tool of choice</a:t>
            </a:r>
          </a:p>
          <a:p>
            <a:pPr lvl="1">
              <a:spcAft>
                <a:spcPts val="882"/>
              </a:spcAft>
            </a:pPr>
            <a:r>
              <a:rPr lang="en-US" sz="2800" dirty="0">
                <a:solidFill>
                  <a:schemeClr val="tx1"/>
                </a:solidFill>
                <a:latin typeface="+mj-lt"/>
              </a:rPr>
              <a:t>Use tools for deployment, CICD integration, container scheduling, orchestration, monitoring, and alerts</a:t>
            </a:r>
          </a:p>
          <a:p>
            <a:pPr lvl="1">
              <a:spcAft>
                <a:spcPts val="882"/>
              </a:spcAft>
            </a:pPr>
            <a:r>
              <a:rPr lang="en-US" sz="2800" dirty="0">
                <a:latin typeface="+mj-lt"/>
              </a:rPr>
              <a:t>They wish to complete an implementation of the proposed solution for a single tenant to train the team and perfect the process</a:t>
            </a:r>
          </a:p>
          <a:p>
            <a:pPr marL="236546" lvl="1" indent="0">
              <a:spcAft>
                <a:spcPts val="882"/>
              </a:spcAft>
              <a:buNone/>
            </a:pPr>
            <a:endParaRPr lang="en-US" sz="2800" dirty="0">
              <a:solidFill>
                <a:schemeClr val="tx1"/>
              </a:solidFill>
            </a:endParaRPr>
          </a:p>
          <a:p>
            <a:pPr>
              <a:spcAft>
                <a:spcPts val="882"/>
              </a:spcAft>
            </a:pPr>
            <a:endParaRPr lang="en-US" sz="3600" dirty="0">
              <a:solidFill>
                <a:schemeClr val="tx1"/>
              </a:solidFill>
            </a:endParaRPr>
          </a:p>
          <a:p>
            <a:pPr>
              <a:spcAft>
                <a:spcPts val="882"/>
              </a:spcAft>
            </a:pPr>
            <a:endParaRPr lang="en-US" sz="3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15887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266099" cy="5745023"/>
          </a:xfrm>
        </p:spPr>
        <p:txBody>
          <a:bodyPr>
            <a:noAutofit/>
          </a:bodyPr>
          <a:lstStyle/>
          <a:p>
            <a:pPr fontAlgn="base">
              <a:tabLst>
                <a:tab pos="3200400" algn="l"/>
              </a:tabLst>
            </a:pPr>
            <a:r>
              <a:rPr lang="en-US" sz="3600" b="1" dirty="0"/>
              <a:t>There are many ways to deploy Docker containers on Azure, how do those options compare and what are motivations for each?</a:t>
            </a:r>
          </a:p>
          <a:p>
            <a:pPr lvl="0" fontAlgn="base">
              <a:tabLst>
                <a:tab pos="3200400" algn="l"/>
              </a:tabLst>
            </a:pPr>
            <a:endParaRPr lang="en-US" sz="3600" b="1" dirty="0"/>
          </a:p>
          <a:p>
            <a:pPr lvl="0" fontAlgn="base">
              <a:tabLst>
                <a:tab pos="3200400" algn="l"/>
              </a:tabLst>
            </a:pPr>
            <a:r>
              <a:rPr lang="en-US" sz="3600" b="1" dirty="0"/>
              <a:t>Is there an option in Azure that provides container orchestration platform features that are easy to manage and migrate to, that can also handle our scale and management workflow requirements? </a:t>
            </a:r>
          </a:p>
        </p:txBody>
      </p:sp>
      <p:pic>
        <p:nvPicPr>
          <p:cNvPr id="4" name="Graphic 3" descr="Question mark icon&#10;">
            <a:extLst>
              <a:ext uri="{FF2B5EF4-FFF2-40B4-BE49-F238E27FC236}">
                <a16:creationId xmlns:a16="http://schemas.microsoft.com/office/drawing/2014/main" id="{7A8F2601-8A19-4DCE-8084-0E3BE80296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2088841"/>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pPr marL="0" indent="0">
              <a:buNone/>
            </a:pPr>
            <a:r>
              <a:rPr lang="en-US" sz="3600" dirty="0">
                <a:solidFill>
                  <a:schemeClr val="tx1"/>
                </a:solidFill>
                <a:latin typeface="+mj-lt"/>
              </a:rPr>
              <a:t>Kubernetes Architecture</a:t>
            </a:r>
            <a:endParaRPr lang="en-US" sz="1800" dirty="0">
              <a:solidFill>
                <a:schemeClr val="tx1"/>
              </a:solidFill>
            </a:endParaRPr>
          </a:p>
        </p:txBody>
      </p:sp>
      <p:pic>
        <p:nvPicPr>
          <p:cNvPr id="4" name="Picture 3" descr="Diagram of Azure Kubernetes Service managed components with master and agent nodes.">
            <a:extLst>
              <a:ext uri="{FF2B5EF4-FFF2-40B4-BE49-F238E27FC236}">
                <a16:creationId xmlns:a16="http://schemas.microsoft.com/office/drawing/2014/main" id="{3C5B1B49-16A0-6D47-86C1-375B65B64B2C}"/>
              </a:ext>
            </a:extLst>
          </p:cNvPr>
          <p:cNvPicPr>
            <a:picLocks noChangeAspect="1"/>
          </p:cNvPicPr>
          <p:nvPr/>
        </p:nvPicPr>
        <p:blipFill>
          <a:blip r:embed="rId3"/>
          <a:stretch>
            <a:fillRect/>
          </a:stretch>
        </p:blipFill>
        <p:spPr>
          <a:xfrm>
            <a:off x="882396" y="2274287"/>
            <a:ext cx="10744200" cy="3683000"/>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Chef Server schematic. Showing nodes.  and Aministrators workstation, and cloud provisioning requests." title="Chef Automate Servier with Azure"/>
          <p:cNvSpPr>
            <a:spLocks noGrp="1"/>
          </p:cNvSpPr>
          <p:nvPr>
            <p:ph type="body" sz="quarter" idx="10"/>
          </p:nvPr>
        </p:nvSpPr>
        <p:spPr/>
        <p:txBody>
          <a:bodyPr>
            <a:normAutofit/>
          </a:bodyPr>
          <a:lstStyle/>
          <a:p>
            <a:pPr marL="0" indent="0">
              <a:buNone/>
            </a:pPr>
            <a:r>
              <a:rPr lang="en-US" sz="3600" dirty="0">
                <a:solidFill>
                  <a:schemeClr val="tx1"/>
                </a:solidFill>
                <a:latin typeface="+mj-lt"/>
              </a:rPr>
              <a:t>Azure DevOps for CICD to Azure Kubernetes Service (AKS)</a:t>
            </a:r>
          </a:p>
        </p:txBody>
      </p:sp>
      <p:pic>
        <p:nvPicPr>
          <p:cNvPr id="5" name="Picture 4" descr="Diagram showing the Azure DevOps workflow to build Docker images from source code, push images to Azure Container Registry, and deploy to Azure Kubernetes Service.">
            <a:extLst>
              <a:ext uri="{FF2B5EF4-FFF2-40B4-BE49-F238E27FC236}">
                <a16:creationId xmlns:a16="http://schemas.microsoft.com/office/drawing/2014/main" id="{0AD41684-79B1-1641-996F-2A9ECFAA44F5}"/>
              </a:ext>
            </a:extLst>
          </p:cNvPr>
          <p:cNvPicPr>
            <a:picLocks noChangeAspect="1"/>
          </p:cNvPicPr>
          <p:nvPr/>
        </p:nvPicPr>
        <p:blipFill>
          <a:blip r:embed="rId3"/>
          <a:stretch>
            <a:fillRect/>
          </a:stretch>
        </p:blipFill>
        <p:spPr>
          <a:xfrm>
            <a:off x="2682240" y="1855424"/>
            <a:ext cx="6627914" cy="5002576"/>
          </a:xfrm>
          <a:prstGeom prst="rect">
            <a:avLst/>
          </a:prstGeom>
        </p:spPr>
      </p:pic>
    </p:spTree>
    <p:extLst>
      <p:ext uri="{BB962C8B-B14F-4D97-AF65-F5344CB8AC3E}">
        <p14:creationId xmlns:p14="http://schemas.microsoft.com/office/powerpoint/2010/main" val="2881331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800834608"/>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1472487" cy="60047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to the target customer in a 15-minute chalk-talk format. </a:t>
            </a:r>
            <a:endParaRPr lang="en-US" sz="3600" dirty="0">
              <a:latin typeface="+mj-lt"/>
            </a:endParaRPr>
          </a:p>
          <a:p>
            <a:pPr>
              <a:lnSpc>
                <a:spcPct val="90000"/>
              </a:lnSpc>
              <a:spcAft>
                <a:spcPts val="600"/>
              </a:spcAft>
            </a:pPr>
            <a:endParaRPr lang="en-US"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35078"/>
          </a:xfrm>
        </p:spPr>
        <p:txBody>
          <a:bodyPr>
            <a:noAutofit/>
          </a:bodyPr>
          <a:lstStyle/>
          <a:p>
            <a:pPr marL="522296" lvl="1" indent="-285750"/>
            <a:r>
              <a:rPr lang="en-US" sz="2800" dirty="0"/>
              <a:t>Arthur Block, VP Engineering at Fabrikam Medical Conferences</a:t>
            </a:r>
          </a:p>
          <a:p>
            <a:pPr marL="522296" lvl="1" indent="-285750"/>
            <a:endParaRPr lang="en-US" sz="2800" dirty="0"/>
          </a:p>
          <a:p>
            <a:pPr marL="522296" lvl="1" indent="-285750"/>
            <a:r>
              <a:rPr lang="en-US" sz="2800" dirty="0"/>
              <a:t>The primary audience is the technical strategic decision-maker with influential solution architects, or lead technical personnel in development or operations .</a:t>
            </a:r>
          </a:p>
          <a:p>
            <a:pPr marL="522296" lvl="1" indent="-285750"/>
            <a:endParaRPr lang="en-US" sz="2800" dirty="0"/>
          </a:p>
          <a:p>
            <a:pPr marL="522296" lvl="1" indent="-285750"/>
            <a:r>
              <a:rPr lang="en-US" sz="2800" dirty="0"/>
              <a:t>Usually we talk to the key architects, developers and infrastructure managers who report to the CIO or equivalent, or to key solution sponsors or those that represent the business unit IT or developers that report to those sponsors.</a:t>
            </a:r>
          </a:p>
          <a:p>
            <a:pPr marL="236546" lvl="1" indent="0">
              <a:spcAft>
                <a:spcPts val="882"/>
              </a:spcAft>
              <a:buNone/>
            </a:pPr>
            <a:endParaRPr lang="en-US" sz="2800" dirty="0">
              <a:solidFill>
                <a:schemeClr val="tx1"/>
              </a:solidFill>
            </a:endParaRPr>
          </a:p>
        </p:txBody>
      </p:sp>
      <p:pic>
        <p:nvPicPr>
          <p:cNvPr id="4" name="Graphic 3" descr="Meeting icon">
            <a:extLst>
              <a:ext uri="{FF2B5EF4-FFF2-40B4-BE49-F238E27FC236}">
                <a16:creationId xmlns:a16="http://schemas.microsoft.com/office/drawing/2014/main" id="{51764D11-5F0C-4D7E-9C78-AA3E00DAC2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182" y="4925986"/>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267087" cy="5379312"/>
          </a:xfrm>
        </p:spPr>
        <p:txBody>
          <a:bodyPr>
            <a:normAutofit/>
          </a:bodyPr>
          <a:lstStyle/>
          <a:p>
            <a:pPr lvl="1"/>
            <a:r>
              <a:rPr lang="en-US" sz="3600" dirty="0"/>
              <a:t>After evaluating the options for container platforms on Azure, Fabrikam Medical Conferences decided to move forward with Azure Kubernetes Service (AKS).</a:t>
            </a:r>
          </a:p>
          <a:p>
            <a:pPr lvl="1"/>
            <a:endParaRPr lang="en-US" sz="3600" dirty="0"/>
          </a:p>
          <a:p>
            <a:pPr lvl="1"/>
            <a:r>
              <a:rPr lang="en-US" sz="3600" dirty="0"/>
              <a:t>They also decided to move forward with Azure DevOps for infrastructure and container DevOps workflows.</a:t>
            </a:r>
          </a:p>
          <a:p>
            <a:pPr marL="285753" indent="-285753" defTabSz="914554">
              <a:buFont typeface="Arial"/>
              <a:buChar char="•"/>
            </a:pPr>
            <a:endParaRPr lang="en-US" sz="3600" dirty="0">
              <a:solidFill>
                <a:srgbClr val="FFFFFF"/>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A diagram showing the solution, using Azure Kubernetes Service with a CosmosDB back end.">
            <a:extLst>
              <a:ext uri="{FF2B5EF4-FFF2-40B4-BE49-F238E27FC236}">
                <a16:creationId xmlns:a16="http://schemas.microsoft.com/office/drawing/2014/main" id="{A77DE13A-AD2C-4759-A6A4-111012127BDB}"/>
              </a:ext>
            </a:extLst>
          </p:cNvPr>
          <p:cNvPicPr>
            <a:picLocks noChangeAspect="1"/>
          </p:cNvPicPr>
          <p:nvPr/>
        </p:nvPicPr>
        <p:blipFill>
          <a:blip r:embed="rId3"/>
          <a:stretch>
            <a:fillRect/>
          </a:stretch>
        </p:blipFill>
        <p:spPr>
          <a:xfrm>
            <a:off x="1715911" y="1369575"/>
            <a:ext cx="9014287" cy="5352957"/>
          </a:xfrm>
          <a:prstGeom prst="rect">
            <a:avLst/>
          </a:prstGeom>
        </p:spPr>
      </p:pic>
    </p:spTree>
    <p:extLst>
      <p:ext uri="{BB962C8B-B14F-4D97-AF65-F5344CB8AC3E}">
        <p14:creationId xmlns:p14="http://schemas.microsoft.com/office/powerpoint/2010/main" val="2077532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7674246" cy="503214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000" dirty="0"/>
              <a:t>This whiteboard design session is designed to help attendees understand the choices related to building and deploying containerized applications in Azure, critical decisions around this and other aspects of the solution including ways to lift-and-shift parts of the application to reduce applications changes.</a:t>
            </a:r>
            <a:br>
              <a:rPr lang="en-US" sz="2000" dirty="0"/>
            </a:br>
            <a:endParaRPr lang="en-US" sz="2000" dirty="0"/>
          </a:p>
          <a:p>
            <a:pPr>
              <a:lnSpc>
                <a:spcPct val="90000"/>
              </a:lnSpc>
              <a:spcAft>
                <a:spcPts val="600"/>
              </a:spcAft>
            </a:pPr>
            <a:r>
              <a:rPr lang="en-US" sz="3600" dirty="0">
                <a:latin typeface="+mj-lt"/>
              </a:rPr>
              <a:t>Learning objectives</a:t>
            </a:r>
          </a:p>
          <a:p>
            <a:pPr marL="285750" indent="-285750">
              <a:buFont typeface="Arial" panose="020B0604020202020204" pitchFamily="34" charset="0"/>
              <a:buChar char="•"/>
            </a:pPr>
            <a:r>
              <a:rPr lang="en-US" sz="2000" dirty="0"/>
              <a:t>Work with Docker images and Azure Container Registry</a:t>
            </a:r>
          </a:p>
          <a:p>
            <a:pPr marL="285750" indent="-285750">
              <a:buFont typeface="Arial" panose="020B0604020202020204" pitchFamily="34" charset="0"/>
              <a:buChar char="•"/>
            </a:pPr>
            <a:r>
              <a:rPr lang="en-US" sz="2000" dirty="0"/>
              <a:t>Create a Kubernetes cluster with Azure Kubernetes Service (AKS)</a:t>
            </a:r>
          </a:p>
          <a:p>
            <a:pPr marL="285750" indent="-285750">
              <a:buFont typeface="Arial" panose="020B0604020202020204" pitchFamily="34" charset="0"/>
              <a:buChar char="•"/>
            </a:pPr>
            <a:r>
              <a:rPr lang="en-US" sz="2000" dirty="0"/>
              <a:t>Deploy containers to a Kubernetes cluster</a:t>
            </a:r>
          </a:p>
          <a:p>
            <a:pPr marL="285750" indent="-285750">
              <a:buFont typeface="Arial" panose="020B0604020202020204" pitchFamily="34" charset="0"/>
              <a:buChar char="•"/>
            </a:pPr>
            <a:r>
              <a:rPr lang="en-US" sz="2000" dirty="0"/>
              <a:t>Load balance containers, set up dynamic service discovery</a:t>
            </a:r>
          </a:p>
          <a:p>
            <a:pPr marL="285750" indent="-285750">
              <a:buFont typeface="Arial" panose="020B0604020202020204" pitchFamily="34" charset="0"/>
              <a:buChar char="•"/>
            </a:pPr>
            <a:r>
              <a:rPr lang="en-US" sz="2000" dirty="0"/>
              <a:t>Scale services </a:t>
            </a:r>
          </a:p>
          <a:p>
            <a:pPr marL="285750" indent="-285750">
              <a:buFont typeface="Arial" panose="020B0604020202020204" pitchFamily="34" charset="0"/>
              <a:buChar char="•"/>
            </a:pPr>
            <a:r>
              <a:rPr lang="en-US" sz="2000" dirty="0"/>
              <a:t>Perform rolling upgrades with zero downtime</a:t>
            </a:r>
          </a:p>
        </p:txBody>
      </p:sp>
      <p:pic>
        <p:nvPicPr>
          <p:cNvPr id="4" name="Graphic 3" descr="Teacher icon">
            <a:extLst>
              <a:ext uri="{FF2B5EF4-FFF2-40B4-BE49-F238E27FC236}">
                <a16:creationId xmlns:a16="http://schemas.microsoft.com/office/drawing/2014/main" id="{8CD62878-BE2D-4253-993C-3AEE90C49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87823"/>
          </a:xfrm>
        </p:spPr>
        <p:txBody>
          <a:bodyPr>
            <a:normAutofit/>
          </a:bodyPr>
          <a:lstStyle/>
          <a:p>
            <a:pPr marL="0" indent="0">
              <a:buNone/>
            </a:pPr>
            <a:r>
              <a:rPr lang="en-US" sz="3600" dirty="0"/>
              <a:t>There are many ways to deploy Docker containers on Azure. How do those options compare and what are motivations for each? </a:t>
            </a:r>
            <a:endParaRPr lang="en-US" sz="2000" i="1" dirty="0"/>
          </a:p>
          <a:p>
            <a:pPr lvl="2"/>
            <a:r>
              <a:rPr lang="en-US" sz="2800" dirty="0"/>
              <a:t>Web App for Containers – simple PaaS without full-featured container orchestration</a:t>
            </a:r>
          </a:p>
          <a:p>
            <a:pPr lvl="2"/>
            <a:r>
              <a:rPr lang="en-US" sz="2800" dirty="0"/>
              <a:t>Azure Container Instances – simple, isolated, without management tooling, enabling workload scale on demand</a:t>
            </a:r>
          </a:p>
          <a:p>
            <a:pPr lvl="2"/>
            <a:r>
              <a:rPr lang="en-US" sz="2800" dirty="0"/>
              <a:t>Azure Kubernetes Services (AKS) – the ideal solution for a fully managed experience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444357"/>
            <a:ext cx="10416482" cy="5287823"/>
          </a:xfrm>
        </p:spPr>
        <p:txBody>
          <a:bodyPr>
            <a:normAutofit/>
          </a:bodyPr>
          <a:lstStyle/>
          <a:p>
            <a:pPr marL="0" indent="0">
              <a:buNone/>
            </a:pPr>
            <a:r>
              <a:rPr lang="en-US" sz="3600" dirty="0"/>
              <a:t>Is there an option in Azure that provides container orchestration platform features that are easy to manage and migrate to, that can also handle our scale and management workflow requirements? </a:t>
            </a:r>
          </a:p>
          <a:p>
            <a:pPr marL="0" indent="0">
              <a:buNone/>
            </a:pPr>
            <a:endParaRPr lang="en-US" sz="1800" i="1" dirty="0"/>
          </a:p>
          <a:p>
            <a:pPr lvl="2"/>
            <a:r>
              <a:rPr lang="en-US" sz="2800" dirty="0"/>
              <a:t>The best option is to go with a managed cluster such as Azure Container Service (AKS), native to Azure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09696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6920" y="2157140"/>
            <a:ext cx="11653523" cy="2792889"/>
          </a:xfrm>
        </p:spPr>
        <p:txBody>
          <a:bodyPr>
            <a:normAutofit lnSpcReduction="10000"/>
          </a:bodyPr>
          <a:lstStyle/>
          <a:p>
            <a:pPr marL="0" indent="0">
              <a:buNone/>
            </a:pPr>
            <a:r>
              <a:rPr lang="en-US" sz="3600" i="1" dirty="0">
                <a:solidFill>
                  <a:schemeClr val="tx1"/>
                </a:solidFill>
              </a:rPr>
              <a:t>“With Azure Kubernetes Service (AKS) we feel confident we can make the move to a container-based platform with the right DevOps support in place to be successful with a small team.”</a:t>
            </a:r>
            <a:endParaRPr lang="en-US" sz="3600" dirty="0">
              <a:solidFill>
                <a:schemeClr val="tx1"/>
              </a:solidFill>
            </a:endParaRPr>
          </a:p>
          <a:p>
            <a:pPr marL="0" indent="0">
              <a:buNone/>
            </a:pPr>
            <a:r>
              <a:rPr lang="en-US" sz="2800" dirty="0">
                <a:solidFill>
                  <a:schemeClr val="tx1"/>
                </a:solidFill>
              </a:rPr>
              <a:t>	</a:t>
            </a:r>
          </a:p>
          <a:p>
            <a:pPr marL="0" indent="0">
              <a:buNone/>
            </a:pPr>
            <a:r>
              <a:rPr lang="en-US" sz="2800" dirty="0">
                <a:solidFill>
                  <a:schemeClr val="tx1"/>
                </a:solidFill>
              </a:rPr>
              <a:t>	- Arthur Block, VP of Engineering at Fabrikam Medical Conferences</a:t>
            </a:r>
          </a:p>
          <a:p>
            <a:pPr lvl="1"/>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584094"/>
          </a:xfrm>
        </p:spPr>
        <p:txBody>
          <a:bodyPr>
            <a:normAutofit/>
          </a:bodyPr>
          <a:lstStyle/>
          <a:p>
            <a:r>
              <a:rPr lang="en-US" sz="3600" b="1" dirty="0"/>
              <a:t>Fabrikam Medical Conferences provides conference web site services tailored to the medical community.</a:t>
            </a:r>
          </a:p>
          <a:p>
            <a:pPr marL="0" indent="0">
              <a:buNone/>
            </a:pPr>
            <a:endParaRPr lang="en-US" sz="3600" b="1" dirty="0"/>
          </a:p>
          <a:p>
            <a:r>
              <a:rPr lang="en-US" sz="3600" b="1" dirty="0"/>
              <a:t>After starting with a few small conferences, they now have evolved into a well-known brand and handle over 100 conferences per year, and growing.</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s</a:t>
            </a:r>
            <a:r>
              <a:rPr lang="en-US" sz="4900" dirty="0">
                <a:solidFill>
                  <a:schemeClr val="tx1"/>
                </a:solidFill>
                <a:cs typeface="Segoe UI" panose="020B0502040204020203" pitchFamily="34" charset="0"/>
              </a:rPr>
              <a:t>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Each conference site has limited budget, but the conference owners have significant customization and change demands.</a:t>
            </a:r>
          </a:p>
          <a:p>
            <a:endParaRPr lang="en-US" sz="3600" b="1" dirty="0"/>
          </a:p>
          <a:p>
            <a:r>
              <a:rPr lang="en-US" sz="3600" b="1" dirty="0"/>
              <a:t>These changes can impact various aspects of the system from UI to back end, including conference registration and payment terms.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31152"/>
          </a:xfrm>
        </p:spPr>
        <p:txBody>
          <a:bodyPr>
            <a:normAutofit/>
          </a:bodyPr>
          <a:lstStyle/>
          <a:p>
            <a:r>
              <a:rPr lang="en-US" sz="3600" b="1" dirty="0"/>
              <a:t>12 developers handle </a:t>
            </a:r>
          </a:p>
          <a:p>
            <a:pPr lvl="1"/>
            <a:r>
              <a:rPr lang="en-US" sz="2800" b="1" dirty="0"/>
              <a:t>Development</a:t>
            </a:r>
          </a:p>
          <a:p>
            <a:pPr lvl="1"/>
            <a:r>
              <a:rPr lang="en-US" sz="2800" b="1" dirty="0"/>
              <a:t>Testing</a:t>
            </a:r>
          </a:p>
          <a:p>
            <a:pPr lvl="1"/>
            <a:r>
              <a:rPr lang="en-US" sz="2800" b="1" dirty="0"/>
              <a:t>Deployment</a:t>
            </a:r>
          </a:p>
          <a:p>
            <a:pPr lvl="1"/>
            <a:r>
              <a:rPr lang="en-US" sz="2800" b="1" dirty="0"/>
              <a:t>Operational management of all customer sites</a:t>
            </a:r>
          </a:p>
          <a:p>
            <a:endParaRPr lang="en-US" sz="3600" b="1" dirty="0"/>
          </a:p>
          <a:p>
            <a:r>
              <a:rPr lang="en-US" sz="3600" b="1" dirty="0"/>
              <a:t>Due to customer demands, they have issues with the efficiency and reliability of their development and DevOps workflows.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886086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263605"/>
            <a:ext cx="11653523" cy="5379312"/>
          </a:xfrm>
        </p:spPr>
        <p:txBody>
          <a:bodyPr>
            <a:normAutofit/>
          </a:bodyPr>
          <a:lstStyle/>
          <a:p>
            <a:r>
              <a:rPr lang="en-US" sz="3600" b="1" dirty="0"/>
              <a:t>The technology used is the MEAN stack </a:t>
            </a:r>
          </a:p>
          <a:p>
            <a:pPr lvl="1"/>
            <a:r>
              <a:rPr lang="en-US" sz="2800" b="1" dirty="0"/>
              <a:t>Mongo, Express, Angular, and Node.js</a:t>
            </a:r>
            <a:endParaRPr lang="en-US" sz="3600" b="1" dirty="0"/>
          </a:p>
          <a:p>
            <a:pPr lvl="1"/>
            <a:r>
              <a:rPr lang="en-US" sz="2800" b="1" dirty="0"/>
              <a:t>Conference sites are currently hosted on Windows Server machines on premise.</a:t>
            </a:r>
          </a:p>
          <a:p>
            <a:pPr lvl="1" fontAlgn="base"/>
            <a:r>
              <a:rPr lang="en-US" sz="2800" b="1" dirty="0"/>
              <a:t>The data back-end is a MongoDB cluster also deployed to Windows Server machines on premise.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40771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Conference owners (“customers”) are considered “tenants”, and each tenant is treated as a unique deployment including:</a:t>
            </a:r>
          </a:p>
          <a:p>
            <a:pPr lvl="2" fontAlgn="base"/>
            <a:r>
              <a:rPr lang="en-US" sz="2400" b="1" dirty="0"/>
              <a:t>A database in the MongoDB cluster with its own collections</a:t>
            </a:r>
          </a:p>
          <a:p>
            <a:pPr lvl="2" fontAlgn="base"/>
            <a:r>
              <a:rPr lang="en-US" sz="2400" b="1" dirty="0"/>
              <a:t>A copy of the most recent functional conference code base is taken and configured to point at the tenant database</a:t>
            </a:r>
          </a:p>
          <a:p>
            <a:pPr lvl="0" fontAlgn="base"/>
            <a:endParaRPr lang="en-US" sz="2000" b="1" dirty="0"/>
          </a:p>
          <a:p>
            <a:pPr lvl="0" fontAlgn="base"/>
            <a:r>
              <a:rPr lang="en-US" sz="3600" b="1" dirty="0"/>
              <a:t>Modifications are made to support the customer’s needs</a:t>
            </a:r>
          </a:p>
          <a:p>
            <a:pPr lvl="2" fontAlgn="base"/>
            <a:r>
              <a:rPr lang="en-US" sz="2400" b="1" dirty="0"/>
              <a:t>The tenant’s code is deployed to a specific group of load balanced Windows Server machines dedicated to one or more tenant.</a:t>
            </a:r>
          </a:p>
          <a:p>
            <a:pPr lvl="2" fontAlgn="base"/>
            <a:r>
              <a:rPr lang="en-US" sz="2400" b="1" dirty="0"/>
              <a:t>Once the conference site is live, the inevitable requests for customizations to the deployment begins.</a:t>
            </a:r>
          </a:p>
          <a:p>
            <a:pPr lvl="2" fontAlgn="base"/>
            <a:endParaRPr lang="en-US" sz="2400" b="1" dirty="0"/>
          </a:p>
          <a:p>
            <a:pPr lvl="0" fontAlgn="base"/>
            <a:endParaRPr lang="en-US" sz="2000" b="1" dirty="0"/>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67380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Speech icon">
            <a:extLst>
              <a:ext uri="{FF2B5EF4-FFF2-40B4-BE49-F238E27FC236}">
                <a16:creationId xmlns:a16="http://schemas.microsoft.com/office/drawing/2014/main" id="{475009F3-F585-BA45-A864-378F7513E5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18775" y="4852416"/>
            <a:ext cx="3403986" cy="2005584"/>
          </a:xfrm>
          <a:prstGeom prst="rect">
            <a:avLst/>
          </a:prstGeom>
          <a:effectLst>
            <a:outerShdw blurRad="76200" dir="18900000" sy="23000" kx="-1200000" algn="bl" rotWithShape="0">
              <a:prstClr val="black">
                <a:alpha val="20000"/>
              </a:prstClr>
            </a:outerShdw>
          </a:effectLst>
        </p:spPr>
      </p:pic>
      <p:sp>
        <p:nvSpPr>
          <p:cNvPr id="3" name="Content Placeholder 2"/>
          <p:cNvSpPr>
            <a:spLocks noGrp="1"/>
          </p:cNvSpPr>
          <p:nvPr>
            <p:ph type="body" sz="quarter" idx="10"/>
          </p:nvPr>
        </p:nvSpPr>
        <p:spPr>
          <a:xfrm>
            <a:off x="269240" y="1189177"/>
            <a:ext cx="10916212" cy="5379312"/>
          </a:xfrm>
        </p:spPr>
        <p:txBody>
          <a:bodyPr>
            <a:normAutofit/>
          </a:bodyPr>
          <a:lstStyle/>
          <a:p>
            <a:r>
              <a:rPr lang="en-US" sz="3600" b="1" dirty="0"/>
              <a:t>They are looking to achieve the following:</a:t>
            </a:r>
          </a:p>
          <a:p>
            <a:pPr lvl="2" fontAlgn="base"/>
            <a:r>
              <a:rPr lang="en-US" sz="2800" b="1" dirty="0"/>
              <a:t>Reduce potential regressions introduced to functional tenant code when changes are made</a:t>
            </a:r>
          </a:p>
          <a:p>
            <a:pPr lvl="2" fontAlgn="base"/>
            <a:r>
              <a:rPr lang="en-US" sz="2800" b="1" dirty="0"/>
              <a:t>Ideally, changes to individual areas should not require a full regression test of the site functionality</a:t>
            </a:r>
          </a:p>
          <a:p>
            <a:pPr lvl="2" fontAlgn="base"/>
            <a:r>
              <a:rPr lang="en-US" sz="2800" b="1" dirty="0"/>
              <a:t>Reduce the time to onboard new tenants</a:t>
            </a:r>
          </a:p>
          <a:p>
            <a:pPr lvl="2" fontAlgn="base"/>
            <a:r>
              <a:rPr lang="en-US" sz="2800" b="1" dirty="0"/>
              <a:t>Reduce overhead managing changes, and related deployments</a:t>
            </a:r>
          </a:p>
          <a:p>
            <a:pPr lvl="2" fontAlgn="base"/>
            <a:r>
              <a:rPr lang="en-US" sz="2800" b="1" dirty="0"/>
              <a:t>Improve ability to roll back and recover post change</a:t>
            </a:r>
          </a:p>
          <a:p>
            <a:pPr lvl="2" fontAlgn="base"/>
            <a:r>
              <a:rPr lang="en-US" sz="2800" b="1" dirty="0"/>
              <a:t>Increase visibility into system operations and health</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280218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1433</Words>
  <Application>Microsoft Office PowerPoint</Application>
  <PresentationFormat>Widescreen</PresentationFormat>
  <Paragraphs>173</Paragraphs>
  <Slides>23</Slides>
  <Notes>23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Calibri</vt:lpstr>
      <vt:lpstr>Consolas</vt:lpstr>
      <vt:lpstr>Segoe UI</vt:lpstr>
      <vt:lpstr>Segoe UI Light</vt:lpstr>
      <vt:lpstr>Segoe UI Semilight</vt:lpstr>
      <vt:lpstr>Wingdings</vt:lpstr>
      <vt:lpstr>2_Server and Cloud 2013</vt:lpstr>
      <vt:lpstr>C+E Readiness Template</vt:lpstr>
      <vt:lpstr>Cloud-native applications</vt:lpstr>
      <vt:lpstr>Abstract and learning objectives</vt:lpstr>
      <vt:lpstr>Step 1: Review the customer case study</vt:lpstr>
      <vt:lpstr>Customer situation </vt:lpstr>
      <vt:lpstr>Customer situation </vt:lpstr>
      <vt:lpstr>Customer situation </vt:lpstr>
      <vt:lpstr>Customer situation </vt:lpstr>
      <vt:lpstr>Customer situation </vt:lpstr>
      <vt:lpstr>Customer situation </vt:lpstr>
      <vt:lpstr>Customer needs </vt:lpstr>
      <vt:lpstr>Customer objections </vt:lpstr>
      <vt:lpstr>Common scenarios </vt:lpstr>
      <vt:lpstr>Common scenarios </vt:lpstr>
      <vt:lpstr>Step 2: Design the solution</vt:lpstr>
      <vt:lpstr>Step 3: Present the solution</vt:lpstr>
      <vt:lpstr>Wrap-up</vt:lpstr>
      <vt:lpstr>Preferred target audience </vt:lpstr>
      <vt:lpstr>Preferred solution </vt:lpstr>
      <vt:lpstr>Preferred solution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2018-10-21T16:54:03Z</dcterms:created>
  <dcterms:modified xsi:type="dcterms:W3CDTF">2019-10-15T23:30:14Z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walterm@microsoft.com</vt:lpwstr>
  </property>
  <property fmtid="{D5CDD505-2E9C-101B-9397-08002B2CF9AE}" pid="5" name="MSIP_Label_f42aa342-8706-4288-bd11-ebb85995028c_SetDate">
    <vt:lpwstr>2019-09-06T00:31:30.5028534Z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afdee7bf-b374-4e3a-8c4f-3811fe3bc335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