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hFgTTDwN0wrr6Mr+cLEnL8jYwy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GillSans-bold.fntdata"/><Relationship Id="rId10" Type="http://schemas.openxmlformats.org/officeDocument/2006/relationships/slide" Target="slides/slide6.xml"/><Relationship Id="rId21" Type="http://schemas.openxmlformats.org/officeDocument/2006/relationships/font" Target="fonts/GillSans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9c5f7e77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f9c5f7e773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9c5f7e77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f9c5f7e773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9c5f7e77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f9c5f7e773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9c5f7e77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f9c5f7e773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9c5f7e77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f9c5f7e773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9c5f7e7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gf9c5f7e77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9c5f7e77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f9c5f7e773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9c5f7e77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f9c5f7e773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7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7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3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37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6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4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7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7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47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9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3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4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4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41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2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4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3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3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43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43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4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4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4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44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4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44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45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45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33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5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45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5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45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45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5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45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p36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3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3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36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uggingface.co/transformers/main_classes/tokenizer.html" TargetMode="External"/><Relationship Id="rId4" Type="http://schemas.openxmlformats.org/officeDocument/2006/relationships/hyperlink" Target="https://github.com/google/sentencepiec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cikit-learn.org/stable/modules/generated/sklearn.preprocessing.LabelEncoder.html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uggingface.co/docs/datasets/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2266949" y="1219200"/>
            <a:ext cx="8778378" cy="254508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Interos</a:t>
            </a:r>
            <a:br>
              <a:rPr lang="en-US"/>
            </a:br>
            <a:r>
              <a:rPr lang="en-US" sz="3200"/>
              <a:t>ML Apprentice Coding Challenge</a:t>
            </a:r>
            <a:br>
              <a:rPr lang="en-US" sz="4000"/>
            </a:br>
            <a:endParaRPr sz="4000"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2408255" y="3864579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3300"/>
              <a:t>Debal Husain Abbas</a:t>
            </a:r>
            <a:endParaRPr sz="3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PROPOSED METHODOLOGY </a:t>
            </a:r>
            <a:endParaRPr/>
          </a:p>
        </p:txBody>
      </p:sp>
      <p:sp>
        <p:nvSpPr>
          <p:cNvPr id="157" name="Google Shape;157;p8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We are going to use a Transformer Model to do the classification 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Transformers are already pre trained on large corpuses of text and require fine tuning on downstream task to give very good results.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We will attach a Dense layer having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/>
              <a:t> neurons and softmax activation on top of it to get our final model for training and predictions.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9c5f7e773_0_40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Preprocessing </a:t>
            </a:r>
            <a:endParaRPr/>
          </a:p>
        </p:txBody>
      </p:sp>
      <p:sp>
        <p:nvSpPr>
          <p:cNvPr id="163" name="Google Shape;163;gf9c5f7e773_0_40"/>
          <p:cNvSpPr txBox="1"/>
          <p:nvPr>
            <p:ph idx="1" type="body"/>
          </p:nvPr>
        </p:nvSpPr>
        <p:spPr>
          <a:xfrm>
            <a:off x="1451575" y="2023425"/>
            <a:ext cx="9603300" cy="3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will now prepare the article text to be input into the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will be done by tokenizing and encoding the text . This all is </a:t>
            </a:r>
            <a:r>
              <a:rPr lang="en-US"/>
              <a:t>handled  by the huggingface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Tokenizer</a:t>
            </a:r>
            <a:r>
              <a:rPr lang="en-US"/>
              <a:t>. It tokenizes the text using the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sentencepiece</a:t>
            </a:r>
            <a:r>
              <a:rPr lang="en-US"/>
              <a:t> tokenizer and then encodes it and also does padding.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Padding is done on sentences to make them uniform in length as the deep learning model will only accept a batch of uniform sequences having same length.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returns two objects </a:t>
            </a:r>
            <a:r>
              <a:rPr b="1" lang="en-US"/>
              <a:t>input_ids</a:t>
            </a:r>
            <a:r>
              <a:rPr lang="en-US"/>
              <a:t> and </a:t>
            </a:r>
            <a:r>
              <a:rPr b="1" lang="en-US"/>
              <a:t>attention_mask</a:t>
            </a:r>
            <a:r>
              <a:rPr lang="en-US"/>
              <a:t>. input_ids contains the encoded text while attention mask is of the same length as input ids and the items in it can be either 0 or 1 , it helps the model to understand whether the token is part of original text or a padding token.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Since the model only accepts sequences up to a sequence length of 510 so we will truncate the sequence to that length, so it can be given as an input to the model.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9c5f7e773_0_50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69" name="Google Shape;169;gf9c5f7e773_0_50"/>
          <p:cNvSpPr txBox="1"/>
          <p:nvPr>
            <p:ph idx="1" type="body"/>
          </p:nvPr>
        </p:nvSpPr>
        <p:spPr>
          <a:xfrm>
            <a:off x="1451575" y="2023425"/>
            <a:ext cx="9603300" cy="3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Image of how the final model looks like and make predictions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gf9c5f7e773_0_50"/>
          <p:cNvPicPr preferRelativeResize="0"/>
          <p:nvPr/>
        </p:nvPicPr>
        <p:blipFill rotWithShape="1">
          <a:blip r:embed="rId3">
            <a:alphaModFix/>
          </a:blip>
          <a:srcRect b="26995" l="9755" r="10740" t="5818"/>
          <a:stretch/>
        </p:blipFill>
        <p:spPr>
          <a:xfrm>
            <a:off x="1000100" y="123575"/>
            <a:ext cx="10054776" cy="477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9c5f7e773_0_45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Training the Model</a:t>
            </a:r>
            <a:endParaRPr/>
          </a:p>
        </p:txBody>
      </p:sp>
      <p:sp>
        <p:nvSpPr>
          <p:cNvPr id="176" name="Google Shape;176;gf9c5f7e773_0_45"/>
          <p:cNvSpPr txBox="1"/>
          <p:nvPr>
            <p:ph idx="1" type="body"/>
          </p:nvPr>
        </p:nvSpPr>
        <p:spPr>
          <a:xfrm>
            <a:off x="1451575" y="2023425"/>
            <a:ext cx="9603300" cy="3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we will train the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have used a batch size of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/>
              <a:t>(Colab Constraint) and learning rate is set to be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2*10</a:t>
            </a:r>
            <a:r>
              <a:rPr b="1" baseline="30000" lang="en-US"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will train the model for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/>
              <a:t> epochs and save the model after each epoch to load the best one at the end.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have used accuracy as the metric to select the best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have used Categorical Cross Entropy as our loss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have achieved an accuracy of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94.02%</a:t>
            </a:r>
            <a:r>
              <a:rPr lang="en-US"/>
              <a:t> after 3 epochs on the test set.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9c5f7e773_0_65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Training the Model</a:t>
            </a:r>
            <a:endParaRPr/>
          </a:p>
        </p:txBody>
      </p:sp>
      <p:sp>
        <p:nvSpPr>
          <p:cNvPr id="182" name="Google Shape;182;gf9c5f7e773_0_65"/>
          <p:cNvSpPr txBox="1"/>
          <p:nvPr>
            <p:ph idx="1" type="body"/>
          </p:nvPr>
        </p:nvSpPr>
        <p:spPr>
          <a:xfrm>
            <a:off x="1451575" y="2023425"/>
            <a:ext cx="9603300" cy="3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we will train the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have used a batch size of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/>
              <a:t>(Colab Constraint) and learning rate is set to be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2*10</a:t>
            </a:r>
            <a:r>
              <a:rPr b="1" baseline="30000" lang="en-US"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will train the model for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/>
              <a:t> epochs and save the model after each epoch to load the best one at the end.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have used accuracy as the metric to select the best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have used Categorical Cross Entropy as our loss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have achieved an accuracy of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94.02%</a:t>
            </a:r>
            <a:r>
              <a:rPr lang="en-US"/>
              <a:t> after 3 epochs on the test set.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9c5f7e773_0_75"/>
          <p:cNvSpPr txBox="1"/>
          <p:nvPr>
            <p:ph type="title"/>
          </p:nvPr>
        </p:nvSpPr>
        <p:spPr>
          <a:xfrm>
            <a:off x="1451579" y="789073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Predicting on New Data.</a:t>
            </a:r>
            <a:endParaRPr/>
          </a:p>
        </p:txBody>
      </p:sp>
      <p:sp>
        <p:nvSpPr>
          <p:cNvPr id="188" name="Google Shape;188;gf9c5f7e773_0_75"/>
          <p:cNvSpPr txBox="1"/>
          <p:nvPr>
            <p:ph idx="1" type="body"/>
          </p:nvPr>
        </p:nvSpPr>
        <p:spPr>
          <a:xfrm>
            <a:off x="1451575" y="2023425"/>
            <a:ext cx="9603300" cy="3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predict on new data the text of article will be processed using the same tokenizer, and passed through the model which will return an array of size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11(f</a:t>
            </a:r>
            <a:r>
              <a:rPr lang="en-US"/>
              <a:t>or each article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). </a:t>
            </a:r>
            <a:r>
              <a:rPr lang="en-US"/>
              <a:t>Each element in the array is the confidence score for each 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will now return of the index of the element having the highest index score which will be the prediction.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decode it we can use the same Label Encoder and use it’s </a:t>
            </a:r>
            <a:r>
              <a:rPr b="1" lang="en-US"/>
              <a:t>inverse_transform</a:t>
            </a:r>
            <a:r>
              <a:rPr lang="en-US"/>
              <a:t> function, to get it in a more understandable format.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Note:</a:t>
            </a:r>
            <a:r>
              <a:rPr lang="en-US"/>
              <a:t> I have added a Prediction notebook in the folder to get predictions using the above trained model and tokenizer.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/>
        </p:nvSpPr>
        <p:spPr>
          <a:xfrm>
            <a:off x="4467225" y="2400300"/>
            <a:ext cx="4114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THANK YOU</a:t>
            </a:r>
            <a:endParaRPr b="0" i="0" sz="4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1451575" y="2015724"/>
            <a:ext cx="9603300" cy="3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In this project, I will try to classify the news articles into one of the following classes:</a:t>
            </a:r>
            <a:endParaRPr/>
          </a:p>
          <a:p>
            <a:pPr indent="-349647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6"/>
              <a:buChar char="•"/>
            </a:pPr>
            <a:r>
              <a:rPr lang="en-US" sz="2106">
                <a:solidFill>
                  <a:srgbClr val="212121"/>
                </a:solidFill>
              </a:rPr>
              <a:t>acq</a:t>
            </a:r>
            <a:endParaRPr sz="2106">
              <a:solidFill>
                <a:srgbClr val="212121"/>
              </a:solidFill>
            </a:endParaRPr>
          </a:p>
          <a:p>
            <a:pPr indent="-349647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6"/>
              <a:buChar char="•"/>
            </a:pPr>
            <a:r>
              <a:rPr lang="en-US" sz="2106">
                <a:solidFill>
                  <a:srgbClr val="212121"/>
                </a:solidFill>
              </a:rPr>
              <a:t>crude</a:t>
            </a:r>
            <a:endParaRPr sz="2106">
              <a:solidFill>
                <a:srgbClr val="212121"/>
              </a:solidFill>
            </a:endParaRPr>
          </a:p>
          <a:p>
            <a:pPr indent="-349647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6"/>
              <a:buChar char="•"/>
            </a:pPr>
            <a:r>
              <a:rPr lang="en-US" sz="2106">
                <a:solidFill>
                  <a:srgbClr val="212121"/>
                </a:solidFill>
              </a:rPr>
              <a:t>earn</a:t>
            </a:r>
            <a:endParaRPr sz="2106">
              <a:solidFill>
                <a:srgbClr val="212121"/>
              </a:solidFill>
            </a:endParaRPr>
          </a:p>
          <a:p>
            <a:pPr indent="-349647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6"/>
              <a:buChar char="•"/>
            </a:pPr>
            <a:r>
              <a:rPr lang="en-US" sz="2106">
                <a:solidFill>
                  <a:srgbClr val="212121"/>
                </a:solidFill>
              </a:rPr>
              <a:t>grain</a:t>
            </a:r>
            <a:endParaRPr sz="2106">
              <a:solidFill>
                <a:srgbClr val="212121"/>
              </a:solidFill>
            </a:endParaRPr>
          </a:p>
          <a:p>
            <a:pPr indent="-349647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6"/>
              <a:buChar char="•"/>
            </a:pPr>
            <a:r>
              <a:rPr lang="en-US" sz="2106">
                <a:solidFill>
                  <a:srgbClr val="212121"/>
                </a:solidFill>
              </a:rPr>
              <a:t>interest</a:t>
            </a:r>
            <a:endParaRPr sz="2106">
              <a:solidFill>
                <a:srgbClr val="212121"/>
              </a:solidFill>
            </a:endParaRPr>
          </a:p>
          <a:p>
            <a:pPr indent="-349647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6"/>
              <a:buChar char="•"/>
            </a:pPr>
            <a:r>
              <a:rPr lang="en-US" sz="2106">
                <a:solidFill>
                  <a:srgbClr val="212121"/>
                </a:solidFill>
              </a:rPr>
              <a:t>money-fx</a:t>
            </a:r>
            <a:endParaRPr sz="2106">
              <a:solidFill>
                <a:srgbClr val="212121"/>
              </a:solidFill>
            </a:endParaRPr>
          </a:p>
          <a:p>
            <a:pPr indent="-349647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6"/>
              <a:buChar char="•"/>
            </a:pPr>
            <a:r>
              <a:rPr lang="en-US" sz="2106">
                <a:solidFill>
                  <a:srgbClr val="212121"/>
                </a:solidFill>
              </a:rPr>
              <a:t>money-supply </a:t>
            </a:r>
            <a:endParaRPr sz="2106">
              <a:solidFill>
                <a:srgbClr val="212121"/>
              </a:solidFill>
            </a:endParaRPr>
          </a:p>
          <a:p>
            <a:pPr indent="-349647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6"/>
              <a:buChar char="•"/>
            </a:pPr>
            <a:r>
              <a:rPr lang="en-US" sz="2106">
                <a:solidFill>
                  <a:srgbClr val="212121"/>
                </a:solidFill>
              </a:rPr>
              <a:t>others </a:t>
            </a:r>
            <a:endParaRPr sz="2106">
              <a:solidFill>
                <a:srgbClr val="212121"/>
              </a:solidFill>
            </a:endParaRPr>
          </a:p>
          <a:p>
            <a:pPr indent="-349647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6"/>
              <a:buChar char="•"/>
            </a:pPr>
            <a:r>
              <a:rPr lang="en-US" sz="2106">
                <a:solidFill>
                  <a:srgbClr val="212121"/>
                </a:solidFill>
              </a:rPr>
              <a:t>ship</a:t>
            </a:r>
            <a:endParaRPr sz="2106">
              <a:solidFill>
                <a:srgbClr val="212121"/>
              </a:solidFill>
            </a:endParaRPr>
          </a:p>
          <a:p>
            <a:pPr indent="-349647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6"/>
              <a:buChar char="•"/>
            </a:pPr>
            <a:r>
              <a:rPr lang="en-US" sz="2106">
                <a:solidFill>
                  <a:srgbClr val="212121"/>
                </a:solidFill>
              </a:rPr>
              <a:t>sugar</a:t>
            </a:r>
            <a:endParaRPr sz="2106">
              <a:solidFill>
                <a:srgbClr val="212121"/>
              </a:solidFill>
            </a:endParaRPr>
          </a:p>
          <a:p>
            <a:pPr indent="-349647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906"/>
              <a:buChar char="•"/>
            </a:pPr>
            <a:r>
              <a:rPr lang="en-US" sz="2106">
                <a:solidFill>
                  <a:srgbClr val="212121"/>
                </a:solidFill>
              </a:rPr>
              <a:t>trade</a:t>
            </a:r>
            <a:endParaRPr sz="2106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9c5f7e773_0_1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Understanding the Data</a:t>
            </a:r>
            <a:endParaRPr/>
          </a:p>
        </p:txBody>
      </p:sp>
      <p:sp>
        <p:nvSpPr>
          <p:cNvPr id="113" name="Google Shape;113;gf9c5f7e773_0_1"/>
          <p:cNvSpPr txBox="1"/>
          <p:nvPr>
            <p:ph idx="1" type="body"/>
          </p:nvPr>
        </p:nvSpPr>
        <p:spPr>
          <a:xfrm>
            <a:off x="1451575" y="1923049"/>
            <a:ext cx="9603300" cy="3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 is in the form of  a list of  ‘</a:t>
            </a:r>
            <a:r>
              <a:rPr lang="en-US">
                <a:highlight>
                  <a:srgbClr val="DADADA"/>
                </a:highlight>
              </a:rPr>
              <a:t>.sgm</a:t>
            </a:r>
            <a:r>
              <a:rPr lang="en-US"/>
              <a:t>’  files. Below is an image of how the files are structured. Each file contains 1000 News Articles.You can find more details about it in the README file </a:t>
            </a:r>
            <a:r>
              <a:rPr lang="en-US"/>
              <a:t>regarding</a:t>
            </a:r>
            <a:r>
              <a:rPr lang="en-US"/>
              <a:t> the tags.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sz="2106"/>
          </a:p>
        </p:txBody>
      </p:sp>
      <p:pic>
        <p:nvPicPr>
          <p:cNvPr id="114" name="Google Shape;114;gf9c5f7e773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025" y="2977625"/>
            <a:ext cx="7491300" cy="31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c5f7e773_0_8"/>
          <p:cNvSpPr txBox="1"/>
          <p:nvPr>
            <p:ph idx="1" type="body"/>
          </p:nvPr>
        </p:nvSpPr>
        <p:spPr>
          <a:xfrm>
            <a:off x="1451575" y="2015725"/>
            <a:ext cx="9603300" cy="4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62347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6"/>
              <a:buChar char="•"/>
            </a:pPr>
            <a:r>
              <a:rPr lang="en-US" sz="2106"/>
              <a:t>I have used the </a:t>
            </a:r>
            <a:r>
              <a:rPr lang="en-US" sz="2106" u="sng"/>
              <a:t>LEWISSPLIT</a:t>
            </a:r>
            <a:r>
              <a:rPr lang="en-US" sz="2106"/>
              <a:t> attribute in the REUTERS tag to split the data into Train and Test Set. If LEWISPLIT = ‘Test’ then the article belongs to Test set otherwise to Train Set.</a:t>
            </a:r>
            <a:endParaRPr sz="2106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6"/>
          </a:p>
          <a:p>
            <a:pPr indent="-362347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6"/>
              <a:buChar char="•"/>
            </a:pPr>
            <a:r>
              <a:rPr lang="en-US" sz="2106"/>
              <a:t>We have extracted Topic(First one if Multiple Exists) from TOPICS tag. If no topic is assigned then ‘N/A’ is assigned as it’s Topic.</a:t>
            </a:r>
            <a:endParaRPr sz="2106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6"/>
          </a:p>
          <a:p>
            <a:pPr indent="-362347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6"/>
              <a:buChar char="•"/>
            </a:pPr>
            <a:r>
              <a:rPr lang="en-US" sz="2106"/>
              <a:t>Extracted the Content of Article from TEXT tag.</a:t>
            </a:r>
            <a:endParaRPr sz="2106"/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6"/>
          </a:p>
          <a:p>
            <a:pPr indent="-362347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106"/>
              <a:buChar char="•"/>
            </a:pPr>
            <a:r>
              <a:rPr lang="en-US" sz="2106"/>
              <a:t>Finally Created two dataframes of Train and Test Set having two attributes Article and Topic.</a:t>
            </a:r>
            <a:endParaRPr sz="2106"/>
          </a:p>
        </p:txBody>
      </p:sp>
      <p:sp>
        <p:nvSpPr>
          <p:cNvPr id="120" name="Google Shape;120;gf9c5f7e773_0_8"/>
          <p:cNvSpPr txBox="1"/>
          <p:nvPr>
            <p:ph type="title"/>
          </p:nvPr>
        </p:nvSpPr>
        <p:spPr>
          <a:xfrm>
            <a:off x="1451579" y="80451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Fetching the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idx="4294967295" type="body"/>
          </p:nvPr>
        </p:nvSpPr>
        <p:spPr>
          <a:xfrm>
            <a:off x="1358900" y="1244600"/>
            <a:ext cx="3645600" cy="3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View of how the Training Dataset looks like</a:t>
            </a: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850" y="219449"/>
            <a:ext cx="5201950" cy="56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Cleaning the Data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1451575" y="2015725"/>
            <a:ext cx="69972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106"/>
              <a:buFont typeface="Arial"/>
              <a:buNone/>
            </a:pPr>
            <a:r>
              <a:rPr lang="en-US" sz="2350"/>
              <a:t>We will now check the distribution of Topics in the Train set, to see which is the most occurring topic in our dataset.</a:t>
            </a:r>
            <a:endParaRPr sz="23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106"/>
              <a:buFont typeface="Arial"/>
              <a:buNone/>
            </a:pPr>
            <a:r>
              <a:rPr lang="en-US" sz="2350"/>
              <a:t>Image on the right shows the top 20 most occurring Topics in our training set.</a:t>
            </a:r>
            <a:endParaRPr sz="23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106"/>
              <a:buFont typeface="Arial"/>
              <a:buNone/>
            </a:pPr>
            <a:r>
              <a:rPr lang="en-US" sz="2350"/>
              <a:t>As we can see the 7000+ articles have no topic assigned to them.</a:t>
            </a:r>
            <a:endParaRPr sz="23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5106"/>
              <a:buFont typeface="Arial"/>
              <a:buNone/>
            </a:pPr>
            <a:r>
              <a:rPr lang="en-US" sz="2350"/>
              <a:t>Since we are going to use a Supervised Learning Algorithm we will drop those articles which have no topic assigned to them.</a:t>
            </a:r>
            <a:endParaRPr sz="23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33" name="Google Shape;13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2327" y="644100"/>
            <a:ext cx="2792225" cy="47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idx="4294967295" type="body"/>
          </p:nvPr>
        </p:nvSpPr>
        <p:spPr>
          <a:xfrm>
            <a:off x="965625" y="1082675"/>
            <a:ext cx="69345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We have done a multiclass Classification here on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11</a:t>
            </a:r>
            <a:r>
              <a:rPr lang="en-US"/>
              <a:t> classes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We have selected top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/>
              <a:t> highest </a:t>
            </a:r>
            <a:r>
              <a:rPr lang="en-US"/>
              <a:t>occurring</a:t>
            </a:r>
            <a:r>
              <a:rPr lang="en-US"/>
              <a:t> topics and assigned topic </a:t>
            </a:r>
            <a:r>
              <a:rPr b="1" lang="en-US"/>
              <a:t>others</a:t>
            </a:r>
            <a:r>
              <a:rPr lang="en-US"/>
              <a:t> to the remaining articles.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After doing the transformation this is the distribution of the topics.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Then we have encoded the Topic variable using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sklearn’s Label Encoder</a:t>
            </a:r>
            <a:r>
              <a:rPr lang="en-US"/>
              <a:t>.</a:t>
            </a:r>
            <a:endParaRPr/>
          </a:p>
        </p:txBody>
      </p:sp>
      <p:pic>
        <p:nvPicPr>
          <p:cNvPr id="139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0125" y="849525"/>
            <a:ext cx="3799325" cy="40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250" y="1220409"/>
            <a:ext cx="8763500" cy="332456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/>
        </p:nvSpPr>
        <p:spPr>
          <a:xfrm>
            <a:off x="1853525" y="4942700"/>
            <a:ext cx="8788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latin typeface="Gill Sans"/>
                <a:ea typeface="Gill Sans"/>
                <a:cs typeface="Gill Sans"/>
                <a:sym typeface="Gill Sans"/>
              </a:rPr>
              <a:t>View of the Final Dataframe</a:t>
            </a:r>
            <a:endParaRPr sz="33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9c5f7e773_0_33"/>
          <p:cNvSpPr txBox="1"/>
          <p:nvPr>
            <p:ph idx="4294967295" type="body"/>
          </p:nvPr>
        </p:nvSpPr>
        <p:spPr>
          <a:xfrm>
            <a:off x="965625" y="1082675"/>
            <a:ext cx="84669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Then we have created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Datasets</a:t>
            </a:r>
            <a:r>
              <a:rPr lang="en-US"/>
              <a:t> object using from_pandas method for train and test set.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212121"/>
                </a:solidFill>
              </a:rPr>
              <a:t>We are doing as it is faster to train on has various inbuilt functions for preprocessing it.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212121"/>
                </a:solidFill>
              </a:rPr>
              <a:t>Image of the datasets object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212121"/>
              </a:solidFill>
            </a:endParaRPr>
          </a:p>
        </p:txBody>
      </p:sp>
      <p:pic>
        <p:nvPicPr>
          <p:cNvPr id="151" name="Google Shape;151;gf9c5f7e773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625" y="3534000"/>
            <a:ext cx="8466950" cy="17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