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A6CF1D4-3B95-498D-9915-ED492D646031}">
  <a:tblStyle styleId="{4A6CF1D4-3B95-498D-9915-ED492D64603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8A686F0-489F-4F2F-B788-BBC4AC93C1DE}"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 name="Shape 23"/>
        <p:cNvGrpSpPr/>
        <p:nvPr/>
      </p:nvGrpSpPr>
      <p:grpSpPr>
        <a:xfrm>
          <a:off x="0" y="0"/>
          <a:ext cx="0" cy="0"/>
          <a:chOff x="0" y="0"/>
          <a:chExt cx="0" cy="0"/>
        </a:xfrm>
      </p:grpSpPr>
      <p:sp>
        <p:nvSpPr>
          <p:cNvPr id="24" name="Google Shape;24;p: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
        <p:nvSpPr>
          <p:cNvPr id="25" name="Google Shape;2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Prabhat:</a:t>
            </a:r>
            <a:endParaRPr/>
          </a:p>
          <a:p>
            <a:pPr indent="0" lvl="0" marL="0" rtl="0" algn="l">
              <a:spcBef>
                <a:spcPts val="0"/>
              </a:spcBef>
              <a:spcAft>
                <a:spcPts val="0"/>
              </a:spcAft>
              <a:buNone/>
            </a:pPr>
            <a:r>
              <a:rPr lang="en"/>
              <a:t>In this presentation, we will propose a research design for increasing the post-college success outcome of the ASU students. It is a big strategic effort and big-data and analysis will have bigger impact on the outcome.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c721e1419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c721e141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
                <a:solidFill>
                  <a:schemeClr val="dk1"/>
                </a:solidFill>
                <a:highlight>
                  <a:srgbClr val="FFFFFF"/>
                </a:highlight>
              </a:rPr>
              <a:t>MJ:</a:t>
            </a:r>
            <a:endParaRPr b="1">
              <a:solidFill>
                <a:schemeClr val="dk1"/>
              </a:solidFill>
              <a:highlight>
                <a:srgbClr val="FFFFFF"/>
              </a:highlight>
            </a:endParaRPr>
          </a:p>
          <a:p>
            <a:pPr indent="0" lvl="0" marL="0" rtl="0" algn="l">
              <a:lnSpc>
                <a:spcPct val="120000"/>
              </a:lnSpc>
              <a:spcBef>
                <a:spcPts val="0"/>
              </a:spcBef>
              <a:spcAft>
                <a:spcPts val="0"/>
              </a:spcAft>
              <a:buClr>
                <a:schemeClr val="dk1"/>
              </a:buClr>
              <a:buSzPts val="1100"/>
              <a:buFont typeface="Arial"/>
              <a:buNone/>
            </a:pPr>
            <a:r>
              <a:t/>
            </a:r>
            <a:endParaRPr b="1">
              <a:solidFill>
                <a:schemeClr val="dk1"/>
              </a:solidFill>
              <a:highlight>
                <a:srgbClr val="FFFFFF"/>
              </a:highlight>
            </a:endParaRPr>
          </a:p>
          <a:p>
            <a:pPr indent="0" lvl="0" marL="0" rtl="0" algn="l">
              <a:lnSpc>
                <a:spcPct val="120000"/>
              </a:lnSpc>
              <a:spcBef>
                <a:spcPts val="0"/>
              </a:spcBef>
              <a:spcAft>
                <a:spcPts val="0"/>
              </a:spcAft>
              <a:buClr>
                <a:schemeClr val="dk1"/>
              </a:buClr>
              <a:buSzPts val="1100"/>
              <a:buFont typeface="Arial"/>
              <a:buNone/>
            </a:pPr>
            <a:r>
              <a:rPr b="1" lang="en">
                <a:solidFill>
                  <a:schemeClr val="dk1"/>
                </a:solidFill>
                <a:highlight>
                  <a:srgbClr val="FFFFFF"/>
                </a:highlight>
              </a:rPr>
              <a:t>Learn about future trends</a:t>
            </a:r>
            <a:endParaRPr b="1">
              <a:solidFill>
                <a:schemeClr val="dk1"/>
              </a:solidFill>
              <a:highlight>
                <a:srgbClr val="FFFFFF"/>
              </a:highlight>
            </a:endParaRPr>
          </a:p>
          <a:p>
            <a:pPr indent="0" lvl="0" marL="0" rtl="0" algn="l">
              <a:lnSpc>
                <a:spcPct val="120000"/>
              </a:lnSpc>
              <a:spcBef>
                <a:spcPts val="0"/>
              </a:spcBef>
              <a:spcAft>
                <a:spcPts val="0"/>
              </a:spcAft>
              <a:buClr>
                <a:schemeClr val="dk1"/>
              </a:buClr>
              <a:buSzPts val="1100"/>
              <a:buFont typeface="Arial"/>
              <a:buNone/>
            </a:pPr>
            <a:r>
              <a:t/>
            </a:r>
            <a:endParaRPr b="1">
              <a:solidFill>
                <a:schemeClr val="dk1"/>
              </a:solidFill>
              <a:highlight>
                <a:srgbClr val="FFFFFF"/>
              </a:highlight>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highlight>
                  <a:srgbClr val="FFFFFF"/>
                </a:highlight>
              </a:rPr>
              <a:t>What new and upcoming developments are being talked about by thought leaders? </a:t>
            </a:r>
            <a:endParaRPr>
              <a:solidFill>
                <a:schemeClr val="dk1"/>
              </a:solidFill>
              <a:highlight>
                <a:srgbClr val="FFFFFF"/>
              </a:highlight>
            </a:endParaRPr>
          </a:p>
          <a:p>
            <a:pPr indent="0" lvl="0" marL="0" rtl="0" algn="l">
              <a:lnSpc>
                <a:spcPct val="120000"/>
              </a:lnSpc>
              <a:spcBef>
                <a:spcPts val="0"/>
              </a:spcBef>
              <a:spcAft>
                <a:spcPts val="0"/>
              </a:spcAft>
              <a:buClr>
                <a:schemeClr val="dk1"/>
              </a:buClr>
              <a:buSzPts val="1100"/>
              <a:buFont typeface="Arial"/>
              <a:buNone/>
            </a:pPr>
            <a:r>
              <a:t/>
            </a:r>
            <a:endParaRPr b="1">
              <a:solidFill>
                <a:schemeClr val="dk1"/>
              </a:solidFill>
              <a:highlight>
                <a:srgbClr val="FFFFFF"/>
              </a:highlight>
            </a:endParaRPr>
          </a:p>
          <a:p>
            <a:pPr indent="0" lvl="0" marL="0" rtl="0" algn="l">
              <a:lnSpc>
                <a:spcPct val="120000"/>
              </a:lnSpc>
              <a:spcBef>
                <a:spcPts val="0"/>
              </a:spcBef>
              <a:spcAft>
                <a:spcPts val="0"/>
              </a:spcAft>
              <a:buClr>
                <a:schemeClr val="dk1"/>
              </a:buClr>
              <a:buSzPts val="1100"/>
              <a:buFont typeface="Arial"/>
              <a:buNone/>
            </a:pPr>
            <a:r>
              <a:rPr b="1" lang="en">
                <a:solidFill>
                  <a:schemeClr val="dk1"/>
                </a:solidFill>
                <a:highlight>
                  <a:srgbClr val="FFFFFF"/>
                </a:highlight>
              </a:rPr>
              <a:t>NLP for thought leadership papers and trade publications.</a:t>
            </a:r>
            <a:endParaRPr>
              <a:solidFill>
                <a:schemeClr val="dk1"/>
              </a:solidFill>
              <a:highlight>
                <a:srgbClr val="FFFFFF"/>
              </a:highlight>
            </a:endParaRPr>
          </a:p>
          <a:p>
            <a:pPr indent="0" lvl="0" marL="0" rtl="0" algn="l">
              <a:lnSpc>
                <a:spcPct val="120000"/>
              </a:lnSpc>
              <a:spcBef>
                <a:spcPts val="0"/>
              </a:spcBef>
              <a:spcAft>
                <a:spcPts val="0"/>
              </a:spcAft>
              <a:buClr>
                <a:schemeClr val="dk1"/>
              </a:buClr>
              <a:buSzPts val="1100"/>
              <a:buFont typeface="Arial"/>
              <a:buNone/>
            </a:pPr>
            <a:r>
              <a:t/>
            </a:r>
            <a:endParaRPr b="1">
              <a:solidFill>
                <a:schemeClr val="dk1"/>
              </a:solidFill>
              <a:highlight>
                <a:srgbClr val="FFFFFF"/>
              </a:highlight>
            </a:endParaRPr>
          </a:p>
          <a:p>
            <a:pPr indent="0" lvl="0" marL="0" rtl="0" algn="l">
              <a:lnSpc>
                <a:spcPct val="120000"/>
              </a:lnSpc>
              <a:spcBef>
                <a:spcPts val="0"/>
              </a:spcBef>
              <a:spcAft>
                <a:spcPts val="0"/>
              </a:spcAft>
              <a:buClr>
                <a:schemeClr val="dk1"/>
              </a:buClr>
              <a:buSzPts val="1100"/>
              <a:buFont typeface="Arial"/>
              <a:buNone/>
            </a:pPr>
            <a:r>
              <a:rPr b="1" lang="en">
                <a:solidFill>
                  <a:schemeClr val="dk1"/>
                </a:solidFill>
                <a:highlight>
                  <a:srgbClr val="FFFFFF"/>
                </a:highlight>
              </a:rPr>
              <a:t>Innovative developments:</a:t>
            </a:r>
            <a:r>
              <a:rPr lang="en">
                <a:solidFill>
                  <a:schemeClr val="dk1"/>
                </a:solidFill>
                <a:highlight>
                  <a:srgbClr val="FFFFFF"/>
                </a:highlight>
              </a:rPr>
              <a:t> what is about to achieve critical mass?</a:t>
            </a:r>
            <a:endParaRPr>
              <a:solidFill>
                <a:schemeClr val="dk1"/>
              </a:solidFill>
              <a:highlight>
                <a:srgbClr val="FFFFFF"/>
              </a:highlight>
            </a:endParaRPr>
          </a:p>
          <a:p>
            <a:pPr indent="0" lvl="0" marL="0" rtl="0" algn="l">
              <a:lnSpc>
                <a:spcPct val="120000"/>
              </a:lnSpc>
              <a:spcBef>
                <a:spcPts val="0"/>
              </a:spcBef>
              <a:spcAft>
                <a:spcPts val="0"/>
              </a:spcAft>
              <a:buClr>
                <a:schemeClr val="dk1"/>
              </a:buClr>
              <a:buSzPts val="1100"/>
              <a:buFont typeface="Arial"/>
              <a:buNone/>
            </a:pPr>
            <a:r>
              <a:rPr b="1" lang="en">
                <a:solidFill>
                  <a:schemeClr val="dk1"/>
                </a:solidFill>
                <a:highlight>
                  <a:srgbClr val="FFFFFF"/>
                </a:highlight>
              </a:rPr>
              <a:t>Real-life applications:</a:t>
            </a:r>
            <a:r>
              <a:rPr lang="en">
                <a:solidFill>
                  <a:schemeClr val="dk1"/>
                </a:solidFill>
                <a:highlight>
                  <a:srgbClr val="FFFFFF"/>
                </a:highlight>
              </a:rPr>
              <a:t> where they are being used, results, learn from outcomes, potential partnerships</a:t>
            </a:r>
            <a:endParaRPr>
              <a:solidFill>
                <a:schemeClr val="dk1"/>
              </a:solidFill>
              <a:highlight>
                <a:srgbClr val="FFFFFF"/>
              </a:highlight>
            </a:endParaRPr>
          </a:p>
          <a:p>
            <a:pPr indent="0" lvl="0" marL="0" rtl="0" algn="l">
              <a:lnSpc>
                <a:spcPct val="120000"/>
              </a:lnSpc>
              <a:spcBef>
                <a:spcPts val="0"/>
              </a:spcBef>
              <a:spcAft>
                <a:spcPts val="0"/>
              </a:spcAft>
              <a:buClr>
                <a:schemeClr val="dk1"/>
              </a:buClr>
              <a:buSzPts val="1100"/>
              <a:buFont typeface="Arial"/>
              <a:buNone/>
            </a:pPr>
            <a:r>
              <a:rPr b="1" lang="en">
                <a:solidFill>
                  <a:schemeClr val="dk1"/>
                </a:solidFill>
                <a:highlight>
                  <a:srgbClr val="FFFFFF"/>
                </a:highlight>
              </a:rPr>
              <a:t>Sentiment:</a:t>
            </a:r>
            <a:r>
              <a:rPr lang="en">
                <a:solidFill>
                  <a:schemeClr val="dk1"/>
                </a:solidFill>
                <a:highlight>
                  <a:srgbClr val="FFFFFF"/>
                </a:highlight>
              </a:rPr>
              <a:t> what is being criticized/praised/phased out &amp; why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c721e1419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c721e141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a:solidFill>
                  <a:schemeClr val="dk1"/>
                </a:solidFill>
              </a:rPr>
              <a:t>DM</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Roadmap:</a:t>
            </a:r>
            <a:endParaRPr>
              <a:solidFill>
                <a:schemeClr val="dk1"/>
              </a:solidFill>
            </a:endParaRPr>
          </a:p>
          <a:p>
            <a:pPr indent="-298450" lvl="0" marL="457200" rtl="0" algn="l">
              <a:lnSpc>
                <a:spcPct val="120000"/>
              </a:lnSpc>
              <a:spcBef>
                <a:spcPts val="0"/>
              </a:spcBef>
              <a:spcAft>
                <a:spcPts val="0"/>
              </a:spcAft>
              <a:buClr>
                <a:schemeClr val="dk1"/>
              </a:buClr>
              <a:buSzPts val="1100"/>
              <a:buChar char="●"/>
            </a:pPr>
            <a:r>
              <a:rPr b="1" lang="en">
                <a:solidFill>
                  <a:schemeClr val="dk1"/>
                </a:solidFill>
              </a:rPr>
              <a:t>Sample student journeys: </a:t>
            </a:r>
            <a:r>
              <a:rPr lang="en">
                <a:solidFill>
                  <a:schemeClr val="dk1"/>
                </a:solidFill>
              </a:rPr>
              <a:t>employment outcomes of successful students &amp; how they got there -- on aggregate, not specific students. Based on historical data. </a:t>
            </a:r>
            <a:endParaRPr>
              <a:solidFill>
                <a:schemeClr val="dk1"/>
              </a:solidFill>
            </a:endParaRPr>
          </a:p>
          <a:p>
            <a:pPr indent="-298450" lvl="0" marL="457200" rtl="0" algn="l">
              <a:lnSpc>
                <a:spcPct val="120000"/>
              </a:lnSpc>
              <a:spcBef>
                <a:spcPts val="0"/>
              </a:spcBef>
              <a:spcAft>
                <a:spcPts val="0"/>
              </a:spcAft>
              <a:buClr>
                <a:schemeClr val="dk1"/>
              </a:buClr>
              <a:buSzPts val="1100"/>
              <a:buChar char="●"/>
            </a:pPr>
            <a:r>
              <a:rPr b="1" lang="en">
                <a:solidFill>
                  <a:schemeClr val="dk1"/>
                </a:solidFill>
              </a:rPr>
              <a:t>Simulates effects of student decisions:</a:t>
            </a:r>
            <a:r>
              <a:rPr lang="en">
                <a:solidFill>
                  <a:schemeClr val="dk1"/>
                </a:solidFill>
              </a:rPr>
              <a:t> what-if scenarios based on student decisions (major, courses taken, like internships, extracurricular activities), and job market trends (job openings, market supply, student profile/experience.</a:t>
            </a:r>
            <a:endParaRPr>
              <a:solidFill>
                <a:schemeClr val="dk1"/>
              </a:solidFill>
            </a:endParaRPr>
          </a:p>
          <a:p>
            <a:pPr indent="-298450" lvl="0" marL="457200" rtl="0" algn="l">
              <a:lnSpc>
                <a:spcPct val="120000"/>
              </a:lnSpc>
              <a:spcBef>
                <a:spcPts val="0"/>
              </a:spcBef>
              <a:spcAft>
                <a:spcPts val="0"/>
              </a:spcAft>
              <a:buClr>
                <a:schemeClr val="dk1"/>
              </a:buClr>
              <a:buSzPts val="1100"/>
              <a:buChar char="●"/>
            </a:pPr>
            <a:r>
              <a:rPr b="1" lang="en">
                <a:solidFill>
                  <a:schemeClr val="dk1"/>
                </a:solidFill>
              </a:rPr>
              <a:t>Track progress and assist students as needed: </a:t>
            </a:r>
            <a:r>
              <a:rPr lang="en">
                <a:solidFill>
                  <a:schemeClr val="dk1"/>
                </a:solidFill>
              </a:rPr>
              <a:t>school tracks key student data &amp; tracks progress towards key goals &amp; milestones. Intervene, advise, reward, mentor as needed.</a:t>
            </a:r>
            <a:endParaRPr>
              <a:solidFill>
                <a:schemeClr val="dk1"/>
              </a:solidFill>
            </a:endParaRPr>
          </a:p>
          <a:p>
            <a:pPr indent="-298450" lvl="0" marL="457200" rtl="0" algn="l">
              <a:lnSpc>
                <a:spcPct val="120000"/>
              </a:lnSpc>
              <a:spcBef>
                <a:spcPts val="0"/>
              </a:spcBef>
              <a:spcAft>
                <a:spcPts val="0"/>
              </a:spcAft>
              <a:buClr>
                <a:schemeClr val="dk1"/>
              </a:buClr>
              <a:buSzPts val="1100"/>
              <a:buChar char="●"/>
            </a:pPr>
            <a:r>
              <a:rPr b="1" lang="en">
                <a:solidFill>
                  <a:schemeClr val="dk1"/>
                </a:solidFill>
              </a:rPr>
              <a:t>Increase in data:</a:t>
            </a:r>
            <a:r>
              <a:rPr lang="en">
                <a:solidFill>
                  <a:schemeClr val="dk1"/>
                </a:solidFill>
              </a:rPr>
              <a:t> Over time, students participating will provide richer, more standardized data to refine roadmap and add additional dimensions such as time spent studying, typical day, mentorship, interactions, etc.</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Dynamic education: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Incorporate emerging trends: </a:t>
            </a:r>
            <a:r>
              <a:rPr lang="en">
                <a:solidFill>
                  <a:schemeClr val="dk1"/>
                </a:solidFill>
              </a:rPr>
              <a:t>create university research grants for innovative areas, design modular educational options (minors, certificates, academic internships)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Collaborate with other stakeholders on campus: </a:t>
            </a:r>
            <a:r>
              <a:rPr lang="en">
                <a:solidFill>
                  <a:schemeClr val="dk1"/>
                </a:solidFill>
              </a:rPr>
              <a:t>such as career services, employers, professors, and student clubs to create experiences (competitions, field trips to companies, speaker series) to expose students to hands-on experience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Case studies: </a:t>
            </a:r>
            <a:r>
              <a:rPr lang="en">
                <a:solidFill>
                  <a:schemeClr val="dk1"/>
                </a:solidFill>
              </a:rPr>
              <a:t>library of case studies from the most important trends in industry thought-leadership</a:t>
            </a:r>
            <a:endParaRPr>
              <a:solidFill>
                <a:schemeClr val="dk1"/>
              </a:solidFill>
            </a:endParaRPr>
          </a:p>
          <a:p>
            <a:pPr indent="0" lvl="0" marL="0" rtl="0" algn="l">
              <a:lnSpc>
                <a:spcPct val="115000"/>
              </a:lnSpc>
              <a:spcBef>
                <a:spcPts val="0"/>
              </a:spcBef>
              <a:spcAft>
                <a:spcPts val="0"/>
              </a:spcAft>
              <a:buNone/>
            </a:pPr>
            <a:r>
              <a:rPr lang="en">
                <a:solidFill>
                  <a:schemeClr val="dk1"/>
                </a:solidFill>
              </a:rPr>
              <a:t>**Important: dynamic education activities will become part of the data we’ll track for the roadmap</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b="1" lang="en">
                <a:solidFill>
                  <a:schemeClr val="dk1"/>
                </a:solidFill>
              </a:rPr>
              <a:t>Note:</a:t>
            </a:r>
            <a:r>
              <a:rPr lang="en">
                <a:solidFill>
                  <a:schemeClr val="dk1"/>
                </a:solidFill>
              </a:rPr>
              <a:t> One bias from job data: we're assuming jobs on LinkedIn &amp; posted online are representative. Might not be, a lot might never be posted, filled via referrals or personal connections, some industries might be more likely to use LinkedIn than others.</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c721e1419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c721e141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DM</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Identify the decision itself - Is it Strategic/ Tactical/ Operational</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Evaluate - i) While implementing AI what are the negative impacts could be? Chances of reduced human interactions.</a:t>
            </a:r>
            <a:endParaRPr>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en">
                <a:solidFill>
                  <a:schemeClr val="dk1"/>
                </a:solidFill>
              </a:rPr>
              <a:t>ii) A negligible amount of bias in modeling might impact student’s career hursh</a:t>
            </a:r>
            <a:endParaRPr>
              <a:solidFill>
                <a:schemeClr val="dk1"/>
              </a:solidFill>
            </a:endParaRPr>
          </a:p>
          <a:p>
            <a:pPr indent="0" lvl="0" marL="914400" rtl="0" algn="l">
              <a:spcBef>
                <a:spcPts val="0"/>
              </a:spcBef>
              <a:spcAft>
                <a:spcPts val="0"/>
              </a:spcAft>
              <a:buClr>
                <a:schemeClr val="dk1"/>
              </a:buClr>
              <a:buSzPts val="1100"/>
              <a:buFont typeface="Arial"/>
              <a:buNone/>
            </a:pPr>
            <a:r>
              <a:rPr lang="en">
                <a:solidFill>
                  <a:schemeClr val="dk1"/>
                </a:solidFill>
              </a:rPr>
              <a:t>iii)What is the estimated cost of the new proposal? Can this be accommodated within university budget without compromising other funding areas?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Weigh Evidence - How the evidence is significant with current organizational need. Proposal has to be trialed and tested by all the possible stakeholders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Check Alternatives - Is there more robust/ cost effective alternate option available in the market?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3c04d12a83_1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c04d12a83_1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t>DM</a:t>
            </a:r>
            <a:endParaRPr/>
          </a:p>
          <a:p>
            <a:pPr indent="-298450" lvl="0" marL="457200" rtl="0" algn="l">
              <a:lnSpc>
                <a:spcPct val="120000"/>
              </a:lnSpc>
              <a:spcBef>
                <a:spcPts val="0"/>
              </a:spcBef>
              <a:spcAft>
                <a:spcPts val="0"/>
              </a:spcAft>
              <a:buClr>
                <a:schemeClr val="dk1"/>
              </a:buClr>
              <a:buSzPts val="1100"/>
              <a:buChar char="●"/>
            </a:pPr>
            <a:r>
              <a:rPr lang="en"/>
              <a:t>FERPA, which applies to federally funded colleges restricts access to student information.</a:t>
            </a:r>
            <a:endParaRPr/>
          </a:p>
          <a:p>
            <a:pPr indent="-298450" lvl="0" marL="457200" rtl="0" algn="l">
              <a:lnSpc>
                <a:spcPct val="120000"/>
              </a:lnSpc>
              <a:spcBef>
                <a:spcPts val="0"/>
              </a:spcBef>
              <a:spcAft>
                <a:spcPts val="0"/>
              </a:spcAft>
              <a:buClr>
                <a:schemeClr val="dk1"/>
              </a:buClr>
              <a:buSzPts val="1100"/>
              <a:buChar char="●"/>
            </a:pPr>
            <a:r>
              <a:rPr lang="en"/>
              <a:t>Surveys are prone to biases such as non-response, random sampling errors.</a:t>
            </a:r>
            <a:endParaRPr/>
          </a:p>
          <a:p>
            <a:pPr indent="-298450" lvl="0" marL="457200" rtl="0" algn="l">
              <a:lnSpc>
                <a:spcPct val="120000"/>
              </a:lnSpc>
              <a:spcBef>
                <a:spcPts val="0"/>
              </a:spcBef>
              <a:spcAft>
                <a:spcPts val="0"/>
              </a:spcAft>
              <a:buClr>
                <a:schemeClr val="dk1"/>
              </a:buClr>
              <a:buSzPts val="1100"/>
              <a:buChar char="●"/>
            </a:pPr>
            <a:r>
              <a:rPr lang="en"/>
              <a:t>Privacy - Data Scientists need to </a:t>
            </a:r>
            <a:r>
              <a:rPr lang="en">
                <a:solidFill>
                  <a:srgbClr val="2F2F2F"/>
                </a:solidFill>
                <a:highlight>
                  <a:srgbClr val="FFFFFF"/>
                </a:highlight>
              </a:rPr>
              <a:t>ensure that the exciting new developments are handled in transparent and ethical ways, avoiding biases that could negatively affect people’s lives</a:t>
            </a:r>
            <a:endParaRPr>
              <a:solidFill>
                <a:srgbClr val="2F2F2F"/>
              </a:solidFill>
              <a:highlight>
                <a:srgbClr val="FFFFFF"/>
              </a:highlight>
            </a:endParaRPr>
          </a:p>
          <a:p>
            <a:pPr indent="-298450" lvl="0" marL="457200" rtl="0" algn="l">
              <a:lnSpc>
                <a:spcPct val="120000"/>
              </a:lnSpc>
              <a:spcBef>
                <a:spcPts val="0"/>
              </a:spcBef>
              <a:spcAft>
                <a:spcPts val="0"/>
              </a:spcAft>
              <a:buClr>
                <a:srgbClr val="2F2F2F"/>
              </a:buClr>
              <a:buSzPts val="1100"/>
              <a:buChar char="●"/>
            </a:pPr>
            <a:r>
              <a:rPr lang="en">
                <a:solidFill>
                  <a:srgbClr val="2F2F2F"/>
                </a:solidFill>
                <a:highlight>
                  <a:srgbClr val="FFFFFF"/>
                </a:highlight>
              </a:rPr>
              <a:t>Other anticipated Obstacles:</a:t>
            </a:r>
            <a:endParaRPr>
              <a:solidFill>
                <a:srgbClr val="2F2F2F"/>
              </a:solidFill>
              <a:highlight>
                <a:srgbClr val="FFFFFF"/>
              </a:highlight>
            </a:endParaRPr>
          </a:p>
          <a:p>
            <a:pPr indent="-298450" lvl="1" marL="914400" rtl="0" algn="l">
              <a:lnSpc>
                <a:spcPct val="120000"/>
              </a:lnSpc>
              <a:spcBef>
                <a:spcPts val="0"/>
              </a:spcBef>
              <a:spcAft>
                <a:spcPts val="0"/>
              </a:spcAft>
              <a:buClr>
                <a:schemeClr val="dk1"/>
              </a:buClr>
              <a:buSzPts val="1100"/>
              <a:buAutoNum type="alphaLcPeriod"/>
            </a:pPr>
            <a:r>
              <a:rPr lang="en">
                <a:solidFill>
                  <a:schemeClr val="dk1"/>
                </a:solidFill>
              </a:rPr>
              <a:t>Model itself does not explain the variations in the response variable and there is high chance that it won’t provide an expected result if an input variable is missed .</a:t>
            </a:r>
            <a:endParaRPr/>
          </a:p>
          <a:p>
            <a:pPr indent="-298450" lvl="1" marL="914400" rtl="0" algn="l">
              <a:lnSpc>
                <a:spcPct val="120000"/>
              </a:lnSpc>
              <a:spcBef>
                <a:spcPts val="0"/>
              </a:spcBef>
              <a:spcAft>
                <a:spcPts val="0"/>
              </a:spcAft>
              <a:buClr>
                <a:schemeClr val="dk1"/>
              </a:buClr>
              <a:buSzPts val="1100"/>
              <a:buAutoNum type="alphaLcPeriod"/>
            </a:pPr>
            <a:r>
              <a:rPr lang="en">
                <a:solidFill>
                  <a:srgbClr val="2F2F2F"/>
                </a:solidFill>
                <a:highlight>
                  <a:srgbClr val="FFFFFF"/>
                </a:highlight>
              </a:rPr>
              <a:t>Since several intuitive measures of fairness are mutually exclusive (when populations differ in prevalence and the predictor is neither perfect nor trivial), it follows that any predictor can always be portrayed as biased or unfair, by choosing a specific measure of fairness.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3c721e1419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c721e141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PT:</a:t>
            </a:r>
            <a:endParaRPr/>
          </a:p>
          <a:p>
            <a:pPr indent="0" lvl="0" marL="0" rtl="0" algn="l">
              <a:spcBef>
                <a:spcPts val="0"/>
              </a:spcBef>
              <a:spcAft>
                <a:spcPts val="0"/>
              </a:spcAft>
              <a:buClr>
                <a:schemeClr val="dk1"/>
              </a:buClr>
              <a:buSzPts val="1100"/>
              <a:buFont typeface="Arial"/>
              <a:buNone/>
            </a:pPr>
            <a:r>
              <a:rPr lang="en"/>
              <a:t>Impact:</a:t>
            </a:r>
            <a:endParaRPr/>
          </a:p>
          <a:p>
            <a:pPr indent="0" lvl="0" marL="0" rtl="0" algn="l">
              <a:spcBef>
                <a:spcPts val="0"/>
              </a:spcBef>
              <a:spcAft>
                <a:spcPts val="0"/>
              </a:spcAft>
              <a:buClr>
                <a:schemeClr val="dk1"/>
              </a:buClr>
              <a:buSzPts val="1100"/>
              <a:buFont typeface="Arial"/>
              <a:buNone/>
            </a:pPr>
            <a:r>
              <a:rPr lang="en"/>
              <a:t>in this last section we will talk about </a:t>
            </a:r>
            <a:endParaRPr/>
          </a:p>
          <a:p>
            <a:pPr indent="0" lvl="0" marL="0" rtl="0" algn="l">
              <a:spcBef>
                <a:spcPts val="0"/>
              </a:spcBef>
              <a:spcAft>
                <a:spcPts val="0"/>
              </a:spcAft>
              <a:buClr>
                <a:schemeClr val="dk1"/>
              </a:buClr>
              <a:buSzPts val="1100"/>
              <a:buFont typeface="Arial"/>
              <a:buNone/>
            </a:pPr>
            <a:r>
              <a:rPr lang="en"/>
              <a:t>-- how do we foresee the impact of our data science proposal, and</a:t>
            </a:r>
            <a:endParaRPr/>
          </a:p>
          <a:p>
            <a:pPr indent="0" lvl="0" marL="0" rtl="0" algn="l">
              <a:spcBef>
                <a:spcPts val="0"/>
              </a:spcBef>
              <a:spcAft>
                <a:spcPts val="0"/>
              </a:spcAft>
              <a:buClr>
                <a:schemeClr val="dk1"/>
              </a:buClr>
              <a:buSzPts val="1100"/>
              <a:buFont typeface="Arial"/>
              <a:buNone/>
            </a:pPr>
            <a:r>
              <a:rPr lang="en"/>
              <a:t>-- how do we anticipate reception of our findings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Arizona State University is one of the largest both in terms of students enrollments and student graduation, we see this as a big-data meets big-decision case and</a:t>
            </a:r>
            <a:endParaRPr/>
          </a:p>
          <a:p>
            <a:pPr indent="0" lvl="0" marL="0" rtl="0" algn="l">
              <a:spcBef>
                <a:spcPts val="0"/>
              </a:spcBef>
              <a:spcAft>
                <a:spcPts val="0"/>
              </a:spcAft>
              <a:buClr>
                <a:schemeClr val="dk1"/>
              </a:buClr>
              <a:buSzPts val="1100"/>
              <a:buFont typeface="Arial"/>
              <a:buNone/>
            </a:pPr>
            <a:r>
              <a:rPr lang="en"/>
              <a:t>believe that the proposal will have high payoff both to the students and to the administration.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With this proposal, we expect ASU to “extend” its current data informed interventions using to improve retention and graduation rate into improving career outcomes.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Specifically, if implemented successfully, we expect career outcomes of graduating students to improve considerably creating a positive feedbck loop with the university. Successful alumni tends to giveback more as well as happy alumni help better overall university rankings.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Reception:</a:t>
            </a:r>
            <a:endParaRPr/>
          </a:p>
          <a:p>
            <a:pPr indent="0" lvl="0" marL="0" rtl="0" algn="l">
              <a:spcBef>
                <a:spcPts val="0"/>
              </a:spcBef>
              <a:spcAft>
                <a:spcPts val="0"/>
              </a:spcAft>
              <a:buClr>
                <a:schemeClr val="dk1"/>
              </a:buClr>
              <a:buSzPts val="1100"/>
              <a:buFont typeface="Arial"/>
              <a:buNone/>
            </a:pPr>
            <a:r>
              <a:rPr lang="en"/>
              <a:t>Considering the proposal "extends" current successful eAdvisor system into career advising, we expect ASU to receive this proposal favorably.</a:t>
            </a:r>
            <a:endParaRPr/>
          </a:p>
          <a:p>
            <a:pPr indent="0" lvl="0" marL="0" rtl="0" algn="l">
              <a:spcBef>
                <a:spcPts val="0"/>
              </a:spcBef>
              <a:spcAft>
                <a:spcPts val="0"/>
              </a:spcAft>
              <a:buClr>
                <a:schemeClr val="dk1"/>
              </a:buClr>
              <a:buSzPts val="1100"/>
              <a:buFont typeface="Arial"/>
              <a:buNone/>
            </a:pPr>
            <a:r>
              <a:rPr lang="en"/>
              <a:t>We may, however, encounter some resistence from their Career and Prof development Services office if they interpret the new system to interfere with their roles. However, with the buy-in from the top management and targeted messaging, we should be able to manage these reservations.</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c721e1419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c721e141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PT:</a:t>
            </a:r>
            <a:endParaRPr/>
          </a:p>
          <a:p>
            <a:pPr indent="0" lvl="0" marL="0" rtl="0" algn="l">
              <a:spcBef>
                <a:spcPts val="0"/>
              </a:spcBef>
              <a:spcAft>
                <a:spcPts val="0"/>
              </a:spcAft>
              <a:buClr>
                <a:schemeClr val="dk1"/>
              </a:buClr>
              <a:buSzPts val="1100"/>
              <a:buFont typeface="Arial"/>
              <a:buNone/>
            </a:pPr>
            <a:r>
              <a:rPr lang="en"/>
              <a:t>Summary:</a:t>
            </a:r>
            <a:endParaRPr/>
          </a:p>
          <a:p>
            <a:pPr indent="0" lvl="0" marL="0" rtl="0" algn="l">
              <a:spcBef>
                <a:spcPts val="0"/>
              </a:spcBef>
              <a:spcAft>
                <a:spcPts val="0"/>
              </a:spcAft>
              <a:buClr>
                <a:schemeClr val="dk1"/>
              </a:buClr>
              <a:buSzPts val="1100"/>
              <a:buFont typeface="Arial"/>
              <a:buNone/>
            </a:pPr>
            <a:r>
              <a:rPr lang="en"/>
              <a:t>- in summary, we believe that this proposal, if implemented, will increase the career outcome of graduating studensts at ASU by improving chances of their full-time employment in their chosen field of major. The proposal also has high ROI which would allow ASU to further increase its enrollement in the future.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Next Steps:</a:t>
            </a:r>
            <a:endParaRPr/>
          </a:p>
          <a:p>
            <a:pPr indent="0" lvl="0" marL="0" rtl="0" algn="l">
              <a:spcBef>
                <a:spcPts val="0"/>
              </a:spcBef>
              <a:spcAft>
                <a:spcPts val="0"/>
              </a:spcAft>
              <a:buClr>
                <a:schemeClr val="dk1"/>
              </a:buClr>
              <a:buSzPts val="1100"/>
              <a:buFont typeface="Arial"/>
              <a:buNone/>
            </a:pPr>
            <a:r>
              <a:rPr lang="en"/>
              <a:t>- Here are some of the steps to operationalize the ideas proposed here.</a:t>
            </a:r>
            <a:endParaRPr/>
          </a:p>
          <a:p>
            <a:pPr indent="0" lvl="0" marL="0" rtl="0" algn="l">
              <a:spcBef>
                <a:spcPts val="0"/>
              </a:spcBef>
              <a:spcAft>
                <a:spcPts val="0"/>
              </a:spcAft>
              <a:buClr>
                <a:schemeClr val="dk1"/>
              </a:buClr>
              <a:buSzPts val="1100"/>
              <a:buFont typeface="Arial"/>
              <a:buNone/>
            </a:pPr>
            <a:r>
              <a:rPr lang="en"/>
              <a:t>1. ASU will have to secure fundings for this new initiative. The project may be divided into phases.</a:t>
            </a:r>
            <a:endParaRPr/>
          </a:p>
          <a:p>
            <a:pPr indent="0" lvl="0" marL="0" rtl="0" algn="l">
              <a:spcBef>
                <a:spcPts val="0"/>
              </a:spcBef>
              <a:spcAft>
                <a:spcPts val="0"/>
              </a:spcAft>
              <a:buClr>
                <a:schemeClr val="dk1"/>
              </a:buClr>
              <a:buSzPts val="1100"/>
              <a:buFont typeface="Arial"/>
              <a:buNone/>
            </a:pPr>
            <a:r>
              <a:rPr lang="en"/>
              <a:t>2. for quantitative analysis, we need to gather data through surverys, interviews and through partnerships with other companies such as LinkedIn</a:t>
            </a:r>
            <a:endParaRPr/>
          </a:p>
          <a:p>
            <a:pPr indent="0" lvl="0" marL="0" rtl="0" algn="l">
              <a:spcBef>
                <a:spcPts val="0"/>
              </a:spcBef>
              <a:spcAft>
                <a:spcPts val="0"/>
              </a:spcAft>
              <a:buClr>
                <a:schemeClr val="dk1"/>
              </a:buClr>
              <a:buSzPts val="1100"/>
              <a:buFont typeface="Arial"/>
              <a:buNone/>
            </a:pPr>
            <a:r>
              <a:rPr lang="en"/>
              <a:t>3. Develop systems to implement the proposal and link them to current eAdvisor system.</a:t>
            </a:r>
            <a:endParaRPr/>
          </a:p>
          <a:p>
            <a:pPr indent="0" lvl="0" marL="0" rtl="0" algn="l">
              <a:spcBef>
                <a:spcPts val="0"/>
              </a:spcBef>
              <a:spcAft>
                <a:spcPts val="0"/>
              </a:spcAft>
              <a:buClr>
                <a:schemeClr val="dk1"/>
              </a:buClr>
              <a:buSzPts val="1100"/>
              <a:buFont typeface="Arial"/>
              <a:buNone/>
            </a:pPr>
            <a:r>
              <a:rPr lang="en"/>
              <a:t>4. Training and communications.</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101360ce7_0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1360ce7_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d0b6b3185_7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d0b6b3185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3c721e1419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c721e141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 name="Shape 31"/>
        <p:cNvGrpSpPr/>
        <p:nvPr/>
      </p:nvGrpSpPr>
      <p:grpSpPr>
        <a:xfrm>
          <a:off x="0" y="0"/>
          <a:ext cx="0" cy="0"/>
          <a:chOff x="0" y="0"/>
          <a:chExt cx="0" cy="0"/>
        </a:xfrm>
      </p:grpSpPr>
      <p:sp>
        <p:nvSpPr>
          <p:cNvPr id="32" name="Google Shape;32;g101360ce7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g101360ce7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TK:</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There are many ways to show the value of a college education. It can be something broad like personal development. However, in this discussion, we’ll focus on the impact on careers, such as employability and future job retention.</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Still, there are inherent costs and obstacles that come with a college education. Due to a variety of factors, it’s taking students longer to graduate, so much so that it’s standard practice for universities to report graduation rates in terms of 6 years instead of 4. Nationally, 58% undergraduate students graduate within 6 years in public universities. Longer stays in school only increase the amount of loan debt that students end up accumulating, which adds to the pressure of finding a job upon graduation.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These are all things that universities have to consider when thinking about strategy and how to improve the student experience.</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 name="Shape 37"/>
        <p:cNvGrpSpPr/>
        <p:nvPr/>
      </p:nvGrpSpPr>
      <p:grpSpPr>
        <a:xfrm>
          <a:off x="0" y="0"/>
          <a:ext cx="0" cy="0"/>
          <a:chOff x="0" y="0"/>
          <a:chExt cx="0" cy="0"/>
        </a:xfrm>
      </p:grpSpPr>
      <p:sp>
        <p:nvSpPr>
          <p:cNvPr id="38" name="Google Shape;38;g3c721e1419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 name="Google Shape;39;g3c721e141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TK:</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Arizona State University or ASU is one of the largest public universities in the country and it has done a remarkable job of addressing these costs. In 2010, ASU’s graduation rate fell behind the national rate for public universities. There was great concern because as a state, only 25% of adults (over 25) in Arizona had at least a bachelor’s degree and at the same time, Arizona’s household income continued to lag behind that of the rest of the country. The state and the Board of Regents believed that increasing access to higher education and ensuring that more students graduate will boost Arizona’s economic competitiveness. </a:t>
            </a:r>
            <a:endParaRPr>
              <a:solidFill>
                <a:schemeClr val="dk1"/>
              </a:solidFill>
              <a:latin typeface="Calibri"/>
              <a:ea typeface="Calibri"/>
              <a:cs typeface="Calibri"/>
              <a:sym typeface="Calibri"/>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latin typeface="Calibri"/>
                <a:ea typeface="Calibri"/>
                <a:cs typeface="Calibri"/>
                <a:sym typeface="Calibri"/>
              </a:rPr>
              <a:t>As part of the Board of Regents’ strategic plan, ASU began implement several data-driven initiatives including eAdvisor, a proprietary system that helps students choose their majors and plan their course schedule with a high degree of personalization. Additionally, ASU has increased online offerings to students as well as integrated online components to on-campus courses. This allows instructors to track student progress and intervene if students are falling behind. Taking it a step further, some online classes utilize algorithms to tailor the course content to the individual student. </a:t>
            </a:r>
            <a:endParaRPr>
              <a:solidFill>
                <a:schemeClr val="dk1"/>
              </a:solidFill>
              <a:latin typeface="Calibri"/>
              <a:ea typeface="Calibri"/>
              <a:cs typeface="Calibri"/>
              <a:sym typeface="Calibri"/>
            </a:endParaRPr>
          </a:p>
          <a:p>
            <a:pPr indent="0" lvl="0" marL="0" rtl="0" algn="l">
              <a:spcBef>
                <a:spcPts val="10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g3c721e1419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3c721e141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a result of these efforts, ASU’s graduation rate from increased to 56% in 2009 to 67% in 2016.</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3c721e1419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3c721e141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n">
                <a:solidFill>
                  <a:schemeClr val="dk1"/>
                </a:solidFill>
              </a:rPr>
              <a:t>TK: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As graduation rates have increased, where do we look to next? According to an ASU survey, 87% of undergrads were employed either full-time or part-time within 90 days of graduation. However, there’s nuance lost in putting full-time and part-time employment together, especially since they are very different outcomes. Perhaps ASU took this approach to enhance the outcome a bit. This statistic also doesn’t note how many students gain jobs in their field of study--something important to monitor since we’re invested in increasing enrollment and graduation based on the notion that a college degree makes someone more employable. Our research into this area has to be more robust, especially when there are a variety of factors that affect these surveys, such as response bias, nonresponse bias, and sample size. (Reference to </a:t>
            </a:r>
            <a:r>
              <a:rPr i="1" lang="en">
                <a:solidFill>
                  <a:schemeClr val="dk1"/>
                </a:solidFill>
                <a:latin typeface="Calibri"/>
                <a:ea typeface="Calibri"/>
                <a:cs typeface="Calibri"/>
                <a:sym typeface="Calibri"/>
              </a:rPr>
              <a:t>How to Lie With Statistics</a:t>
            </a: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lnSpc>
                <a:spcPct val="115000"/>
              </a:lnSpc>
              <a:spcBef>
                <a:spcPts val="1000"/>
              </a:spcBef>
              <a:spcAft>
                <a:spcPts val="0"/>
              </a:spcAft>
              <a:buNone/>
            </a:pPr>
            <a:r>
              <a:rPr lang="en">
                <a:solidFill>
                  <a:schemeClr val="dk1"/>
                </a:solidFill>
                <a:latin typeface="Calibri"/>
                <a:ea typeface="Calibri"/>
                <a:cs typeface="Calibri"/>
                <a:sym typeface="Calibri"/>
              </a:rPr>
              <a:t>Applicability of the degree is a problem nationally.  Only 27% of college graduates work in a field closely related to their major. In a survey of employers, many cited a mismatch between what graduates learn in school and the skills they need to do well in at their companies. </a:t>
            </a:r>
            <a:endParaRPr>
              <a:solidFill>
                <a:schemeClr val="dk1"/>
              </a:solidFill>
              <a:latin typeface="Calibri"/>
              <a:ea typeface="Calibri"/>
              <a:cs typeface="Calibri"/>
              <a:sym typeface="Calibri"/>
            </a:endParaRPr>
          </a:p>
          <a:p>
            <a:pPr indent="0" lvl="0" marL="0" rtl="0" algn="l">
              <a:lnSpc>
                <a:spcPct val="115000"/>
              </a:lnSpc>
              <a:spcBef>
                <a:spcPts val="1000"/>
              </a:spcBef>
              <a:spcAft>
                <a:spcPts val="0"/>
              </a:spcAft>
              <a:buClr>
                <a:schemeClr val="dk1"/>
              </a:buClr>
              <a:buSzPts val="1100"/>
              <a:buFont typeface="Arial"/>
              <a:buNone/>
            </a:pPr>
            <a:r>
              <a:t/>
            </a:r>
            <a:endParaRPr>
              <a:solidFill>
                <a:schemeClr val="dk1"/>
              </a:solidFill>
            </a:endParaRPr>
          </a:p>
          <a:p>
            <a:pPr indent="0" lvl="0" marL="0" rtl="0" algn="l">
              <a:lnSpc>
                <a:spcPct val="138000"/>
              </a:lnSpc>
              <a:spcBef>
                <a:spcPts val="1600"/>
              </a:spcBef>
              <a:spcAft>
                <a:spcPts val="0"/>
              </a:spcAft>
              <a:buNone/>
            </a:pPr>
            <a:r>
              <a:t/>
            </a:r>
            <a:endParaRPr>
              <a:solidFill>
                <a:srgbClr val="737373"/>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c721e1419_0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c721e141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MJ:</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ASU ensure more than just graduate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Improve experience,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“student journey”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Achieve outcome of employment in chosen field of study.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data science application continuum, this fits somewhere between using DS to decide and control.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c721e1419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c721e141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MJ:</a:t>
            </a:r>
            <a:endParaRPr b="1"/>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lang="en"/>
              <a:t>“How can Arizona State University use </a:t>
            </a:r>
            <a:r>
              <a:rPr b="1" lang="en" sz="1500"/>
              <a:t>data science </a:t>
            </a:r>
            <a:r>
              <a:rPr lang="en"/>
              <a:t>to </a:t>
            </a:r>
            <a:r>
              <a:rPr b="1" lang="en" sz="1500"/>
              <a:t>design a student journey </a:t>
            </a:r>
            <a:r>
              <a:rPr lang="en"/>
              <a:t>that prepares its graduates for </a:t>
            </a:r>
            <a:r>
              <a:rPr b="1" lang="en" sz="1500"/>
              <a:t>full-time employment </a:t>
            </a:r>
            <a:r>
              <a:rPr lang="en"/>
              <a:t>in their </a:t>
            </a:r>
            <a:r>
              <a:rPr b="1" lang="en" sz="1500"/>
              <a:t>chosen field of study</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thing to keep in mind -- working in one’s chosen field might become a dead convention.</a:t>
            </a:r>
            <a:endParaRPr/>
          </a:p>
          <a:p>
            <a:pPr indent="0" lvl="0" marL="0" rtl="0" algn="l">
              <a:spcBef>
                <a:spcPts val="0"/>
              </a:spcBef>
              <a:spcAft>
                <a:spcPts val="0"/>
              </a:spcAft>
              <a:buNone/>
            </a:pPr>
            <a:r>
              <a:rPr lang="en"/>
              <a:t>Due to more entrepreneurship, automation resulting in more </a:t>
            </a:r>
            <a:r>
              <a:rPr lang="en"/>
              <a:t>multidisciplinary</a:t>
            </a:r>
            <a:r>
              <a:rPr lang="en"/>
              <a:t> roles &amp; mismatch with academia, etc.</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3c721e1419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c721e141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
                <a:solidFill>
                  <a:schemeClr val="dk1"/>
                </a:solidFill>
              </a:rPr>
              <a:t>MJ:</a:t>
            </a:r>
            <a:endParaRPr b="1">
              <a:solidFill>
                <a:schemeClr val="dk1"/>
              </a:solidFill>
            </a:endParaRPr>
          </a:p>
          <a:p>
            <a:pPr indent="0" lvl="0" marL="0" rtl="0" algn="l">
              <a:lnSpc>
                <a:spcPct val="12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20000"/>
              </a:lnSpc>
              <a:spcBef>
                <a:spcPts val="0"/>
              </a:spcBef>
              <a:spcAft>
                <a:spcPts val="0"/>
              </a:spcAft>
              <a:buClr>
                <a:schemeClr val="dk1"/>
              </a:buClr>
              <a:buSzPts val="1100"/>
              <a:buFont typeface="Arial"/>
              <a:buNone/>
            </a:pPr>
            <a:r>
              <a:rPr b="1" lang="en">
                <a:solidFill>
                  <a:schemeClr val="dk1"/>
                </a:solidFill>
              </a:rPr>
              <a:t>Learn about the journey</a:t>
            </a:r>
            <a:endParaRPr b="1">
              <a:solidFill>
                <a:schemeClr val="dk1"/>
              </a:solidFill>
            </a:endParaRPr>
          </a:p>
          <a:p>
            <a:pPr indent="0" lvl="0" marL="0" rtl="0" algn="l">
              <a:lnSpc>
                <a:spcPct val="12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20000"/>
              </a:lnSpc>
              <a:spcBef>
                <a:spcPts val="0"/>
              </a:spcBef>
              <a:spcAft>
                <a:spcPts val="0"/>
              </a:spcAft>
              <a:buClr>
                <a:schemeClr val="dk1"/>
              </a:buClr>
              <a:buSzPts val="1100"/>
              <a:buFont typeface="Arial"/>
              <a:buNone/>
            </a:pPr>
            <a:r>
              <a:rPr b="1" lang="en">
                <a:solidFill>
                  <a:schemeClr val="dk1"/>
                </a:solidFill>
              </a:rPr>
              <a:t>Question we want to answer</a:t>
            </a:r>
            <a:endParaRPr b="1">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What are the main factors that impact post-graduation employment outcomes?</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20000"/>
              </a:lnSpc>
              <a:spcBef>
                <a:spcPts val="0"/>
              </a:spcBef>
              <a:spcAft>
                <a:spcPts val="0"/>
              </a:spcAft>
              <a:buClr>
                <a:schemeClr val="dk1"/>
              </a:buClr>
              <a:buSzPts val="1100"/>
              <a:buFont typeface="Arial"/>
              <a:buNone/>
            </a:pPr>
            <a:r>
              <a:rPr b="1" lang="en">
                <a:solidFill>
                  <a:schemeClr val="dk1"/>
                </a:solidFill>
              </a:rPr>
              <a:t>By</a:t>
            </a:r>
            <a:endParaRPr b="1">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Taking what we know </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COMBINE</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What we need to know</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b="1" lang="en">
                <a:solidFill>
                  <a:schemeClr val="dk1"/>
                </a:solidFill>
              </a:rPr>
              <a:t>Caveat</a:t>
            </a:r>
            <a:endParaRPr b="1">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Be mindful of </a:t>
            </a:r>
            <a:r>
              <a:rPr b="1" lang="en">
                <a:solidFill>
                  <a:schemeClr val="dk1"/>
                </a:solidFill>
              </a:rPr>
              <a:t>response bias, </a:t>
            </a:r>
            <a:r>
              <a:rPr lang="en">
                <a:solidFill>
                  <a:schemeClr val="dk1"/>
                </a:solidFill>
              </a:rPr>
              <a:t>have both high-level outcomes represented</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b="1" lang="en">
                <a:solidFill>
                  <a:schemeClr val="dk1"/>
                </a:solidFill>
              </a:rPr>
              <a:t>Longitudinal survey will give info on..</a:t>
            </a:r>
            <a:endParaRPr b="1">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Employment - full time / chosen field / job satisfaction</a:t>
            </a:r>
            <a:r>
              <a:rPr b="1" lang="en">
                <a:solidFill>
                  <a:schemeClr val="dk1"/>
                </a:solidFill>
              </a:rPr>
              <a:t>. </a:t>
            </a:r>
            <a:endParaRPr b="1">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Cover 6 other areas with factors that might give insights like an internship</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Find other similar ones</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With this purpose, we’ll cover many areas, from academics, to extracurriculars, to career services, etc.</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2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2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20000"/>
              </a:lnSpc>
              <a:spcBef>
                <a:spcPts val="0"/>
              </a:spcBef>
              <a:spcAft>
                <a:spcPts val="0"/>
              </a:spcAft>
              <a:buClr>
                <a:schemeClr val="dk1"/>
              </a:buClr>
              <a:buSzPts val="1100"/>
              <a:buFont typeface="Arial"/>
              <a:buNone/>
            </a:pPr>
            <a:r>
              <a:rPr b="1" lang="en">
                <a:solidFill>
                  <a:schemeClr val="dk1"/>
                </a:solidFill>
              </a:rPr>
              <a:t>7 Fields</a:t>
            </a:r>
            <a:endParaRPr b="1">
              <a:solidFill>
                <a:schemeClr val="dk1"/>
              </a:solidFill>
            </a:endParaRPr>
          </a:p>
          <a:p>
            <a:pPr indent="0" lvl="0" marL="0" rtl="0" algn="l">
              <a:lnSpc>
                <a:spcPct val="120000"/>
              </a:lnSpc>
              <a:spcBef>
                <a:spcPts val="0"/>
              </a:spcBef>
              <a:spcAft>
                <a:spcPts val="0"/>
              </a:spcAft>
              <a:buClr>
                <a:schemeClr val="dk1"/>
              </a:buClr>
              <a:buSzPts val="1100"/>
              <a:buFont typeface="Arial"/>
              <a:buNone/>
            </a:pPr>
            <a:r>
              <a:rPr b="1" lang="en">
                <a:solidFill>
                  <a:schemeClr val="dk1"/>
                </a:solidFill>
              </a:rPr>
              <a:t>Current employment:</a:t>
            </a:r>
            <a:r>
              <a:rPr lang="en">
                <a:solidFill>
                  <a:schemeClr val="dk1"/>
                </a:solidFill>
              </a:rPr>
              <a:t> </a:t>
            </a:r>
            <a:r>
              <a:rPr lang="en" sz="1500">
                <a:solidFill>
                  <a:schemeClr val="dk1"/>
                </a:solidFill>
              </a:rPr>
              <a:t>full time</a:t>
            </a:r>
            <a:r>
              <a:rPr lang="en">
                <a:solidFill>
                  <a:schemeClr val="dk1"/>
                </a:solidFill>
              </a:rPr>
              <a:t>/part time/looking/not looking, chosen field/</a:t>
            </a:r>
            <a:r>
              <a:rPr lang="en" sz="1500">
                <a:solidFill>
                  <a:schemeClr val="dk1"/>
                </a:solidFill>
              </a:rPr>
              <a:t>not</a:t>
            </a:r>
            <a:r>
              <a:rPr lang="en">
                <a:solidFill>
                  <a:schemeClr val="dk1"/>
                </a:solidFill>
              </a:rPr>
              <a:t> </a:t>
            </a:r>
            <a:r>
              <a:rPr lang="en" sz="1500">
                <a:solidFill>
                  <a:schemeClr val="dk1"/>
                </a:solidFill>
              </a:rPr>
              <a:t>chosen field</a:t>
            </a:r>
            <a:r>
              <a:rPr lang="en">
                <a:solidFill>
                  <a:schemeClr val="dk1"/>
                </a:solidFill>
              </a:rPr>
              <a:t>, job details (company, title, etc.), job satisfaction.</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b="1" lang="en">
                <a:solidFill>
                  <a:schemeClr val="dk1"/>
                </a:solidFill>
              </a:rPr>
              <a:t>Internships / work experience:</a:t>
            </a:r>
            <a:r>
              <a:rPr lang="en">
                <a:solidFill>
                  <a:schemeClr val="dk1"/>
                </a:solidFill>
              </a:rPr>
              <a:t> </a:t>
            </a:r>
            <a:r>
              <a:rPr lang="en" sz="1500">
                <a:solidFill>
                  <a:schemeClr val="dk1"/>
                </a:solidFill>
              </a:rPr>
              <a:t>14% increase interview rate</a:t>
            </a:r>
            <a:r>
              <a:rPr lang="en">
                <a:solidFill>
                  <a:schemeClr val="dk1"/>
                </a:solidFill>
              </a:rPr>
              <a:t>. Worked during school, internships, research opportunities, etc </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b="1" lang="en">
                <a:solidFill>
                  <a:schemeClr val="dk1"/>
                </a:solidFill>
              </a:rPr>
              <a:t>Socio-economic &amp; demographic data:</a:t>
            </a:r>
            <a:r>
              <a:rPr lang="en">
                <a:solidFill>
                  <a:schemeClr val="dk1"/>
                </a:solidFill>
              </a:rPr>
              <a:t> parents education level &amp; income, student loans, city/state/country of origin, citizenship/immigration status, gender, age, ethnicity. We know race/gender influence job-seeking strategies and job satisfaction ratings, want to understand them more.</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b="1" lang="en">
                <a:solidFill>
                  <a:schemeClr val="dk1"/>
                </a:solidFill>
              </a:rPr>
              <a:t>Academic track record:</a:t>
            </a:r>
            <a:r>
              <a:rPr lang="en">
                <a:solidFill>
                  <a:schemeClr val="dk1"/>
                </a:solidFill>
              </a:rPr>
              <a:t> time to graduate, classes taken, GPA, major, minor.</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b="1" lang="en">
                <a:solidFill>
                  <a:schemeClr val="dk1"/>
                </a:solidFill>
              </a:rPr>
              <a:t>Extracurricular:</a:t>
            </a:r>
            <a:r>
              <a:rPr lang="en">
                <a:solidFill>
                  <a:schemeClr val="dk1"/>
                </a:solidFill>
              </a:rPr>
              <a:t> cultural clubs, fraternities/sororities, academic organizations, network size.</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b="1" lang="en">
                <a:solidFill>
                  <a:schemeClr val="dk1"/>
                </a:solidFill>
              </a:rPr>
              <a:t>Career services:</a:t>
            </a:r>
            <a:r>
              <a:rPr lang="en">
                <a:solidFill>
                  <a:schemeClr val="dk1"/>
                </a:solidFill>
              </a:rPr>
              <a:t> resume workshops, mock interviews, job fairs.</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b="1" lang="en">
                <a:solidFill>
                  <a:schemeClr val="dk1"/>
                </a:solidFill>
              </a:rPr>
              <a:t>Post-graduation location:</a:t>
            </a:r>
            <a:r>
              <a:rPr lang="en">
                <a:solidFill>
                  <a:schemeClr val="dk1"/>
                </a:solidFill>
              </a:rPr>
              <a:t> where they moved to, if they are willing to relocate, cities/regions where they applied/received job offers.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3c721e1419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c721e14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
                <a:solidFill>
                  <a:schemeClr val="dk1"/>
                </a:solidFill>
                <a:highlight>
                  <a:srgbClr val="FFFFFF"/>
                </a:highlight>
              </a:rPr>
              <a:t>MJ:</a:t>
            </a:r>
            <a:endParaRPr b="1">
              <a:solidFill>
                <a:schemeClr val="dk1"/>
              </a:solidFill>
              <a:highlight>
                <a:srgbClr val="FFFFFF"/>
              </a:highlight>
            </a:endParaRPr>
          </a:p>
          <a:p>
            <a:pPr indent="0" lvl="0" marL="0" rtl="0" algn="l">
              <a:lnSpc>
                <a:spcPct val="120000"/>
              </a:lnSpc>
              <a:spcBef>
                <a:spcPts val="0"/>
              </a:spcBef>
              <a:spcAft>
                <a:spcPts val="0"/>
              </a:spcAft>
              <a:buClr>
                <a:schemeClr val="dk1"/>
              </a:buClr>
              <a:buSzPts val="1100"/>
              <a:buFont typeface="Arial"/>
              <a:buNone/>
            </a:pPr>
            <a:r>
              <a:t/>
            </a:r>
            <a:endParaRPr b="1">
              <a:solidFill>
                <a:schemeClr val="dk1"/>
              </a:solidFill>
              <a:highlight>
                <a:srgbClr val="FFFFFF"/>
              </a:highlight>
            </a:endParaRPr>
          </a:p>
          <a:p>
            <a:pPr indent="0" lvl="0" marL="0" rtl="0" algn="l">
              <a:lnSpc>
                <a:spcPct val="120000"/>
              </a:lnSpc>
              <a:spcBef>
                <a:spcPts val="0"/>
              </a:spcBef>
              <a:spcAft>
                <a:spcPts val="0"/>
              </a:spcAft>
              <a:buClr>
                <a:schemeClr val="dk1"/>
              </a:buClr>
              <a:buSzPts val="1100"/>
              <a:buFont typeface="Arial"/>
              <a:buNone/>
            </a:pPr>
            <a:r>
              <a:rPr b="1" lang="en">
                <a:solidFill>
                  <a:schemeClr val="dk1"/>
                </a:solidFill>
                <a:highlight>
                  <a:srgbClr val="FFFFFF"/>
                </a:highlight>
              </a:rPr>
              <a:t>Learn about the job market</a:t>
            </a:r>
            <a:endParaRPr b="1">
              <a:solidFill>
                <a:schemeClr val="dk1"/>
              </a:solidFill>
              <a:highlight>
                <a:srgbClr val="FFFFFF"/>
              </a:highlight>
            </a:endParaRPr>
          </a:p>
          <a:p>
            <a:pPr indent="0" lvl="0" marL="0" rtl="0" algn="l">
              <a:lnSpc>
                <a:spcPct val="120000"/>
              </a:lnSpc>
              <a:spcBef>
                <a:spcPts val="0"/>
              </a:spcBef>
              <a:spcAft>
                <a:spcPts val="0"/>
              </a:spcAft>
              <a:buClr>
                <a:schemeClr val="dk1"/>
              </a:buClr>
              <a:buSzPts val="1100"/>
              <a:buFont typeface="Arial"/>
              <a:buNone/>
            </a:pPr>
            <a:r>
              <a:t/>
            </a:r>
            <a:endParaRPr b="1">
              <a:solidFill>
                <a:schemeClr val="dk1"/>
              </a:solidFill>
              <a:highlight>
                <a:srgbClr val="FFFFFF"/>
              </a:highlight>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highlight>
                  <a:srgbClr val="FFFFFF"/>
                </a:highlight>
              </a:rPr>
              <a:t>What positions and skills in high demand</a:t>
            </a:r>
            <a:endParaRPr>
              <a:solidFill>
                <a:schemeClr val="dk1"/>
              </a:solidFill>
              <a:highlight>
                <a:srgbClr val="FFFFFF"/>
              </a:highlight>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highlight>
                  <a:srgbClr val="FFFFFF"/>
                </a:highlight>
              </a:rPr>
              <a:t>preferred markets for ASU graduates</a:t>
            </a:r>
            <a:endParaRPr>
              <a:solidFill>
                <a:schemeClr val="dk1"/>
              </a:solidFill>
              <a:highlight>
                <a:srgbClr val="FFFFFF"/>
              </a:highlight>
            </a:endParaRPr>
          </a:p>
          <a:p>
            <a:pPr indent="0" lvl="0" marL="0" rtl="0" algn="l">
              <a:lnSpc>
                <a:spcPct val="120000"/>
              </a:lnSpc>
              <a:spcBef>
                <a:spcPts val="0"/>
              </a:spcBef>
              <a:spcAft>
                <a:spcPts val="0"/>
              </a:spcAft>
              <a:buClr>
                <a:schemeClr val="dk1"/>
              </a:buClr>
              <a:buSzPts val="1100"/>
              <a:buFont typeface="Arial"/>
              <a:buNone/>
            </a:pPr>
            <a:r>
              <a:t/>
            </a:r>
            <a:endParaRPr b="1">
              <a:solidFill>
                <a:schemeClr val="dk1"/>
              </a:solidFill>
              <a:highlight>
                <a:srgbClr val="FFFFFF"/>
              </a:highlight>
            </a:endParaRPr>
          </a:p>
          <a:p>
            <a:pPr indent="0" lvl="0" marL="0" rtl="0" algn="l">
              <a:lnSpc>
                <a:spcPct val="120000"/>
              </a:lnSpc>
              <a:spcBef>
                <a:spcPts val="0"/>
              </a:spcBef>
              <a:spcAft>
                <a:spcPts val="0"/>
              </a:spcAft>
              <a:buClr>
                <a:schemeClr val="dk1"/>
              </a:buClr>
              <a:buSzPts val="1100"/>
              <a:buFont typeface="Arial"/>
              <a:buNone/>
            </a:pPr>
            <a:r>
              <a:rPr b="1" lang="en">
                <a:solidFill>
                  <a:schemeClr val="dk1"/>
                </a:solidFill>
                <a:highlight>
                  <a:srgbClr val="FFFFFF"/>
                </a:highlight>
              </a:rPr>
              <a:t>Partnership with LinkedIn</a:t>
            </a:r>
            <a:endParaRPr b="1">
              <a:solidFill>
                <a:schemeClr val="dk1"/>
              </a:solidFill>
              <a:highlight>
                <a:srgbClr val="FFFFFF"/>
              </a:highlight>
            </a:endParaRPr>
          </a:p>
          <a:p>
            <a:pPr indent="0" lvl="0" marL="0" rtl="0" algn="l">
              <a:lnSpc>
                <a:spcPct val="120000"/>
              </a:lnSpc>
              <a:spcBef>
                <a:spcPts val="0"/>
              </a:spcBef>
              <a:spcAft>
                <a:spcPts val="0"/>
              </a:spcAft>
              <a:buClr>
                <a:schemeClr val="dk1"/>
              </a:buClr>
              <a:buSzPts val="1100"/>
              <a:buFont typeface="Arial"/>
              <a:buNone/>
            </a:pPr>
            <a:r>
              <a:t/>
            </a:r>
            <a:endParaRPr b="1">
              <a:solidFill>
                <a:schemeClr val="dk1"/>
              </a:solidFill>
              <a:highlight>
                <a:srgbClr val="FFFFFF"/>
              </a:highlight>
            </a:endParaRPr>
          </a:p>
          <a:p>
            <a:pPr indent="0" lvl="0" marL="0" rtl="0" algn="l">
              <a:lnSpc>
                <a:spcPct val="120000"/>
              </a:lnSpc>
              <a:spcBef>
                <a:spcPts val="0"/>
              </a:spcBef>
              <a:spcAft>
                <a:spcPts val="0"/>
              </a:spcAft>
              <a:buClr>
                <a:schemeClr val="dk1"/>
              </a:buClr>
              <a:buSzPts val="1100"/>
              <a:buFont typeface="Arial"/>
              <a:buNone/>
            </a:pPr>
            <a:r>
              <a:rPr b="1" lang="en">
                <a:solidFill>
                  <a:schemeClr val="dk1"/>
                </a:solidFill>
                <a:highlight>
                  <a:srgbClr val="FFFFFF"/>
                </a:highlight>
              </a:rPr>
              <a:t>Trends:</a:t>
            </a:r>
            <a:r>
              <a:rPr lang="en">
                <a:solidFill>
                  <a:schemeClr val="dk1"/>
                </a:solidFill>
                <a:highlight>
                  <a:srgbClr val="FFFFFF"/>
                </a:highlight>
              </a:rPr>
              <a:t> for entry-level hires, positions available / popular / hard-to-fill.</a:t>
            </a:r>
            <a:endParaRPr>
              <a:solidFill>
                <a:schemeClr val="dk1"/>
              </a:solidFill>
              <a:highlight>
                <a:srgbClr val="FFFFFF"/>
              </a:highlight>
            </a:endParaRPr>
          </a:p>
          <a:p>
            <a:pPr indent="0" lvl="0" marL="0" rtl="0" algn="l">
              <a:lnSpc>
                <a:spcPct val="120000"/>
              </a:lnSpc>
              <a:spcBef>
                <a:spcPts val="0"/>
              </a:spcBef>
              <a:spcAft>
                <a:spcPts val="0"/>
              </a:spcAft>
              <a:buClr>
                <a:schemeClr val="dk1"/>
              </a:buClr>
              <a:buSzPts val="1100"/>
              <a:buFont typeface="Arial"/>
              <a:buNone/>
            </a:pPr>
            <a:r>
              <a:rPr b="1" lang="en">
                <a:solidFill>
                  <a:schemeClr val="dk1"/>
                </a:solidFill>
                <a:highlight>
                  <a:srgbClr val="FFFFFF"/>
                </a:highlight>
              </a:rPr>
              <a:t>Requirements:</a:t>
            </a:r>
            <a:r>
              <a:rPr lang="en">
                <a:solidFill>
                  <a:schemeClr val="dk1"/>
                </a:solidFill>
                <a:highlight>
                  <a:srgbClr val="FFFFFF"/>
                </a:highlight>
              </a:rPr>
              <a:t> what employers require &amp; prefer. </a:t>
            </a:r>
            <a:r>
              <a:rPr lang="en">
                <a:solidFill>
                  <a:schemeClr val="dk1"/>
                </a:solidFill>
                <a:highlight>
                  <a:srgbClr val="FFFFFF"/>
                </a:highlight>
              </a:rPr>
              <a:t>Includes majors, main skills, experience.</a:t>
            </a:r>
            <a:endParaRPr>
              <a:solidFill>
                <a:schemeClr val="dk1"/>
              </a:solidFill>
              <a:highlight>
                <a:srgbClr val="FFFFFF"/>
              </a:highlight>
            </a:endParaRPr>
          </a:p>
          <a:p>
            <a:pPr indent="0" lvl="0" marL="0" rtl="0" algn="l">
              <a:lnSpc>
                <a:spcPct val="120000"/>
              </a:lnSpc>
              <a:spcBef>
                <a:spcPts val="0"/>
              </a:spcBef>
              <a:spcAft>
                <a:spcPts val="0"/>
              </a:spcAft>
              <a:buClr>
                <a:schemeClr val="dk1"/>
              </a:buClr>
              <a:buSzPts val="1100"/>
              <a:buFont typeface="Arial"/>
              <a:buNone/>
            </a:pPr>
            <a:r>
              <a:rPr b="1" lang="en">
                <a:solidFill>
                  <a:schemeClr val="dk1"/>
                </a:solidFill>
                <a:highlight>
                  <a:srgbClr val="FFFFFF"/>
                </a:highlight>
              </a:rPr>
              <a:t>Supply:</a:t>
            </a:r>
            <a:r>
              <a:rPr lang="en">
                <a:solidFill>
                  <a:schemeClr val="dk1"/>
                </a:solidFill>
                <a:highlight>
                  <a:srgbClr val="FFFFFF"/>
                </a:highlight>
              </a:rPr>
              <a:t> what employers actually get. Profile of current employees. </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2111123"/>
            <a:ext cx="7772400" cy="1546475"/>
          </a:xfrm>
          <a:prstGeom prst="rect">
            <a:avLst/>
          </a:prstGeom>
          <a:noFill/>
          <a:ln>
            <a:noFill/>
          </a:ln>
        </p:spPr>
        <p:txBody>
          <a:bodyPr anchorCtr="0" anchor="b" bIns="91425" lIns="91425" spcFirstLastPara="1" rIns="91425" wrap="square" tIns="91425"/>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10" name="Google Shape;10;p2"/>
          <p:cNvSpPr txBox="1"/>
          <p:nvPr>
            <p:ph idx="1" type="subTitle"/>
          </p:nvPr>
        </p:nvSpPr>
        <p:spPr>
          <a:xfrm>
            <a:off x="685800" y="3786738"/>
            <a:ext cx="7772400" cy="1046317"/>
          </a:xfrm>
          <a:prstGeom prst="rect">
            <a:avLst/>
          </a:prstGeom>
          <a:noFill/>
          <a:ln>
            <a:noFill/>
          </a:ln>
        </p:spPr>
        <p:txBody>
          <a:bodyPr anchorCtr="0" anchor="t" bIns="91425" lIns="91425" spcFirstLastPara="1" rIns="91425" wrap="square" tIns="91425"/>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3" name="Google Shape;13;p3"/>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6" name="Google Shape;16;p4"/>
          <p:cNvSpPr txBox="1"/>
          <p:nvPr>
            <p:ph idx="1" type="body"/>
          </p:nvPr>
        </p:nvSpPr>
        <p:spPr>
          <a:xfrm>
            <a:off x="457200" y="1600200"/>
            <a:ext cx="3994526" cy="4967574"/>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7" name="Google Shape;17;p4"/>
          <p:cNvSpPr txBox="1"/>
          <p:nvPr>
            <p:ph idx="2" type="body"/>
          </p:nvPr>
        </p:nvSpPr>
        <p:spPr>
          <a:xfrm>
            <a:off x="4692274" y="1600200"/>
            <a:ext cx="3994526" cy="4967574"/>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694"/>
          </a:xfrm>
          <a:prstGeom prst="rect">
            <a:avLst/>
          </a:prstGeom>
          <a:noFill/>
          <a:ln>
            <a:noFill/>
          </a:ln>
        </p:spPr>
        <p:txBody>
          <a:bodyPr anchorCtr="0" anchor="t" bIns="91425" lIns="91425" spcFirstLastPara="1" rIns="91425" wrap="square" tIns="91425"/>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6" name="Shape 26"/>
        <p:cNvGrpSpPr/>
        <p:nvPr/>
      </p:nvGrpSpPr>
      <p:grpSpPr>
        <a:xfrm>
          <a:off x="0" y="0"/>
          <a:ext cx="0" cy="0"/>
          <a:chOff x="0" y="0"/>
          <a:chExt cx="0" cy="0"/>
        </a:xfrm>
      </p:grpSpPr>
      <p:sp>
        <p:nvSpPr>
          <p:cNvPr id="27" name="Google Shape;27;p8"/>
          <p:cNvSpPr txBox="1"/>
          <p:nvPr>
            <p:ph type="ctrTitle"/>
          </p:nvPr>
        </p:nvSpPr>
        <p:spPr>
          <a:xfrm>
            <a:off x="685800" y="724100"/>
            <a:ext cx="8075700" cy="1560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Georgia"/>
              <a:buNone/>
            </a:pPr>
            <a:r>
              <a:rPr b="0" lang="en" sz="4400">
                <a:solidFill>
                  <a:srgbClr val="D89F39"/>
                </a:solidFill>
                <a:latin typeface="Georgia"/>
                <a:ea typeface="Georgia"/>
                <a:cs typeface="Georgia"/>
                <a:sym typeface="Georgia"/>
              </a:rPr>
              <a:t>Beyond the Diploma</a:t>
            </a:r>
            <a:endParaRPr b="1" i="0" sz="4400" u="none" cap="none" strike="noStrike">
              <a:solidFill>
                <a:schemeClr val="dk1"/>
              </a:solidFill>
              <a:latin typeface="Arial"/>
              <a:ea typeface="Arial"/>
              <a:cs typeface="Arial"/>
              <a:sym typeface="Arial"/>
            </a:endParaRPr>
          </a:p>
        </p:txBody>
      </p:sp>
      <p:sp>
        <p:nvSpPr>
          <p:cNvPr id="28" name="Google Shape;28;p8"/>
          <p:cNvSpPr txBox="1"/>
          <p:nvPr>
            <p:ph idx="1" type="subTitle"/>
          </p:nvPr>
        </p:nvSpPr>
        <p:spPr>
          <a:xfrm>
            <a:off x="761250" y="4387074"/>
            <a:ext cx="7772400" cy="92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Arial"/>
              <a:buNone/>
            </a:pPr>
            <a:r>
              <a:rPr lang="en" sz="2200">
                <a:solidFill>
                  <a:srgbClr val="003262"/>
                </a:solidFill>
              </a:rPr>
              <a:t>Audience: Arizona Board of Regents</a:t>
            </a:r>
            <a:endParaRPr sz="2200">
              <a:solidFill>
                <a:srgbClr val="003262"/>
              </a:solidFill>
            </a:endParaRPr>
          </a:p>
          <a:p>
            <a:pPr indent="0" lvl="0" marL="0" marR="0" rtl="0" algn="l">
              <a:lnSpc>
                <a:spcPct val="100000"/>
              </a:lnSpc>
              <a:spcBef>
                <a:spcPts val="0"/>
              </a:spcBef>
              <a:spcAft>
                <a:spcPts val="0"/>
              </a:spcAft>
              <a:buClr>
                <a:schemeClr val="dk2"/>
              </a:buClr>
              <a:buFont typeface="Arial"/>
              <a:buNone/>
            </a:pPr>
            <a:r>
              <a:rPr lang="en" sz="2200">
                <a:solidFill>
                  <a:srgbClr val="003262"/>
                </a:solidFill>
              </a:rPr>
              <a:t>Stakeholders: Students, Faculty and Management.</a:t>
            </a:r>
            <a:endParaRPr sz="2200">
              <a:solidFill>
                <a:srgbClr val="003262"/>
              </a:solidFill>
            </a:endParaRPr>
          </a:p>
          <a:p>
            <a:pPr indent="0" lvl="0" marL="0" marR="0" rtl="0" algn="l">
              <a:lnSpc>
                <a:spcPct val="100000"/>
              </a:lnSpc>
              <a:spcBef>
                <a:spcPts val="0"/>
              </a:spcBef>
              <a:spcAft>
                <a:spcPts val="0"/>
              </a:spcAft>
              <a:buClr>
                <a:schemeClr val="dk2"/>
              </a:buClr>
              <a:buFont typeface="Arial"/>
              <a:buNone/>
            </a:pPr>
            <a:r>
              <a:rPr lang="en" sz="2200">
                <a:solidFill>
                  <a:srgbClr val="003262"/>
                </a:solidFill>
              </a:rPr>
              <a:t>June 19, 2018</a:t>
            </a:r>
            <a:endParaRPr sz="2200">
              <a:solidFill>
                <a:srgbClr val="003262"/>
              </a:solidFill>
            </a:endParaRPr>
          </a:p>
        </p:txBody>
      </p:sp>
      <p:sp>
        <p:nvSpPr>
          <p:cNvPr id="29" name="Google Shape;29;p8"/>
          <p:cNvSpPr txBox="1"/>
          <p:nvPr>
            <p:ph idx="1" type="subTitle"/>
          </p:nvPr>
        </p:nvSpPr>
        <p:spPr>
          <a:xfrm>
            <a:off x="762000" y="2612849"/>
            <a:ext cx="7772400" cy="92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Arial"/>
              <a:buNone/>
            </a:pPr>
            <a:r>
              <a:rPr lang="en" sz="2200">
                <a:solidFill>
                  <a:srgbClr val="003262"/>
                </a:solidFill>
              </a:rPr>
              <a:t>Improving Employment Outcomes for Arizona State University Graduates</a:t>
            </a:r>
            <a:endParaRPr b="0" i="0" sz="2200" u="none" cap="none" strike="noStrike">
              <a:solidFill>
                <a:schemeClr val="dk2"/>
              </a:solidFill>
              <a:latin typeface="Arial"/>
              <a:ea typeface="Arial"/>
              <a:cs typeface="Arial"/>
              <a:sym typeface="Arial"/>
            </a:endParaRPr>
          </a:p>
        </p:txBody>
      </p:sp>
      <p:sp>
        <p:nvSpPr>
          <p:cNvPr id="30" name="Google Shape;30;p8"/>
          <p:cNvSpPr txBox="1"/>
          <p:nvPr/>
        </p:nvSpPr>
        <p:spPr>
          <a:xfrm>
            <a:off x="762000" y="3695900"/>
            <a:ext cx="6975000" cy="3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Debalina Maiti, Miguel Jaime, Prabhat Tripathi, Tiffany Truong.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Google Shape;90;p17"/>
          <p:cNvSpPr txBox="1"/>
          <p:nvPr>
            <p:ph idx="1" type="subTitle"/>
          </p:nvPr>
        </p:nvSpPr>
        <p:spPr>
          <a:xfrm>
            <a:off x="227100" y="2425275"/>
            <a:ext cx="8689800" cy="3451200"/>
          </a:xfrm>
          <a:prstGeom prst="rect">
            <a:avLst/>
          </a:prstGeom>
          <a:noFill/>
          <a:ln>
            <a:noFill/>
          </a:ln>
        </p:spPr>
        <p:txBody>
          <a:bodyPr anchorCtr="0" anchor="t" bIns="91425" lIns="91425" spcFirstLastPara="1" rIns="91425" wrap="square" tIns="91425">
            <a:noAutofit/>
          </a:bodyPr>
          <a:lstStyle/>
          <a:p>
            <a:pPr indent="0" lvl="0" marL="0" rtl="0" algn="l">
              <a:lnSpc>
                <a:spcPct val="138000"/>
              </a:lnSpc>
              <a:spcBef>
                <a:spcPts val="0"/>
              </a:spcBef>
              <a:spcAft>
                <a:spcPts val="0"/>
              </a:spcAft>
              <a:buClr>
                <a:srgbClr val="000000"/>
              </a:buClr>
              <a:buSzPts val="1100"/>
              <a:buFont typeface="Arial"/>
              <a:buNone/>
            </a:pPr>
            <a:r>
              <a:rPr lang="en" sz="1800">
                <a:solidFill>
                  <a:srgbClr val="000000"/>
                </a:solidFill>
              </a:rPr>
              <a:t>Analyze topicality of trade publications and thought-leadership papers to:</a:t>
            </a:r>
            <a:endParaRPr sz="1800">
              <a:solidFill>
                <a:srgbClr val="000000"/>
              </a:solidFill>
            </a:endParaRPr>
          </a:p>
          <a:p>
            <a:pPr indent="-342900" lvl="0" marL="457200" rtl="0" algn="l">
              <a:lnSpc>
                <a:spcPct val="138000"/>
              </a:lnSpc>
              <a:spcBef>
                <a:spcPts val="1600"/>
              </a:spcBef>
              <a:spcAft>
                <a:spcPts val="0"/>
              </a:spcAft>
              <a:buClr>
                <a:srgbClr val="000000"/>
              </a:buClr>
              <a:buSzPts val="1800"/>
              <a:buChar char="○"/>
            </a:pPr>
            <a:r>
              <a:rPr lang="en" sz="1800">
                <a:solidFill>
                  <a:srgbClr val="000000"/>
                </a:solidFill>
              </a:rPr>
              <a:t>Track innovative developments</a:t>
            </a:r>
            <a:endParaRPr sz="1800">
              <a:solidFill>
                <a:srgbClr val="000000"/>
              </a:solidFill>
            </a:endParaRPr>
          </a:p>
          <a:p>
            <a:pPr indent="-342900" lvl="0" marL="457200" rtl="0" algn="l">
              <a:lnSpc>
                <a:spcPct val="138000"/>
              </a:lnSpc>
              <a:spcBef>
                <a:spcPts val="0"/>
              </a:spcBef>
              <a:spcAft>
                <a:spcPts val="0"/>
              </a:spcAft>
              <a:buClr>
                <a:srgbClr val="000000"/>
              </a:buClr>
              <a:buSzPts val="1800"/>
              <a:buChar char="○"/>
            </a:pPr>
            <a:r>
              <a:rPr lang="en" sz="1800">
                <a:solidFill>
                  <a:srgbClr val="000000"/>
                </a:solidFill>
              </a:rPr>
              <a:t>Explore real-life application in case studies</a:t>
            </a:r>
            <a:endParaRPr sz="1800">
              <a:solidFill>
                <a:srgbClr val="000000"/>
              </a:solidFill>
            </a:endParaRPr>
          </a:p>
          <a:p>
            <a:pPr indent="-342900" lvl="0" marL="457200" rtl="0" algn="l">
              <a:lnSpc>
                <a:spcPct val="138000"/>
              </a:lnSpc>
              <a:spcBef>
                <a:spcPts val="0"/>
              </a:spcBef>
              <a:spcAft>
                <a:spcPts val="0"/>
              </a:spcAft>
              <a:buClr>
                <a:srgbClr val="000000"/>
              </a:buClr>
              <a:buSzPts val="1800"/>
              <a:buChar char="○"/>
            </a:pPr>
            <a:r>
              <a:rPr lang="en" sz="1800">
                <a:solidFill>
                  <a:srgbClr val="000000"/>
                </a:solidFill>
              </a:rPr>
              <a:t>Track sentiment on current trends</a:t>
            </a:r>
            <a:endParaRPr sz="1800">
              <a:solidFill>
                <a:srgbClr val="000000"/>
              </a:solidFill>
            </a:endParaRPr>
          </a:p>
          <a:p>
            <a:pPr indent="0" lvl="0" marL="0" rtl="0" algn="l">
              <a:lnSpc>
                <a:spcPct val="115000"/>
              </a:lnSpc>
              <a:spcBef>
                <a:spcPts val="1600"/>
              </a:spcBef>
              <a:spcAft>
                <a:spcPts val="0"/>
              </a:spcAft>
              <a:buNone/>
            </a:pPr>
            <a:r>
              <a:t/>
            </a:r>
            <a:endParaRPr sz="2400">
              <a:solidFill>
                <a:srgbClr val="000000"/>
              </a:solidFill>
            </a:endParaRPr>
          </a:p>
          <a:p>
            <a:pPr indent="0" lvl="0" marL="0" marR="0" rtl="0" algn="l">
              <a:lnSpc>
                <a:spcPct val="100000"/>
              </a:lnSpc>
              <a:spcBef>
                <a:spcPts val="0"/>
              </a:spcBef>
              <a:spcAft>
                <a:spcPts val="0"/>
              </a:spcAft>
              <a:buNone/>
            </a:pPr>
            <a:r>
              <a:t/>
            </a:r>
            <a:endParaRPr sz="1800">
              <a:solidFill>
                <a:srgbClr val="000000"/>
              </a:solidFill>
            </a:endParaRPr>
          </a:p>
        </p:txBody>
      </p:sp>
      <p:sp>
        <p:nvSpPr>
          <p:cNvPr id="91" name="Google Shape;91;p17"/>
          <p:cNvSpPr txBox="1"/>
          <p:nvPr>
            <p:ph type="ctrTitle"/>
          </p:nvPr>
        </p:nvSpPr>
        <p:spPr>
          <a:xfrm>
            <a:off x="227100" y="105975"/>
            <a:ext cx="8534400" cy="908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Georgia"/>
              <a:buNone/>
            </a:pPr>
            <a:r>
              <a:rPr b="0" lang="en" sz="3200">
                <a:solidFill>
                  <a:srgbClr val="D89F39"/>
                </a:solidFill>
                <a:latin typeface="Georgia"/>
                <a:ea typeface="Georgia"/>
                <a:cs typeface="Georgia"/>
                <a:sym typeface="Georgia"/>
              </a:rPr>
              <a:t>Learn about future trends</a:t>
            </a:r>
            <a:endParaRPr b="1" i="0" sz="3200" u="none" cap="none" strike="noStrike">
              <a:solidFill>
                <a:schemeClr val="dk1"/>
              </a:solidFill>
              <a:latin typeface="Arial"/>
              <a:ea typeface="Arial"/>
              <a:cs typeface="Arial"/>
              <a:sym typeface="Arial"/>
            </a:endParaRPr>
          </a:p>
        </p:txBody>
      </p:sp>
      <p:sp>
        <p:nvSpPr>
          <p:cNvPr id="92" name="Google Shape;92;p17"/>
          <p:cNvSpPr txBox="1"/>
          <p:nvPr>
            <p:ph type="ctrTitle"/>
          </p:nvPr>
        </p:nvSpPr>
        <p:spPr>
          <a:xfrm>
            <a:off x="227100" y="1494050"/>
            <a:ext cx="8534400" cy="856200"/>
          </a:xfrm>
          <a:prstGeom prst="rect">
            <a:avLst/>
          </a:prstGeom>
          <a:noFill/>
          <a:ln>
            <a:noFill/>
          </a:ln>
        </p:spPr>
        <p:txBody>
          <a:bodyPr anchorCtr="0" anchor="b" bIns="91425" lIns="91425" spcFirstLastPara="1" rIns="91425" wrap="square" tIns="91425">
            <a:noAutofit/>
          </a:bodyPr>
          <a:lstStyle/>
          <a:p>
            <a:pPr indent="0" lvl="0" marL="0" rtl="0" algn="ctr">
              <a:lnSpc>
                <a:spcPct val="138000"/>
              </a:lnSpc>
              <a:spcBef>
                <a:spcPts val="0"/>
              </a:spcBef>
              <a:spcAft>
                <a:spcPts val="0"/>
              </a:spcAft>
              <a:buNone/>
            </a:pPr>
            <a:r>
              <a:rPr b="0" i="1" lang="en" sz="2400">
                <a:solidFill>
                  <a:srgbClr val="000000"/>
                </a:solidFill>
              </a:rPr>
              <a:t>What new and upcoming developments are being talked about by thought leaders? </a:t>
            </a:r>
            <a:endParaRPr b="0" i="1" sz="24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18"/>
          <p:cNvSpPr txBox="1"/>
          <p:nvPr>
            <p:ph type="ctrTitle"/>
          </p:nvPr>
        </p:nvSpPr>
        <p:spPr>
          <a:xfrm>
            <a:off x="43650" y="105975"/>
            <a:ext cx="8929200" cy="90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1"/>
              </a:buClr>
              <a:buFont typeface="Georgia"/>
              <a:buNone/>
            </a:pPr>
            <a:r>
              <a:t/>
            </a:r>
            <a:endParaRPr sz="4400"/>
          </a:p>
          <a:p>
            <a:pPr indent="0" lvl="0" marL="0" marR="0" rtl="0" algn="l">
              <a:lnSpc>
                <a:spcPct val="100000"/>
              </a:lnSpc>
              <a:spcBef>
                <a:spcPts val="0"/>
              </a:spcBef>
              <a:spcAft>
                <a:spcPts val="0"/>
              </a:spcAft>
              <a:buClr>
                <a:schemeClr val="dk1"/>
              </a:buClr>
              <a:buFont typeface="Georgia"/>
              <a:buNone/>
            </a:pPr>
            <a:r>
              <a:rPr b="0" lang="en" sz="3100">
                <a:solidFill>
                  <a:srgbClr val="D89F39"/>
                </a:solidFill>
                <a:latin typeface="Georgia"/>
                <a:ea typeface="Georgia"/>
                <a:cs typeface="Georgia"/>
                <a:sym typeface="Georgia"/>
              </a:rPr>
              <a:t>Implementation Vision</a:t>
            </a:r>
            <a:endParaRPr b="1" i="0" sz="3100" u="none" cap="none" strike="noStrike">
              <a:solidFill>
                <a:schemeClr val="dk1"/>
              </a:solidFill>
              <a:latin typeface="Arial"/>
              <a:ea typeface="Arial"/>
              <a:cs typeface="Arial"/>
              <a:sym typeface="Arial"/>
            </a:endParaRPr>
          </a:p>
        </p:txBody>
      </p:sp>
      <p:graphicFrame>
        <p:nvGraphicFramePr>
          <p:cNvPr id="98" name="Google Shape;98;p18"/>
          <p:cNvGraphicFramePr/>
          <p:nvPr/>
        </p:nvGraphicFramePr>
        <p:xfrm>
          <a:off x="107325" y="1135500"/>
          <a:ext cx="3000000" cy="3000000"/>
        </p:xfrm>
        <a:graphic>
          <a:graphicData uri="http://schemas.openxmlformats.org/drawingml/2006/table">
            <a:tbl>
              <a:tblPr>
                <a:noFill/>
                <a:tableStyleId>{4A6CF1D4-3B95-498D-9915-ED492D646031}</a:tableStyleId>
              </a:tblPr>
              <a:tblGrid>
                <a:gridCol w="4464675"/>
                <a:gridCol w="4464675"/>
              </a:tblGrid>
              <a:tr h="520525">
                <a:tc>
                  <a:txBody>
                    <a:bodyPr>
                      <a:noAutofit/>
                    </a:bodyPr>
                    <a:lstStyle/>
                    <a:p>
                      <a:pPr indent="0" lvl="0" marL="0" rtl="0" algn="ctr">
                        <a:lnSpc>
                          <a:spcPct val="138000"/>
                        </a:lnSpc>
                        <a:spcBef>
                          <a:spcPts val="0"/>
                        </a:spcBef>
                        <a:spcAft>
                          <a:spcPts val="0"/>
                        </a:spcAft>
                        <a:buNone/>
                      </a:pPr>
                      <a:r>
                        <a:rPr b="1" i="1" lang="en" sz="1800">
                          <a:solidFill>
                            <a:srgbClr val="FFFFFF"/>
                          </a:solidFill>
                        </a:rPr>
                        <a:t>ASU GPS - student journey roadmap</a:t>
                      </a:r>
                      <a:endParaRPr i="1" sz="1800">
                        <a:solidFill>
                          <a:srgbClr val="FFFFFF"/>
                        </a:solidFill>
                      </a:endParaRPr>
                    </a:p>
                  </a:txBody>
                  <a:tcPr marT="91425" marB="91425" marR="91425" marL="91425" anchor="ctr">
                    <a:lnL cap="flat" cmpd="sng" w="9525">
                      <a:solidFill>
                        <a:srgbClr val="003262"/>
                      </a:solidFill>
                      <a:prstDash val="solid"/>
                      <a:round/>
                      <a:headEnd len="sm" w="sm" type="none"/>
                      <a:tailEnd len="sm" w="sm" type="none"/>
                    </a:lnL>
                    <a:lnR cap="flat" cmpd="sng" w="9525">
                      <a:solidFill>
                        <a:srgbClr val="003262"/>
                      </a:solidFill>
                      <a:prstDash val="solid"/>
                      <a:round/>
                      <a:headEnd len="sm" w="sm" type="none"/>
                      <a:tailEnd len="sm" w="sm" type="none"/>
                    </a:lnR>
                    <a:lnT cap="flat" cmpd="sng" w="9525">
                      <a:solidFill>
                        <a:srgbClr val="003262"/>
                      </a:solidFill>
                      <a:prstDash val="solid"/>
                      <a:round/>
                      <a:headEnd len="sm" w="sm" type="none"/>
                      <a:tailEnd len="sm" w="sm" type="none"/>
                    </a:lnT>
                    <a:lnB cap="flat" cmpd="sng" w="9525">
                      <a:solidFill>
                        <a:srgbClr val="003262"/>
                      </a:solidFill>
                      <a:prstDash val="solid"/>
                      <a:round/>
                      <a:headEnd len="sm" w="sm" type="none"/>
                      <a:tailEnd len="sm" w="sm" type="none"/>
                    </a:lnB>
                    <a:solidFill>
                      <a:srgbClr val="003262"/>
                    </a:solidFill>
                  </a:tcPr>
                </a:tc>
                <a:tc>
                  <a:txBody>
                    <a:bodyPr>
                      <a:noAutofit/>
                    </a:bodyPr>
                    <a:lstStyle/>
                    <a:p>
                      <a:pPr indent="0" lvl="0" marL="0" marR="0" rtl="0" algn="ctr">
                        <a:lnSpc>
                          <a:spcPct val="100000"/>
                        </a:lnSpc>
                        <a:spcBef>
                          <a:spcPts val="0"/>
                        </a:spcBef>
                        <a:spcAft>
                          <a:spcPts val="0"/>
                        </a:spcAft>
                        <a:buClr>
                          <a:srgbClr val="000000"/>
                        </a:buClr>
                        <a:buSzPts val="1100"/>
                        <a:buFont typeface="Arial"/>
                        <a:buNone/>
                      </a:pPr>
                      <a:r>
                        <a:rPr b="1" i="1" lang="en" sz="1800">
                          <a:solidFill>
                            <a:srgbClr val="FFFFFF"/>
                          </a:solidFill>
                        </a:rPr>
                        <a:t>Dynamic education opportunities</a:t>
                      </a:r>
                      <a:endParaRPr b="1" i="1" sz="1800">
                        <a:solidFill>
                          <a:srgbClr val="FFFFFF"/>
                        </a:solidFill>
                      </a:endParaRPr>
                    </a:p>
                  </a:txBody>
                  <a:tcPr marT="91425" marB="91425" marR="91425" marL="91425">
                    <a:lnL cap="flat" cmpd="sng" w="9525">
                      <a:solidFill>
                        <a:srgbClr val="003262"/>
                      </a:solidFill>
                      <a:prstDash val="solid"/>
                      <a:round/>
                      <a:headEnd len="sm" w="sm" type="none"/>
                      <a:tailEnd len="sm" w="sm" type="none"/>
                    </a:lnL>
                    <a:lnR cap="flat" cmpd="sng" w="9525">
                      <a:solidFill>
                        <a:srgbClr val="003262"/>
                      </a:solidFill>
                      <a:prstDash val="solid"/>
                      <a:round/>
                      <a:headEnd len="sm" w="sm" type="none"/>
                      <a:tailEnd len="sm" w="sm" type="none"/>
                    </a:lnR>
                    <a:lnT cap="flat" cmpd="sng" w="9525">
                      <a:solidFill>
                        <a:srgbClr val="003262"/>
                      </a:solidFill>
                      <a:prstDash val="solid"/>
                      <a:round/>
                      <a:headEnd len="sm" w="sm" type="none"/>
                      <a:tailEnd len="sm" w="sm" type="none"/>
                    </a:lnT>
                    <a:lnB cap="flat" cmpd="sng" w="9525">
                      <a:solidFill>
                        <a:srgbClr val="003262"/>
                      </a:solidFill>
                      <a:prstDash val="solid"/>
                      <a:round/>
                      <a:headEnd len="sm" w="sm" type="none"/>
                      <a:tailEnd len="sm" w="sm" type="none"/>
                    </a:lnB>
                    <a:solidFill>
                      <a:srgbClr val="003262"/>
                    </a:solidFill>
                  </a:tcPr>
                </a:tc>
              </a:tr>
              <a:tr h="3691100">
                <a:tc>
                  <a:txBody>
                    <a:bodyPr>
                      <a:noAutofit/>
                    </a:bodyPr>
                    <a:lstStyle/>
                    <a:p>
                      <a:pPr indent="0" lvl="0" marL="0" rtl="0" algn="l">
                        <a:lnSpc>
                          <a:spcPct val="138000"/>
                        </a:lnSpc>
                        <a:spcBef>
                          <a:spcPts val="0"/>
                        </a:spcBef>
                        <a:spcAft>
                          <a:spcPts val="0"/>
                        </a:spcAft>
                        <a:buNone/>
                      </a:pPr>
                      <a:r>
                        <a:rPr lang="en"/>
                        <a:t>An online machine learning application that uses historical data to create and update student actions with graduate outcomes.</a:t>
                      </a:r>
                      <a:endParaRPr/>
                    </a:p>
                    <a:p>
                      <a:pPr indent="0" lvl="0" marL="0" rtl="0" algn="l">
                        <a:lnSpc>
                          <a:spcPct val="138000"/>
                        </a:lnSpc>
                        <a:spcBef>
                          <a:spcPts val="0"/>
                        </a:spcBef>
                        <a:spcAft>
                          <a:spcPts val="0"/>
                        </a:spcAft>
                        <a:buNone/>
                      </a:pPr>
                      <a:r>
                        <a:t/>
                      </a:r>
                      <a:endParaRPr/>
                    </a:p>
                    <a:p>
                      <a:pPr indent="-317500" lvl="0" marL="457200" rtl="0" algn="l">
                        <a:lnSpc>
                          <a:spcPct val="138000"/>
                        </a:lnSpc>
                        <a:spcBef>
                          <a:spcPts val="0"/>
                        </a:spcBef>
                        <a:spcAft>
                          <a:spcPts val="0"/>
                        </a:spcAft>
                        <a:buClr>
                          <a:srgbClr val="000000"/>
                        </a:buClr>
                        <a:buSzPts val="1400"/>
                        <a:buChar char="●"/>
                      </a:pPr>
                      <a:r>
                        <a:rPr lang="en"/>
                        <a:t>Display sample student journeys </a:t>
                      </a:r>
                      <a:endParaRPr/>
                    </a:p>
                    <a:p>
                      <a:pPr indent="-317500" lvl="0" marL="457200" rtl="0" algn="l">
                        <a:lnSpc>
                          <a:spcPct val="138000"/>
                        </a:lnSpc>
                        <a:spcBef>
                          <a:spcPts val="0"/>
                        </a:spcBef>
                        <a:spcAft>
                          <a:spcPts val="0"/>
                        </a:spcAft>
                        <a:buClr>
                          <a:srgbClr val="000000"/>
                        </a:buClr>
                        <a:buSzPts val="1400"/>
                        <a:buChar char="●"/>
                      </a:pPr>
                      <a:r>
                        <a:rPr lang="en"/>
                        <a:t>Simulate effects of student decisions &amp; job market developments</a:t>
                      </a:r>
                      <a:endParaRPr/>
                    </a:p>
                    <a:p>
                      <a:pPr indent="-317500" lvl="0" marL="457200" rtl="0" algn="l">
                        <a:lnSpc>
                          <a:spcPct val="138000"/>
                        </a:lnSpc>
                        <a:spcBef>
                          <a:spcPts val="0"/>
                        </a:spcBef>
                        <a:spcAft>
                          <a:spcPts val="0"/>
                        </a:spcAft>
                        <a:buClr>
                          <a:srgbClr val="000000"/>
                        </a:buClr>
                        <a:buSzPts val="1400"/>
                        <a:buChar char="●"/>
                      </a:pPr>
                      <a:r>
                        <a:rPr lang="en"/>
                        <a:t>Monitor progress, have </a:t>
                      </a:r>
                      <a:r>
                        <a:rPr lang="en"/>
                        <a:t>touch points</a:t>
                      </a:r>
                      <a:r>
                        <a:rPr lang="en"/>
                        <a:t> with students throughout their time in school</a:t>
                      </a:r>
                      <a:endParaRPr/>
                    </a:p>
                    <a:p>
                      <a:pPr indent="-317500" lvl="0" marL="457200" rtl="0" algn="l">
                        <a:lnSpc>
                          <a:spcPct val="138000"/>
                        </a:lnSpc>
                        <a:spcBef>
                          <a:spcPts val="0"/>
                        </a:spcBef>
                        <a:spcAft>
                          <a:spcPts val="0"/>
                        </a:spcAft>
                        <a:buClr>
                          <a:srgbClr val="000000"/>
                        </a:buClr>
                        <a:buSzPts val="1400"/>
                        <a:buChar char="●"/>
                      </a:pPr>
                      <a:r>
                        <a:rPr lang="en"/>
                        <a:t>Continuous increase in data breadth, depth, and quality through student participation</a:t>
                      </a:r>
                      <a:endParaRPr/>
                    </a:p>
                    <a:p>
                      <a:pPr indent="0" lvl="0" marL="0" rtl="0" algn="l">
                        <a:spcBef>
                          <a:spcPts val="1600"/>
                        </a:spcBef>
                        <a:spcAft>
                          <a:spcPts val="0"/>
                        </a:spcAft>
                        <a:buNone/>
                      </a:pPr>
                      <a:r>
                        <a:t/>
                      </a:r>
                      <a:endParaRPr/>
                    </a:p>
                  </a:txBody>
                  <a:tcPr marT="91425" marB="91425" marR="91425" marL="91425">
                    <a:lnL cap="flat" cmpd="sng" w="9525">
                      <a:solidFill>
                        <a:srgbClr val="003262"/>
                      </a:solidFill>
                      <a:prstDash val="solid"/>
                      <a:round/>
                      <a:headEnd len="sm" w="sm" type="none"/>
                      <a:tailEnd len="sm" w="sm" type="none"/>
                    </a:lnL>
                    <a:lnR cap="flat" cmpd="sng" w="9525">
                      <a:solidFill>
                        <a:srgbClr val="003262"/>
                      </a:solidFill>
                      <a:prstDash val="solid"/>
                      <a:round/>
                      <a:headEnd len="sm" w="sm" type="none"/>
                      <a:tailEnd len="sm" w="sm" type="none"/>
                    </a:lnR>
                    <a:lnT cap="flat" cmpd="sng" w="9525">
                      <a:solidFill>
                        <a:srgbClr val="003262"/>
                      </a:solidFill>
                      <a:prstDash val="solid"/>
                      <a:round/>
                      <a:headEnd len="sm" w="sm" type="none"/>
                      <a:tailEnd len="sm" w="sm" type="none"/>
                    </a:lnT>
                    <a:lnB cap="flat" cmpd="sng" w="9525">
                      <a:solidFill>
                        <a:srgbClr val="003262"/>
                      </a:solidFill>
                      <a:prstDash val="solid"/>
                      <a:round/>
                      <a:headEnd len="sm" w="sm" type="none"/>
                      <a:tailEnd len="sm" w="sm" type="none"/>
                    </a:lnB>
                  </a:tcPr>
                </a:tc>
                <a:tc>
                  <a:txBody>
                    <a:bodyPr>
                      <a:noAutofit/>
                    </a:bodyPr>
                    <a:lstStyle/>
                    <a:p>
                      <a:pPr indent="0" lvl="0" marL="0" rtl="0" algn="l">
                        <a:lnSpc>
                          <a:spcPct val="138000"/>
                        </a:lnSpc>
                        <a:spcBef>
                          <a:spcPts val="0"/>
                        </a:spcBef>
                        <a:spcAft>
                          <a:spcPts val="0"/>
                        </a:spcAft>
                        <a:buClr>
                          <a:schemeClr val="dk1"/>
                        </a:buClr>
                        <a:buSzPts val="1100"/>
                        <a:buFont typeface="Arial"/>
                        <a:buNone/>
                      </a:pPr>
                      <a:r>
                        <a:rPr lang="en"/>
                        <a:t>A </a:t>
                      </a:r>
                      <a:r>
                        <a:rPr lang="en"/>
                        <a:t>university</a:t>
                      </a:r>
                      <a:r>
                        <a:rPr lang="en"/>
                        <a:t> workgroup that uses trends in industry to create innovative educational opportunities.</a:t>
                      </a:r>
                      <a:endParaRPr/>
                    </a:p>
                    <a:p>
                      <a:pPr indent="-317500" lvl="0" marL="457200" rtl="0" algn="l">
                        <a:lnSpc>
                          <a:spcPct val="138000"/>
                        </a:lnSpc>
                        <a:spcBef>
                          <a:spcPts val="1600"/>
                        </a:spcBef>
                        <a:spcAft>
                          <a:spcPts val="0"/>
                        </a:spcAft>
                        <a:buClr>
                          <a:srgbClr val="000000"/>
                        </a:buClr>
                        <a:buSzPts val="1400"/>
                        <a:buChar char="●"/>
                      </a:pPr>
                      <a:r>
                        <a:rPr lang="en"/>
                        <a:t>Incorporate emerging trends with academic catalog</a:t>
                      </a:r>
                      <a:endParaRPr/>
                    </a:p>
                    <a:p>
                      <a:pPr indent="-317500" lvl="0" marL="457200" rtl="0" algn="l">
                        <a:lnSpc>
                          <a:spcPct val="138000"/>
                        </a:lnSpc>
                        <a:spcBef>
                          <a:spcPts val="0"/>
                        </a:spcBef>
                        <a:spcAft>
                          <a:spcPts val="0"/>
                        </a:spcAft>
                        <a:buClr>
                          <a:srgbClr val="000000"/>
                        </a:buClr>
                        <a:buSzPts val="1400"/>
                        <a:buChar char="●"/>
                      </a:pPr>
                      <a:r>
                        <a:rPr lang="en"/>
                        <a:t>Collaborate with other stakeholders on campus to give students hands-on experience with emerging trends</a:t>
                      </a:r>
                      <a:r>
                        <a:rPr lang="en" sz="1200"/>
                        <a:t> </a:t>
                      </a:r>
                      <a:endParaRPr/>
                    </a:p>
                    <a:p>
                      <a:pPr indent="-317500" lvl="0" marL="457200" rtl="0" algn="l">
                        <a:lnSpc>
                          <a:spcPct val="138000"/>
                        </a:lnSpc>
                        <a:spcBef>
                          <a:spcPts val="0"/>
                        </a:spcBef>
                        <a:spcAft>
                          <a:spcPts val="0"/>
                        </a:spcAft>
                        <a:buClr>
                          <a:srgbClr val="000000"/>
                        </a:buClr>
                        <a:buSzPts val="1400"/>
                        <a:buChar char="●"/>
                      </a:pPr>
                      <a:r>
                        <a:rPr lang="en"/>
                        <a:t>Create &amp; </a:t>
                      </a:r>
                      <a:r>
                        <a:rPr lang="en"/>
                        <a:t>update</a:t>
                      </a:r>
                      <a:r>
                        <a:rPr lang="en"/>
                        <a:t> a multi-disciplinary case study library</a:t>
                      </a:r>
                      <a:endParaRPr/>
                    </a:p>
                  </a:txBody>
                  <a:tcPr marT="91425" marB="91425" marR="91425" marL="91425">
                    <a:lnL cap="flat" cmpd="sng" w="9525">
                      <a:solidFill>
                        <a:srgbClr val="003262"/>
                      </a:solidFill>
                      <a:prstDash val="solid"/>
                      <a:round/>
                      <a:headEnd len="sm" w="sm" type="none"/>
                      <a:tailEnd len="sm" w="sm" type="none"/>
                    </a:lnL>
                    <a:lnR cap="flat" cmpd="sng" w="9525">
                      <a:solidFill>
                        <a:srgbClr val="003262"/>
                      </a:solidFill>
                      <a:prstDash val="solid"/>
                      <a:round/>
                      <a:headEnd len="sm" w="sm" type="none"/>
                      <a:tailEnd len="sm" w="sm" type="none"/>
                    </a:lnR>
                    <a:lnT cap="flat" cmpd="sng" w="9525">
                      <a:solidFill>
                        <a:srgbClr val="003262"/>
                      </a:solidFill>
                      <a:prstDash val="solid"/>
                      <a:round/>
                      <a:headEnd len="sm" w="sm" type="none"/>
                      <a:tailEnd len="sm" w="sm" type="none"/>
                    </a:lnT>
                    <a:lnB cap="flat" cmpd="sng" w="9525">
                      <a:solidFill>
                        <a:srgbClr val="003262"/>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p19"/>
          <p:cNvSpPr txBox="1"/>
          <p:nvPr>
            <p:ph idx="1" type="subTitle"/>
          </p:nvPr>
        </p:nvSpPr>
        <p:spPr>
          <a:xfrm>
            <a:off x="227100" y="702300"/>
            <a:ext cx="8916900" cy="5004900"/>
          </a:xfrm>
          <a:prstGeom prst="rect">
            <a:avLst/>
          </a:prstGeom>
          <a:noFill/>
          <a:ln>
            <a:noFill/>
          </a:ln>
        </p:spPr>
        <p:txBody>
          <a:bodyPr anchorCtr="0" anchor="t" bIns="91425" lIns="91425" spcFirstLastPara="1" rIns="91425" wrap="square" tIns="91425">
            <a:noAutofit/>
          </a:bodyPr>
          <a:lstStyle/>
          <a:p>
            <a:pPr indent="0" lvl="0" marL="0" rtl="0" algn="l">
              <a:lnSpc>
                <a:spcPct val="138000"/>
              </a:lnSpc>
              <a:spcBef>
                <a:spcPts val="0"/>
              </a:spcBef>
              <a:spcAft>
                <a:spcPts val="0"/>
              </a:spcAft>
              <a:buClr>
                <a:schemeClr val="dk1"/>
              </a:buClr>
              <a:buSzPts val="1100"/>
              <a:buFont typeface="Arial"/>
              <a:buNone/>
            </a:pPr>
            <a:r>
              <a:rPr b="1" lang="en" sz="2000">
                <a:solidFill>
                  <a:srgbClr val="737373"/>
                </a:solidFill>
              </a:rPr>
              <a:t> </a:t>
            </a:r>
            <a:endParaRPr b="1" sz="2000">
              <a:solidFill>
                <a:srgbClr val="737373"/>
              </a:solidFill>
            </a:endParaRPr>
          </a:p>
        </p:txBody>
      </p:sp>
      <p:sp>
        <p:nvSpPr>
          <p:cNvPr id="104" name="Google Shape;104;p19"/>
          <p:cNvSpPr txBox="1"/>
          <p:nvPr>
            <p:ph type="ctrTitle"/>
          </p:nvPr>
        </p:nvSpPr>
        <p:spPr>
          <a:xfrm>
            <a:off x="227100" y="152400"/>
            <a:ext cx="8534400" cy="702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1"/>
              </a:buClr>
              <a:buFont typeface="Georgia"/>
              <a:buNone/>
            </a:pPr>
            <a:r>
              <a:t/>
            </a:r>
            <a:endParaRPr sz="4400"/>
          </a:p>
          <a:p>
            <a:pPr indent="0" lvl="0" marL="0" rtl="0" algn="l">
              <a:spcBef>
                <a:spcPts val="0"/>
              </a:spcBef>
              <a:spcAft>
                <a:spcPts val="0"/>
              </a:spcAft>
              <a:buClr>
                <a:schemeClr val="dk1"/>
              </a:buClr>
              <a:buFont typeface="Georgia"/>
              <a:buNone/>
            </a:pPr>
            <a:r>
              <a:rPr b="0" lang="en" sz="4000">
                <a:solidFill>
                  <a:schemeClr val="accent2"/>
                </a:solidFill>
                <a:latin typeface="Georgia"/>
                <a:ea typeface="Georgia"/>
                <a:cs typeface="Georgia"/>
                <a:sym typeface="Georgia"/>
              </a:rPr>
              <a:t>Decision Making - Context</a:t>
            </a:r>
            <a:endParaRPr b="1" i="0" sz="4000" u="none" cap="none" strike="noStrike">
              <a:solidFill>
                <a:schemeClr val="dk1"/>
              </a:solidFill>
              <a:latin typeface="Arial"/>
              <a:ea typeface="Arial"/>
              <a:cs typeface="Arial"/>
              <a:sym typeface="Arial"/>
            </a:endParaRPr>
          </a:p>
        </p:txBody>
      </p:sp>
      <p:pic>
        <p:nvPicPr>
          <p:cNvPr id="105" name="Google Shape;105;p19"/>
          <p:cNvPicPr preferRelativeResize="0"/>
          <p:nvPr/>
        </p:nvPicPr>
        <p:blipFill>
          <a:blip r:embed="rId4">
            <a:alphaModFix/>
          </a:blip>
          <a:stretch>
            <a:fillRect/>
          </a:stretch>
        </p:blipFill>
        <p:spPr>
          <a:xfrm>
            <a:off x="580100" y="936000"/>
            <a:ext cx="4187050" cy="4583850"/>
          </a:xfrm>
          <a:prstGeom prst="rect">
            <a:avLst/>
          </a:prstGeom>
          <a:noFill/>
          <a:ln>
            <a:noFill/>
          </a:ln>
        </p:spPr>
      </p:pic>
      <p:graphicFrame>
        <p:nvGraphicFramePr>
          <p:cNvPr id="106" name="Google Shape;106;p19"/>
          <p:cNvGraphicFramePr/>
          <p:nvPr/>
        </p:nvGraphicFramePr>
        <p:xfrm>
          <a:off x="5354425" y="936000"/>
          <a:ext cx="3000000" cy="3000000"/>
        </p:xfrm>
        <a:graphic>
          <a:graphicData uri="http://schemas.openxmlformats.org/drawingml/2006/table">
            <a:tbl>
              <a:tblPr>
                <a:noFill/>
                <a:tableStyleId>{38A686F0-489F-4F2F-B788-BBC4AC93C1DE}</a:tableStyleId>
              </a:tblPr>
              <a:tblGrid>
                <a:gridCol w="3048000"/>
              </a:tblGrid>
              <a:tr h="4065800">
                <a:tc>
                  <a:txBody>
                    <a:bodyPr>
                      <a:noAutofit/>
                    </a:bodyPr>
                    <a:lstStyle/>
                    <a:p>
                      <a:pPr indent="0" lvl="0" marL="0" rtl="0" algn="l">
                        <a:lnSpc>
                          <a:spcPct val="115000"/>
                        </a:lnSpc>
                        <a:spcBef>
                          <a:spcPts val="600"/>
                        </a:spcBef>
                        <a:spcAft>
                          <a:spcPts val="0"/>
                        </a:spcAft>
                        <a:buNone/>
                      </a:pPr>
                      <a:r>
                        <a:rPr lang="en" sz="3000"/>
                        <a:t>Stakeholders</a:t>
                      </a:r>
                      <a:endParaRPr sz="3000"/>
                    </a:p>
                    <a:p>
                      <a:pPr indent="0" lvl="0" marL="0" rtl="0" algn="l">
                        <a:lnSpc>
                          <a:spcPct val="115000"/>
                        </a:lnSpc>
                        <a:spcBef>
                          <a:spcPts val="600"/>
                        </a:spcBef>
                        <a:spcAft>
                          <a:spcPts val="0"/>
                        </a:spcAft>
                        <a:buNone/>
                      </a:pPr>
                      <a:r>
                        <a:rPr lang="en" sz="2400"/>
                        <a:t>•</a:t>
                      </a:r>
                      <a:r>
                        <a:rPr lang="en" sz="2400">
                          <a:latin typeface="Calibri"/>
                          <a:ea typeface="Calibri"/>
                          <a:cs typeface="Calibri"/>
                          <a:sym typeface="Calibri"/>
                        </a:rPr>
                        <a:t>Board Members</a:t>
                      </a:r>
                      <a:endParaRPr sz="2400">
                        <a:latin typeface="Calibri"/>
                        <a:ea typeface="Calibri"/>
                        <a:cs typeface="Calibri"/>
                        <a:sym typeface="Calibri"/>
                      </a:endParaRPr>
                    </a:p>
                    <a:p>
                      <a:pPr indent="0" lvl="0" marL="0" rtl="0" algn="l">
                        <a:lnSpc>
                          <a:spcPct val="115000"/>
                        </a:lnSpc>
                        <a:spcBef>
                          <a:spcPts val="600"/>
                        </a:spcBef>
                        <a:spcAft>
                          <a:spcPts val="0"/>
                        </a:spcAft>
                        <a:buNone/>
                      </a:pPr>
                      <a:r>
                        <a:rPr lang="en" sz="2400"/>
                        <a:t>•</a:t>
                      </a:r>
                      <a:r>
                        <a:rPr lang="en" sz="2400">
                          <a:latin typeface="Calibri"/>
                          <a:ea typeface="Calibri"/>
                          <a:cs typeface="Calibri"/>
                          <a:sym typeface="Calibri"/>
                        </a:rPr>
                        <a:t>Career Service</a:t>
                      </a:r>
                      <a:endParaRPr sz="2400">
                        <a:latin typeface="Calibri"/>
                        <a:ea typeface="Calibri"/>
                        <a:cs typeface="Calibri"/>
                        <a:sym typeface="Calibri"/>
                      </a:endParaRPr>
                    </a:p>
                    <a:p>
                      <a:pPr indent="0" lvl="0" marL="0" rtl="0" algn="l">
                        <a:lnSpc>
                          <a:spcPct val="115000"/>
                        </a:lnSpc>
                        <a:spcBef>
                          <a:spcPts val="600"/>
                        </a:spcBef>
                        <a:spcAft>
                          <a:spcPts val="0"/>
                        </a:spcAft>
                        <a:buNone/>
                      </a:pPr>
                      <a:r>
                        <a:rPr lang="en" sz="2400"/>
                        <a:t>•</a:t>
                      </a:r>
                      <a:r>
                        <a:rPr lang="en" sz="2400">
                          <a:latin typeface="Calibri"/>
                          <a:ea typeface="Calibri"/>
                          <a:cs typeface="Calibri"/>
                          <a:sym typeface="Calibri"/>
                        </a:rPr>
                        <a:t>Faculty</a:t>
                      </a:r>
                      <a:endParaRPr sz="2400">
                        <a:latin typeface="Calibri"/>
                        <a:ea typeface="Calibri"/>
                        <a:cs typeface="Calibri"/>
                        <a:sym typeface="Calibri"/>
                      </a:endParaRPr>
                    </a:p>
                    <a:p>
                      <a:pPr indent="0" lvl="0" marL="0" rtl="0" algn="l">
                        <a:lnSpc>
                          <a:spcPct val="115000"/>
                        </a:lnSpc>
                        <a:spcBef>
                          <a:spcPts val="600"/>
                        </a:spcBef>
                        <a:spcAft>
                          <a:spcPts val="0"/>
                        </a:spcAft>
                        <a:buNone/>
                      </a:pPr>
                      <a:r>
                        <a:rPr lang="en" sz="2400"/>
                        <a:t>•</a:t>
                      </a:r>
                      <a:r>
                        <a:rPr lang="en" sz="2400">
                          <a:latin typeface="Calibri"/>
                          <a:ea typeface="Calibri"/>
                          <a:cs typeface="Calibri"/>
                          <a:sym typeface="Calibri"/>
                        </a:rPr>
                        <a:t>Students</a:t>
                      </a:r>
                      <a:endParaRPr sz="2400">
                        <a:latin typeface="Calibri"/>
                        <a:ea typeface="Calibri"/>
                        <a:cs typeface="Calibri"/>
                        <a:sym typeface="Calibri"/>
                      </a:endParaRPr>
                    </a:p>
                    <a:p>
                      <a:pPr indent="0" lvl="0" marL="0" rtl="0" algn="l">
                        <a:lnSpc>
                          <a:spcPct val="115000"/>
                        </a:lnSpc>
                        <a:spcBef>
                          <a:spcPts val="600"/>
                        </a:spcBef>
                        <a:spcAft>
                          <a:spcPts val="0"/>
                        </a:spcAft>
                        <a:buNone/>
                      </a:pPr>
                      <a:r>
                        <a:rPr lang="en" sz="2400"/>
                        <a:t>•</a:t>
                      </a:r>
                      <a:r>
                        <a:rPr lang="en" sz="2400">
                          <a:latin typeface="Calibri"/>
                          <a:ea typeface="Calibri"/>
                          <a:cs typeface="Calibri"/>
                          <a:sym typeface="Calibri"/>
                        </a:rPr>
                        <a:t>Third Party that ASU collaborates with</a:t>
                      </a:r>
                      <a:endParaRPr sz="24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20"/>
          <p:cNvSpPr txBox="1"/>
          <p:nvPr>
            <p:ph idx="1" type="subTitle"/>
          </p:nvPr>
        </p:nvSpPr>
        <p:spPr>
          <a:xfrm>
            <a:off x="227100" y="854700"/>
            <a:ext cx="8916900" cy="5004900"/>
          </a:xfrm>
          <a:prstGeom prst="rect">
            <a:avLst/>
          </a:prstGeom>
          <a:noFill/>
          <a:ln>
            <a:noFill/>
          </a:ln>
        </p:spPr>
        <p:txBody>
          <a:bodyPr anchorCtr="0" anchor="t" bIns="91425" lIns="91425" spcFirstLastPara="1" rIns="91425" wrap="square" tIns="91425">
            <a:noAutofit/>
          </a:bodyPr>
          <a:lstStyle/>
          <a:p>
            <a:pPr indent="0" lvl="0" marL="0" rtl="0" algn="l">
              <a:lnSpc>
                <a:spcPct val="138000"/>
              </a:lnSpc>
              <a:spcBef>
                <a:spcPts val="0"/>
              </a:spcBef>
              <a:spcAft>
                <a:spcPts val="0"/>
              </a:spcAft>
              <a:buClr>
                <a:schemeClr val="dk1"/>
              </a:buClr>
              <a:buSzPts val="1100"/>
              <a:buFont typeface="Arial"/>
              <a:buNone/>
            </a:pPr>
            <a:r>
              <a:rPr b="1" lang="en" sz="2000">
                <a:solidFill>
                  <a:srgbClr val="000000"/>
                </a:solidFill>
              </a:rPr>
              <a:t>Data Restrictions</a:t>
            </a:r>
            <a:endParaRPr b="1" sz="2000">
              <a:solidFill>
                <a:srgbClr val="000000"/>
              </a:solidFill>
            </a:endParaRPr>
          </a:p>
          <a:p>
            <a:pPr indent="0" lvl="0" marL="457200" rtl="0" algn="l">
              <a:lnSpc>
                <a:spcPct val="138000"/>
              </a:lnSpc>
              <a:spcBef>
                <a:spcPts val="0"/>
              </a:spcBef>
              <a:spcAft>
                <a:spcPts val="0"/>
              </a:spcAft>
              <a:buClr>
                <a:schemeClr val="dk1"/>
              </a:buClr>
              <a:buSzPts val="1100"/>
              <a:buFont typeface="Arial"/>
              <a:buNone/>
            </a:pPr>
            <a:r>
              <a:rPr lang="en" sz="1800">
                <a:solidFill>
                  <a:srgbClr val="000000"/>
                </a:solidFill>
                <a:highlight>
                  <a:srgbClr val="FFFFFF"/>
                </a:highlight>
              </a:rPr>
              <a:t>Family Educational Rights and Privacy Act (</a:t>
            </a:r>
            <a:r>
              <a:rPr b="1" lang="en" sz="1800">
                <a:solidFill>
                  <a:srgbClr val="000000"/>
                </a:solidFill>
                <a:highlight>
                  <a:srgbClr val="FFFFFF"/>
                </a:highlight>
              </a:rPr>
              <a:t>FERPA</a:t>
            </a:r>
            <a:r>
              <a:rPr lang="en" sz="1800">
                <a:solidFill>
                  <a:srgbClr val="000000"/>
                </a:solidFill>
                <a:highlight>
                  <a:srgbClr val="FFFFFF"/>
                </a:highlight>
              </a:rPr>
              <a:t>)  and other similar regulations put restrictions on data access.</a:t>
            </a:r>
            <a:endParaRPr sz="1800">
              <a:solidFill>
                <a:srgbClr val="000000"/>
              </a:solidFill>
              <a:highlight>
                <a:srgbClr val="FFFFFF"/>
              </a:highlight>
            </a:endParaRPr>
          </a:p>
          <a:p>
            <a:pPr indent="0" lvl="0" marL="0" rtl="0" algn="l">
              <a:lnSpc>
                <a:spcPct val="138000"/>
              </a:lnSpc>
              <a:spcBef>
                <a:spcPts val="0"/>
              </a:spcBef>
              <a:spcAft>
                <a:spcPts val="0"/>
              </a:spcAft>
              <a:buClr>
                <a:schemeClr val="dk1"/>
              </a:buClr>
              <a:buSzPts val="1100"/>
              <a:buFont typeface="Arial"/>
              <a:buNone/>
            </a:pPr>
            <a:r>
              <a:rPr b="1" lang="en" sz="2000">
                <a:solidFill>
                  <a:srgbClr val="000000"/>
                </a:solidFill>
                <a:highlight>
                  <a:srgbClr val="FFFFFF"/>
                </a:highlight>
              </a:rPr>
              <a:t>Sampling Biases in Surveys</a:t>
            </a:r>
            <a:endParaRPr b="1" sz="2000">
              <a:solidFill>
                <a:srgbClr val="000000"/>
              </a:solidFill>
              <a:highlight>
                <a:srgbClr val="FFFFFF"/>
              </a:highlight>
            </a:endParaRPr>
          </a:p>
          <a:p>
            <a:pPr indent="0" lvl="0" marL="0" rtl="0" algn="l">
              <a:lnSpc>
                <a:spcPct val="138000"/>
              </a:lnSpc>
              <a:spcBef>
                <a:spcPts val="0"/>
              </a:spcBef>
              <a:spcAft>
                <a:spcPts val="0"/>
              </a:spcAft>
              <a:buClr>
                <a:schemeClr val="dk1"/>
              </a:buClr>
              <a:buSzPts val="1100"/>
              <a:buFont typeface="Arial"/>
              <a:buNone/>
            </a:pPr>
            <a:r>
              <a:rPr lang="en" sz="1800">
                <a:solidFill>
                  <a:srgbClr val="000000"/>
                </a:solidFill>
                <a:highlight>
                  <a:srgbClr val="FFFFFF"/>
                </a:highlight>
              </a:rPr>
              <a:t>        Survey is susceptible to non-response, sampling errors</a:t>
            </a:r>
            <a:endParaRPr sz="1800">
              <a:solidFill>
                <a:srgbClr val="000000"/>
              </a:solidFill>
              <a:highlight>
                <a:srgbClr val="FFFFFF"/>
              </a:highlight>
            </a:endParaRPr>
          </a:p>
          <a:p>
            <a:pPr indent="0" lvl="0" marL="0" rtl="0" algn="l">
              <a:lnSpc>
                <a:spcPct val="138000"/>
              </a:lnSpc>
              <a:spcBef>
                <a:spcPts val="0"/>
              </a:spcBef>
              <a:spcAft>
                <a:spcPts val="0"/>
              </a:spcAft>
              <a:buClr>
                <a:schemeClr val="dk1"/>
              </a:buClr>
              <a:buSzPts val="1100"/>
              <a:buFont typeface="Arial"/>
              <a:buNone/>
            </a:pPr>
            <a:r>
              <a:rPr b="1" lang="en" sz="2000">
                <a:solidFill>
                  <a:srgbClr val="000000"/>
                </a:solidFill>
              </a:rPr>
              <a:t>Privacy and Ethical Issues</a:t>
            </a:r>
            <a:endParaRPr b="1" sz="2000">
              <a:solidFill>
                <a:srgbClr val="000000"/>
              </a:solidFill>
            </a:endParaRPr>
          </a:p>
          <a:p>
            <a:pPr indent="0" lvl="0" marL="457200" rtl="0" algn="l">
              <a:lnSpc>
                <a:spcPct val="138000"/>
              </a:lnSpc>
              <a:spcBef>
                <a:spcPts val="0"/>
              </a:spcBef>
              <a:spcAft>
                <a:spcPts val="0"/>
              </a:spcAft>
              <a:buClr>
                <a:schemeClr val="dk1"/>
              </a:buClr>
              <a:buSzPts val="1100"/>
              <a:buFont typeface="Arial"/>
              <a:buNone/>
            </a:pPr>
            <a:r>
              <a:rPr lang="en" sz="1800">
                <a:solidFill>
                  <a:srgbClr val="000000"/>
                </a:solidFill>
              </a:rPr>
              <a:t>Algorithm and Profiling </a:t>
            </a:r>
            <a:r>
              <a:rPr lang="en" sz="1800">
                <a:solidFill>
                  <a:srgbClr val="000000"/>
                </a:solidFill>
                <a:highlight>
                  <a:schemeClr val="lt1"/>
                </a:highlight>
              </a:rPr>
              <a:t>create  some ethical quandaries related to academic/  financial profiling</a:t>
            </a:r>
            <a:endParaRPr sz="1800">
              <a:solidFill>
                <a:srgbClr val="000000"/>
              </a:solidFill>
              <a:highlight>
                <a:schemeClr val="lt1"/>
              </a:highlight>
            </a:endParaRPr>
          </a:p>
          <a:p>
            <a:pPr indent="0" lvl="0" marL="0" rtl="0" algn="l">
              <a:lnSpc>
                <a:spcPct val="138000"/>
              </a:lnSpc>
              <a:spcBef>
                <a:spcPts val="0"/>
              </a:spcBef>
              <a:spcAft>
                <a:spcPts val="0"/>
              </a:spcAft>
              <a:buClr>
                <a:schemeClr val="dk1"/>
              </a:buClr>
              <a:buSzPts val="1100"/>
              <a:buFont typeface="Arial"/>
              <a:buNone/>
            </a:pPr>
            <a:r>
              <a:rPr b="1" lang="en" sz="2000">
                <a:solidFill>
                  <a:srgbClr val="000000"/>
                </a:solidFill>
              </a:rPr>
              <a:t>Modeling Limitations</a:t>
            </a:r>
            <a:endParaRPr b="1" sz="2000">
              <a:solidFill>
                <a:srgbClr val="000000"/>
              </a:solidFill>
            </a:endParaRPr>
          </a:p>
          <a:p>
            <a:pPr indent="0" lvl="0" marL="457200" rtl="0" algn="l">
              <a:lnSpc>
                <a:spcPct val="138000"/>
              </a:lnSpc>
              <a:spcBef>
                <a:spcPts val="0"/>
              </a:spcBef>
              <a:spcAft>
                <a:spcPts val="0"/>
              </a:spcAft>
              <a:buClr>
                <a:schemeClr val="dk1"/>
              </a:buClr>
              <a:buSzPts val="1100"/>
              <a:buFont typeface="Arial"/>
              <a:buNone/>
            </a:pPr>
            <a:r>
              <a:rPr lang="en" sz="1800">
                <a:solidFill>
                  <a:srgbClr val="000000"/>
                </a:solidFill>
              </a:rPr>
              <a:t>Statistical model works based on the input data. If first data is not available or biased the outcome will be faulty</a:t>
            </a:r>
            <a:endParaRPr sz="1800">
              <a:solidFill>
                <a:srgbClr val="000000"/>
              </a:solidFill>
            </a:endParaRPr>
          </a:p>
          <a:p>
            <a:pPr indent="0" lvl="0" marL="0" marR="0" rtl="0" algn="l">
              <a:lnSpc>
                <a:spcPct val="100000"/>
              </a:lnSpc>
              <a:spcBef>
                <a:spcPts val="0"/>
              </a:spcBef>
              <a:spcAft>
                <a:spcPts val="0"/>
              </a:spcAft>
              <a:buNone/>
            </a:pPr>
            <a:r>
              <a:t/>
            </a:r>
            <a:endParaRPr b="1" sz="2000">
              <a:solidFill>
                <a:srgbClr val="000000"/>
              </a:solidFill>
            </a:endParaRPr>
          </a:p>
        </p:txBody>
      </p:sp>
      <p:sp>
        <p:nvSpPr>
          <p:cNvPr id="112" name="Google Shape;112;p20"/>
          <p:cNvSpPr txBox="1"/>
          <p:nvPr>
            <p:ph type="ctrTitle"/>
          </p:nvPr>
        </p:nvSpPr>
        <p:spPr>
          <a:xfrm>
            <a:off x="227100" y="152400"/>
            <a:ext cx="8534400" cy="702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1"/>
              </a:buClr>
              <a:buFont typeface="Georgia"/>
              <a:buNone/>
            </a:pPr>
            <a:r>
              <a:t/>
            </a:r>
            <a:endParaRPr sz="4400"/>
          </a:p>
          <a:p>
            <a:pPr indent="0" lvl="0" marL="0" marR="0" rtl="0" algn="l">
              <a:lnSpc>
                <a:spcPct val="100000"/>
              </a:lnSpc>
              <a:spcBef>
                <a:spcPts val="0"/>
              </a:spcBef>
              <a:spcAft>
                <a:spcPts val="0"/>
              </a:spcAft>
              <a:buClr>
                <a:schemeClr val="dk1"/>
              </a:buClr>
              <a:buFont typeface="Georgia"/>
              <a:buNone/>
            </a:pPr>
            <a:r>
              <a:rPr b="0" lang="en" sz="4000">
                <a:solidFill>
                  <a:srgbClr val="D89F39"/>
                </a:solidFill>
                <a:latin typeface="Georgia"/>
                <a:ea typeface="Georgia"/>
                <a:cs typeface="Georgia"/>
                <a:sym typeface="Georgia"/>
              </a:rPr>
              <a:t>Obstacles</a:t>
            </a:r>
            <a:endParaRPr b="1" i="0" sz="40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21"/>
          <p:cNvSpPr txBox="1"/>
          <p:nvPr>
            <p:ph idx="1" type="subTitle"/>
          </p:nvPr>
        </p:nvSpPr>
        <p:spPr>
          <a:xfrm>
            <a:off x="227100" y="1014375"/>
            <a:ext cx="8689800" cy="434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000000"/>
                </a:solidFill>
              </a:rPr>
              <a:t>Win-Win</a:t>
            </a:r>
            <a:endParaRPr sz="20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Big Data meets Big Problem: Big payoff to stakeholders</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Previous success with increased retention and graduate rate to replicate to student success post-college</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Positive Feedback Loop</a:t>
            </a:r>
            <a:endParaRPr sz="1800">
              <a:solidFill>
                <a:srgbClr val="000000"/>
              </a:solidFill>
            </a:endParaRPr>
          </a:p>
          <a:p>
            <a:pPr indent="-342900" lvl="1" marL="914400" rtl="0" algn="l">
              <a:lnSpc>
                <a:spcPct val="115000"/>
              </a:lnSpc>
              <a:spcBef>
                <a:spcPts val="0"/>
              </a:spcBef>
              <a:spcAft>
                <a:spcPts val="0"/>
              </a:spcAft>
              <a:buClr>
                <a:srgbClr val="000000"/>
              </a:buClr>
              <a:buSzPts val="1800"/>
              <a:buChar char="○"/>
            </a:pPr>
            <a:r>
              <a:rPr lang="en" sz="1800">
                <a:solidFill>
                  <a:srgbClr val="000000"/>
                </a:solidFill>
              </a:rPr>
              <a:t>Higher student success -&gt; greater alumni </a:t>
            </a:r>
            <a:r>
              <a:rPr lang="en" sz="1800">
                <a:solidFill>
                  <a:srgbClr val="000000"/>
                </a:solidFill>
              </a:rPr>
              <a:t>contributions</a:t>
            </a:r>
            <a:endParaRPr sz="1800">
              <a:solidFill>
                <a:srgbClr val="000000"/>
              </a:solidFill>
            </a:endParaRPr>
          </a:p>
          <a:p>
            <a:pPr indent="-342900" lvl="1" marL="914400" rtl="0" algn="l">
              <a:lnSpc>
                <a:spcPct val="115000"/>
              </a:lnSpc>
              <a:spcBef>
                <a:spcPts val="0"/>
              </a:spcBef>
              <a:spcAft>
                <a:spcPts val="0"/>
              </a:spcAft>
              <a:buClr>
                <a:srgbClr val="000000"/>
              </a:buClr>
              <a:buSzPts val="1800"/>
              <a:buChar char="○"/>
            </a:pPr>
            <a:r>
              <a:rPr lang="en" sz="1800">
                <a:solidFill>
                  <a:srgbClr val="000000"/>
                </a:solidFill>
              </a:rPr>
              <a:t>Higher student success -&gt; better rankings</a:t>
            </a:r>
            <a:endParaRPr sz="1800">
              <a:solidFill>
                <a:srgbClr val="000000"/>
              </a:solidFill>
            </a:endParaRPr>
          </a:p>
          <a:p>
            <a:pPr indent="0" lvl="0" marL="0" rtl="0" algn="l">
              <a:lnSpc>
                <a:spcPct val="115000"/>
              </a:lnSpc>
              <a:spcBef>
                <a:spcPts val="0"/>
              </a:spcBef>
              <a:spcAft>
                <a:spcPts val="0"/>
              </a:spcAft>
              <a:buNone/>
            </a:pPr>
            <a:r>
              <a:t/>
            </a:r>
            <a:endParaRPr sz="2000">
              <a:solidFill>
                <a:srgbClr val="000000"/>
              </a:solidFill>
            </a:endParaRPr>
          </a:p>
          <a:p>
            <a:pPr indent="0" lvl="0" marL="0" rtl="0" algn="l">
              <a:lnSpc>
                <a:spcPct val="115000"/>
              </a:lnSpc>
              <a:spcBef>
                <a:spcPts val="0"/>
              </a:spcBef>
              <a:spcAft>
                <a:spcPts val="0"/>
              </a:spcAft>
              <a:buNone/>
            </a:pPr>
            <a:r>
              <a:rPr b="1" lang="en" sz="2000">
                <a:solidFill>
                  <a:srgbClr val="000000"/>
                </a:solidFill>
              </a:rPr>
              <a:t>Positive Expected Reception</a:t>
            </a:r>
            <a:endParaRPr sz="20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eAdvisor ™ </a:t>
            </a:r>
            <a:r>
              <a:rPr b="1" lang="en" sz="1800">
                <a:solidFill>
                  <a:srgbClr val="000000"/>
                </a:solidFill>
              </a:rPr>
              <a:t>natural</a:t>
            </a:r>
            <a:r>
              <a:rPr lang="en" sz="1800">
                <a:solidFill>
                  <a:srgbClr val="000000"/>
                </a:solidFill>
              </a:rPr>
              <a:t> extension to post-collegiate student success -&gt; easier push</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Decision makers already has positive outlook of data-driven decision making</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Anticipate resistance from Career and Professional Development Services but it can be managed through </a:t>
            </a:r>
            <a:r>
              <a:rPr lang="en" sz="1800">
                <a:solidFill>
                  <a:srgbClr val="000000"/>
                </a:solidFill>
              </a:rPr>
              <a:t>targeted</a:t>
            </a:r>
            <a:r>
              <a:rPr lang="en" sz="1800">
                <a:solidFill>
                  <a:srgbClr val="000000"/>
                </a:solidFill>
              </a:rPr>
              <a:t> messaging and management push</a:t>
            </a:r>
            <a:endParaRPr sz="1800">
              <a:solidFill>
                <a:srgbClr val="000000"/>
              </a:solidFill>
            </a:endParaRPr>
          </a:p>
          <a:p>
            <a:pPr indent="0" lvl="0" marL="0" rtl="0" algn="l">
              <a:lnSpc>
                <a:spcPct val="115000"/>
              </a:lnSpc>
              <a:spcBef>
                <a:spcPts val="0"/>
              </a:spcBef>
              <a:spcAft>
                <a:spcPts val="0"/>
              </a:spcAft>
              <a:buNone/>
            </a:pPr>
            <a:r>
              <a:t/>
            </a:r>
            <a:endParaRPr sz="2400">
              <a:solidFill>
                <a:srgbClr val="000000"/>
              </a:solidFill>
            </a:endParaRPr>
          </a:p>
          <a:p>
            <a:pPr indent="0" lvl="0" marL="0" marR="0" rtl="0" algn="l">
              <a:lnSpc>
                <a:spcPct val="100000"/>
              </a:lnSpc>
              <a:spcBef>
                <a:spcPts val="0"/>
              </a:spcBef>
              <a:spcAft>
                <a:spcPts val="0"/>
              </a:spcAft>
              <a:buNone/>
            </a:pPr>
            <a:r>
              <a:t/>
            </a:r>
            <a:endParaRPr sz="1800">
              <a:solidFill>
                <a:srgbClr val="000000"/>
              </a:solidFill>
            </a:endParaRPr>
          </a:p>
        </p:txBody>
      </p:sp>
      <p:sp>
        <p:nvSpPr>
          <p:cNvPr id="118" name="Google Shape;118;p21"/>
          <p:cNvSpPr txBox="1"/>
          <p:nvPr>
            <p:ph type="ctrTitle"/>
          </p:nvPr>
        </p:nvSpPr>
        <p:spPr>
          <a:xfrm>
            <a:off x="227100" y="105975"/>
            <a:ext cx="8534400" cy="90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1"/>
              </a:buClr>
              <a:buFont typeface="Georgia"/>
              <a:buNone/>
            </a:pPr>
            <a:r>
              <a:t/>
            </a:r>
            <a:endParaRPr sz="4400"/>
          </a:p>
          <a:p>
            <a:pPr indent="0" lvl="0" marL="0" marR="0" rtl="0" algn="l">
              <a:lnSpc>
                <a:spcPct val="100000"/>
              </a:lnSpc>
              <a:spcBef>
                <a:spcPts val="0"/>
              </a:spcBef>
              <a:spcAft>
                <a:spcPts val="0"/>
              </a:spcAft>
              <a:buClr>
                <a:schemeClr val="dk1"/>
              </a:buClr>
              <a:buFont typeface="Georgia"/>
              <a:buNone/>
            </a:pPr>
            <a:r>
              <a:rPr b="0" lang="en" sz="4000">
                <a:solidFill>
                  <a:srgbClr val="D89F39"/>
                </a:solidFill>
                <a:latin typeface="Georgia"/>
                <a:ea typeface="Georgia"/>
                <a:cs typeface="Georgia"/>
                <a:sym typeface="Georgia"/>
              </a:rPr>
              <a:t>Impact and Possible Reception</a:t>
            </a:r>
            <a:endParaRPr b="1" i="0" sz="40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p22"/>
          <p:cNvSpPr txBox="1"/>
          <p:nvPr>
            <p:ph idx="1" type="subTitle"/>
          </p:nvPr>
        </p:nvSpPr>
        <p:spPr>
          <a:xfrm>
            <a:off x="227100" y="1014375"/>
            <a:ext cx="8689800" cy="121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300">
                <a:solidFill>
                  <a:srgbClr val="000000"/>
                </a:solidFill>
              </a:rPr>
              <a:t>Data Science will help ASU improve career outcomes and increase full-time employment rate for its graduates in their chosen fields. We believe the proposal will have high ROI.</a:t>
            </a:r>
            <a:endParaRPr b="1" sz="2300">
              <a:solidFill>
                <a:srgbClr val="000000"/>
              </a:solidFill>
            </a:endParaRPr>
          </a:p>
          <a:p>
            <a:pPr indent="0" lvl="0" marL="0" marR="0" rtl="0" algn="l">
              <a:lnSpc>
                <a:spcPct val="100000"/>
              </a:lnSpc>
              <a:spcBef>
                <a:spcPts val="0"/>
              </a:spcBef>
              <a:spcAft>
                <a:spcPts val="0"/>
              </a:spcAft>
              <a:buNone/>
            </a:pPr>
            <a:r>
              <a:t/>
            </a:r>
            <a:endParaRPr b="1" sz="2000">
              <a:solidFill>
                <a:srgbClr val="737373"/>
              </a:solidFill>
            </a:endParaRPr>
          </a:p>
          <a:p>
            <a:pPr indent="0" lvl="0" marL="0" marR="0" rtl="0" algn="l">
              <a:lnSpc>
                <a:spcPct val="100000"/>
              </a:lnSpc>
              <a:spcBef>
                <a:spcPts val="0"/>
              </a:spcBef>
              <a:spcAft>
                <a:spcPts val="0"/>
              </a:spcAft>
              <a:buNone/>
            </a:pPr>
            <a:r>
              <a:t/>
            </a:r>
            <a:endParaRPr b="1" sz="2000">
              <a:solidFill>
                <a:srgbClr val="737373"/>
              </a:solidFill>
            </a:endParaRPr>
          </a:p>
          <a:p>
            <a:pPr indent="0" lvl="0" marL="0" marR="0" rtl="0" algn="l">
              <a:lnSpc>
                <a:spcPct val="100000"/>
              </a:lnSpc>
              <a:spcBef>
                <a:spcPts val="0"/>
              </a:spcBef>
              <a:spcAft>
                <a:spcPts val="0"/>
              </a:spcAft>
              <a:buNone/>
            </a:pPr>
            <a:r>
              <a:t/>
            </a:r>
            <a:endParaRPr b="1" sz="2000">
              <a:solidFill>
                <a:srgbClr val="737373"/>
              </a:solidFill>
            </a:endParaRPr>
          </a:p>
          <a:p>
            <a:pPr indent="0" lvl="0" marL="0" marR="0" rtl="0" algn="l">
              <a:lnSpc>
                <a:spcPct val="100000"/>
              </a:lnSpc>
              <a:spcBef>
                <a:spcPts val="0"/>
              </a:spcBef>
              <a:spcAft>
                <a:spcPts val="0"/>
              </a:spcAft>
              <a:buNone/>
            </a:pPr>
            <a:r>
              <a:t/>
            </a:r>
            <a:endParaRPr b="1" sz="2000">
              <a:solidFill>
                <a:srgbClr val="737373"/>
              </a:solidFill>
            </a:endParaRPr>
          </a:p>
        </p:txBody>
      </p:sp>
      <p:sp>
        <p:nvSpPr>
          <p:cNvPr id="124" name="Google Shape;124;p22"/>
          <p:cNvSpPr txBox="1"/>
          <p:nvPr>
            <p:ph type="ctrTitle"/>
          </p:nvPr>
        </p:nvSpPr>
        <p:spPr>
          <a:xfrm>
            <a:off x="227100" y="105975"/>
            <a:ext cx="8534400" cy="90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1"/>
              </a:buClr>
              <a:buFont typeface="Georgia"/>
              <a:buNone/>
            </a:pPr>
            <a:r>
              <a:t/>
            </a:r>
            <a:endParaRPr sz="4400"/>
          </a:p>
          <a:p>
            <a:pPr indent="0" lvl="0" marL="0" marR="0" rtl="0" algn="l">
              <a:lnSpc>
                <a:spcPct val="100000"/>
              </a:lnSpc>
              <a:spcBef>
                <a:spcPts val="0"/>
              </a:spcBef>
              <a:spcAft>
                <a:spcPts val="0"/>
              </a:spcAft>
              <a:buClr>
                <a:schemeClr val="dk1"/>
              </a:buClr>
              <a:buFont typeface="Georgia"/>
              <a:buNone/>
            </a:pPr>
            <a:r>
              <a:rPr b="0" lang="en" sz="4000">
                <a:solidFill>
                  <a:srgbClr val="D89F39"/>
                </a:solidFill>
                <a:latin typeface="Georgia"/>
                <a:ea typeface="Georgia"/>
                <a:cs typeface="Georgia"/>
                <a:sym typeface="Georgia"/>
              </a:rPr>
              <a:t>Summary </a:t>
            </a:r>
            <a:endParaRPr b="1" i="0" sz="4000" u="none" cap="none" strike="noStrike">
              <a:solidFill>
                <a:schemeClr val="dk1"/>
              </a:solidFill>
              <a:latin typeface="Arial"/>
              <a:ea typeface="Arial"/>
              <a:cs typeface="Arial"/>
              <a:sym typeface="Arial"/>
            </a:endParaRPr>
          </a:p>
        </p:txBody>
      </p:sp>
      <p:sp>
        <p:nvSpPr>
          <p:cNvPr id="125" name="Google Shape;125;p22"/>
          <p:cNvSpPr txBox="1"/>
          <p:nvPr>
            <p:ph type="ctrTitle"/>
          </p:nvPr>
        </p:nvSpPr>
        <p:spPr>
          <a:xfrm>
            <a:off x="227100" y="2454625"/>
            <a:ext cx="8534400" cy="814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Georgia"/>
              <a:buNone/>
            </a:pPr>
            <a:r>
              <a:t/>
            </a:r>
            <a:endParaRPr b="0" sz="4000">
              <a:solidFill>
                <a:srgbClr val="D89F39"/>
              </a:solidFill>
              <a:latin typeface="Georgia"/>
              <a:ea typeface="Georgia"/>
              <a:cs typeface="Georgia"/>
              <a:sym typeface="Georgia"/>
            </a:endParaRPr>
          </a:p>
          <a:p>
            <a:pPr indent="0" lvl="0" marL="0" marR="0" rtl="0" algn="l">
              <a:lnSpc>
                <a:spcPct val="100000"/>
              </a:lnSpc>
              <a:spcBef>
                <a:spcPts val="0"/>
              </a:spcBef>
              <a:spcAft>
                <a:spcPts val="0"/>
              </a:spcAft>
              <a:buClr>
                <a:schemeClr val="dk1"/>
              </a:buClr>
              <a:buFont typeface="Georgia"/>
              <a:buNone/>
            </a:pPr>
            <a:r>
              <a:rPr b="0" lang="en" sz="4000">
                <a:solidFill>
                  <a:srgbClr val="D89F39"/>
                </a:solidFill>
                <a:latin typeface="Georgia"/>
                <a:ea typeface="Georgia"/>
                <a:cs typeface="Georgia"/>
                <a:sym typeface="Georgia"/>
              </a:rPr>
              <a:t>Next Steps</a:t>
            </a:r>
            <a:r>
              <a:rPr b="0" lang="en" sz="4000">
                <a:solidFill>
                  <a:srgbClr val="D89F39"/>
                </a:solidFill>
                <a:latin typeface="Georgia"/>
                <a:ea typeface="Georgia"/>
                <a:cs typeface="Georgia"/>
                <a:sym typeface="Georgia"/>
              </a:rPr>
              <a:t> </a:t>
            </a:r>
            <a:endParaRPr b="1" i="0" sz="4000" u="none" cap="none" strike="noStrike">
              <a:solidFill>
                <a:schemeClr val="dk1"/>
              </a:solidFill>
              <a:latin typeface="Arial"/>
              <a:ea typeface="Arial"/>
              <a:cs typeface="Arial"/>
              <a:sym typeface="Arial"/>
            </a:endParaRPr>
          </a:p>
        </p:txBody>
      </p:sp>
      <p:sp>
        <p:nvSpPr>
          <p:cNvPr id="126" name="Google Shape;126;p22"/>
          <p:cNvSpPr txBox="1"/>
          <p:nvPr>
            <p:ph type="ctrTitle"/>
          </p:nvPr>
        </p:nvSpPr>
        <p:spPr>
          <a:xfrm>
            <a:off x="227100" y="3269425"/>
            <a:ext cx="8823300" cy="2210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b="0" lang="en" sz="2400"/>
              <a:t>Secure funding, partnerships required for operationalization</a:t>
            </a:r>
            <a:endParaRPr b="0" sz="2400">
              <a:solidFill>
                <a:srgbClr val="000000"/>
              </a:solidFill>
            </a:endParaRPr>
          </a:p>
          <a:p>
            <a:pPr indent="-381000" lvl="0" marL="457200" marR="0" rtl="0" algn="l">
              <a:lnSpc>
                <a:spcPct val="100000"/>
              </a:lnSpc>
              <a:spcBef>
                <a:spcPts val="0"/>
              </a:spcBef>
              <a:spcAft>
                <a:spcPts val="0"/>
              </a:spcAft>
              <a:buClr>
                <a:srgbClr val="000000"/>
              </a:buClr>
              <a:buSzPts val="2400"/>
              <a:buChar char="●"/>
            </a:pPr>
            <a:r>
              <a:rPr b="0" lang="en" sz="2400">
                <a:solidFill>
                  <a:srgbClr val="000000"/>
                </a:solidFill>
              </a:rPr>
              <a:t>Operationalize the research design including surveys, interviews, and gathering data on model constructs</a:t>
            </a:r>
            <a:endParaRPr b="0" sz="2400">
              <a:solidFill>
                <a:srgbClr val="000000"/>
              </a:solidFill>
            </a:endParaRPr>
          </a:p>
          <a:p>
            <a:pPr indent="-381000" lvl="0" marL="457200" marR="0" rtl="0" algn="l">
              <a:lnSpc>
                <a:spcPct val="100000"/>
              </a:lnSpc>
              <a:spcBef>
                <a:spcPts val="0"/>
              </a:spcBef>
              <a:spcAft>
                <a:spcPts val="0"/>
              </a:spcAft>
              <a:buClr>
                <a:srgbClr val="000000"/>
              </a:buClr>
              <a:buSzPts val="2400"/>
              <a:buChar char="●"/>
            </a:pPr>
            <a:r>
              <a:rPr b="0" lang="en" sz="2400">
                <a:solidFill>
                  <a:srgbClr val="000000"/>
                </a:solidFill>
              </a:rPr>
              <a:t>Build systems to implement the proposed data analytics functionalities and use insight for appropriate student success interventions.</a:t>
            </a:r>
            <a:endParaRPr b="0" sz="2400">
              <a:solidFill>
                <a:srgbClr val="000000"/>
              </a:solidFill>
            </a:endParaRPr>
          </a:p>
          <a:p>
            <a:pPr indent="0" lvl="0" marL="0" marR="0" rtl="0" algn="l">
              <a:lnSpc>
                <a:spcPct val="100000"/>
              </a:lnSpc>
              <a:spcBef>
                <a:spcPts val="0"/>
              </a:spcBef>
              <a:spcAft>
                <a:spcPts val="0"/>
              </a:spcAft>
              <a:buClr>
                <a:schemeClr val="dk1"/>
              </a:buClr>
              <a:buFont typeface="Georgia"/>
              <a:buNone/>
            </a:pPr>
            <a:r>
              <a:rPr b="0" lang="en" sz="2400">
                <a:solidFill>
                  <a:srgbClr val="D89F39"/>
                </a:solidFill>
              </a:rPr>
              <a:t> </a:t>
            </a:r>
            <a:endParaRPr i="0" sz="2400" u="none" cap="none" strike="noStrike">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0" name="Shape 130"/>
        <p:cNvGrpSpPr/>
        <p:nvPr/>
      </p:nvGrpSpPr>
      <p:grpSpPr>
        <a:xfrm>
          <a:off x="0" y="0"/>
          <a:ext cx="0" cy="0"/>
          <a:chOff x="0" y="0"/>
          <a:chExt cx="0" cy="0"/>
        </a:xfrm>
      </p:grpSpPr>
      <p:sp>
        <p:nvSpPr>
          <p:cNvPr id="131" name="Google Shape;131;p23"/>
          <p:cNvSpPr txBox="1"/>
          <p:nvPr>
            <p:ph type="ctrTitle"/>
          </p:nvPr>
        </p:nvSpPr>
        <p:spPr>
          <a:xfrm>
            <a:off x="0" y="2593000"/>
            <a:ext cx="9144000" cy="884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Georgia"/>
              <a:buNone/>
            </a:pPr>
            <a:r>
              <a:rPr lang="en" sz="4400">
                <a:solidFill>
                  <a:srgbClr val="D89F39"/>
                </a:solidFill>
                <a:latin typeface="Georgia"/>
                <a:ea typeface="Georgia"/>
                <a:cs typeface="Georgia"/>
                <a:sym typeface="Georgia"/>
              </a:rPr>
              <a:t>Thank You!</a:t>
            </a:r>
            <a:endParaRPr i="0" sz="44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5" name="Shape 135"/>
        <p:cNvGrpSpPr/>
        <p:nvPr/>
      </p:nvGrpSpPr>
      <p:grpSpPr>
        <a:xfrm>
          <a:off x="0" y="0"/>
          <a:ext cx="0" cy="0"/>
          <a:chOff x="0" y="0"/>
          <a:chExt cx="0" cy="0"/>
        </a:xfrm>
      </p:grpSpPr>
      <p:sp>
        <p:nvSpPr>
          <p:cNvPr id="136" name="Google Shape;136;p24"/>
          <p:cNvSpPr txBox="1"/>
          <p:nvPr>
            <p:ph idx="1" type="subTitle"/>
          </p:nvPr>
        </p:nvSpPr>
        <p:spPr>
          <a:xfrm>
            <a:off x="227100" y="1014375"/>
            <a:ext cx="8689800" cy="469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Arizona State University. (n.d.). ASU Facts. Retrieved from https://facts.asu.edu/Pages/Default.aspx</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Arizona State University. (n.d.). Career Outcomes. Retrieved from https://eoss.asu.edu/cs/students/jobsearch/career-outcomes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Arizona State University Strategic Enterprise Plan: 2018 Update &amp; Operational and Financial Review [PDF document]. Retrieved from</a:t>
            </a:r>
            <a:endParaRPr sz="1100">
              <a:solidFill>
                <a:schemeClr val="dk1"/>
              </a:solidFill>
            </a:endParaRPr>
          </a:p>
          <a:p>
            <a:pPr indent="457200" lvl="0" marL="0" rtl="0" algn="l">
              <a:lnSpc>
                <a:spcPct val="115000"/>
              </a:lnSpc>
              <a:spcBef>
                <a:spcPts val="0"/>
              </a:spcBef>
              <a:spcAft>
                <a:spcPts val="0"/>
              </a:spcAft>
              <a:buNone/>
            </a:pPr>
            <a:r>
              <a:rPr lang="en" sz="1100">
                <a:solidFill>
                  <a:schemeClr val="dk1"/>
                </a:solidFill>
              </a:rPr>
              <a:t>http://ofr.azregents.edu/</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ASU Foundation. (n.d.) Office of Corporate and Foundation Relations. Retrieved from</a:t>
            </a:r>
            <a:endParaRPr sz="1100">
              <a:solidFill>
                <a:schemeClr val="dk1"/>
              </a:solidFill>
            </a:endParaRPr>
          </a:p>
          <a:p>
            <a:pPr indent="457200" lvl="0" marL="0" rtl="0" algn="l">
              <a:lnSpc>
                <a:spcPct val="115000"/>
              </a:lnSpc>
              <a:spcBef>
                <a:spcPts val="0"/>
              </a:spcBef>
              <a:spcAft>
                <a:spcPts val="0"/>
              </a:spcAft>
              <a:buNone/>
            </a:pPr>
            <a:r>
              <a:rPr lang="en" sz="1100">
                <a:solidFill>
                  <a:schemeClr val="dk1"/>
                </a:solidFill>
              </a:rPr>
              <a:t>https://www.asufoundation.org/office-corporate-and-foundation-relations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Creswell, J. W. (2009). </a:t>
            </a:r>
            <a:r>
              <a:rPr i="1" lang="en" sz="1100">
                <a:solidFill>
                  <a:schemeClr val="dk1"/>
                </a:solidFill>
              </a:rPr>
              <a:t>Research design: Qualitative, quantitative, and mixed methods approaches</a:t>
            </a:r>
            <a:r>
              <a:rPr lang="en" sz="1100">
                <a:solidFill>
                  <a:schemeClr val="dk1"/>
                </a:solidFill>
              </a:rPr>
              <a:t>. Sage.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Else, H. (2017, April 18). How do universities use big data? </a:t>
            </a:r>
            <a:r>
              <a:rPr i="1" lang="en" sz="1100">
                <a:solidFill>
                  <a:schemeClr val="dk1"/>
                </a:solidFill>
              </a:rPr>
              <a:t>Times Higher Education</a:t>
            </a:r>
            <a:r>
              <a:rPr lang="en" sz="1100">
                <a:solidFill>
                  <a:schemeClr val="dk1"/>
                </a:solidFill>
              </a:rPr>
              <a:t>. Retrieved from</a:t>
            </a:r>
            <a:endParaRPr sz="1100">
              <a:solidFill>
                <a:schemeClr val="dk1"/>
              </a:solidFill>
            </a:endParaRPr>
          </a:p>
          <a:p>
            <a:pPr indent="457200" lvl="0" marL="0" rtl="0" algn="l">
              <a:lnSpc>
                <a:spcPct val="115000"/>
              </a:lnSpc>
              <a:spcBef>
                <a:spcPts val="0"/>
              </a:spcBef>
              <a:spcAft>
                <a:spcPts val="0"/>
              </a:spcAft>
              <a:buNone/>
            </a:pPr>
            <a:r>
              <a:rPr lang="en" sz="1100">
                <a:solidFill>
                  <a:schemeClr val="dk1"/>
                </a:solidFill>
              </a:rPr>
              <a:t>http://www.timeshighereducation.com</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Huff, D., &amp; Geis, I. (1993). </a:t>
            </a:r>
            <a:r>
              <a:rPr i="1" lang="en" sz="1100">
                <a:solidFill>
                  <a:schemeClr val="dk1"/>
                </a:solidFill>
              </a:rPr>
              <a:t>How to lie with statistics.</a:t>
            </a:r>
            <a:r>
              <a:rPr lang="en" sz="1100">
                <a:solidFill>
                  <a:schemeClr val="dk1"/>
                </a:solidFill>
              </a:rPr>
              <a:t> New York: W.W. Norton &amp; Company.</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Markowitz, T. (2017, September 26). Constructing The Bridge Between College Majors And The Workforce. </a:t>
            </a:r>
            <a:r>
              <a:rPr i="1" lang="en" sz="1100">
                <a:solidFill>
                  <a:schemeClr val="dk1"/>
                </a:solidFill>
              </a:rPr>
              <a:t>Forbes</a:t>
            </a:r>
            <a:r>
              <a:rPr lang="en" sz="1100">
                <a:solidFill>
                  <a:schemeClr val="dk1"/>
                </a:solidFill>
              </a:rPr>
              <a:t>. Retrieved from</a:t>
            </a:r>
            <a:endParaRPr sz="1100">
              <a:solidFill>
                <a:schemeClr val="dk1"/>
              </a:solidFill>
            </a:endParaRPr>
          </a:p>
          <a:p>
            <a:pPr indent="457200" lvl="0" marL="0" rtl="0" algn="l">
              <a:lnSpc>
                <a:spcPct val="115000"/>
              </a:lnSpc>
              <a:spcBef>
                <a:spcPts val="0"/>
              </a:spcBef>
              <a:spcAft>
                <a:spcPts val="0"/>
              </a:spcAft>
              <a:buNone/>
            </a:pPr>
            <a:r>
              <a:rPr lang="en" sz="1100">
                <a:solidFill>
                  <a:schemeClr val="dk1"/>
                </a:solidFill>
              </a:rPr>
              <a:t>https://www.forbes.com/</a:t>
            </a:r>
            <a:endParaRPr sz="1100">
              <a:solidFill>
                <a:schemeClr val="dk1"/>
              </a:solidFill>
            </a:endParaRPr>
          </a:p>
          <a:p>
            <a:pPr indent="45720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Mau, W., &amp; Kopischke, A. (2001). Job search methods, job search outcomes, and job satisfaction of college graduates: A comparison of</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race and sex. </a:t>
            </a:r>
            <a:r>
              <a:rPr i="1" lang="en" sz="1100">
                <a:solidFill>
                  <a:schemeClr val="dk1"/>
                </a:solidFill>
              </a:rPr>
              <a:t>Journal of Employment Counseling,</a:t>
            </a:r>
            <a:r>
              <a:rPr lang="en" sz="1100">
                <a:solidFill>
                  <a:schemeClr val="dk1"/>
                </a:solidFill>
              </a:rPr>
              <a:t> </a:t>
            </a:r>
            <a:r>
              <a:rPr i="1" lang="en" sz="1100">
                <a:solidFill>
                  <a:schemeClr val="dk1"/>
                </a:solidFill>
              </a:rPr>
              <a:t>38</a:t>
            </a:r>
            <a:r>
              <a:rPr lang="en" sz="1100">
                <a:solidFill>
                  <a:schemeClr val="dk1"/>
                </a:solidFill>
              </a:rPr>
              <a:t>(3), 141-149. doi:10.1002/j.2161-1920.2001.tb00496.x</a:t>
            </a:r>
            <a:endParaRPr b="1" sz="2000">
              <a:solidFill>
                <a:srgbClr val="737373"/>
              </a:solidFill>
            </a:endParaRPr>
          </a:p>
          <a:p>
            <a:pPr indent="0" lvl="0" marL="0" marR="0" rtl="0" algn="l">
              <a:lnSpc>
                <a:spcPct val="100000"/>
              </a:lnSpc>
              <a:spcBef>
                <a:spcPts val="0"/>
              </a:spcBef>
              <a:spcAft>
                <a:spcPts val="0"/>
              </a:spcAft>
              <a:buClr>
                <a:srgbClr val="000000"/>
              </a:buClr>
              <a:buSzPts val="1100"/>
              <a:buFont typeface="Arial"/>
              <a:buNone/>
            </a:pPr>
            <a:r>
              <a:t/>
            </a:r>
            <a:endParaRPr b="1" sz="2000">
              <a:solidFill>
                <a:srgbClr val="737373"/>
              </a:solidFill>
            </a:endParaRPr>
          </a:p>
        </p:txBody>
      </p:sp>
      <p:sp>
        <p:nvSpPr>
          <p:cNvPr id="137" name="Google Shape;137;p24"/>
          <p:cNvSpPr txBox="1"/>
          <p:nvPr>
            <p:ph type="ctrTitle"/>
          </p:nvPr>
        </p:nvSpPr>
        <p:spPr>
          <a:xfrm>
            <a:off x="227100" y="105975"/>
            <a:ext cx="8534400" cy="90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1"/>
              </a:buClr>
              <a:buFont typeface="Georgia"/>
              <a:buNone/>
            </a:pPr>
            <a:r>
              <a:t/>
            </a:r>
            <a:endParaRPr sz="4400"/>
          </a:p>
          <a:p>
            <a:pPr indent="0" lvl="0" marL="0" marR="0" rtl="0" algn="l">
              <a:lnSpc>
                <a:spcPct val="100000"/>
              </a:lnSpc>
              <a:spcBef>
                <a:spcPts val="0"/>
              </a:spcBef>
              <a:spcAft>
                <a:spcPts val="0"/>
              </a:spcAft>
              <a:buClr>
                <a:schemeClr val="dk1"/>
              </a:buClr>
              <a:buFont typeface="Georgia"/>
              <a:buNone/>
            </a:pPr>
            <a:r>
              <a:rPr b="0" lang="en" sz="4000">
                <a:solidFill>
                  <a:srgbClr val="D89F39"/>
                </a:solidFill>
                <a:latin typeface="Georgia"/>
                <a:ea typeface="Georgia"/>
                <a:cs typeface="Georgia"/>
                <a:sym typeface="Georgia"/>
              </a:rPr>
              <a:t>References (½)</a:t>
            </a:r>
            <a:endParaRPr b="1" i="0" sz="40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p25"/>
          <p:cNvSpPr txBox="1"/>
          <p:nvPr>
            <p:ph idx="1" type="subTitle"/>
          </p:nvPr>
        </p:nvSpPr>
        <p:spPr>
          <a:xfrm>
            <a:off x="227100" y="1014375"/>
            <a:ext cx="8689800" cy="469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Nunley, J. M., Pugh, A., Romero, N., &amp; Seals, R. A. (2016). College major, internship experience, and employment opportunities:</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Estimates from a résumé audit. </a:t>
            </a:r>
            <a:r>
              <a:rPr i="1" lang="en" sz="1100">
                <a:solidFill>
                  <a:schemeClr val="dk1"/>
                </a:solidFill>
              </a:rPr>
              <a:t>Labour Economics,</a:t>
            </a:r>
            <a:r>
              <a:rPr lang="en" sz="1100">
                <a:solidFill>
                  <a:schemeClr val="dk1"/>
                </a:solidFill>
              </a:rPr>
              <a:t> </a:t>
            </a:r>
            <a:r>
              <a:rPr i="1" lang="en" sz="1100">
                <a:solidFill>
                  <a:schemeClr val="dk1"/>
                </a:solidFill>
              </a:rPr>
              <a:t>38</a:t>
            </a:r>
            <a:r>
              <a:rPr lang="en" sz="1100">
                <a:solidFill>
                  <a:schemeClr val="dk1"/>
                </a:solidFill>
              </a:rPr>
              <a:t>, 37-46. doi:10.1016/j.labeco.2015.11.002</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Parry, M. (2012, July 18). Big Data on Campus. </a:t>
            </a:r>
            <a:r>
              <a:rPr i="1" lang="en" sz="1100">
                <a:solidFill>
                  <a:schemeClr val="dk1"/>
                </a:solidFill>
              </a:rPr>
              <a:t>The New York Times</a:t>
            </a:r>
            <a:r>
              <a:rPr lang="en" sz="1100">
                <a:solidFill>
                  <a:schemeClr val="dk1"/>
                </a:solidFill>
              </a:rPr>
              <a:t>. Retrieved from http://www.nytimes.com</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Payscale. (n.d.). Best Universities and Colleges by Salary Potential. Retrieved from</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https://www.payscale.com/college-salary-report/all-bachelors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Tannam, E. (2017, October 26). How can we mitigate ethical and privacy issues in data science? </a:t>
            </a:r>
            <a:r>
              <a:rPr i="1" lang="en" sz="1100">
                <a:solidFill>
                  <a:schemeClr val="dk1"/>
                </a:solidFill>
              </a:rPr>
              <a:t>Silicon Republic</a:t>
            </a:r>
            <a:r>
              <a:rPr lang="en" sz="1100">
                <a:solidFill>
                  <a:schemeClr val="dk1"/>
                </a:solidFill>
              </a:rPr>
              <a:t>. Retrieved from</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https://www.siliconrepublic.com</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Tugend, A. (2013, June 28). What It Takes to Make New College Graduates Employable. </a:t>
            </a:r>
            <a:r>
              <a:rPr i="1" lang="en" sz="1100">
                <a:solidFill>
                  <a:schemeClr val="dk1"/>
                </a:solidFill>
              </a:rPr>
              <a:t>The New York Times</a:t>
            </a:r>
            <a:r>
              <a:rPr lang="en" sz="1100">
                <a:solidFill>
                  <a:schemeClr val="dk1"/>
                </a:solidFill>
              </a:rPr>
              <a:t>. Retrieved from</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https://www.nytimes.com</a:t>
            </a:r>
            <a:endParaRPr sz="1100">
              <a:solidFill>
                <a:schemeClr val="dk1"/>
              </a:solidFill>
            </a:endParaRPr>
          </a:p>
          <a:p>
            <a:pPr indent="0" lvl="0" marL="0" marR="0" rtl="0" algn="l">
              <a:lnSpc>
                <a:spcPct val="100000"/>
              </a:lnSpc>
              <a:spcBef>
                <a:spcPts val="0"/>
              </a:spcBef>
              <a:spcAft>
                <a:spcPts val="0"/>
              </a:spcAft>
              <a:buNone/>
            </a:pPr>
            <a:r>
              <a:t/>
            </a:r>
            <a:endParaRPr b="1" sz="2000">
              <a:solidFill>
                <a:srgbClr val="737373"/>
              </a:solidFill>
            </a:endParaRPr>
          </a:p>
        </p:txBody>
      </p:sp>
      <p:sp>
        <p:nvSpPr>
          <p:cNvPr id="143" name="Google Shape;143;p25"/>
          <p:cNvSpPr txBox="1"/>
          <p:nvPr>
            <p:ph type="ctrTitle"/>
          </p:nvPr>
        </p:nvSpPr>
        <p:spPr>
          <a:xfrm>
            <a:off x="227100" y="105975"/>
            <a:ext cx="8534400" cy="90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1"/>
              </a:buClr>
              <a:buFont typeface="Georgia"/>
              <a:buNone/>
            </a:pPr>
            <a:r>
              <a:t/>
            </a:r>
            <a:endParaRPr sz="4400"/>
          </a:p>
          <a:p>
            <a:pPr indent="0" lvl="0" marL="0" marR="0" rtl="0" algn="l">
              <a:lnSpc>
                <a:spcPct val="100000"/>
              </a:lnSpc>
              <a:spcBef>
                <a:spcPts val="0"/>
              </a:spcBef>
              <a:spcAft>
                <a:spcPts val="0"/>
              </a:spcAft>
              <a:buClr>
                <a:schemeClr val="dk1"/>
              </a:buClr>
              <a:buFont typeface="Georgia"/>
              <a:buNone/>
            </a:pPr>
            <a:r>
              <a:rPr b="0" lang="en" sz="4000">
                <a:solidFill>
                  <a:srgbClr val="D89F39"/>
                </a:solidFill>
                <a:latin typeface="Georgia"/>
                <a:ea typeface="Georgia"/>
                <a:cs typeface="Georgia"/>
                <a:sym typeface="Georgia"/>
              </a:rPr>
              <a:t>References (2/2)</a:t>
            </a:r>
            <a:endParaRPr b="1" i="0" sz="40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4" name="Shape 34"/>
        <p:cNvGrpSpPr/>
        <p:nvPr/>
      </p:nvGrpSpPr>
      <p:grpSpPr>
        <a:xfrm>
          <a:off x="0" y="0"/>
          <a:ext cx="0" cy="0"/>
          <a:chOff x="0" y="0"/>
          <a:chExt cx="0" cy="0"/>
        </a:xfrm>
      </p:grpSpPr>
      <p:sp>
        <p:nvSpPr>
          <p:cNvPr id="35" name="Google Shape;35;p9"/>
          <p:cNvSpPr txBox="1"/>
          <p:nvPr>
            <p:ph idx="1" type="subTitle"/>
          </p:nvPr>
        </p:nvSpPr>
        <p:spPr>
          <a:xfrm>
            <a:off x="506700" y="1462650"/>
            <a:ext cx="8040600" cy="393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Font typeface="Arial"/>
              <a:buNone/>
            </a:pPr>
            <a:r>
              <a:rPr b="1" lang="en" sz="2200">
                <a:solidFill>
                  <a:srgbClr val="003262"/>
                </a:solidFill>
              </a:rPr>
              <a:t>Benefits</a:t>
            </a:r>
            <a:endParaRPr b="1" i="0" sz="2200" u="none" cap="none" strike="noStrike">
              <a:solidFill>
                <a:srgbClr val="003262"/>
              </a:solidFill>
            </a:endParaRPr>
          </a:p>
          <a:p>
            <a:pPr indent="-355600" lvl="0" marL="457200" rtl="0" algn="l">
              <a:lnSpc>
                <a:spcPct val="115000"/>
              </a:lnSpc>
              <a:spcBef>
                <a:spcPts val="0"/>
              </a:spcBef>
              <a:spcAft>
                <a:spcPts val="0"/>
              </a:spcAft>
              <a:buClr>
                <a:srgbClr val="003262"/>
              </a:buClr>
              <a:buSzPts val="2000"/>
              <a:buChar char="●"/>
            </a:pPr>
            <a:r>
              <a:rPr lang="en" sz="2000">
                <a:solidFill>
                  <a:srgbClr val="003262"/>
                </a:solidFill>
              </a:rPr>
              <a:t>Personal Development</a:t>
            </a:r>
            <a:endParaRPr sz="2000">
              <a:solidFill>
                <a:srgbClr val="003262"/>
              </a:solidFill>
            </a:endParaRPr>
          </a:p>
          <a:p>
            <a:pPr indent="-355600" lvl="0" marL="457200" marR="0" rtl="0" algn="l">
              <a:lnSpc>
                <a:spcPct val="115000"/>
              </a:lnSpc>
              <a:spcBef>
                <a:spcPts val="0"/>
              </a:spcBef>
              <a:spcAft>
                <a:spcPts val="0"/>
              </a:spcAft>
              <a:buClr>
                <a:srgbClr val="003262"/>
              </a:buClr>
              <a:buSzPts val="2000"/>
              <a:buChar char="●"/>
            </a:pPr>
            <a:r>
              <a:rPr lang="en" sz="2000">
                <a:solidFill>
                  <a:srgbClr val="003262"/>
                </a:solidFill>
              </a:rPr>
              <a:t>Employability</a:t>
            </a:r>
            <a:endParaRPr sz="2000">
              <a:solidFill>
                <a:srgbClr val="003262"/>
              </a:solidFill>
            </a:endParaRPr>
          </a:p>
          <a:p>
            <a:pPr indent="-355600" lvl="0" marL="457200" marR="0" rtl="0" algn="l">
              <a:lnSpc>
                <a:spcPct val="115000"/>
              </a:lnSpc>
              <a:spcBef>
                <a:spcPts val="0"/>
              </a:spcBef>
              <a:spcAft>
                <a:spcPts val="0"/>
              </a:spcAft>
              <a:buClr>
                <a:srgbClr val="003262"/>
              </a:buClr>
              <a:buSzPts val="2000"/>
              <a:buChar char="●"/>
            </a:pPr>
            <a:r>
              <a:rPr lang="en" sz="2000">
                <a:solidFill>
                  <a:srgbClr val="003262"/>
                </a:solidFill>
              </a:rPr>
              <a:t>Job Retention</a:t>
            </a:r>
            <a:endParaRPr sz="2000">
              <a:solidFill>
                <a:srgbClr val="003262"/>
              </a:solidFill>
            </a:endParaRPr>
          </a:p>
          <a:p>
            <a:pPr indent="0" lvl="0" marL="0" marR="0" rtl="0" algn="l">
              <a:lnSpc>
                <a:spcPct val="115000"/>
              </a:lnSpc>
              <a:spcBef>
                <a:spcPts val="0"/>
              </a:spcBef>
              <a:spcAft>
                <a:spcPts val="0"/>
              </a:spcAft>
              <a:buNone/>
            </a:pPr>
            <a:r>
              <a:t/>
            </a:r>
            <a:endParaRPr sz="1800">
              <a:solidFill>
                <a:srgbClr val="003262"/>
              </a:solidFill>
            </a:endParaRPr>
          </a:p>
          <a:p>
            <a:pPr indent="0" lvl="0" marL="0" rtl="0" algn="l">
              <a:lnSpc>
                <a:spcPct val="115000"/>
              </a:lnSpc>
              <a:spcBef>
                <a:spcPts val="0"/>
              </a:spcBef>
              <a:spcAft>
                <a:spcPts val="0"/>
              </a:spcAft>
              <a:buClr>
                <a:schemeClr val="dk2"/>
              </a:buClr>
              <a:buFont typeface="Arial"/>
              <a:buNone/>
            </a:pPr>
            <a:r>
              <a:rPr b="1" lang="en" sz="2200">
                <a:solidFill>
                  <a:srgbClr val="003262"/>
                </a:solidFill>
              </a:rPr>
              <a:t>Costs</a:t>
            </a:r>
            <a:endParaRPr sz="1800">
              <a:solidFill>
                <a:srgbClr val="003262"/>
              </a:solidFill>
            </a:endParaRPr>
          </a:p>
          <a:p>
            <a:pPr indent="-355600" lvl="0" marL="457200" rtl="0" algn="l">
              <a:lnSpc>
                <a:spcPct val="115000"/>
              </a:lnSpc>
              <a:spcBef>
                <a:spcPts val="0"/>
              </a:spcBef>
              <a:spcAft>
                <a:spcPts val="0"/>
              </a:spcAft>
              <a:buClr>
                <a:srgbClr val="003262"/>
              </a:buClr>
              <a:buSzPts val="2000"/>
              <a:buChar char="●"/>
            </a:pPr>
            <a:r>
              <a:rPr lang="en" sz="2000">
                <a:solidFill>
                  <a:srgbClr val="003262"/>
                </a:solidFill>
              </a:rPr>
              <a:t>Making it to Graduation</a:t>
            </a:r>
            <a:endParaRPr sz="2000">
              <a:solidFill>
                <a:srgbClr val="003262"/>
              </a:solidFill>
            </a:endParaRPr>
          </a:p>
          <a:p>
            <a:pPr indent="-355600" lvl="1" marL="914400" rtl="0" algn="l">
              <a:lnSpc>
                <a:spcPct val="115000"/>
              </a:lnSpc>
              <a:spcBef>
                <a:spcPts val="0"/>
              </a:spcBef>
              <a:spcAft>
                <a:spcPts val="0"/>
              </a:spcAft>
              <a:buClr>
                <a:srgbClr val="737373"/>
              </a:buClr>
              <a:buSzPts val="2000"/>
              <a:buFont typeface="Roboto"/>
              <a:buChar char="○"/>
            </a:pPr>
            <a:r>
              <a:rPr lang="en" sz="2000">
                <a:solidFill>
                  <a:srgbClr val="737373"/>
                </a:solidFill>
                <a:latin typeface="Roboto"/>
                <a:ea typeface="Roboto"/>
                <a:cs typeface="Roboto"/>
                <a:sym typeface="Roboto"/>
              </a:rPr>
              <a:t>58% graduation rate for undergraduate students in public universities</a:t>
            </a:r>
            <a:endParaRPr sz="2000">
              <a:solidFill>
                <a:srgbClr val="737373"/>
              </a:solidFill>
              <a:latin typeface="Roboto"/>
              <a:ea typeface="Roboto"/>
              <a:cs typeface="Roboto"/>
              <a:sym typeface="Roboto"/>
            </a:endParaRPr>
          </a:p>
          <a:p>
            <a:pPr indent="-355600" lvl="0" marL="457200" rtl="0" algn="l">
              <a:lnSpc>
                <a:spcPct val="115000"/>
              </a:lnSpc>
              <a:spcBef>
                <a:spcPts val="0"/>
              </a:spcBef>
              <a:spcAft>
                <a:spcPts val="0"/>
              </a:spcAft>
              <a:buClr>
                <a:srgbClr val="003262"/>
              </a:buClr>
              <a:buSzPts val="2000"/>
              <a:buChar char="●"/>
            </a:pPr>
            <a:r>
              <a:rPr lang="en" sz="2000">
                <a:solidFill>
                  <a:srgbClr val="003262"/>
                </a:solidFill>
              </a:rPr>
              <a:t>Student Loans (debt)</a:t>
            </a:r>
            <a:endParaRPr sz="2000">
              <a:solidFill>
                <a:srgbClr val="003262"/>
              </a:solidFill>
            </a:endParaRPr>
          </a:p>
        </p:txBody>
      </p:sp>
      <p:sp>
        <p:nvSpPr>
          <p:cNvPr id="36" name="Google Shape;36;p9"/>
          <p:cNvSpPr txBox="1"/>
          <p:nvPr>
            <p:ph type="ctrTitle"/>
          </p:nvPr>
        </p:nvSpPr>
        <p:spPr>
          <a:xfrm>
            <a:off x="506700" y="341100"/>
            <a:ext cx="8460300" cy="884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1"/>
              </a:buClr>
              <a:buFont typeface="Georgia"/>
              <a:buNone/>
            </a:pPr>
            <a:r>
              <a:t/>
            </a:r>
            <a:endParaRPr sz="4400"/>
          </a:p>
          <a:p>
            <a:pPr indent="0" lvl="0" marL="0" marR="0" rtl="0" algn="l">
              <a:lnSpc>
                <a:spcPct val="100000"/>
              </a:lnSpc>
              <a:spcBef>
                <a:spcPts val="0"/>
              </a:spcBef>
              <a:spcAft>
                <a:spcPts val="0"/>
              </a:spcAft>
              <a:buClr>
                <a:schemeClr val="dk1"/>
              </a:buClr>
              <a:buFont typeface="Georgia"/>
              <a:buNone/>
            </a:pPr>
            <a:r>
              <a:rPr b="0" lang="en" sz="3200">
                <a:solidFill>
                  <a:srgbClr val="D89F39"/>
                </a:solidFill>
                <a:latin typeface="Georgia"/>
                <a:ea typeface="Georgia"/>
                <a:cs typeface="Georgia"/>
                <a:sym typeface="Georgia"/>
              </a:rPr>
              <a:t>College Education: The Benefits &amp; Costs</a:t>
            </a:r>
            <a:endParaRPr b="1" i="0" sz="32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0" name="Shape 40"/>
        <p:cNvGrpSpPr/>
        <p:nvPr/>
      </p:nvGrpSpPr>
      <p:grpSpPr>
        <a:xfrm>
          <a:off x="0" y="0"/>
          <a:ext cx="0" cy="0"/>
          <a:chOff x="0" y="0"/>
          <a:chExt cx="0" cy="0"/>
        </a:xfrm>
      </p:grpSpPr>
      <p:sp>
        <p:nvSpPr>
          <p:cNvPr id="41" name="Google Shape;41;p10"/>
          <p:cNvSpPr txBox="1"/>
          <p:nvPr>
            <p:ph idx="1" type="subTitle"/>
          </p:nvPr>
        </p:nvSpPr>
        <p:spPr>
          <a:xfrm>
            <a:off x="568700" y="1306875"/>
            <a:ext cx="8075700" cy="393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200">
                <a:solidFill>
                  <a:srgbClr val="000000"/>
                </a:solidFill>
              </a:rPr>
              <a:t>In </a:t>
            </a:r>
            <a:r>
              <a:rPr b="1" lang="en" sz="2200">
                <a:solidFill>
                  <a:srgbClr val="000000"/>
                </a:solidFill>
              </a:rPr>
              <a:t>2010</a:t>
            </a:r>
            <a:r>
              <a:rPr lang="en" sz="2200">
                <a:solidFill>
                  <a:srgbClr val="000000"/>
                </a:solidFill>
              </a:rPr>
              <a:t>, ASU’s graduation rate (56%) started falling behind the national rate for public universities (58%)</a:t>
            </a:r>
            <a:endParaRPr sz="2200">
              <a:solidFill>
                <a:srgbClr val="000000"/>
              </a:solidFill>
            </a:endParaRPr>
          </a:p>
          <a:p>
            <a:pPr indent="0" lvl="0" marL="0" marR="0" rtl="0" algn="l">
              <a:lnSpc>
                <a:spcPct val="100000"/>
              </a:lnSpc>
              <a:spcBef>
                <a:spcPts val="0"/>
              </a:spcBef>
              <a:spcAft>
                <a:spcPts val="0"/>
              </a:spcAft>
              <a:buNone/>
            </a:pPr>
            <a:r>
              <a:t/>
            </a:r>
            <a:endParaRPr sz="2200">
              <a:solidFill>
                <a:srgbClr val="000000"/>
              </a:solidFill>
            </a:endParaRPr>
          </a:p>
          <a:p>
            <a:pPr indent="-368300" lvl="0" marL="457200" rtl="0" algn="l">
              <a:lnSpc>
                <a:spcPct val="138000"/>
              </a:lnSpc>
              <a:spcBef>
                <a:spcPts val="0"/>
              </a:spcBef>
              <a:spcAft>
                <a:spcPts val="0"/>
              </a:spcAft>
              <a:buClr>
                <a:srgbClr val="000000"/>
              </a:buClr>
              <a:buSzPts val="2200"/>
              <a:buChar char="●"/>
            </a:pPr>
            <a:r>
              <a:rPr lang="en" sz="2200">
                <a:solidFill>
                  <a:srgbClr val="000000"/>
                </a:solidFill>
              </a:rPr>
              <a:t>Introducing data-driven solutions:</a:t>
            </a:r>
            <a:endParaRPr sz="2200">
              <a:solidFill>
                <a:srgbClr val="000000"/>
              </a:solidFill>
            </a:endParaRPr>
          </a:p>
          <a:p>
            <a:pPr indent="-368300" lvl="1" marL="914400" rtl="0" algn="l">
              <a:lnSpc>
                <a:spcPct val="138000"/>
              </a:lnSpc>
              <a:spcBef>
                <a:spcPts val="0"/>
              </a:spcBef>
              <a:spcAft>
                <a:spcPts val="0"/>
              </a:spcAft>
              <a:buClr>
                <a:srgbClr val="000000"/>
              </a:buClr>
              <a:buSzPts val="2200"/>
              <a:buChar char="○"/>
            </a:pPr>
            <a:r>
              <a:rPr lang="en" sz="2200">
                <a:solidFill>
                  <a:srgbClr val="000000"/>
                </a:solidFill>
              </a:rPr>
              <a:t>eAdvisor™ system: electronic advising and degree progress tracking system</a:t>
            </a:r>
            <a:endParaRPr sz="2200">
              <a:solidFill>
                <a:srgbClr val="000000"/>
              </a:solidFill>
            </a:endParaRPr>
          </a:p>
          <a:p>
            <a:pPr indent="-368300" lvl="1" marL="914400" rtl="0" algn="l">
              <a:lnSpc>
                <a:spcPct val="138000"/>
              </a:lnSpc>
              <a:spcBef>
                <a:spcPts val="0"/>
              </a:spcBef>
              <a:spcAft>
                <a:spcPts val="0"/>
              </a:spcAft>
              <a:buClr>
                <a:srgbClr val="000000"/>
              </a:buClr>
              <a:buSzPts val="2200"/>
              <a:buChar char="○"/>
            </a:pPr>
            <a:r>
              <a:rPr lang="en" sz="2200">
                <a:solidFill>
                  <a:srgbClr val="000000"/>
                </a:solidFill>
              </a:rPr>
              <a:t>Monitoring student progress through online learning systems</a:t>
            </a:r>
            <a:endParaRPr sz="2200">
              <a:solidFill>
                <a:srgbClr val="000000"/>
              </a:solidFill>
            </a:endParaRPr>
          </a:p>
          <a:p>
            <a:pPr indent="-368300" lvl="1" marL="914400" rtl="0" algn="l">
              <a:lnSpc>
                <a:spcPct val="138000"/>
              </a:lnSpc>
              <a:spcBef>
                <a:spcPts val="0"/>
              </a:spcBef>
              <a:spcAft>
                <a:spcPts val="0"/>
              </a:spcAft>
              <a:buClr>
                <a:srgbClr val="000000"/>
              </a:buClr>
              <a:buSzPts val="2200"/>
              <a:buChar char="○"/>
            </a:pPr>
            <a:r>
              <a:rPr lang="en" sz="2200">
                <a:solidFill>
                  <a:srgbClr val="000000"/>
                </a:solidFill>
              </a:rPr>
              <a:t>Using algorithms to customize course content</a:t>
            </a:r>
            <a:endParaRPr sz="2200">
              <a:solidFill>
                <a:srgbClr val="000000"/>
              </a:solidFill>
            </a:endParaRPr>
          </a:p>
          <a:p>
            <a:pPr indent="0" lvl="0" marL="0" rtl="0" algn="ctr">
              <a:lnSpc>
                <a:spcPct val="138000"/>
              </a:lnSpc>
              <a:spcBef>
                <a:spcPts val="1600"/>
              </a:spcBef>
              <a:spcAft>
                <a:spcPts val="0"/>
              </a:spcAft>
              <a:buClr>
                <a:srgbClr val="000000"/>
              </a:buClr>
              <a:buSzPts val="1100"/>
              <a:buFont typeface="Arial"/>
              <a:buNone/>
            </a:pPr>
            <a:r>
              <a:t/>
            </a:r>
            <a:endParaRPr b="1" sz="1800">
              <a:solidFill>
                <a:srgbClr val="000000"/>
              </a:solidFill>
            </a:endParaRPr>
          </a:p>
          <a:p>
            <a:pPr indent="0" lvl="0" marL="0" marR="0" rtl="0" algn="l">
              <a:lnSpc>
                <a:spcPct val="100000"/>
              </a:lnSpc>
              <a:spcBef>
                <a:spcPts val="1600"/>
              </a:spcBef>
              <a:spcAft>
                <a:spcPts val="0"/>
              </a:spcAft>
              <a:buNone/>
            </a:pPr>
            <a:r>
              <a:t/>
            </a:r>
            <a:endParaRPr sz="1800">
              <a:solidFill>
                <a:srgbClr val="003262"/>
              </a:solidFill>
            </a:endParaRPr>
          </a:p>
        </p:txBody>
      </p:sp>
      <p:sp>
        <p:nvSpPr>
          <p:cNvPr id="42" name="Google Shape;42;p10"/>
          <p:cNvSpPr txBox="1"/>
          <p:nvPr>
            <p:ph type="ctrTitle"/>
          </p:nvPr>
        </p:nvSpPr>
        <p:spPr>
          <a:xfrm>
            <a:off x="568700" y="-160725"/>
            <a:ext cx="8075700" cy="1162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1"/>
              </a:buClr>
              <a:buFont typeface="Georgia"/>
              <a:buNone/>
            </a:pPr>
            <a:r>
              <a:t/>
            </a:r>
            <a:endParaRPr sz="4400"/>
          </a:p>
          <a:p>
            <a:pPr indent="0" lvl="0" marL="0" marR="0" rtl="0" algn="l">
              <a:lnSpc>
                <a:spcPct val="100000"/>
              </a:lnSpc>
              <a:spcBef>
                <a:spcPts val="0"/>
              </a:spcBef>
              <a:spcAft>
                <a:spcPts val="0"/>
              </a:spcAft>
              <a:buClr>
                <a:schemeClr val="dk1"/>
              </a:buClr>
              <a:buFont typeface="Georgia"/>
              <a:buNone/>
            </a:pPr>
            <a:r>
              <a:rPr b="0" lang="en" sz="3600">
                <a:solidFill>
                  <a:srgbClr val="D89F39"/>
                </a:solidFill>
                <a:latin typeface="Georgia"/>
                <a:ea typeface="Georgia"/>
                <a:cs typeface="Georgia"/>
                <a:sym typeface="Georgia"/>
              </a:rPr>
              <a:t>How ASU Addressed the Costs</a:t>
            </a:r>
            <a:endParaRPr b="1" i="0" sz="36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6" name="Shape 46"/>
        <p:cNvGrpSpPr/>
        <p:nvPr/>
      </p:nvGrpSpPr>
      <p:grpSpPr>
        <a:xfrm>
          <a:off x="0" y="0"/>
          <a:ext cx="0" cy="0"/>
          <a:chOff x="0" y="0"/>
          <a:chExt cx="0" cy="0"/>
        </a:xfrm>
      </p:grpSpPr>
      <p:pic>
        <p:nvPicPr>
          <p:cNvPr id="47" name="Google Shape;47;p11"/>
          <p:cNvPicPr preferRelativeResize="0"/>
          <p:nvPr/>
        </p:nvPicPr>
        <p:blipFill>
          <a:blip r:embed="rId4">
            <a:alphaModFix/>
          </a:blip>
          <a:stretch>
            <a:fillRect/>
          </a:stretch>
        </p:blipFill>
        <p:spPr>
          <a:xfrm>
            <a:off x="1582024" y="2090875"/>
            <a:ext cx="6836901" cy="3310025"/>
          </a:xfrm>
          <a:prstGeom prst="rect">
            <a:avLst/>
          </a:prstGeom>
          <a:noFill/>
          <a:ln>
            <a:noFill/>
          </a:ln>
        </p:spPr>
      </p:pic>
      <p:sp>
        <p:nvSpPr>
          <p:cNvPr id="48" name="Google Shape;48;p11"/>
          <p:cNvSpPr txBox="1"/>
          <p:nvPr>
            <p:ph type="ctrTitle"/>
          </p:nvPr>
        </p:nvSpPr>
        <p:spPr>
          <a:xfrm>
            <a:off x="689050" y="273375"/>
            <a:ext cx="8075700" cy="106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1"/>
              </a:buClr>
              <a:buFont typeface="Georgia"/>
              <a:buNone/>
            </a:pPr>
            <a:r>
              <a:t/>
            </a:r>
            <a:endParaRPr sz="4400"/>
          </a:p>
          <a:p>
            <a:pPr indent="0" lvl="0" marL="0" marR="0" rtl="0" algn="l">
              <a:lnSpc>
                <a:spcPct val="100000"/>
              </a:lnSpc>
              <a:spcBef>
                <a:spcPts val="0"/>
              </a:spcBef>
              <a:spcAft>
                <a:spcPts val="0"/>
              </a:spcAft>
              <a:buClr>
                <a:schemeClr val="dk1"/>
              </a:buClr>
              <a:buFont typeface="Georgia"/>
              <a:buNone/>
            </a:pPr>
            <a:r>
              <a:rPr b="0" lang="en" sz="4000">
                <a:solidFill>
                  <a:srgbClr val="D89F39"/>
                </a:solidFill>
                <a:latin typeface="Georgia"/>
                <a:ea typeface="Georgia"/>
                <a:cs typeface="Georgia"/>
                <a:sym typeface="Georgia"/>
              </a:rPr>
              <a:t>Outcome</a:t>
            </a:r>
            <a:endParaRPr b="1" i="0" sz="4000" u="none" cap="none" strike="noStrike">
              <a:solidFill>
                <a:schemeClr val="dk1"/>
              </a:solidFill>
              <a:latin typeface="Arial"/>
              <a:ea typeface="Arial"/>
              <a:cs typeface="Arial"/>
              <a:sym typeface="Arial"/>
            </a:endParaRPr>
          </a:p>
        </p:txBody>
      </p:sp>
      <p:sp>
        <p:nvSpPr>
          <p:cNvPr id="49" name="Google Shape;49;p11"/>
          <p:cNvSpPr txBox="1"/>
          <p:nvPr/>
        </p:nvSpPr>
        <p:spPr>
          <a:xfrm>
            <a:off x="4181725" y="5151625"/>
            <a:ext cx="3780000" cy="284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t>Source: Arizona State University</a:t>
            </a:r>
            <a:endParaRPr sz="1200"/>
          </a:p>
        </p:txBody>
      </p:sp>
      <p:sp>
        <p:nvSpPr>
          <p:cNvPr id="50" name="Google Shape;50;p11"/>
          <p:cNvSpPr txBox="1"/>
          <p:nvPr/>
        </p:nvSpPr>
        <p:spPr>
          <a:xfrm>
            <a:off x="1254525" y="1823200"/>
            <a:ext cx="3127800" cy="28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latin typeface="Calibri"/>
                <a:ea typeface="Calibri"/>
                <a:cs typeface="Calibri"/>
                <a:sym typeface="Calibri"/>
              </a:rPr>
              <a:t>Entering Cohort Term</a:t>
            </a:r>
            <a:endParaRPr b="1" sz="1800" u="sng">
              <a:latin typeface="Calibri"/>
              <a:ea typeface="Calibri"/>
              <a:cs typeface="Calibri"/>
              <a:sym typeface="Calibri"/>
            </a:endParaRPr>
          </a:p>
        </p:txBody>
      </p:sp>
      <p:sp>
        <p:nvSpPr>
          <p:cNvPr id="51" name="Google Shape;51;p11"/>
          <p:cNvSpPr txBox="1"/>
          <p:nvPr/>
        </p:nvSpPr>
        <p:spPr>
          <a:xfrm>
            <a:off x="451625" y="1337475"/>
            <a:ext cx="8313000" cy="58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 </a:t>
            </a:r>
            <a:r>
              <a:rPr b="1" lang="en" sz="1800"/>
              <a:t>of Undergraduates Graduating Within 6 Years</a:t>
            </a:r>
            <a:endParaRPr b="1"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5" name="Shape 55"/>
        <p:cNvGrpSpPr/>
        <p:nvPr/>
      </p:nvGrpSpPr>
      <p:grpSpPr>
        <a:xfrm>
          <a:off x="0" y="0"/>
          <a:ext cx="0" cy="0"/>
          <a:chOff x="0" y="0"/>
          <a:chExt cx="0" cy="0"/>
        </a:xfrm>
      </p:grpSpPr>
      <p:sp>
        <p:nvSpPr>
          <p:cNvPr id="56" name="Google Shape;56;p12"/>
          <p:cNvSpPr txBox="1"/>
          <p:nvPr>
            <p:ph idx="1" type="subTitle"/>
          </p:nvPr>
        </p:nvSpPr>
        <p:spPr>
          <a:xfrm>
            <a:off x="501800" y="1090000"/>
            <a:ext cx="8301900" cy="4329600"/>
          </a:xfrm>
          <a:prstGeom prst="rect">
            <a:avLst/>
          </a:prstGeom>
          <a:noFill/>
          <a:ln>
            <a:noFill/>
          </a:ln>
        </p:spPr>
        <p:txBody>
          <a:bodyPr anchorCtr="0" anchor="t" bIns="91425" lIns="91425" spcFirstLastPara="1" rIns="91425" wrap="square" tIns="91425">
            <a:noAutofit/>
          </a:bodyPr>
          <a:lstStyle/>
          <a:p>
            <a:pPr indent="-381000" lvl="0" marL="457200" rtl="0" algn="l">
              <a:lnSpc>
                <a:spcPct val="138000"/>
              </a:lnSpc>
              <a:spcBef>
                <a:spcPts val="0"/>
              </a:spcBef>
              <a:spcAft>
                <a:spcPts val="0"/>
              </a:spcAft>
              <a:buClr>
                <a:srgbClr val="000000"/>
              </a:buClr>
              <a:buSzPts val="2400"/>
              <a:buChar char="●"/>
            </a:pPr>
            <a:r>
              <a:rPr b="1" lang="en" sz="2400">
                <a:solidFill>
                  <a:srgbClr val="000000"/>
                </a:solidFill>
              </a:rPr>
              <a:t>What happens after graduation?</a:t>
            </a:r>
            <a:endParaRPr b="1" sz="2400">
              <a:solidFill>
                <a:srgbClr val="000000"/>
              </a:solidFill>
            </a:endParaRPr>
          </a:p>
          <a:p>
            <a:pPr indent="-355600" lvl="1" marL="914400" rtl="0" algn="l">
              <a:lnSpc>
                <a:spcPct val="138000"/>
              </a:lnSpc>
              <a:spcBef>
                <a:spcPts val="0"/>
              </a:spcBef>
              <a:spcAft>
                <a:spcPts val="0"/>
              </a:spcAft>
              <a:buClr>
                <a:srgbClr val="000000"/>
              </a:buClr>
              <a:buSzPts val="2000"/>
              <a:buChar char="○"/>
            </a:pPr>
            <a:r>
              <a:rPr lang="en" sz="2000">
                <a:solidFill>
                  <a:srgbClr val="000000"/>
                </a:solidFill>
              </a:rPr>
              <a:t>ASU reports 87% graduates were employed either </a:t>
            </a:r>
            <a:r>
              <a:rPr b="1" lang="en" sz="2000">
                <a:solidFill>
                  <a:srgbClr val="000000"/>
                </a:solidFill>
              </a:rPr>
              <a:t>full-time</a:t>
            </a:r>
            <a:r>
              <a:rPr lang="en" sz="2000">
                <a:solidFill>
                  <a:srgbClr val="000000"/>
                </a:solidFill>
              </a:rPr>
              <a:t> or </a:t>
            </a:r>
            <a:r>
              <a:rPr b="1" lang="en" sz="2000">
                <a:solidFill>
                  <a:srgbClr val="000000"/>
                </a:solidFill>
              </a:rPr>
              <a:t>part-time</a:t>
            </a:r>
            <a:endParaRPr b="1" sz="2000">
              <a:solidFill>
                <a:srgbClr val="000000"/>
              </a:solidFill>
            </a:endParaRPr>
          </a:p>
          <a:p>
            <a:pPr indent="-381000" lvl="0" marL="457200" rtl="0" algn="l">
              <a:lnSpc>
                <a:spcPct val="138000"/>
              </a:lnSpc>
              <a:spcBef>
                <a:spcPts val="0"/>
              </a:spcBef>
              <a:spcAft>
                <a:spcPts val="0"/>
              </a:spcAft>
              <a:buClr>
                <a:srgbClr val="000000"/>
              </a:buClr>
              <a:buSzPts val="2400"/>
              <a:buChar char="●"/>
            </a:pPr>
            <a:r>
              <a:rPr b="1" lang="en" sz="2400">
                <a:solidFill>
                  <a:srgbClr val="000000"/>
                </a:solidFill>
              </a:rPr>
              <a:t>Diving deeper</a:t>
            </a:r>
            <a:endParaRPr sz="2400">
              <a:solidFill>
                <a:srgbClr val="000000"/>
              </a:solidFill>
            </a:endParaRPr>
          </a:p>
          <a:p>
            <a:pPr indent="-355600" lvl="1" marL="914400" rtl="0" algn="l">
              <a:lnSpc>
                <a:spcPct val="138000"/>
              </a:lnSpc>
              <a:spcBef>
                <a:spcPts val="0"/>
              </a:spcBef>
              <a:spcAft>
                <a:spcPts val="0"/>
              </a:spcAft>
              <a:buClr>
                <a:srgbClr val="000000"/>
              </a:buClr>
              <a:buSzPts val="2000"/>
              <a:buChar char="○"/>
            </a:pPr>
            <a:r>
              <a:rPr lang="en" sz="2000">
                <a:solidFill>
                  <a:srgbClr val="000000"/>
                </a:solidFill>
              </a:rPr>
              <a:t>Nationally, 27% college graduates work in a field closely related to their major</a:t>
            </a:r>
            <a:endParaRPr sz="2000">
              <a:solidFill>
                <a:srgbClr val="000000"/>
              </a:solidFill>
            </a:endParaRPr>
          </a:p>
          <a:p>
            <a:pPr indent="-381000" lvl="1" marL="914400" rtl="0" algn="l">
              <a:lnSpc>
                <a:spcPct val="138000"/>
              </a:lnSpc>
              <a:spcBef>
                <a:spcPts val="0"/>
              </a:spcBef>
              <a:spcAft>
                <a:spcPts val="0"/>
              </a:spcAft>
              <a:buClr>
                <a:srgbClr val="000000"/>
              </a:buClr>
              <a:buSzPts val="2400"/>
              <a:buChar char="○"/>
            </a:pPr>
            <a:r>
              <a:rPr lang="en" sz="2000">
                <a:solidFill>
                  <a:srgbClr val="000000"/>
                </a:solidFill>
              </a:rPr>
              <a:t>Mismatch between success in school and in the workplace</a:t>
            </a:r>
            <a:r>
              <a:rPr lang="en" sz="2400">
                <a:solidFill>
                  <a:srgbClr val="000000"/>
                </a:solidFill>
              </a:rPr>
              <a:t> </a:t>
            </a:r>
            <a:endParaRPr sz="2400">
              <a:solidFill>
                <a:srgbClr val="000000"/>
              </a:solidFill>
            </a:endParaRPr>
          </a:p>
        </p:txBody>
      </p:sp>
      <p:sp>
        <p:nvSpPr>
          <p:cNvPr id="57" name="Google Shape;57;p12"/>
          <p:cNvSpPr txBox="1"/>
          <p:nvPr>
            <p:ph type="ctrTitle"/>
          </p:nvPr>
        </p:nvSpPr>
        <p:spPr>
          <a:xfrm>
            <a:off x="394700" y="75700"/>
            <a:ext cx="8075700" cy="1014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1"/>
              </a:buClr>
              <a:buFont typeface="Georgia"/>
              <a:buNone/>
            </a:pPr>
            <a:r>
              <a:t/>
            </a:r>
            <a:endParaRPr sz="4400"/>
          </a:p>
          <a:p>
            <a:pPr indent="0" lvl="0" marL="0" marR="0" rtl="0" algn="l">
              <a:lnSpc>
                <a:spcPct val="100000"/>
              </a:lnSpc>
              <a:spcBef>
                <a:spcPts val="0"/>
              </a:spcBef>
              <a:spcAft>
                <a:spcPts val="0"/>
              </a:spcAft>
              <a:buClr>
                <a:schemeClr val="dk1"/>
              </a:buClr>
              <a:buFont typeface="Georgia"/>
              <a:buNone/>
            </a:pPr>
            <a:r>
              <a:rPr b="0" lang="en" sz="3600">
                <a:solidFill>
                  <a:srgbClr val="D89F39"/>
                </a:solidFill>
                <a:latin typeface="Georgia"/>
                <a:ea typeface="Georgia"/>
                <a:cs typeface="Georgia"/>
                <a:sym typeface="Georgia"/>
              </a:rPr>
              <a:t>Where To Go Next...</a:t>
            </a:r>
            <a:endParaRPr b="1" i="0" sz="36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3"/>
          <p:cNvSpPr txBox="1"/>
          <p:nvPr>
            <p:ph type="ctrTitle"/>
          </p:nvPr>
        </p:nvSpPr>
        <p:spPr>
          <a:xfrm>
            <a:off x="394700" y="75700"/>
            <a:ext cx="8075700" cy="1014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1"/>
              </a:buClr>
              <a:buFont typeface="Georgia"/>
              <a:buNone/>
            </a:pPr>
            <a:r>
              <a:t/>
            </a:r>
            <a:endParaRPr sz="4400"/>
          </a:p>
          <a:p>
            <a:pPr indent="0" lvl="0" marL="0" marR="0" rtl="0" algn="l">
              <a:lnSpc>
                <a:spcPct val="100000"/>
              </a:lnSpc>
              <a:spcBef>
                <a:spcPts val="0"/>
              </a:spcBef>
              <a:spcAft>
                <a:spcPts val="0"/>
              </a:spcAft>
              <a:buClr>
                <a:schemeClr val="dk1"/>
              </a:buClr>
              <a:buFont typeface="Georgia"/>
              <a:buNone/>
            </a:pPr>
            <a:r>
              <a:rPr b="0" lang="en" sz="3600">
                <a:solidFill>
                  <a:srgbClr val="D89F39"/>
                </a:solidFill>
                <a:latin typeface="Georgia"/>
                <a:ea typeface="Georgia"/>
                <a:cs typeface="Georgia"/>
                <a:sym typeface="Georgia"/>
              </a:rPr>
              <a:t>Business Problem</a:t>
            </a:r>
            <a:endParaRPr b="1" i="0" sz="3600" u="none" cap="none" strike="noStrike">
              <a:solidFill>
                <a:schemeClr val="dk1"/>
              </a:solidFill>
              <a:latin typeface="Arial"/>
              <a:ea typeface="Arial"/>
              <a:cs typeface="Arial"/>
              <a:sym typeface="Arial"/>
            </a:endParaRPr>
          </a:p>
        </p:txBody>
      </p:sp>
      <p:sp>
        <p:nvSpPr>
          <p:cNvPr id="63" name="Google Shape;63;p13"/>
          <p:cNvSpPr/>
          <p:nvPr/>
        </p:nvSpPr>
        <p:spPr>
          <a:xfrm>
            <a:off x="518450" y="3984900"/>
            <a:ext cx="7828200" cy="789300"/>
          </a:xfrm>
          <a:prstGeom prst="leftRightArrow">
            <a:avLst>
              <a:gd fmla="val 50000" name="adj1"/>
              <a:gd fmla="val 50000" name="adj2"/>
            </a:avLst>
          </a:prstGeom>
          <a:solidFill>
            <a:srgbClr val="C9DAF8"/>
          </a:solidFill>
          <a:ln cap="flat" cmpd="sng" w="9525">
            <a:solidFill>
              <a:srgbClr val="595959"/>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9900FF"/>
                </a:solidFill>
              </a:rPr>
              <a:t>   UNDERSTAND						DECIDE		    CONTROL</a:t>
            </a:r>
            <a:endParaRPr>
              <a:solidFill>
                <a:srgbClr val="9900FF"/>
              </a:solidFill>
            </a:endParaRPr>
          </a:p>
        </p:txBody>
      </p:sp>
      <p:sp>
        <p:nvSpPr>
          <p:cNvPr id="64" name="Google Shape;64;p13"/>
          <p:cNvSpPr/>
          <p:nvPr/>
        </p:nvSpPr>
        <p:spPr>
          <a:xfrm>
            <a:off x="5183025" y="4584000"/>
            <a:ext cx="789300" cy="856500"/>
          </a:xfrm>
          <a:prstGeom prst="upArrow">
            <a:avLst>
              <a:gd fmla="val 50000" name="adj1"/>
              <a:gd fmla="val 50000" name="adj2"/>
            </a:avLst>
          </a:prstGeom>
          <a:solidFill>
            <a:srgbClr val="00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nvSpPr>
        <p:spPr>
          <a:xfrm>
            <a:off x="138900" y="1224500"/>
            <a:ext cx="8866200" cy="3103800"/>
          </a:xfrm>
          <a:prstGeom prst="rect">
            <a:avLst/>
          </a:prstGeom>
          <a:noFill/>
          <a:ln>
            <a:noFill/>
          </a:ln>
        </p:spPr>
        <p:txBody>
          <a:bodyPr anchorCtr="0" anchor="t" bIns="91425" lIns="91425" spcFirstLastPara="1" rIns="91425" wrap="square" tIns="91425">
            <a:noAutofit/>
          </a:bodyPr>
          <a:lstStyle/>
          <a:p>
            <a:pPr indent="0" lvl="0" marL="0" rtl="0" algn="ctr">
              <a:lnSpc>
                <a:spcPct val="138000"/>
              </a:lnSpc>
              <a:spcBef>
                <a:spcPts val="0"/>
              </a:spcBef>
              <a:spcAft>
                <a:spcPts val="0"/>
              </a:spcAft>
              <a:buClr>
                <a:schemeClr val="dk1"/>
              </a:buClr>
              <a:buSzPts val="1100"/>
              <a:buFont typeface="Arial"/>
              <a:buNone/>
            </a:pPr>
            <a:r>
              <a:rPr b="1" lang="en" sz="3000"/>
              <a:t>ASU will ensure that students do more than </a:t>
            </a:r>
            <a:r>
              <a:rPr b="1" i="1" lang="en" sz="3000"/>
              <a:t>just </a:t>
            </a:r>
            <a:r>
              <a:rPr b="1" lang="en" sz="3000"/>
              <a:t>graduate by improving the student journey to prepare graduates for jobs in their chosen field of study.</a:t>
            </a:r>
            <a:endParaRPr b="1" sz="3000"/>
          </a:p>
          <a:p>
            <a:pPr indent="0" lvl="0" marL="0" rtl="0" algn="l">
              <a:spcBef>
                <a:spcPts val="1600"/>
              </a:spcBef>
              <a:spcAft>
                <a:spcPts val="0"/>
              </a:spcAft>
              <a:buNone/>
            </a:pPr>
            <a:r>
              <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9" name="Shape 69"/>
        <p:cNvGrpSpPr/>
        <p:nvPr/>
      </p:nvGrpSpPr>
      <p:grpSpPr>
        <a:xfrm>
          <a:off x="0" y="0"/>
          <a:ext cx="0" cy="0"/>
          <a:chOff x="0" y="0"/>
          <a:chExt cx="0" cy="0"/>
        </a:xfrm>
      </p:grpSpPr>
      <p:sp>
        <p:nvSpPr>
          <p:cNvPr id="70" name="Google Shape;70;p14"/>
          <p:cNvSpPr txBox="1"/>
          <p:nvPr>
            <p:ph idx="1" type="subTitle"/>
          </p:nvPr>
        </p:nvSpPr>
        <p:spPr>
          <a:xfrm>
            <a:off x="719250" y="1635025"/>
            <a:ext cx="7744800" cy="3784500"/>
          </a:xfrm>
          <a:prstGeom prst="rect">
            <a:avLst/>
          </a:prstGeom>
          <a:noFill/>
          <a:ln>
            <a:noFill/>
          </a:ln>
        </p:spPr>
        <p:txBody>
          <a:bodyPr anchorCtr="0" anchor="t" bIns="91425" lIns="91425" spcFirstLastPara="1" rIns="91425" wrap="square" tIns="91425">
            <a:noAutofit/>
          </a:bodyPr>
          <a:lstStyle/>
          <a:p>
            <a:pPr indent="0" lvl="0" marL="0" rtl="0" algn="ctr">
              <a:lnSpc>
                <a:spcPct val="138000"/>
              </a:lnSpc>
              <a:spcBef>
                <a:spcPts val="0"/>
              </a:spcBef>
              <a:spcAft>
                <a:spcPts val="0"/>
              </a:spcAft>
              <a:buClr>
                <a:schemeClr val="dk1"/>
              </a:buClr>
              <a:buSzPts val="1100"/>
              <a:buFont typeface="Arial"/>
              <a:buNone/>
            </a:pPr>
            <a:r>
              <a:rPr i="1" lang="en">
                <a:solidFill>
                  <a:schemeClr val="dk1"/>
                </a:solidFill>
              </a:rPr>
              <a:t>“How can Arizona State University </a:t>
            </a:r>
            <a:r>
              <a:rPr b="1" i="1" lang="en">
                <a:solidFill>
                  <a:schemeClr val="dk1"/>
                </a:solidFill>
              </a:rPr>
              <a:t>use data science</a:t>
            </a:r>
            <a:r>
              <a:rPr i="1" lang="en">
                <a:solidFill>
                  <a:schemeClr val="dk1"/>
                </a:solidFill>
              </a:rPr>
              <a:t> to </a:t>
            </a:r>
            <a:r>
              <a:rPr b="1" i="1" lang="en">
                <a:solidFill>
                  <a:schemeClr val="dk1"/>
                </a:solidFill>
              </a:rPr>
              <a:t>design a student journey</a:t>
            </a:r>
            <a:r>
              <a:rPr i="1" lang="en">
                <a:solidFill>
                  <a:schemeClr val="dk1"/>
                </a:solidFill>
              </a:rPr>
              <a:t> that prepares its graduates for </a:t>
            </a:r>
            <a:r>
              <a:rPr b="1" i="1" lang="en">
                <a:solidFill>
                  <a:schemeClr val="dk1"/>
                </a:solidFill>
              </a:rPr>
              <a:t>full-time employment</a:t>
            </a:r>
            <a:r>
              <a:rPr i="1" lang="en">
                <a:solidFill>
                  <a:schemeClr val="dk1"/>
                </a:solidFill>
              </a:rPr>
              <a:t> in their </a:t>
            </a:r>
            <a:r>
              <a:rPr b="1" i="1" lang="en">
                <a:solidFill>
                  <a:schemeClr val="dk1"/>
                </a:solidFill>
              </a:rPr>
              <a:t>chosen field of study</a:t>
            </a:r>
            <a:r>
              <a:rPr i="1" lang="en">
                <a:solidFill>
                  <a:schemeClr val="dk1"/>
                </a:solidFill>
              </a:rPr>
              <a:t>?”</a:t>
            </a:r>
            <a:endParaRPr i="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i="1" sz="1800">
              <a:solidFill>
                <a:schemeClr val="dk1"/>
              </a:solidFill>
            </a:endParaRPr>
          </a:p>
          <a:p>
            <a:pPr indent="0" lvl="0" marL="0" marR="0" rtl="0" algn="l">
              <a:lnSpc>
                <a:spcPct val="100000"/>
              </a:lnSpc>
              <a:spcBef>
                <a:spcPts val="0"/>
              </a:spcBef>
              <a:spcAft>
                <a:spcPts val="0"/>
              </a:spcAft>
              <a:buNone/>
            </a:pPr>
            <a:r>
              <a:t/>
            </a:r>
            <a:endParaRPr sz="1800">
              <a:solidFill>
                <a:srgbClr val="003262"/>
              </a:solidFill>
            </a:endParaRPr>
          </a:p>
        </p:txBody>
      </p:sp>
      <p:sp>
        <p:nvSpPr>
          <p:cNvPr id="71" name="Google Shape;71;p14"/>
          <p:cNvSpPr txBox="1"/>
          <p:nvPr>
            <p:ph type="ctrTitle"/>
          </p:nvPr>
        </p:nvSpPr>
        <p:spPr>
          <a:xfrm>
            <a:off x="227100" y="105975"/>
            <a:ext cx="8534400" cy="90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1"/>
              </a:buClr>
              <a:buFont typeface="Georgia"/>
              <a:buNone/>
            </a:pPr>
            <a:r>
              <a:t/>
            </a:r>
            <a:endParaRPr sz="4400"/>
          </a:p>
          <a:p>
            <a:pPr indent="0" lvl="0" marL="0" marR="0" rtl="0" algn="l">
              <a:lnSpc>
                <a:spcPct val="100000"/>
              </a:lnSpc>
              <a:spcBef>
                <a:spcPts val="0"/>
              </a:spcBef>
              <a:spcAft>
                <a:spcPts val="0"/>
              </a:spcAft>
              <a:buClr>
                <a:schemeClr val="dk1"/>
              </a:buClr>
              <a:buFont typeface="Georgia"/>
              <a:buNone/>
            </a:pPr>
            <a:r>
              <a:rPr b="0" lang="en" sz="4000">
                <a:solidFill>
                  <a:srgbClr val="D89F39"/>
                </a:solidFill>
                <a:latin typeface="Georgia"/>
                <a:ea typeface="Georgia"/>
                <a:cs typeface="Georgia"/>
                <a:sym typeface="Georgia"/>
              </a:rPr>
              <a:t>Research Question</a:t>
            </a:r>
            <a:endParaRPr b="1" i="0" sz="40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15"/>
          <p:cNvSpPr txBox="1"/>
          <p:nvPr>
            <p:ph idx="1" type="subTitle"/>
          </p:nvPr>
        </p:nvSpPr>
        <p:spPr>
          <a:xfrm>
            <a:off x="227100" y="2030625"/>
            <a:ext cx="8689800" cy="3572400"/>
          </a:xfrm>
          <a:prstGeom prst="rect">
            <a:avLst/>
          </a:prstGeom>
          <a:noFill/>
          <a:ln>
            <a:noFill/>
          </a:ln>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n" sz="1700">
                <a:solidFill>
                  <a:srgbClr val="000000"/>
                </a:solidFill>
              </a:rPr>
              <a:t>Existing data + </a:t>
            </a:r>
            <a:r>
              <a:rPr lang="en" sz="1700">
                <a:solidFill>
                  <a:srgbClr val="000000"/>
                </a:solidFill>
              </a:rPr>
              <a:t>longitudinal survey </a:t>
            </a:r>
            <a:r>
              <a:rPr lang="en" sz="1700">
                <a:solidFill>
                  <a:srgbClr val="000000"/>
                </a:solidFill>
              </a:rPr>
              <a:t>to obtain information about:</a:t>
            </a:r>
            <a:endParaRPr sz="1700">
              <a:solidFill>
                <a:srgbClr val="000000"/>
              </a:solidFill>
            </a:endParaRPr>
          </a:p>
          <a:p>
            <a:pPr indent="-336550" lvl="0" marL="457200" rtl="0" algn="l">
              <a:lnSpc>
                <a:spcPct val="138000"/>
              </a:lnSpc>
              <a:spcBef>
                <a:spcPts val="1600"/>
              </a:spcBef>
              <a:spcAft>
                <a:spcPts val="0"/>
              </a:spcAft>
              <a:buClr>
                <a:srgbClr val="000000"/>
              </a:buClr>
              <a:buSzPts val="1700"/>
              <a:buChar char="○"/>
            </a:pPr>
            <a:r>
              <a:rPr lang="en" sz="1700">
                <a:solidFill>
                  <a:srgbClr val="000000"/>
                </a:solidFill>
              </a:rPr>
              <a:t>Current employment status</a:t>
            </a:r>
            <a:endParaRPr sz="1700">
              <a:solidFill>
                <a:srgbClr val="000000"/>
              </a:solidFill>
            </a:endParaRPr>
          </a:p>
          <a:p>
            <a:pPr indent="-336550" lvl="0" marL="457200" rtl="0" algn="l">
              <a:lnSpc>
                <a:spcPct val="138000"/>
              </a:lnSpc>
              <a:spcBef>
                <a:spcPts val="0"/>
              </a:spcBef>
              <a:spcAft>
                <a:spcPts val="0"/>
              </a:spcAft>
              <a:buClr>
                <a:srgbClr val="000000"/>
              </a:buClr>
              <a:buSzPts val="1700"/>
              <a:buChar char="○"/>
            </a:pPr>
            <a:r>
              <a:rPr lang="en" sz="1700">
                <a:solidFill>
                  <a:srgbClr val="000000"/>
                </a:solidFill>
              </a:rPr>
              <a:t>Internships &amp; other work </a:t>
            </a:r>
            <a:r>
              <a:rPr lang="en" sz="1700">
                <a:solidFill>
                  <a:srgbClr val="000000"/>
                </a:solidFill>
              </a:rPr>
              <a:t>experience</a:t>
            </a:r>
            <a:r>
              <a:rPr lang="en" sz="1700">
                <a:solidFill>
                  <a:srgbClr val="000000"/>
                </a:solidFill>
              </a:rPr>
              <a:t> at graduation </a:t>
            </a:r>
            <a:r>
              <a:rPr lang="en" sz="1700">
                <a:solidFill>
                  <a:srgbClr val="000000"/>
                </a:solidFill>
              </a:rPr>
              <a:t>time</a:t>
            </a:r>
            <a:endParaRPr sz="1700">
              <a:solidFill>
                <a:srgbClr val="000000"/>
              </a:solidFill>
            </a:endParaRPr>
          </a:p>
          <a:p>
            <a:pPr indent="-336550" lvl="0" marL="457200" rtl="0" algn="l">
              <a:lnSpc>
                <a:spcPct val="138000"/>
              </a:lnSpc>
              <a:spcBef>
                <a:spcPts val="0"/>
              </a:spcBef>
              <a:spcAft>
                <a:spcPts val="0"/>
              </a:spcAft>
              <a:buClr>
                <a:srgbClr val="000000"/>
              </a:buClr>
              <a:buSzPts val="1700"/>
              <a:buChar char="○"/>
            </a:pPr>
            <a:r>
              <a:rPr lang="en" sz="1700">
                <a:solidFill>
                  <a:srgbClr val="000000"/>
                </a:solidFill>
              </a:rPr>
              <a:t>Socio-economic &amp; demographic data</a:t>
            </a:r>
            <a:endParaRPr sz="1700">
              <a:solidFill>
                <a:srgbClr val="000000"/>
              </a:solidFill>
            </a:endParaRPr>
          </a:p>
          <a:p>
            <a:pPr indent="-336550" lvl="0" marL="457200" rtl="0" algn="l">
              <a:lnSpc>
                <a:spcPct val="138000"/>
              </a:lnSpc>
              <a:spcBef>
                <a:spcPts val="0"/>
              </a:spcBef>
              <a:spcAft>
                <a:spcPts val="0"/>
              </a:spcAft>
              <a:buClr>
                <a:srgbClr val="000000"/>
              </a:buClr>
              <a:buSzPts val="1700"/>
              <a:buChar char="○"/>
            </a:pPr>
            <a:r>
              <a:rPr lang="en" sz="1700">
                <a:solidFill>
                  <a:srgbClr val="000000"/>
                </a:solidFill>
              </a:rPr>
              <a:t>Academic track record</a:t>
            </a:r>
            <a:endParaRPr sz="1700">
              <a:solidFill>
                <a:srgbClr val="000000"/>
              </a:solidFill>
            </a:endParaRPr>
          </a:p>
          <a:p>
            <a:pPr indent="-336550" lvl="0" marL="457200" rtl="0" algn="l">
              <a:lnSpc>
                <a:spcPct val="138000"/>
              </a:lnSpc>
              <a:spcBef>
                <a:spcPts val="0"/>
              </a:spcBef>
              <a:spcAft>
                <a:spcPts val="0"/>
              </a:spcAft>
              <a:buClr>
                <a:srgbClr val="000000"/>
              </a:buClr>
              <a:buSzPts val="1700"/>
              <a:buChar char="○"/>
            </a:pPr>
            <a:r>
              <a:rPr lang="en" sz="1700">
                <a:solidFill>
                  <a:srgbClr val="000000"/>
                </a:solidFill>
              </a:rPr>
              <a:t>Extracurricular activities</a:t>
            </a:r>
            <a:endParaRPr sz="1700">
              <a:solidFill>
                <a:srgbClr val="000000"/>
              </a:solidFill>
            </a:endParaRPr>
          </a:p>
          <a:p>
            <a:pPr indent="-336550" lvl="0" marL="457200" rtl="0" algn="l">
              <a:lnSpc>
                <a:spcPct val="138000"/>
              </a:lnSpc>
              <a:spcBef>
                <a:spcPts val="0"/>
              </a:spcBef>
              <a:spcAft>
                <a:spcPts val="0"/>
              </a:spcAft>
              <a:buClr>
                <a:srgbClr val="000000"/>
              </a:buClr>
              <a:buSzPts val="1700"/>
              <a:buChar char="○"/>
            </a:pPr>
            <a:r>
              <a:rPr lang="en" sz="1700">
                <a:solidFill>
                  <a:srgbClr val="000000"/>
                </a:solidFill>
              </a:rPr>
              <a:t>Use of career </a:t>
            </a:r>
            <a:r>
              <a:rPr lang="en" sz="1700">
                <a:solidFill>
                  <a:srgbClr val="000000"/>
                </a:solidFill>
              </a:rPr>
              <a:t>services</a:t>
            </a:r>
            <a:endParaRPr sz="1700">
              <a:solidFill>
                <a:srgbClr val="000000"/>
              </a:solidFill>
            </a:endParaRPr>
          </a:p>
          <a:p>
            <a:pPr indent="-336550" lvl="0" marL="457200" rtl="0" algn="l">
              <a:lnSpc>
                <a:spcPct val="138000"/>
              </a:lnSpc>
              <a:spcBef>
                <a:spcPts val="0"/>
              </a:spcBef>
              <a:spcAft>
                <a:spcPts val="0"/>
              </a:spcAft>
              <a:buClr>
                <a:srgbClr val="000000"/>
              </a:buClr>
              <a:buSzPts val="1700"/>
              <a:buChar char="○"/>
            </a:pPr>
            <a:r>
              <a:rPr lang="en" sz="1700">
                <a:solidFill>
                  <a:srgbClr val="000000"/>
                </a:solidFill>
              </a:rPr>
              <a:t>Post-graduation location</a:t>
            </a:r>
            <a:endParaRPr sz="1700">
              <a:solidFill>
                <a:srgbClr val="000000"/>
              </a:solidFill>
            </a:endParaRPr>
          </a:p>
        </p:txBody>
      </p:sp>
      <p:sp>
        <p:nvSpPr>
          <p:cNvPr id="77" name="Google Shape;77;p15"/>
          <p:cNvSpPr txBox="1"/>
          <p:nvPr>
            <p:ph type="ctrTitle"/>
          </p:nvPr>
        </p:nvSpPr>
        <p:spPr>
          <a:xfrm>
            <a:off x="227100" y="105975"/>
            <a:ext cx="8534400" cy="908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Georgia"/>
              <a:buNone/>
            </a:pPr>
            <a:r>
              <a:rPr b="0" lang="en" sz="3200">
                <a:solidFill>
                  <a:srgbClr val="D89F39"/>
                </a:solidFill>
                <a:latin typeface="Georgia"/>
                <a:ea typeface="Georgia"/>
                <a:cs typeface="Georgia"/>
                <a:sym typeface="Georgia"/>
              </a:rPr>
              <a:t>Learn about the journey of ASU graduates</a:t>
            </a:r>
            <a:endParaRPr b="1" i="0" sz="3200" u="none" cap="none" strike="noStrike">
              <a:solidFill>
                <a:schemeClr val="dk1"/>
              </a:solidFill>
              <a:latin typeface="Arial"/>
              <a:ea typeface="Arial"/>
              <a:cs typeface="Arial"/>
              <a:sym typeface="Arial"/>
            </a:endParaRPr>
          </a:p>
        </p:txBody>
      </p:sp>
      <p:sp>
        <p:nvSpPr>
          <p:cNvPr id="78" name="Google Shape;78;p15"/>
          <p:cNvSpPr txBox="1"/>
          <p:nvPr>
            <p:ph type="ctrTitle"/>
          </p:nvPr>
        </p:nvSpPr>
        <p:spPr>
          <a:xfrm>
            <a:off x="227100" y="1367050"/>
            <a:ext cx="8534400" cy="856200"/>
          </a:xfrm>
          <a:prstGeom prst="rect">
            <a:avLst/>
          </a:prstGeom>
          <a:noFill/>
          <a:ln>
            <a:noFill/>
          </a:ln>
        </p:spPr>
        <p:txBody>
          <a:bodyPr anchorCtr="0" anchor="b" bIns="91425" lIns="91425" spcFirstLastPara="1" rIns="91425" wrap="square" tIns="91425">
            <a:noAutofit/>
          </a:bodyPr>
          <a:lstStyle/>
          <a:p>
            <a:pPr indent="0" lvl="0" marL="0" rtl="0" algn="ctr">
              <a:lnSpc>
                <a:spcPct val="138000"/>
              </a:lnSpc>
              <a:spcBef>
                <a:spcPts val="0"/>
              </a:spcBef>
              <a:spcAft>
                <a:spcPts val="0"/>
              </a:spcAft>
              <a:buNone/>
            </a:pPr>
            <a:r>
              <a:rPr b="0" i="1" lang="en" sz="2400">
                <a:solidFill>
                  <a:srgbClr val="000000"/>
                </a:solidFill>
              </a:rPr>
              <a:t>What are the main factors that impact post-graduation employment outcomes?</a:t>
            </a:r>
            <a:endParaRPr b="0" i="1" sz="2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p16"/>
          <p:cNvSpPr txBox="1"/>
          <p:nvPr>
            <p:ph idx="1" type="subTitle"/>
          </p:nvPr>
        </p:nvSpPr>
        <p:spPr>
          <a:xfrm>
            <a:off x="227100" y="2501475"/>
            <a:ext cx="8689800" cy="3451200"/>
          </a:xfrm>
          <a:prstGeom prst="rect">
            <a:avLst/>
          </a:prstGeom>
          <a:noFill/>
          <a:ln>
            <a:noFill/>
          </a:ln>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n" sz="1800">
                <a:solidFill>
                  <a:srgbClr val="000000"/>
                </a:solidFill>
              </a:rPr>
              <a:t>Partner with LinkedIn to obtain information such as:</a:t>
            </a:r>
            <a:endParaRPr sz="1800">
              <a:solidFill>
                <a:srgbClr val="000000"/>
              </a:solidFill>
            </a:endParaRPr>
          </a:p>
          <a:p>
            <a:pPr indent="-342900" lvl="0" marL="457200" rtl="0" algn="l">
              <a:lnSpc>
                <a:spcPct val="138000"/>
              </a:lnSpc>
              <a:spcBef>
                <a:spcPts val="1600"/>
              </a:spcBef>
              <a:spcAft>
                <a:spcPts val="0"/>
              </a:spcAft>
              <a:buClr>
                <a:srgbClr val="000000"/>
              </a:buClr>
              <a:buSzPts val="1800"/>
              <a:buChar char="○"/>
            </a:pPr>
            <a:r>
              <a:rPr lang="en" sz="1800">
                <a:solidFill>
                  <a:srgbClr val="000000"/>
                </a:solidFill>
              </a:rPr>
              <a:t>Trends in job openings</a:t>
            </a:r>
            <a:endParaRPr sz="1800">
              <a:solidFill>
                <a:srgbClr val="000000"/>
              </a:solidFill>
            </a:endParaRPr>
          </a:p>
          <a:p>
            <a:pPr indent="-342900" lvl="0" marL="457200" rtl="0" algn="l">
              <a:lnSpc>
                <a:spcPct val="138000"/>
              </a:lnSpc>
              <a:spcBef>
                <a:spcPts val="0"/>
              </a:spcBef>
              <a:spcAft>
                <a:spcPts val="0"/>
              </a:spcAft>
              <a:buClr>
                <a:srgbClr val="000000"/>
              </a:buClr>
              <a:buSzPts val="1800"/>
              <a:buChar char="○"/>
            </a:pPr>
            <a:r>
              <a:rPr lang="en" sz="1800">
                <a:solidFill>
                  <a:srgbClr val="000000"/>
                </a:solidFill>
              </a:rPr>
              <a:t>Employer requirements</a:t>
            </a:r>
            <a:endParaRPr sz="1800">
              <a:solidFill>
                <a:srgbClr val="000000"/>
              </a:solidFill>
            </a:endParaRPr>
          </a:p>
          <a:p>
            <a:pPr indent="-342900" lvl="0" marL="457200" rtl="0" algn="l">
              <a:lnSpc>
                <a:spcPct val="138000"/>
              </a:lnSpc>
              <a:spcBef>
                <a:spcPts val="0"/>
              </a:spcBef>
              <a:spcAft>
                <a:spcPts val="0"/>
              </a:spcAft>
              <a:buClr>
                <a:srgbClr val="000000"/>
              </a:buClr>
              <a:buSzPts val="1800"/>
              <a:buChar char="○"/>
            </a:pPr>
            <a:r>
              <a:rPr lang="en" sz="1800">
                <a:solidFill>
                  <a:srgbClr val="000000"/>
                </a:solidFill>
              </a:rPr>
              <a:t>Employee supply</a:t>
            </a:r>
            <a:endParaRPr sz="1800">
              <a:solidFill>
                <a:srgbClr val="000000"/>
              </a:solidFill>
            </a:endParaRPr>
          </a:p>
          <a:p>
            <a:pPr indent="0" lvl="0" marL="0" rtl="0" algn="l">
              <a:lnSpc>
                <a:spcPct val="138000"/>
              </a:lnSpc>
              <a:spcBef>
                <a:spcPts val="1600"/>
              </a:spcBef>
              <a:spcAft>
                <a:spcPts val="0"/>
              </a:spcAft>
              <a:buNone/>
            </a:pPr>
            <a:r>
              <a:t/>
            </a:r>
            <a:endParaRPr sz="1800">
              <a:solidFill>
                <a:srgbClr val="000000"/>
              </a:solidFill>
            </a:endParaRPr>
          </a:p>
          <a:p>
            <a:pPr indent="0" lvl="0" marL="0" rtl="0" algn="l">
              <a:lnSpc>
                <a:spcPct val="115000"/>
              </a:lnSpc>
              <a:spcBef>
                <a:spcPts val="1600"/>
              </a:spcBef>
              <a:spcAft>
                <a:spcPts val="0"/>
              </a:spcAft>
              <a:buNone/>
            </a:pPr>
            <a:r>
              <a:t/>
            </a:r>
            <a:endParaRPr sz="2400">
              <a:solidFill>
                <a:srgbClr val="000000"/>
              </a:solidFill>
            </a:endParaRPr>
          </a:p>
          <a:p>
            <a:pPr indent="0" lvl="0" marL="0" marR="0" rtl="0" algn="l">
              <a:lnSpc>
                <a:spcPct val="100000"/>
              </a:lnSpc>
              <a:spcBef>
                <a:spcPts val="0"/>
              </a:spcBef>
              <a:spcAft>
                <a:spcPts val="0"/>
              </a:spcAft>
              <a:buNone/>
            </a:pPr>
            <a:r>
              <a:t/>
            </a:r>
            <a:endParaRPr sz="1800">
              <a:solidFill>
                <a:srgbClr val="000000"/>
              </a:solidFill>
            </a:endParaRPr>
          </a:p>
        </p:txBody>
      </p:sp>
      <p:sp>
        <p:nvSpPr>
          <p:cNvPr id="84" name="Google Shape;84;p16"/>
          <p:cNvSpPr txBox="1"/>
          <p:nvPr>
            <p:ph type="ctrTitle"/>
          </p:nvPr>
        </p:nvSpPr>
        <p:spPr>
          <a:xfrm>
            <a:off x="227100" y="105975"/>
            <a:ext cx="8534400" cy="908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Georgia"/>
              <a:buNone/>
            </a:pPr>
            <a:r>
              <a:rPr b="0" lang="en" sz="3200">
                <a:solidFill>
                  <a:srgbClr val="D89F39"/>
                </a:solidFill>
                <a:latin typeface="Georgia"/>
                <a:ea typeface="Georgia"/>
                <a:cs typeface="Georgia"/>
                <a:sym typeface="Georgia"/>
              </a:rPr>
              <a:t>Learn about </a:t>
            </a:r>
            <a:r>
              <a:rPr b="0" lang="en" sz="3200">
                <a:solidFill>
                  <a:srgbClr val="D89F39"/>
                </a:solidFill>
                <a:latin typeface="Georgia"/>
                <a:ea typeface="Georgia"/>
                <a:cs typeface="Georgia"/>
                <a:sym typeface="Georgia"/>
              </a:rPr>
              <a:t>the job </a:t>
            </a:r>
            <a:r>
              <a:rPr b="0" lang="en" sz="3200">
                <a:solidFill>
                  <a:srgbClr val="D89F39"/>
                </a:solidFill>
                <a:latin typeface="Georgia"/>
                <a:ea typeface="Georgia"/>
                <a:cs typeface="Georgia"/>
                <a:sym typeface="Georgia"/>
              </a:rPr>
              <a:t>market</a:t>
            </a:r>
            <a:endParaRPr b="1" i="0" sz="3200" u="none" cap="none" strike="noStrike">
              <a:solidFill>
                <a:schemeClr val="dk1"/>
              </a:solidFill>
              <a:latin typeface="Arial"/>
              <a:ea typeface="Arial"/>
              <a:cs typeface="Arial"/>
              <a:sym typeface="Arial"/>
            </a:endParaRPr>
          </a:p>
        </p:txBody>
      </p:sp>
      <p:sp>
        <p:nvSpPr>
          <p:cNvPr id="85" name="Google Shape;85;p16"/>
          <p:cNvSpPr txBox="1"/>
          <p:nvPr>
            <p:ph type="ctrTitle"/>
          </p:nvPr>
        </p:nvSpPr>
        <p:spPr>
          <a:xfrm>
            <a:off x="227100" y="1494050"/>
            <a:ext cx="8534400" cy="856200"/>
          </a:xfrm>
          <a:prstGeom prst="rect">
            <a:avLst/>
          </a:prstGeom>
          <a:noFill/>
          <a:ln>
            <a:noFill/>
          </a:ln>
        </p:spPr>
        <p:txBody>
          <a:bodyPr anchorCtr="0" anchor="b" bIns="91425" lIns="91425" spcFirstLastPara="1" rIns="91425" wrap="square" tIns="91425">
            <a:noAutofit/>
          </a:bodyPr>
          <a:lstStyle/>
          <a:p>
            <a:pPr indent="0" lvl="0" marL="0" rtl="0" algn="ctr">
              <a:lnSpc>
                <a:spcPct val="138000"/>
              </a:lnSpc>
              <a:spcBef>
                <a:spcPts val="0"/>
              </a:spcBef>
              <a:spcAft>
                <a:spcPts val="0"/>
              </a:spcAft>
              <a:buNone/>
            </a:pPr>
            <a:r>
              <a:rPr b="0" i="1" lang="en" sz="2400">
                <a:solidFill>
                  <a:srgbClr val="000000"/>
                </a:solidFill>
              </a:rPr>
              <a:t>What positions and skills are in high demand in the preferred markets for ASU graduates?</a:t>
            </a:r>
            <a:endParaRPr b="0" i="1" sz="2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