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Customer churn is the term used when an existing customer stops using a company’s services and/or stops buying their products. In other words, the customer chooses to cut his ties with the company.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2.jpg"/><Relationship Id="rId5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8.jpg"/><Relationship Id="rId5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37397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rPr lang="en"/>
              <a:t>Analysis of</a:t>
            </a:r>
            <a:r>
              <a:rPr b="0" i="0" lang="en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Customer Churn</a:t>
            </a:r>
            <a:endParaRPr b="0" i="0" sz="5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432725" y="2297375"/>
            <a:ext cx="7946400" cy="23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Subtitle - How impactful is customer churn in a business?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Audience: </a:t>
            </a:r>
            <a:r>
              <a:rPr lang="en" sz="1800"/>
              <a:t>Subscription Business Owners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-By Debalina Maiti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Jun 27th, 2018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3146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1152375" y="1022275"/>
            <a:ext cx="678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Source: HBR Article: How Bold Corporate Climate Change Goals Deteriorate Over Time, Nov 22, 201</a:t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1222625" y="1757900"/>
            <a:ext cx="6968400" cy="28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ustomer-churn.jpg" id="65" name="Google Shape;65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314675"/>
            <a:ext cx="8832300" cy="34832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urn-Rate-Formula.png" id="66" name="Google Shape;66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3287568"/>
            <a:ext cx="8832300" cy="15641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Once upon a time: Churn Rate was not so big deal 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170600" y="1250749"/>
            <a:ext cx="4482261" cy="3719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6041600" y="1588025"/>
            <a:ext cx="2790600" cy="32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85750" lvl="0" marL="400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Limited Users</a:t>
            </a:r>
            <a:endParaRPr sz="1800"/>
          </a:p>
          <a:p>
            <a:pPr indent="-171450" lvl="0" marL="400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400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400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Less Competition</a:t>
            </a:r>
            <a:endParaRPr sz="1800"/>
          </a:p>
          <a:p>
            <a:pPr indent="-171450" lvl="0" marL="400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400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400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Switching is troublesome</a:t>
            </a:r>
            <a:endParaRPr sz="1800"/>
          </a:p>
          <a:p>
            <a:pPr indent="-171450" lvl="0" marL="400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400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400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400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400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table_churn.png" id="75" name="Google Shape;75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1700" y="1085474"/>
            <a:ext cx="5544951" cy="3664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 Day until that day: Churn rate increases 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1138325" y="1017725"/>
            <a:ext cx="7040700" cy="36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hurn-causes.png" id="83" name="Google Shape;83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59809" y="1541722"/>
            <a:ext cx="4225475" cy="309460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ncreasing_Churn.png" id="84" name="Google Shape;84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4801" y="1044616"/>
            <a:ext cx="4055008" cy="38027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Impacts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killer-saas-metrics-the-impact-of-churn-customer-success-and-instrumentation-on-saas-performance-punchlime-presentation-slides-january-2014-5-638.jpg" id="91" name="Google Shape;91;p17"/>
          <p:cNvPicPr preferRelativeResize="0"/>
          <p:nvPr/>
        </p:nvPicPr>
        <p:blipFill rotWithShape="1">
          <a:blip r:embed="rId4">
            <a:alphaModFix/>
          </a:blip>
          <a:srcRect b="9519" l="4945" r="10127" t="13838"/>
          <a:stretch/>
        </p:blipFill>
        <p:spPr>
          <a:xfrm>
            <a:off x="170974" y="1069289"/>
            <a:ext cx="5226886" cy="326529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urn-Impact-Graph.png" id="92" name="Google Shape;92;p17"/>
          <p:cNvPicPr preferRelativeResize="0"/>
          <p:nvPr/>
        </p:nvPicPr>
        <p:blipFill rotWithShape="1">
          <a:blip r:embed="rId5">
            <a:alphaModFix/>
          </a:blip>
          <a:srcRect b="12316" l="8600" r="8507" t="6692"/>
          <a:stretch/>
        </p:blipFill>
        <p:spPr>
          <a:xfrm>
            <a:off x="5397860" y="1069289"/>
            <a:ext cx="3623298" cy="30739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/>
              <a:t>And Because of this: </a:t>
            </a:r>
            <a:r>
              <a:rPr b="0" i="0" lang="e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Churn evaluation using ML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1000300" y="1280450"/>
            <a:ext cx="8520600" cy="32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nalyze_Churn.png" id="100" name="Google Shape;100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1700" y="1422400"/>
            <a:ext cx="8709459" cy="28096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ever since then : Churn became the </a:t>
            </a:r>
            <a:r>
              <a:rPr b="0" i="1" lang="e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focal</a:t>
            </a:r>
            <a:r>
              <a:rPr b="0" i="0" lang="e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point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1000300" y="1419375"/>
            <a:ext cx="2691128" cy="11560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9"/>
          <p:cNvSpPr/>
          <p:nvPr/>
        </p:nvSpPr>
        <p:spPr>
          <a:xfrm>
            <a:off x="5495550" y="1293078"/>
            <a:ext cx="2796600" cy="34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29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Maintaining old customers is much more cost effective than new subscribes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25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29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Offer deals/ excellent customer support for regular customers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25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29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Churn is distinctly inversely 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proportional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revenue.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9400" y="1440125"/>
            <a:ext cx="4204100" cy="312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1000300" y="1280450"/>
            <a:ext cx="8520600" cy="32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0"/>
          <p:cNvSpPr txBox="1"/>
          <p:nvPr>
            <p:ph idx="1" type="body"/>
          </p:nvPr>
        </p:nvSpPr>
        <p:spPr>
          <a:xfrm>
            <a:off x="311700" y="1686400"/>
            <a:ext cx="8520600" cy="28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     Thank You</a:t>
            </a:r>
            <a:endParaRPr b="0" i="0" sz="6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Bibliography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1166425" y="1180475"/>
            <a:ext cx="6696300" cy="32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0" baseline="-2500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Predict and Reduce Customer churn using ML: https://www.tellius.com/machine-learning-reduce-customer-churn/</a:t>
            </a:r>
            <a:endParaRPr b="0" baseline="-2500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b="0" baseline="-2500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b="0" baseline="-2500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0" baseline="-2500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Why churn is so critical for any business:</a:t>
            </a: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baseline="-2500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https://www.forentrepreneurs.com/why-churn-is-critical-in-saas/</a:t>
            </a:r>
            <a:endParaRPr b="0" baseline="-2500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b="0" baseline="-2500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b="0" baseline="-2500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0" baseline="-2500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Analyze Customer churn using Azure ML: https://docs.microsoft.com/en-us/azure/machine-learning/studio/azure-ml-customer-churn-scenario</a:t>
            </a:r>
            <a:endParaRPr b="0" baseline="-2500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