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F5441-4977-4703-97E3-8644884247CB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1C4FA-D89E-4D04-B3EB-771FB6642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78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1C4FA-D89E-4D04-B3EB-771FB66426C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41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0967-DA8B-1824-3EE5-B799B579E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5A9A2-85A2-8FCF-C296-3F9BAB24B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93E90-691A-D5D3-85D3-E4D3B512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72C2-B847-49E1-A612-7C4F39EAB8B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FFAA5-0418-C47E-1F79-49B01E29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883F7-8E5F-850D-F501-5F2F56A9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C29C-046E-423A-829D-6F5CEF633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26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DC4C-70B2-847B-5624-7BC6A75E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98730-6CB4-AB3A-1420-CC958DA96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49F23-46F6-722D-A4F5-35500141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72C2-B847-49E1-A612-7C4F39EAB8B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2809D-B9DB-FC34-C73D-3D4AEC93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99FD9-6D01-A6B0-B397-0D39ADA6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C29C-046E-423A-829D-6F5CEF633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7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D09A2-BCF3-5D07-593C-3AA31D71C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5AA2-EC71-81C4-8546-82EFB8B23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B2F7-B880-59DD-F20A-694324F9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72C2-B847-49E1-A612-7C4F39EAB8B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89451-8F44-2EA4-8532-BF136D3D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315BD-926F-1E11-7CEE-CE596BA1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C29C-046E-423A-829D-6F5CEF633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24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8ADC-BDC5-7EF3-0739-60C80D1B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DEEE-44B2-7D86-2BF9-057735C8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BBCF6-0894-089B-4EA0-A67BB0D0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72C2-B847-49E1-A612-7C4F39EAB8B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D4DD1-EB99-A0CB-8EB8-87A4946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7FDC3-192B-7543-AA16-8EF29A09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C29C-046E-423A-829D-6F5CEF633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37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EA46-473B-1CA0-FDB9-C3F4AC18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75839-CFA1-FC12-7B35-2900884FD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E458-77CB-91F9-897F-DA96BD26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72C2-B847-49E1-A612-7C4F39EAB8B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7C0E5-EF31-5034-B40D-F49B92AC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32BB4-98B5-58C9-6FA4-EB25907D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C29C-046E-423A-829D-6F5CEF633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69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81FBE-AA6E-E4D5-A177-911DD8D5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1EB7A-D71A-9818-134E-5BA0F51F2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A6229-C627-3224-5709-8E0D0F100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7E7D8-3F3C-8442-B363-D8EA6515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72C2-B847-49E1-A612-7C4F39EAB8B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5BD50-5521-AA18-6E03-C6A6E9A2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267C4-BF61-5D57-DD86-4BFCFFA1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C29C-046E-423A-829D-6F5CEF633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3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6316-BEA5-3720-8000-F0423A02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5A331-A97C-F302-1098-DB23BF7FD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1EAE1-782A-5162-0517-0A1D6E4A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D5F54-B25D-F92F-01C8-DF1AA25F1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81E25-2BA7-AA1C-9AAA-E9B825445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5E448-DBD2-67E5-690B-D755E3CC1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72C2-B847-49E1-A612-7C4F39EAB8B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C6577-759D-9391-0BAF-584863A1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CE2D1-0983-C4D4-F77C-2B56EA8B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C29C-046E-423A-829D-6F5CEF633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34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0EBD-D04A-5110-8D2D-ED969104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E01F1-3C72-2A78-C36B-F06DBD72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72C2-B847-49E1-A612-7C4F39EAB8B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C56C8-194A-4EBF-E16E-EA716E26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35845-074E-7131-BF86-1BBB2B4F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C29C-046E-423A-829D-6F5CEF633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3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018C5-2E77-ACAB-0949-777915FC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72C2-B847-49E1-A612-7C4F39EAB8B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73A66B-6AEE-826C-600B-5BDFAD71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CCC91-1377-6E4A-3BEF-FBC6F80C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C29C-046E-423A-829D-6F5CEF633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24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D922-EE87-04F4-8C6F-D09AF9CC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304B-0656-6649-432D-86087666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3C983-C452-264E-298C-CBDAFB9F6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15C9B-4621-E608-F748-FF7B42BD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72C2-B847-49E1-A612-7C4F39EAB8B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D1F4B-0DC1-33F2-6E8C-1592671A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7709D-6EF3-607B-F1E0-C8DA305B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C29C-046E-423A-829D-6F5CEF633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1419-6F79-3304-875F-A9C8CA1D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EE5A7-276D-4AD0-E99B-968B35D1FB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FAE56-9B66-4994-642F-4C5DA4213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63806-153D-2654-CBD1-3E110561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72C2-B847-49E1-A612-7C4F39EAB8B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CD97A-C9BF-B81C-87EE-695CD985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70D6E-C628-E14F-08CE-B7537C6A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C29C-046E-423A-829D-6F5CEF633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84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4E72F-4B8C-79B5-73D9-3B58FA14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E5488-7BEA-EA6E-53DB-97DF414A3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60384-B259-8D10-F047-7DA8D0D6E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172C2-B847-49E1-A612-7C4F39EAB8B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4F3C1-61E7-66B7-9C92-59FD68981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E09C4-8BFB-4B40-05C1-E0E7343CF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BC29C-046E-423A-829D-6F5CEF633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F8E2A-9C2F-BED8-CB79-C60C8BC12EEA}"/>
              </a:ext>
            </a:extLst>
          </p:cNvPr>
          <p:cNvSpPr txBox="1"/>
          <p:nvPr/>
        </p:nvSpPr>
        <p:spPr>
          <a:xfrm>
            <a:off x="609810" y="1203368"/>
            <a:ext cx="5160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Points considered from PMEL’s dataset (moorings)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6S 10W </a:t>
            </a:r>
          </a:p>
          <a:p>
            <a:pPr marL="285750" indent="-285750">
              <a:buFontTx/>
              <a:buChar char="-"/>
            </a:pPr>
            <a:r>
              <a:rPr lang="en-US" dirty="0"/>
              <a:t>15N 38W</a:t>
            </a:r>
          </a:p>
          <a:p>
            <a:pPr marL="285750" indent="-285750">
              <a:buFontTx/>
              <a:buChar char="-"/>
            </a:pPr>
            <a:r>
              <a:rPr lang="en-US" dirty="0"/>
              <a:t>23W</a:t>
            </a:r>
          </a:p>
          <a:p>
            <a:pPr marL="285750" indent="-285750">
              <a:buFontTx/>
              <a:buChar char="-"/>
            </a:pPr>
            <a:r>
              <a:rPr lang="en-US" dirty="0"/>
              <a:t>0N 10W (2005 -'19 full data, rest not good)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CB195-CE26-C87E-4A22-88013EFB3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" r="3892"/>
          <a:stretch/>
        </p:blipFill>
        <p:spPr>
          <a:xfrm>
            <a:off x="614735" y="3327027"/>
            <a:ext cx="6503057" cy="239686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8C88A7-2A91-3CA1-609E-3F103566DB7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213056" y="4864491"/>
            <a:ext cx="465083" cy="153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A27D26-2866-BEF8-6CB0-71301D6FDE00}"/>
              </a:ext>
            </a:extLst>
          </p:cNvPr>
          <p:cNvSpPr txBox="1"/>
          <p:nvPr/>
        </p:nvSpPr>
        <p:spPr>
          <a:xfrm>
            <a:off x="4678139" y="4864491"/>
            <a:ext cx="97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6S 10W</a:t>
            </a:r>
          </a:p>
        </p:txBody>
      </p:sp>
      <p:pic>
        <p:nvPicPr>
          <p:cNvPr id="14" name="Picture 13" descr="A screenshot of a graph&#10;&#10;AI-generated content may be incorrect.">
            <a:extLst>
              <a:ext uri="{FF2B5EF4-FFF2-40B4-BE49-F238E27FC236}">
                <a16:creationId xmlns:a16="http://schemas.microsoft.com/office/drawing/2014/main" id="{6BA29A56-00E3-6C29-5135-5E8EDEF3E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6" r="1795" b="5760"/>
          <a:stretch/>
        </p:blipFill>
        <p:spPr>
          <a:xfrm>
            <a:off x="7117792" y="294892"/>
            <a:ext cx="4654635" cy="5584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54FFB5-317A-713E-2F14-2A399945D905}"/>
              </a:ext>
            </a:extLst>
          </p:cNvPr>
          <p:cNvSpPr txBox="1"/>
          <p:nvPr/>
        </p:nvSpPr>
        <p:spPr>
          <a:xfrm>
            <a:off x="609811" y="2680696"/>
            <a:ext cx="5916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Looking at overall coverage for Temp, Salinity and Density, </a:t>
            </a:r>
            <a:r>
              <a:rPr lang="en-IN" b="1" dirty="0"/>
              <a:t>6S 10W was chosen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2CA85-6315-873F-BDFB-D600348420F0}"/>
              </a:ext>
            </a:extLst>
          </p:cNvPr>
          <p:cNvSpPr txBox="1"/>
          <p:nvPr/>
        </p:nvSpPr>
        <p:spPr>
          <a:xfrm>
            <a:off x="7117791" y="5879592"/>
            <a:ext cx="465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Recent years’ coverage is good.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719B9-581D-E7DE-A33A-9F45961A6773}"/>
              </a:ext>
            </a:extLst>
          </p:cNvPr>
          <p:cNvSpPr txBox="1"/>
          <p:nvPr/>
        </p:nvSpPr>
        <p:spPr>
          <a:xfrm>
            <a:off x="609810" y="557037"/>
            <a:ext cx="5269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Moorings from PMEL’s Dataset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4D44E00-481B-0525-042E-F51C39562D7E}"/>
              </a:ext>
            </a:extLst>
          </p:cNvPr>
          <p:cNvSpPr/>
          <p:nvPr/>
        </p:nvSpPr>
        <p:spPr>
          <a:xfrm>
            <a:off x="786384" y="5797296"/>
            <a:ext cx="6331406" cy="5036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taken for the interval  </a:t>
            </a:r>
            <a:r>
              <a:rPr lang="en-IN" b="1" dirty="0"/>
              <a:t>2000-2019</a:t>
            </a:r>
          </a:p>
        </p:txBody>
      </p:sp>
    </p:spTree>
    <p:extLst>
      <p:ext uri="{BB962C8B-B14F-4D97-AF65-F5344CB8AC3E}">
        <p14:creationId xmlns:p14="http://schemas.microsoft.com/office/powerpoint/2010/main" val="143610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84AC39B-2523-296C-A5BF-812D4D2A7E1E}"/>
              </a:ext>
            </a:extLst>
          </p:cNvPr>
          <p:cNvSpPr txBox="1"/>
          <p:nvPr/>
        </p:nvSpPr>
        <p:spPr>
          <a:xfrm>
            <a:off x="609810" y="557037"/>
            <a:ext cx="7976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Density Calculation (PMEL’s Dataset)</a:t>
            </a:r>
            <a:r>
              <a:rPr lang="en-IN" sz="2800" b="1" dirty="0"/>
              <a:t> At 6S 10W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9AF83D-CF15-DCFB-68A6-6D4B01D67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10" y="2490431"/>
            <a:ext cx="3172268" cy="381053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AAF45E3-2EB2-E79C-551E-07927CFA5BA5}"/>
              </a:ext>
            </a:extLst>
          </p:cNvPr>
          <p:cNvSpPr/>
          <p:nvPr/>
        </p:nvSpPr>
        <p:spPr>
          <a:xfrm rot="10800000">
            <a:off x="3098152" y="4178114"/>
            <a:ext cx="830930" cy="9144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1B4D623-6D3B-AAF9-AA34-3BDE55A5536B}"/>
              </a:ext>
            </a:extLst>
          </p:cNvPr>
          <p:cNvSpPr/>
          <p:nvPr/>
        </p:nvSpPr>
        <p:spPr>
          <a:xfrm rot="10800000">
            <a:off x="3098151" y="3355986"/>
            <a:ext cx="830931" cy="9144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BD8BDB-AD1E-D3A8-D15B-B494A581A39D}"/>
              </a:ext>
            </a:extLst>
          </p:cNvPr>
          <p:cNvSpPr/>
          <p:nvPr/>
        </p:nvSpPr>
        <p:spPr>
          <a:xfrm rot="10800000">
            <a:off x="3098151" y="4466870"/>
            <a:ext cx="830931" cy="9144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F7AD796-D8E2-3407-6413-5B1AEA7F9FCF}"/>
              </a:ext>
            </a:extLst>
          </p:cNvPr>
          <p:cNvSpPr/>
          <p:nvPr/>
        </p:nvSpPr>
        <p:spPr>
          <a:xfrm rot="10800000">
            <a:off x="3098152" y="5540571"/>
            <a:ext cx="830930" cy="9144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3922A-78DB-0761-E638-AA79245F2A39}"/>
              </a:ext>
            </a:extLst>
          </p:cNvPr>
          <p:cNvSpPr txBox="1"/>
          <p:nvPr/>
        </p:nvSpPr>
        <p:spPr>
          <a:xfrm>
            <a:off x="3929082" y="3202097"/>
            <a:ext cx="1005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usable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D9EB3E-9E4E-B33E-BB78-A35C4B6715B2}"/>
              </a:ext>
            </a:extLst>
          </p:cNvPr>
          <p:cNvSpPr txBox="1"/>
          <p:nvPr/>
        </p:nvSpPr>
        <p:spPr>
          <a:xfrm>
            <a:off x="3929082" y="4019596"/>
            <a:ext cx="1005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usable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F51CE8-6653-1992-D95B-1837E50E10FF}"/>
              </a:ext>
            </a:extLst>
          </p:cNvPr>
          <p:cNvSpPr txBox="1"/>
          <p:nvPr/>
        </p:nvSpPr>
        <p:spPr>
          <a:xfrm>
            <a:off x="3929082" y="4329861"/>
            <a:ext cx="1005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usable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81C73F-D7EE-387A-7F05-0AC133CF187A}"/>
              </a:ext>
            </a:extLst>
          </p:cNvPr>
          <p:cNvSpPr txBox="1"/>
          <p:nvPr/>
        </p:nvSpPr>
        <p:spPr>
          <a:xfrm>
            <a:off x="3929083" y="5402316"/>
            <a:ext cx="1005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usable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E073FF5-5E90-0BB3-294F-1B16EF71451A}"/>
              </a:ext>
            </a:extLst>
          </p:cNvPr>
          <p:cNvSpPr/>
          <p:nvPr/>
        </p:nvSpPr>
        <p:spPr>
          <a:xfrm>
            <a:off x="1336408" y="3258048"/>
            <a:ext cx="685800" cy="287317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EBB1B67-FE31-1602-98F3-0B931BB9359A}"/>
              </a:ext>
            </a:extLst>
          </p:cNvPr>
          <p:cNvSpPr/>
          <p:nvPr/>
        </p:nvSpPr>
        <p:spPr>
          <a:xfrm>
            <a:off x="1406512" y="4080176"/>
            <a:ext cx="685800" cy="287317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75CCCDD-F539-411A-19FE-89CB85DB46A3}"/>
              </a:ext>
            </a:extLst>
          </p:cNvPr>
          <p:cNvSpPr/>
          <p:nvPr/>
        </p:nvSpPr>
        <p:spPr>
          <a:xfrm>
            <a:off x="1406512" y="4368932"/>
            <a:ext cx="685800" cy="287317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523CAA-0C43-0E8E-1834-912AA840A8CF}"/>
              </a:ext>
            </a:extLst>
          </p:cNvPr>
          <p:cNvSpPr/>
          <p:nvPr/>
        </p:nvSpPr>
        <p:spPr>
          <a:xfrm>
            <a:off x="1406512" y="5442633"/>
            <a:ext cx="685800" cy="287317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938D7FA-2F98-46BF-F193-944C00A1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925" y="2376953"/>
            <a:ext cx="6616957" cy="421359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846D143-DF84-CCCB-5116-DEAB96D9E40B}"/>
              </a:ext>
            </a:extLst>
          </p:cNvPr>
          <p:cNvSpPr txBox="1"/>
          <p:nvPr/>
        </p:nvSpPr>
        <p:spPr>
          <a:xfrm>
            <a:off x="6510528" y="6421267"/>
            <a:ext cx="4151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Error histogram for depth 120m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957E04-D27E-77B5-F442-C795949F2721}"/>
              </a:ext>
            </a:extLst>
          </p:cNvPr>
          <p:cNvSpPr txBox="1"/>
          <p:nvPr/>
        </p:nvSpPr>
        <p:spPr>
          <a:xfrm>
            <a:off x="704088" y="1080257"/>
            <a:ext cx="8394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Looking at the available datapoints, depths of 1, 20,40,</a:t>
            </a:r>
            <a:r>
              <a:rPr lang="en-IN" b="1" dirty="0"/>
              <a:t>120</a:t>
            </a:r>
            <a:r>
              <a:rPr lang="en-IN" dirty="0"/>
              <a:t> can be chosen.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Average error in density calculated using non-linear EOS (</a:t>
            </a:r>
            <a:r>
              <a:rPr lang="en-IN" dirty="0" err="1"/>
              <a:t>gsw</a:t>
            </a:r>
            <a:r>
              <a:rPr lang="en-IN" dirty="0"/>
              <a:t> library, python) comes to be 0.0055 for 120m, 0.0014 for 40m, etc. (Which are quite small)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7BA6EAB-8156-75BC-842D-8EECDDB6BAD4}"/>
              </a:ext>
            </a:extLst>
          </p:cNvPr>
          <p:cNvSpPr/>
          <p:nvPr/>
        </p:nvSpPr>
        <p:spPr>
          <a:xfrm>
            <a:off x="9006840" y="868680"/>
            <a:ext cx="2481072" cy="7772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Potential density was calculated.</a:t>
            </a:r>
          </a:p>
        </p:txBody>
      </p:sp>
    </p:spTree>
    <p:extLst>
      <p:ext uri="{BB962C8B-B14F-4D97-AF65-F5344CB8AC3E}">
        <p14:creationId xmlns:p14="http://schemas.microsoft.com/office/powerpoint/2010/main" val="46428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DB3C4B-3D9F-B807-1C09-F4FC9F6551EA}"/>
              </a:ext>
            </a:extLst>
          </p:cNvPr>
          <p:cNvSpPr txBox="1"/>
          <p:nvPr/>
        </p:nvSpPr>
        <p:spPr>
          <a:xfrm>
            <a:off x="609810" y="557037"/>
            <a:ext cx="7976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EN4 Dataset:</a:t>
            </a:r>
          </a:p>
          <a:p>
            <a:r>
              <a:rPr lang="en-IN" sz="1600" b="1" dirty="0"/>
              <a:t>(using </a:t>
            </a:r>
            <a:r>
              <a:rPr lang="fr-FR" sz="1600" b="1" i="0" dirty="0">
                <a:solidFill>
                  <a:srgbClr val="000099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fr-FR" sz="1600" b="1" i="0" dirty="0" err="1">
                <a:solidFill>
                  <a:srgbClr val="000099"/>
                </a:solidFill>
                <a:effectLst/>
                <a:latin typeface="Verdana" panose="020B0604030504040204" pitchFamily="34" charset="0"/>
              </a:rPr>
              <a:t>Levitus</a:t>
            </a:r>
            <a:r>
              <a:rPr lang="fr-FR" sz="1600" b="1" i="0" dirty="0">
                <a:solidFill>
                  <a:srgbClr val="000099"/>
                </a:solidFill>
                <a:effectLst/>
                <a:latin typeface="Verdana" panose="020B0604030504040204" pitchFamily="34" charset="0"/>
              </a:rPr>
              <a:t> et al. (2009) corrections</a:t>
            </a:r>
            <a:r>
              <a:rPr lang="en-IN" sz="1600" b="1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D71D9-630C-5828-2A43-810EB0ECE085}"/>
              </a:ext>
            </a:extLst>
          </p:cNvPr>
          <p:cNvSpPr txBox="1"/>
          <p:nvPr/>
        </p:nvSpPr>
        <p:spPr>
          <a:xfrm>
            <a:off x="704088" y="1508760"/>
            <a:ext cx="88331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use same point </a:t>
            </a:r>
            <a:r>
              <a:rPr lang="en-IN" b="1" dirty="0"/>
              <a:t>6S 10W</a:t>
            </a:r>
            <a:r>
              <a:rPr lang="en-IN" dirty="0"/>
              <a:t> to calculate the densities at different depths (&lt;200m)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 practical density data was available for this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Drawing conclusion from earlier slides, we can safely assume that calculated densities can be used as actual densities.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Since more number of datapoints are available from EN4 dataset, so we can train different models using it later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See CSV at </a:t>
            </a:r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Code_1/</a:t>
            </a:r>
            <a:r>
              <a:rPr lang="en-IN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ukmet_code</a:t>
            </a:r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/ukmet_results.csv</a:t>
            </a:r>
          </a:p>
        </p:txBody>
      </p:sp>
    </p:spTree>
    <p:extLst>
      <p:ext uri="{BB962C8B-B14F-4D97-AF65-F5344CB8AC3E}">
        <p14:creationId xmlns:p14="http://schemas.microsoft.com/office/powerpoint/2010/main" val="402625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230</Words>
  <Application>Microsoft Office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Verdana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Debanjan Saha</dc:creator>
  <cp:lastModifiedBy>Debanjan Saha</cp:lastModifiedBy>
  <cp:revision>1</cp:revision>
  <dcterms:created xsi:type="dcterms:W3CDTF">2025-05-20T12:07:00Z</dcterms:created>
  <dcterms:modified xsi:type="dcterms:W3CDTF">2025-05-20T15:22:31Z</dcterms:modified>
</cp:coreProperties>
</file>