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normal"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37" r:id="rId1"/>
  </p:sldMasterIdLst>
  <p:sldIdLst>
    <p:sldId id="256" r:id="rId2"/>
    <p:sldId id="278" r:id="rId3"/>
    <p:sldId id="279" r:id="rId4"/>
    <p:sldId id="280" r:id="rId5"/>
    <p:sldId id="259" r:id="rId6"/>
    <p:sldId id="281" r:id="rId7"/>
    <p:sldId id="282" r:id="rId8"/>
    <p:sldId id="276" r:id="rId9"/>
    <p:sldId id="287" r:id="rId10"/>
    <p:sldId id="297" r:id="rId11"/>
    <p:sldId id="296" r:id="rId12"/>
    <p:sldId id="288" r:id="rId13"/>
    <p:sldId id="289" r:id="rId14"/>
    <p:sldId id="290" r:id="rId15"/>
    <p:sldId id="291" r:id="rId16"/>
    <p:sldId id="292" r:id="rId17"/>
    <p:sldId id="293" r:id="rId18"/>
    <p:sldId id="306" r:id="rId19"/>
    <p:sldId id="258" r:id="rId20"/>
    <p:sldId id="261" r:id="rId21"/>
    <p:sldId id="262" r:id="rId22"/>
    <p:sldId id="264" r:id="rId23"/>
    <p:sldId id="266" r:id="rId24"/>
    <p:sldId id="307" r:id="rId25"/>
    <p:sldId id="265" r:id="rId26"/>
    <p:sldId id="300" r:id="rId27"/>
    <p:sldId id="294" r:id="rId28"/>
    <p:sldId id="298" r:id="rId29"/>
    <p:sldId id="299" r:id="rId30"/>
    <p:sldId id="267" r:id="rId31"/>
    <p:sldId id="271" r:id="rId32"/>
    <p:sldId id="272" r:id="rId33"/>
    <p:sldId id="273" r:id="rId34"/>
    <p:sldId id="274" r:id="rId35"/>
    <p:sldId id="275" r:id="rId36"/>
    <p:sldId id="268" r:id="rId37"/>
    <p:sldId id="269" r:id="rId38"/>
    <p:sldId id="277" r:id="rId39"/>
    <p:sldId id="283" r:id="rId40"/>
    <p:sldId id="257" r:id="rId41"/>
    <p:sldId id="284" r:id="rId42"/>
    <p:sldId id="260" r:id="rId43"/>
    <p:sldId id="285" r:id="rId44"/>
    <p:sldId id="303" r:id="rId45"/>
    <p:sldId id="304" r:id="rId46"/>
    <p:sldId id="302"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85" autoAdjust="0"/>
    <p:restoredTop sz="94660"/>
  </p:normalViewPr>
  <p:slideViewPr>
    <p:cSldViewPr snapToGrid="0">
      <p:cViewPr>
        <p:scale>
          <a:sx n="90" d="100"/>
          <a:sy n="90" d="100"/>
        </p:scale>
        <p:origin x="-240"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9F2D3EF-F8D4-4B0C-9ADC-B358C9467868}" type="datetimeFigureOut">
              <a:rPr lang="en-IN" smtClean="0"/>
              <a:t>01-05-2020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5ED8B7-7BDD-43BA-BD72-113645FBA3F7}" type="slidenum">
              <a:rPr lang="en-IN" smtClean="0"/>
              <a:t>‹#›</a:t>
            </a:fld>
            <a:endParaRPr lang="en-IN"/>
          </a:p>
        </p:txBody>
      </p:sp>
      <p:cxnSp>
        <p:nvCxnSpPr>
          <p:cNvPr id="8" name="Straight Connector 7"/>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945811"/>
      </p:ext>
    </p:extLst>
  </p:cSld>
  <p:clrMapOvr>
    <a:masterClrMapping/>
  </p:clrMapOvr>
  <p:extLst>
    <p:ext uri="{DCECCB84-F9BA-43D5-87BE-67443E8EF086}">
      <p15:sldGuideLst xmlns=""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F2D3EF-F8D4-4B0C-9ADC-B358C9467868}" type="datetimeFigureOut">
              <a:rPr lang="en-IN" smtClean="0"/>
              <a:t>01-05-2020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5ED8B7-7BDD-43BA-BD72-113645FBA3F7}" type="slidenum">
              <a:rPr lang="en-IN" smtClean="0"/>
              <a:t>‹#›</a:t>
            </a:fld>
            <a:endParaRPr lang="en-IN"/>
          </a:p>
        </p:txBody>
      </p:sp>
    </p:spTree>
    <p:extLst>
      <p:ext uri="{BB962C8B-B14F-4D97-AF65-F5344CB8AC3E}">
        <p14:creationId xmlns:p14="http://schemas.microsoft.com/office/powerpoint/2010/main" val="895212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F2D3EF-F8D4-4B0C-9ADC-B358C9467868}" type="datetimeFigureOut">
              <a:rPr lang="en-IN" smtClean="0"/>
              <a:t>01-05-2020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5ED8B7-7BDD-43BA-BD72-113645FBA3F7}"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151959"/>
      </p:ext>
    </p:extLst>
  </p:cSld>
  <p:clrMapOvr>
    <a:masterClrMapping/>
  </p:clrMapOvr>
  <p:extLst>
    <p:ext uri="{DCECCB84-F9BA-43D5-87BE-67443E8EF086}">
      <p15:sldGuideLst xmlns=""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F2D3EF-F8D4-4B0C-9ADC-B358C9467868}" type="datetimeFigureOut">
              <a:rPr lang="en-IN" smtClean="0"/>
              <a:t>01-05-2020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5ED8B7-7BDD-43BA-BD72-113645FBA3F7}" type="slidenum">
              <a:rPr lang="en-IN" smtClean="0"/>
              <a:t>‹#›</a:t>
            </a:fld>
            <a:endParaRPr lang="en-IN"/>
          </a:p>
        </p:txBody>
      </p:sp>
    </p:spTree>
    <p:extLst>
      <p:ext uri="{BB962C8B-B14F-4D97-AF65-F5344CB8AC3E}">
        <p14:creationId xmlns:p14="http://schemas.microsoft.com/office/powerpoint/2010/main" val="845600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F2D3EF-F8D4-4B0C-9ADC-B358C9467868}" type="datetimeFigureOut">
              <a:rPr lang="en-IN" smtClean="0"/>
              <a:t>01-05-2020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5ED8B7-7BDD-43BA-BD72-113645FBA3F7}" type="slidenum">
              <a:rPr lang="en-IN" smtClean="0"/>
              <a:t>‹#›</a:t>
            </a:fld>
            <a:endParaRPr lang="en-IN"/>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73792"/>
      </p:ext>
    </p:extLst>
  </p:cSld>
  <p:clrMapOvr>
    <a:masterClrMapping/>
  </p:clrMapOvr>
  <p:extLst>
    <p:ext uri="{DCECCB84-F9BA-43D5-87BE-67443E8EF086}">
      <p15:sldGuideLst xmlns=""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F2D3EF-F8D4-4B0C-9ADC-B358C9467868}" type="datetimeFigureOut">
              <a:rPr lang="en-IN" smtClean="0"/>
              <a:t>01-05-2020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5ED8B7-7BDD-43BA-BD72-113645FBA3F7}" type="slidenum">
              <a:rPr lang="en-IN" smtClean="0"/>
              <a:t>‹#›</a:t>
            </a:fld>
            <a:endParaRPr lang="en-IN"/>
          </a:p>
        </p:txBody>
      </p:sp>
    </p:spTree>
    <p:extLst>
      <p:ext uri="{BB962C8B-B14F-4D97-AF65-F5344CB8AC3E}">
        <p14:creationId xmlns:p14="http://schemas.microsoft.com/office/powerpoint/2010/main" val="3616200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F2D3EF-F8D4-4B0C-9ADC-B358C9467868}" type="datetimeFigureOut">
              <a:rPr lang="en-IN" smtClean="0"/>
              <a:t>01-05-2020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5ED8B7-7BDD-43BA-BD72-113645FBA3F7}" type="slidenum">
              <a:rPr lang="en-IN" smtClean="0"/>
              <a:t>‹#›</a:t>
            </a:fld>
            <a:endParaRPr lang="en-IN"/>
          </a:p>
        </p:txBody>
      </p:sp>
    </p:spTree>
    <p:extLst>
      <p:ext uri="{BB962C8B-B14F-4D97-AF65-F5344CB8AC3E}">
        <p14:creationId xmlns:p14="http://schemas.microsoft.com/office/powerpoint/2010/main" val="203720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F2D3EF-F8D4-4B0C-9ADC-B358C9467868}" type="datetimeFigureOut">
              <a:rPr lang="en-IN" smtClean="0"/>
              <a:t>01-05-2020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5ED8B7-7BDD-43BA-BD72-113645FBA3F7}" type="slidenum">
              <a:rPr lang="en-IN" smtClean="0"/>
              <a:t>‹#›</a:t>
            </a:fld>
            <a:endParaRPr lang="en-IN"/>
          </a:p>
        </p:txBody>
      </p:sp>
    </p:spTree>
    <p:extLst>
      <p:ext uri="{BB962C8B-B14F-4D97-AF65-F5344CB8AC3E}">
        <p14:creationId xmlns:p14="http://schemas.microsoft.com/office/powerpoint/2010/main" val="1454544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F2D3EF-F8D4-4B0C-9ADC-B358C9467868}" type="datetimeFigureOut">
              <a:rPr lang="en-IN" smtClean="0"/>
              <a:t>01-05-2020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5ED8B7-7BDD-43BA-BD72-113645FBA3F7}" type="slidenum">
              <a:rPr lang="en-IN" smtClean="0"/>
              <a:t>‹#›</a:t>
            </a:fld>
            <a:endParaRPr lang="en-IN"/>
          </a:p>
        </p:txBody>
      </p:sp>
    </p:spTree>
    <p:extLst>
      <p:ext uri="{BB962C8B-B14F-4D97-AF65-F5344CB8AC3E}">
        <p14:creationId xmlns:p14="http://schemas.microsoft.com/office/powerpoint/2010/main" val="808821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F2D3EF-F8D4-4B0C-9ADC-B358C9467868}" type="datetimeFigureOut">
              <a:rPr lang="en-IN" smtClean="0"/>
              <a:t>01-05-2020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5ED8B7-7BDD-43BA-BD72-113645FBA3F7}" type="slidenum">
              <a:rPr lang="en-IN" smtClean="0"/>
              <a:t>‹#›</a:t>
            </a:fld>
            <a:endParaRPr lang="en-IN"/>
          </a:p>
        </p:txBody>
      </p:sp>
    </p:spTree>
    <p:extLst>
      <p:ext uri="{BB962C8B-B14F-4D97-AF65-F5344CB8AC3E}">
        <p14:creationId xmlns:p14="http://schemas.microsoft.com/office/powerpoint/2010/main" val="707060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2D3EF-F8D4-4B0C-9ADC-B358C9467868}" type="datetimeFigureOut">
              <a:rPr lang="en-IN" smtClean="0"/>
              <a:t>01-05-2020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5ED8B7-7BDD-43BA-BD72-113645FBA3F7}"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7441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9F2D3EF-F8D4-4B0C-9ADC-B358C9467868}" type="datetimeFigureOut">
              <a:rPr lang="en-IN" smtClean="0"/>
              <a:t>01-05-2020</a:t>
            </a:fld>
            <a:endParaRPr lang="en-IN"/>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15ED8B7-7BDD-43BA-BD72-113645FBA3F7}"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508765"/>
      </p:ext>
    </p:extLst>
  </p:cSld>
  <p:clrMap bg1="lt1" tx1="dk1" bg2="lt2" tx2="dk2" accent1="accent1" accent2="accent2" accent3="accent3" accent4="accent4" accent5="accent5" accent6="accent6" hlink="hlink" folHlink="folHlink"/>
  <p:sldLayoutIdLst>
    <p:sldLayoutId id="2147484638" r:id="rId1"/>
    <p:sldLayoutId id="2147484639" r:id="rId2"/>
    <p:sldLayoutId id="2147484640" r:id="rId3"/>
    <p:sldLayoutId id="2147484641" r:id="rId4"/>
    <p:sldLayoutId id="2147484642" r:id="rId5"/>
    <p:sldLayoutId id="2147484643" r:id="rId6"/>
    <p:sldLayoutId id="2147484644" r:id="rId7"/>
    <p:sldLayoutId id="2147484645" r:id="rId8"/>
    <p:sldLayoutId id="2147484646" r:id="rId9"/>
    <p:sldLayoutId id="2147484647" r:id="rId10"/>
    <p:sldLayoutId id="214748464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2.norm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norm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norm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5.jpg"/><Relationship Id="rId1" Type="http://schemas.openxmlformats.org/officeDocument/2006/relationships/slideLayout" Target="../slideLayouts/slideLayout2.xml"/><Relationship Id="rId5" Type="http://schemas.openxmlformats.org/officeDocument/2006/relationships/image" Target="../media/image21.jpg"/><Relationship Id="rId4" Type="http://schemas.openxmlformats.org/officeDocument/2006/relationships/image" Target="../media/image16.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969517-782B-492F-966F-DAFCAC8E7263}"/>
              </a:ext>
            </a:extLst>
          </p:cNvPr>
          <p:cNvSpPr>
            <a:spLocks noGrp="1"/>
          </p:cNvSpPr>
          <p:nvPr>
            <p:ph type="ctrTitle"/>
          </p:nvPr>
        </p:nvSpPr>
        <p:spPr>
          <a:xfrm>
            <a:off x="494273" y="4968661"/>
            <a:ext cx="7772400" cy="1463040"/>
          </a:xfrm>
        </p:spPr>
        <p:txBody>
          <a:bodyPr>
            <a:normAutofit/>
          </a:bodyPr>
          <a:lstStyle/>
          <a:p>
            <a:r>
              <a:rPr lang="en-US" sz="5800" dirty="0"/>
              <a:t>Eigenfaces for Recognition</a:t>
            </a:r>
            <a:endParaRPr lang="en-IN" sz="5800" dirty="0"/>
          </a:p>
        </p:txBody>
      </p:sp>
      <p:sp>
        <p:nvSpPr>
          <p:cNvPr id="3" name="Subtitle 2">
            <a:extLst>
              <a:ext uri="{FF2B5EF4-FFF2-40B4-BE49-F238E27FC236}">
                <a16:creationId xmlns="" xmlns:a16="http://schemas.microsoft.com/office/drawing/2014/main" id="{4CFC5031-FB27-4F47-A263-5C830728E887}"/>
              </a:ext>
            </a:extLst>
          </p:cNvPr>
          <p:cNvSpPr>
            <a:spLocks noGrp="1"/>
          </p:cNvSpPr>
          <p:nvPr>
            <p:ph type="subTitle" idx="1"/>
          </p:nvPr>
        </p:nvSpPr>
        <p:spPr>
          <a:xfrm>
            <a:off x="8610600" y="4949440"/>
            <a:ext cx="3581400" cy="1463040"/>
          </a:xfrm>
        </p:spPr>
        <p:txBody>
          <a:bodyPr>
            <a:normAutofit/>
          </a:bodyPr>
          <a:lstStyle/>
          <a:p>
            <a:pPr marL="342900" indent="-342900">
              <a:buFont typeface="Wingdings" panose="05000000000000000000" pitchFamily="2" charset="2"/>
              <a:buChar char="v"/>
            </a:pPr>
            <a:r>
              <a:rPr lang="en-US" sz="2000" dirty="0"/>
              <a:t>DEBANGSHU BHATTACHARYA</a:t>
            </a:r>
          </a:p>
          <a:p>
            <a:pPr marL="342900" indent="-342900">
              <a:buFont typeface="Wingdings" panose="05000000000000000000" pitchFamily="2" charset="2"/>
              <a:buChar char="v"/>
            </a:pPr>
            <a:r>
              <a:rPr lang="en-US" sz="2000" dirty="0"/>
              <a:t>SWARAJ BOSE</a:t>
            </a:r>
          </a:p>
          <a:p>
            <a:pPr marL="342900" indent="-342900">
              <a:buFont typeface="Wingdings" panose="05000000000000000000" pitchFamily="2" charset="2"/>
              <a:buChar char="v"/>
            </a:pPr>
            <a:r>
              <a:rPr lang="en-US" sz="2000" dirty="0"/>
              <a:t>AVIRUP CHAKRABORTY</a:t>
            </a:r>
          </a:p>
          <a:p>
            <a:pPr marL="342900" indent="-342900">
              <a:buFont typeface="Wingdings" panose="05000000000000000000" pitchFamily="2" charset="2"/>
              <a:buChar char="v"/>
            </a:pPr>
            <a:r>
              <a:rPr lang="en-US" sz="2000" dirty="0"/>
              <a:t>IPSITA GHOSH</a:t>
            </a:r>
            <a:endParaRPr lang="en-IN" sz="2000" dirty="0"/>
          </a:p>
        </p:txBody>
      </p:sp>
    </p:spTree>
    <p:extLst>
      <p:ext uri="{BB962C8B-B14F-4D97-AF65-F5344CB8AC3E}">
        <p14:creationId xmlns:p14="http://schemas.microsoft.com/office/powerpoint/2010/main" val="2368100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507CD1-414A-43CD-862D-181FA0052314}"/>
              </a:ext>
            </a:extLst>
          </p:cNvPr>
          <p:cNvSpPr>
            <a:spLocks noGrp="1"/>
          </p:cNvSpPr>
          <p:nvPr>
            <p:ph type="title"/>
          </p:nvPr>
        </p:nvSpPr>
        <p:spPr/>
        <p:txBody>
          <a:bodyPr/>
          <a:lstStyle/>
          <a:p>
            <a:r>
              <a:rPr lang="en-US" u="sng" dirty="0">
                <a:solidFill>
                  <a:schemeClr val="accent3">
                    <a:lumMod val="75000"/>
                  </a:schemeClr>
                </a:solidFill>
              </a:rPr>
              <a:t>Average face image</a:t>
            </a:r>
            <a:endParaRPr lang="en-IN" u="sng" dirty="0">
              <a:solidFill>
                <a:schemeClr val="accent3">
                  <a:lumMod val="75000"/>
                </a:schemeClr>
              </a:solidFill>
            </a:endParaRPr>
          </a:p>
        </p:txBody>
      </p:sp>
      <p:pic>
        <p:nvPicPr>
          <p:cNvPr id="5" name="Content Placeholder 4">
            <a:extLst>
              <a:ext uri="{FF2B5EF4-FFF2-40B4-BE49-F238E27FC236}">
                <a16:creationId xmlns="" xmlns:a16="http://schemas.microsoft.com/office/drawing/2014/main" id="{0B2DAEC1-6B6C-4054-9FEC-53ADBA2613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9475" y="2084832"/>
            <a:ext cx="5409377" cy="38697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91009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AE200B-8851-4D53-BFD4-6E4EDCC32C1C}"/>
              </a:ext>
            </a:extLst>
          </p:cNvPr>
          <p:cNvSpPr>
            <a:spLocks noGrp="1"/>
          </p:cNvSpPr>
          <p:nvPr>
            <p:ph type="title"/>
          </p:nvPr>
        </p:nvSpPr>
        <p:spPr>
          <a:xfrm>
            <a:off x="967566" y="585216"/>
            <a:ext cx="9720072" cy="1499616"/>
          </a:xfrm>
        </p:spPr>
        <p:txBody>
          <a:bodyPr/>
          <a:lstStyle/>
          <a:p>
            <a:r>
              <a:rPr lang="en-US" u="sng" dirty="0">
                <a:solidFill>
                  <a:schemeClr val="accent3">
                    <a:lumMod val="75000"/>
                  </a:schemeClr>
                </a:solidFill>
              </a:rPr>
              <a:t>Original image and deviation Image</a:t>
            </a:r>
            <a:endParaRPr lang="en-IN" u="sng" dirty="0">
              <a:solidFill>
                <a:schemeClr val="accent3">
                  <a:lumMod val="75000"/>
                </a:schemeClr>
              </a:solidFill>
            </a:endParaRPr>
          </a:p>
        </p:txBody>
      </p:sp>
      <p:pic>
        <p:nvPicPr>
          <p:cNvPr id="5" name="Content Placeholder 4">
            <a:extLst>
              <a:ext uri="{FF2B5EF4-FFF2-40B4-BE49-F238E27FC236}">
                <a16:creationId xmlns="" xmlns:a16="http://schemas.microsoft.com/office/drawing/2014/main" id="{83CF4046-7EB2-474B-95FD-8DC62C5212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0" y="2071357"/>
            <a:ext cx="6070862" cy="43105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87745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D062F09A-1B0C-4084-86D2-F15F59C83A3D}"/>
                  </a:ext>
                </a:extLst>
              </p:cNvPr>
              <p:cNvSpPr>
                <a:spLocks noGrp="1"/>
              </p:cNvSpPr>
              <p:nvPr>
                <p:ph idx="4294967295"/>
              </p:nvPr>
            </p:nvSpPr>
            <p:spPr>
              <a:xfrm>
                <a:off x="1014884" y="476774"/>
                <a:ext cx="10515600" cy="5710238"/>
              </a:xfrm>
            </p:spPr>
            <p:txBody>
              <a:bodyPr>
                <a:normAutofit lnSpcReduction="10000"/>
              </a:bodyPr>
              <a:lstStyle/>
              <a:p>
                <a:pPr>
                  <a:buFont typeface="Wingdings" panose="05000000000000000000" pitchFamily="2" charset="2"/>
                  <a:buChar char="v"/>
                </a:pPr>
                <a:r>
                  <a:rPr lang="en-IN" dirty="0"/>
                  <a:t> </a:t>
                </a:r>
                <a:r>
                  <a:rPr lang="en-IN" sz="2800" dirty="0"/>
                  <a:t>Next </a:t>
                </a:r>
                <a:r>
                  <a:rPr lang="en-US" sz="2800" dirty="0"/>
                  <a:t>we compute the covariance matrix : </a:t>
                </a:r>
              </a:p>
              <a:p>
                <a:pPr marL="0" indent="0">
                  <a:buNone/>
                </a:pPr>
                <a:r>
                  <a:rPr lang="en-IN" sz="2800" b="0" dirty="0"/>
                  <a:t>   </a:t>
                </a:r>
                <a14:m>
                  <m:oMath xmlns:m="http://schemas.openxmlformats.org/officeDocument/2006/math">
                    <m:r>
                      <a:rPr lang="en-US" sz="2800" b="0" i="0" smtClean="0">
                        <a:latin typeface="Cambria Math" panose="02040503050406030204" pitchFamily="18" charset="0"/>
                      </a:rPr>
                      <m:t> </m:t>
                    </m:r>
                    <m:r>
                      <a:rPr lang="en-IN" sz="2800" b="0" i="1" smtClean="0">
                        <a:latin typeface="Cambria Math" panose="02040503050406030204" pitchFamily="18" charset="0"/>
                      </a:rPr>
                      <m:t>𝐶</m:t>
                    </m:r>
                    <m:r>
                      <a:rPr lang="en-IN" sz="2800" b="0" i="1" smtClean="0">
                        <a:latin typeface="Cambria Math" panose="02040503050406030204" pitchFamily="18" charset="0"/>
                      </a:rPr>
                      <m:t>=</m:t>
                    </m:r>
                    <m:f>
                      <m:fPr>
                        <m:ctrlPr>
                          <a:rPr lang="en-IN" sz="2800" b="0" i="1" smtClean="0">
                            <a:latin typeface="Cambria Math"/>
                          </a:rPr>
                        </m:ctrlPr>
                      </m:fPr>
                      <m:num>
                        <m:r>
                          <a:rPr lang="en-IN" sz="2800" b="0" i="1" smtClean="0">
                            <a:latin typeface="Cambria Math" panose="02040503050406030204" pitchFamily="18" charset="0"/>
                          </a:rPr>
                          <m:t>1</m:t>
                        </m:r>
                      </m:num>
                      <m:den>
                        <m:r>
                          <a:rPr lang="en-IN" sz="2800" b="0" i="1" smtClean="0">
                            <a:latin typeface="Cambria Math" panose="02040503050406030204" pitchFamily="18" charset="0"/>
                          </a:rPr>
                          <m:t>𝑀</m:t>
                        </m:r>
                      </m:den>
                    </m:f>
                    <m:nary>
                      <m:naryPr>
                        <m:chr m:val="∑"/>
                        <m:ctrlPr>
                          <a:rPr lang="en-IN" sz="2800" b="0" i="1" smtClean="0">
                            <a:latin typeface="Cambria Math"/>
                          </a:rPr>
                        </m:ctrlPr>
                      </m:naryPr>
                      <m:sub>
                        <m:r>
                          <m:rPr>
                            <m:brk m:alnAt="23"/>
                          </m:rPr>
                          <a:rPr lang="en-IN" sz="2800" b="0" i="1" smtClean="0">
                            <a:latin typeface="Cambria Math" panose="02040503050406030204" pitchFamily="18" charset="0"/>
                          </a:rPr>
                          <m:t>𝑖</m:t>
                        </m:r>
                        <m:r>
                          <a:rPr lang="en-IN" sz="2800" b="0" i="1" smtClean="0">
                            <a:latin typeface="Cambria Math" panose="02040503050406030204" pitchFamily="18" charset="0"/>
                          </a:rPr>
                          <m:t>=1</m:t>
                        </m:r>
                      </m:sub>
                      <m:sup>
                        <m:r>
                          <a:rPr lang="en-IN" sz="2800" b="0" i="1" smtClean="0">
                            <a:latin typeface="Cambria Math" panose="02040503050406030204" pitchFamily="18" charset="0"/>
                          </a:rPr>
                          <m:t>𝑀</m:t>
                        </m:r>
                      </m:sup>
                      <m:e>
                        <m:sSub>
                          <m:sSubPr>
                            <m:ctrlPr>
                              <a:rPr lang="en-US" sz="2800" i="1">
                                <a:latin typeface="Cambria Math"/>
                              </a:rPr>
                            </m:ctrlPr>
                          </m:sSubPr>
                          <m:e>
                            <m:r>
                              <m:rPr>
                                <m:sty m:val="p"/>
                              </m:rPr>
                              <a:rPr lang="el-GR" sz="2800" i="1">
                                <a:latin typeface="Cambria Math" panose="02040503050406030204" pitchFamily="18" charset="0"/>
                                <a:ea typeface="Cambria Math" panose="02040503050406030204" pitchFamily="18" charset="0"/>
                              </a:rPr>
                              <m:t>Φ</m:t>
                            </m:r>
                          </m:e>
                          <m:sub>
                            <m:r>
                              <a:rPr lang="en-IN" sz="2800" i="1">
                                <a:latin typeface="Cambria Math" panose="02040503050406030204" pitchFamily="18" charset="0"/>
                              </a:rPr>
                              <m:t>𝑖</m:t>
                            </m:r>
                          </m:sub>
                        </m:sSub>
                        <m:sSup>
                          <m:sSupPr>
                            <m:ctrlPr>
                              <a:rPr lang="en-IN" sz="2800" b="0" i="1" smtClean="0">
                                <a:latin typeface="Cambria Math"/>
                              </a:rPr>
                            </m:ctrlPr>
                          </m:sSupPr>
                          <m:e>
                            <m:sSub>
                              <m:sSubPr>
                                <m:ctrlPr>
                                  <a:rPr lang="en-US" sz="2800" i="1">
                                    <a:latin typeface="Cambria Math"/>
                                  </a:rPr>
                                </m:ctrlPr>
                              </m:sSubPr>
                              <m:e>
                                <m:r>
                                  <m:rPr>
                                    <m:sty m:val="p"/>
                                  </m:rPr>
                                  <a:rPr lang="el-GR" sz="2800" i="1">
                                    <a:latin typeface="Cambria Math" panose="02040503050406030204" pitchFamily="18" charset="0"/>
                                    <a:ea typeface="Cambria Math" panose="02040503050406030204" pitchFamily="18" charset="0"/>
                                  </a:rPr>
                                  <m:t>Φ</m:t>
                                </m:r>
                              </m:e>
                              <m:sub>
                                <m:r>
                                  <a:rPr lang="en-IN" sz="2800" i="1">
                                    <a:latin typeface="Cambria Math" panose="02040503050406030204" pitchFamily="18" charset="0"/>
                                  </a:rPr>
                                  <m:t>𝑖</m:t>
                                </m:r>
                              </m:sub>
                            </m:sSub>
                          </m:e>
                          <m:sup>
                            <m:r>
                              <a:rPr lang="en-IN" sz="2800" b="0" i="1" smtClean="0">
                                <a:latin typeface="Cambria Math" panose="02040503050406030204" pitchFamily="18" charset="0"/>
                              </a:rPr>
                              <m:t>𝑇</m:t>
                            </m:r>
                          </m:sup>
                        </m:sSup>
                      </m:e>
                    </m:nary>
                  </m:oMath>
                </a14:m>
                <a:endParaRPr lang="en-US" sz="2800" dirty="0"/>
              </a:p>
              <a:p>
                <a:pPr marL="0" indent="0">
                  <a:buNone/>
                </a:pPr>
                <a:r>
                  <a:rPr lang="en-US" sz="2800" dirty="0"/>
                  <a:t>                                                                                 </a:t>
                </a:r>
              </a:p>
              <a:p>
                <a:pPr marL="0" indent="0">
                  <a:buNone/>
                </a:pPr>
                <a:r>
                  <a:rPr lang="en-US" sz="2800" dirty="0"/>
                  <a:t>       </a:t>
                </a:r>
                <a14:m>
                  <m:oMath xmlns:m="http://schemas.openxmlformats.org/officeDocument/2006/math">
                    <m:r>
                      <a:rPr lang="en-US" sz="2800" b="0" i="0" smtClean="0">
                        <a:latin typeface="Cambria Math" panose="02040503050406030204" pitchFamily="18" charset="0"/>
                      </a:rPr>
                      <m:t> </m:t>
                    </m:r>
                    <m:r>
                      <a:rPr lang="en-IN" sz="2800" b="0" i="1" smtClean="0">
                        <a:latin typeface="Cambria Math" panose="02040503050406030204" pitchFamily="18" charset="0"/>
                      </a:rPr>
                      <m:t>=</m:t>
                    </m:r>
                    <m:r>
                      <a:rPr lang="en-IN" sz="2800" b="0" i="1" smtClean="0">
                        <a:latin typeface="Cambria Math" panose="02040503050406030204" pitchFamily="18" charset="0"/>
                      </a:rPr>
                      <m:t>𝐴</m:t>
                    </m:r>
                    <m:sSup>
                      <m:sSupPr>
                        <m:ctrlPr>
                          <a:rPr lang="en-IN" sz="2800" i="1">
                            <a:latin typeface="Cambria Math"/>
                          </a:rPr>
                        </m:ctrlPr>
                      </m:sSupPr>
                      <m:e>
                        <m:r>
                          <a:rPr lang="en-IN" sz="2800" b="0" i="1" smtClean="0">
                            <a:latin typeface="Cambria Math" panose="02040503050406030204" pitchFamily="18" charset="0"/>
                          </a:rPr>
                          <m:t>𝐴</m:t>
                        </m:r>
                      </m:e>
                      <m:sup>
                        <m:r>
                          <a:rPr lang="en-IN" sz="2800" i="1">
                            <a:latin typeface="Cambria Math" panose="02040503050406030204" pitchFamily="18" charset="0"/>
                          </a:rPr>
                          <m:t>𝑇</m:t>
                        </m:r>
                      </m:sup>
                    </m:sSup>
                  </m:oMath>
                </a14:m>
                <a:endParaRPr lang="en-US" sz="2800" dirty="0"/>
              </a:p>
              <a:p>
                <a:pPr marL="0" indent="0">
                  <a:buNone/>
                </a:pPr>
                <a:endParaRPr lang="en-US" sz="2800" dirty="0"/>
              </a:p>
              <a:p>
                <a:pPr>
                  <a:buFont typeface="Wingdings" panose="05000000000000000000" pitchFamily="2" charset="2"/>
                  <a:buChar char="v"/>
                </a:pPr>
                <a:r>
                  <a:rPr lang="en-IN" sz="2800" dirty="0"/>
                  <a:t> eigenfaces are eigenvectors of C</a:t>
                </a:r>
              </a:p>
              <a:p>
                <a:pPr>
                  <a:buFont typeface="Wingdings" panose="05000000000000000000" pitchFamily="2" charset="2"/>
                  <a:buChar char="v"/>
                </a:pPr>
                <a:r>
                  <a:rPr lang="en-US" sz="2800" dirty="0"/>
                  <a:t> dimension of the covariance matrix is </a:t>
                </a:r>
                <a14:m>
                  <m:oMath xmlns:m="http://schemas.openxmlformats.org/officeDocument/2006/math">
                    <m:sSub>
                      <m:sSubPr>
                        <m:ctrlPr>
                          <a:rPr lang="en-US" sz="2800" i="1" smtClean="0">
                            <a:latin typeface="Cambria Math"/>
                          </a:rPr>
                        </m:ctrlPr>
                      </m:sSubPr>
                      <m:e>
                        <m:r>
                          <a:rPr lang="en-IN" sz="2800" b="0" i="1" smtClean="0">
                            <a:latin typeface="Cambria Math" panose="02040503050406030204" pitchFamily="18" charset="0"/>
                          </a:rPr>
                          <m:t>𝑁</m:t>
                        </m:r>
                      </m:e>
                      <m:sub>
                        <m:r>
                          <a:rPr lang="en-IN" sz="2800" b="0" i="1" smtClean="0">
                            <a:latin typeface="Cambria Math" panose="02040503050406030204" pitchFamily="18" charset="0"/>
                          </a:rPr>
                          <m:t>1</m:t>
                        </m:r>
                      </m:sub>
                    </m:sSub>
                    <m:sSub>
                      <m:sSubPr>
                        <m:ctrlPr>
                          <a:rPr lang="en-US" sz="2800" i="1" smtClean="0">
                            <a:latin typeface="Cambria Math"/>
                          </a:rPr>
                        </m:ctrlPr>
                      </m:sSubPr>
                      <m:e>
                        <m:r>
                          <a:rPr lang="en-IN" sz="2800" b="0" i="1" smtClean="0">
                            <a:latin typeface="Cambria Math" panose="02040503050406030204" pitchFamily="18" charset="0"/>
                          </a:rPr>
                          <m:t>𝑁</m:t>
                        </m:r>
                      </m:e>
                      <m:sub>
                        <m:r>
                          <a:rPr lang="en-IN" sz="2800" b="0" i="1" smtClean="0">
                            <a:latin typeface="Cambria Math" panose="02040503050406030204" pitchFamily="18" charset="0"/>
                          </a:rPr>
                          <m:t>2</m:t>
                        </m:r>
                      </m:sub>
                    </m:sSub>
                    <m:r>
                      <a:rPr lang="en-US" sz="2800" i="1" smtClean="0">
                        <a:latin typeface="Cambria Math" panose="02040503050406030204" pitchFamily="18" charset="0"/>
                        <a:ea typeface="Cambria Math" panose="02040503050406030204" pitchFamily="18" charset="0"/>
                      </a:rPr>
                      <m:t>×</m:t>
                    </m:r>
                    <m:sSub>
                      <m:sSubPr>
                        <m:ctrlPr>
                          <a:rPr lang="en-US" sz="2800" i="1" smtClean="0">
                            <a:latin typeface="Cambria Math"/>
                          </a:rPr>
                        </m:ctrlPr>
                      </m:sSubPr>
                      <m:e>
                        <m:r>
                          <a:rPr lang="en-IN" sz="2800" b="0" i="1" smtClean="0">
                            <a:latin typeface="Cambria Math" panose="02040503050406030204" pitchFamily="18" charset="0"/>
                          </a:rPr>
                          <m:t>𝑁</m:t>
                        </m:r>
                      </m:e>
                      <m:sub>
                        <m:r>
                          <a:rPr lang="en-IN" sz="2800" b="0" i="1" smtClean="0">
                            <a:latin typeface="Cambria Math" panose="02040503050406030204" pitchFamily="18" charset="0"/>
                          </a:rPr>
                          <m:t>1</m:t>
                        </m:r>
                      </m:sub>
                    </m:sSub>
                    <m:sSub>
                      <m:sSubPr>
                        <m:ctrlPr>
                          <a:rPr lang="en-US" sz="2800" i="1" smtClean="0">
                            <a:latin typeface="Cambria Math"/>
                          </a:rPr>
                        </m:ctrlPr>
                      </m:sSubPr>
                      <m:e>
                        <m:r>
                          <a:rPr lang="en-IN" sz="2800" b="0" i="1" smtClean="0">
                            <a:latin typeface="Cambria Math" panose="02040503050406030204" pitchFamily="18" charset="0"/>
                          </a:rPr>
                          <m:t>𝑁</m:t>
                        </m:r>
                      </m:e>
                      <m:sub>
                        <m:r>
                          <a:rPr lang="en-IN" sz="2800" b="0" i="1" smtClean="0">
                            <a:latin typeface="Cambria Math" panose="02040503050406030204" pitchFamily="18" charset="0"/>
                          </a:rPr>
                          <m:t>2</m:t>
                        </m:r>
                      </m:sub>
                    </m:sSub>
                  </m:oMath>
                </a14:m>
                <a:r>
                  <a:rPr lang="en-US" sz="2800" dirty="0"/>
                  <a:t> </a:t>
                </a:r>
              </a:p>
              <a:p>
                <a:pPr>
                  <a:buFont typeface="Wingdings" panose="05000000000000000000" pitchFamily="2" charset="2"/>
                  <a:buChar char="v"/>
                </a:pPr>
                <a:r>
                  <a:rPr lang="en-US" sz="2800" dirty="0"/>
                  <a:t> computing eigenvalues and vectors computationally expensive</a:t>
                </a:r>
              </a:p>
              <a:p>
                <a:pPr>
                  <a:buFont typeface="Wingdings" panose="05000000000000000000" pitchFamily="2" charset="2"/>
                  <a:buChar char="v"/>
                </a:pPr>
                <a:r>
                  <a:rPr lang="en-US" sz="2800" dirty="0"/>
                  <a:t> find eigenvectors of </a:t>
                </a:r>
                <a14:m>
                  <m:oMath xmlns:m="http://schemas.openxmlformats.org/officeDocument/2006/math">
                    <m:sSup>
                      <m:sSupPr>
                        <m:ctrlPr>
                          <a:rPr lang="en-IN" sz="2800" i="1" smtClean="0">
                            <a:latin typeface="Cambria Math"/>
                          </a:rPr>
                        </m:ctrlPr>
                      </m:sSupPr>
                      <m:e>
                        <m:r>
                          <a:rPr lang="en-IN" sz="2800" b="0" i="1" smtClean="0">
                            <a:latin typeface="Cambria Math" panose="02040503050406030204" pitchFamily="18" charset="0"/>
                          </a:rPr>
                          <m:t>𝐴</m:t>
                        </m:r>
                      </m:e>
                      <m:sup>
                        <m:r>
                          <a:rPr lang="en-IN" sz="2800" i="1">
                            <a:latin typeface="Cambria Math" panose="02040503050406030204" pitchFamily="18" charset="0"/>
                          </a:rPr>
                          <m:t>𝑇</m:t>
                        </m:r>
                      </m:sup>
                    </m:sSup>
                    <m:r>
                      <a:rPr lang="en-US" sz="2800" b="0" i="1" smtClean="0">
                        <a:latin typeface="Cambria Math" panose="02040503050406030204" pitchFamily="18" charset="0"/>
                      </a:rPr>
                      <m:t>𝐴</m:t>
                    </m:r>
                    <m:r>
                      <a:rPr lang="en-IN" sz="2800" i="1" smtClean="0">
                        <a:latin typeface="Cambria Math" panose="02040503050406030204" pitchFamily="18" charset="0"/>
                      </a:rPr>
                      <m:t> </m:t>
                    </m:r>
                  </m:oMath>
                </a14:m>
                <a:r>
                  <a:rPr lang="en-US" sz="2800" dirty="0"/>
                  <a:t>(</a:t>
                </a:r>
                <a14:m>
                  <m:oMath xmlns:m="http://schemas.openxmlformats.org/officeDocument/2006/math">
                    <m:r>
                      <a:rPr lang="en-IN" sz="2800" b="0" i="1" smtClean="0">
                        <a:latin typeface="Cambria Math" panose="02040503050406030204" pitchFamily="18" charset="0"/>
                      </a:rPr>
                      <m:t>𝑀</m:t>
                    </m:r>
                    <m:r>
                      <a:rPr lang="en-IN" sz="2800" b="0" i="1" smtClean="0">
                        <a:latin typeface="Cambria Math" panose="02040503050406030204" pitchFamily="18" charset="0"/>
                        <a:ea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𝑀</m:t>
                    </m:r>
                  </m:oMath>
                </a14:m>
                <a:r>
                  <a:rPr lang="en-US" sz="2800" dirty="0"/>
                  <a:t>) which reduces computations</a:t>
                </a:r>
              </a:p>
              <a:p>
                <a:pPr>
                  <a:buFont typeface="Wingdings" panose="05000000000000000000" pitchFamily="2" charset="2"/>
                  <a:buChar char="v"/>
                </a:pPr>
                <a:r>
                  <a:rPr lang="en-US" sz="2800" dirty="0"/>
                  <a:t> call above eigenvectors </a:t>
                </a:r>
                <a14:m>
                  <m:oMath xmlns:m="http://schemas.openxmlformats.org/officeDocument/2006/math">
                    <m:sSub>
                      <m:sSubPr>
                        <m:ctrlPr>
                          <a:rPr lang="en-US" sz="2800" i="1">
                            <a:latin typeface="Cambria Math"/>
                          </a:rPr>
                        </m:ctrlPr>
                      </m:sSubPr>
                      <m:e>
                        <m:r>
                          <a:rPr lang="en-IN" sz="2800" b="0" i="1" smtClean="0">
                            <a:latin typeface="Cambria Math" panose="02040503050406030204" pitchFamily="18" charset="0"/>
                          </a:rPr>
                          <m:t>𝑣</m:t>
                        </m:r>
                      </m:e>
                      <m:sub>
                        <m:r>
                          <a:rPr lang="en-IN" sz="2800" i="1">
                            <a:latin typeface="Cambria Math" panose="02040503050406030204" pitchFamily="18" charset="0"/>
                          </a:rPr>
                          <m:t>𝑖</m:t>
                        </m:r>
                      </m:sub>
                    </m:sSub>
                  </m:oMath>
                </a14:m>
                <a:endParaRPr lang="en-US" sz="2800" dirty="0"/>
              </a:p>
              <a:p>
                <a:pPr>
                  <a:buFont typeface="Wingdings" panose="05000000000000000000" pitchFamily="2" charset="2"/>
                  <a:buChar char="v"/>
                </a:pPr>
                <a:endParaRPr lang="en-IN" dirty="0"/>
              </a:p>
              <a:p>
                <a:endParaRPr lang="en-US" dirty="0"/>
              </a:p>
            </p:txBody>
          </p:sp>
        </mc:Choice>
        <mc:Fallback xmlns="">
          <p:sp>
            <p:nvSpPr>
              <p:cNvPr id="3" name="Content Placeholder 2">
                <a:extLst>
                  <a:ext uri="{FF2B5EF4-FFF2-40B4-BE49-F238E27FC236}">
                    <a16:creationId xmlns:a16="http://schemas.microsoft.com/office/drawing/2014/main" id="{D062F09A-1B0C-4084-86D2-F15F59C83A3D}"/>
                  </a:ext>
                </a:extLst>
              </p:cNvPr>
              <p:cNvSpPr>
                <a:spLocks noGrp="1" noRot="1" noChangeAspect="1" noMove="1" noResize="1" noEditPoints="1" noAdjustHandles="1" noChangeArrowheads="1" noChangeShapeType="1" noTextEdit="1"/>
              </p:cNvSpPr>
              <p:nvPr>
                <p:ph idx="4294967295"/>
              </p:nvPr>
            </p:nvSpPr>
            <p:spPr>
              <a:xfrm>
                <a:off x="1014884" y="476774"/>
                <a:ext cx="10515600" cy="5710238"/>
              </a:xfrm>
              <a:blipFill>
                <a:blip r:embed="rId2"/>
                <a:stretch>
                  <a:fillRect l="-1449" t="-2455"/>
                </a:stretch>
              </a:blipFill>
            </p:spPr>
            <p:txBody>
              <a:bodyPr/>
              <a:lstStyle/>
              <a:p>
                <a:r>
                  <a:rPr lang="en-IN">
                    <a:noFill/>
                  </a:rPr>
                  <a:t> </a:t>
                </a:r>
              </a:p>
            </p:txBody>
          </p:sp>
        </mc:Fallback>
      </mc:AlternateContent>
    </p:spTree>
    <p:extLst>
      <p:ext uri="{BB962C8B-B14F-4D97-AF65-F5344CB8AC3E}">
        <p14:creationId xmlns:p14="http://schemas.microsoft.com/office/powerpoint/2010/main" val="2208170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A506617B-DEA7-4DDB-9E4C-615C0B37D3F6}"/>
                  </a:ext>
                </a:extLst>
              </p:cNvPr>
              <p:cNvSpPr>
                <a:spLocks noGrp="1"/>
              </p:cNvSpPr>
              <p:nvPr>
                <p:ph idx="4294967295"/>
              </p:nvPr>
            </p:nvSpPr>
            <p:spPr>
              <a:xfrm>
                <a:off x="622998" y="314325"/>
                <a:ext cx="10515600" cy="6543675"/>
              </a:xfrm>
            </p:spPr>
            <p:txBody>
              <a:bodyPr>
                <a:normAutofit/>
              </a:bodyPr>
              <a:lstStyle/>
              <a:p>
                <a:pPr>
                  <a:buFont typeface="Wingdings" panose="05000000000000000000" pitchFamily="2" charset="2"/>
                  <a:buChar char="v"/>
                </a:pPr>
                <a:r>
                  <a:rPr lang="en-IN" sz="2800" dirty="0"/>
                  <a:t> Now consider eigen vectors </a:t>
                </a:r>
                <a14:m>
                  <m:oMath xmlns:m="http://schemas.openxmlformats.org/officeDocument/2006/math">
                    <m:sSub>
                      <m:sSubPr>
                        <m:ctrlPr>
                          <a:rPr lang="en-US" sz="2800" i="1">
                            <a:latin typeface="Cambria Math"/>
                          </a:rPr>
                        </m:ctrlPr>
                      </m:sSubPr>
                      <m:e>
                        <m:r>
                          <a:rPr lang="en-IN" sz="2800" b="0" i="1" smtClean="0">
                            <a:latin typeface="Cambria Math" panose="02040503050406030204" pitchFamily="18" charset="0"/>
                          </a:rPr>
                          <m:t>𝑣</m:t>
                        </m:r>
                      </m:e>
                      <m:sub>
                        <m:r>
                          <a:rPr lang="en-IN" sz="2800" i="1">
                            <a:latin typeface="Cambria Math" panose="02040503050406030204" pitchFamily="18" charset="0"/>
                          </a:rPr>
                          <m:t>𝑖</m:t>
                        </m:r>
                      </m:sub>
                    </m:sSub>
                  </m:oMath>
                </a14:m>
                <a:r>
                  <a:rPr lang="en-IN" sz="2800" dirty="0"/>
                  <a:t> of </a:t>
                </a:r>
                <a14:m>
                  <m:oMath xmlns:m="http://schemas.openxmlformats.org/officeDocument/2006/math">
                    <m:sSup>
                      <m:sSupPr>
                        <m:ctrlPr>
                          <a:rPr lang="en-IN" sz="2800" i="1">
                            <a:latin typeface="Cambria Math"/>
                          </a:rPr>
                        </m:ctrlPr>
                      </m:sSupPr>
                      <m:e>
                        <m:r>
                          <a:rPr lang="en-IN" sz="2800" i="1">
                            <a:latin typeface="Cambria Math" panose="02040503050406030204" pitchFamily="18" charset="0"/>
                          </a:rPr>
                          <m:t>𝐴</m:t>
                        </m:r>
                      </m:e>
                      <m:sup>
                        <m:r>
                          <a:rPr lang="en-IN" sz="2800" i="1">
                            <a:latin typeface="Cambria Math" panose="02040503050406030204" pitchFamily="18" charset="0"/>
                          </a:rPr>
                          <m:t>𝑇</m:t>
                        </m:r>
                      </m:sup>
                    </m:sSup>
                    <m:r>
                      <a:rPr lang="en-IN" sz="2800" b="0" i="1" smtClean="0">
                        <a:latin typeface="Cambria Math" panose="02040503050406030204" pitchFamily="18" charset="0"/>
                      </a:rPr>
                      <m:t>𝐴</m:t>
                    </m:r>
                  </m:oMath>
                </a14:m>
                <a:r>
                  <a:rPr lang="en-IN" sz="2800" dirty="0"/>
                  <a:t> such that :</a:t>
                </a:r>
              </a:p>
              <a:p>
                <a:pPr marL="0" indent="0">
                  <a:buNone/>
                </a:pPr>
                <a:r>
                  <a:rPr lang="en-IN" sz="2800" dirty="0"/>
                  <a:t>                                  </a:t>
                </a:r>
                <a14:m>
                  <m:oMath xmlns:m="http://schemas.openxmlformats.org/officeDocument/2006/math">
                    <m:sSup>
                      <m:sSupPr>
                        <m:ctrlPr>
                          <a:rPr lang="en-IN" sz="2800" i="1">
                            <a:latin typeface="Cambria Math"/>
                          </a:rPr>
                        </m:ctrlPr>
                      </m:sSupPr>
                      <m:e>
                        <m:r>
                          <a:rPr lang="en-IN" sz="2800" i="1">
                            <a:latin typeface="Cambria Math" panose="02040503050406030204" pitchFamily="18" charset="0"/>
                          </a:rPr>
                          <m:t>𝐴</m:t>
                        </m:r>
                      </m:e>
                      <m:sup>
                        <m:r>
                          <a:rPr lang="en-IN" sz="2800" i="1">
                            <a:latin typeface="Cambria Math" panose="02040503050406030204" pitchFamily="18" charset="0"/>
                          </a:rPr>
                          <m:t>𝑇</m:t>
                        </m:r>
                      </m:sup>
                    </m:sSup>
                    <m:r>
                      <a:rPr lang="en-IN" sz="2800" i="1">
                        <a:latin typeface="Cambria Math" panose="02040503050406030204" pitchFamily="18" charset="0"/>
                      </a:rPr>
                      <m:t>𝐴</m:t>
                    </m:r>
                    <m:sSub>
                      <m:sSubPr>
                        <m:ctrlPr>
                          <a:rPr lang="en-US" sz="2800" i="1">
                            <a:latin typeface="Cambria Math"/>
                          </a:rPr>
                        </m:ctrlPr>
                      </m:sSubPr>
                      <m:e>
                        <m:r>
                          <a:rPr lang="en-IN" sz="2800" i="1">
                            <a:latin typeface="Cambria Math" panose="02040503050406030204" pitchFamily="18" charset="0"/>
                          </a:rPr>
                          <m:t>𝑣</m:t>
                        </m:r>
                      </m:e>
                      <m:sub>
                        <m:r>
                          <a:rPr lang="en-IN" sz="2800" i="1">
                            <a:latin typeface="Cambria Math" panose="02040503050406030204" pitchFamily="18" charset="0"/>
                          </a:rPr>
                          <m:t>𝑖</m:t>
                        </m:r>
                      </m:sub>
                    </m:sSub>
                    <m:r>
                      <a:rPr lang="en-IN" sz="2800" b="0" i="1" smtClean="0">
                        <a:latin typeface="Cambria Math" panose="02040503050406030204" pitchFamily="18" charset="0"/>
                      </a:rPr>
                      <m:t>=</m:t>
                    </m:r>
                    <m:sSub>
                      <m:sSubPr>
                        <m:ctrlPr>
                          <a:rPr lang="en-US" sz="2800" i="1">
                            <a:latin typeface="Cambria Math"/>
                          </a:rPr>
                        </m:ctrlPr>
                      </m:sSubPr>
                      <m:e>
                        <m:r>
                          <a:rPr lang="en-US" sz="2800" i="1" smtClean="0">
                            <a:latin typeface="Cambria Math" panose="02040503050406030204" pitchFamily="18" charset="0"/>
                            <a:ea typeface="Cambria Math" panose="02040503050406030204" pitchFamily="18" charset="0"/>
                          </a:rPr>
                          <m:t>𝜇</m:t>
                        </m:r>
                      </m:e>
                      <m:sub>
                        <m:r>
                          <a:rPr lang="en-IN" sz="2800" i="1">
                            <a:latin typeface="Cambria Math" panose="02040503050406030204" pitchFamily="18" charset="0"/>
                          </a:rPr>
                          <m:t>𝑖</m:t>
                        </m:r>
                      </m:sub>
                    </m:sSub>
                    <m:sSub>
                      <m:sSubPr>
                        <m:ctrlPr>
                          <a:rPr lang="en-US" sz="2800" i="1">
                            <a:latin typeface="Cambria Math"/>
                          </a:rPr>
                        </m:ctrlPr>
                      </m:sSubPr>
                      <m:e>
                        <m:r>
                          <a:rPr lang="en-IN" sz="2800" i="1">
                            <a:latin typeface="Cambria Math" panose="02040503050406030204" pitchFamily="18" charset="0"/>
                          </a:rPr>
                          <m:t>𝑣</m:t>
                        </m:r>
                      </m:e>
                      <m:sub>
                        <m:r>
                          <a:rPr lang="en-IN" sz="2800" i="1">
                            <a:latin typeface="Cambria Math" panose="02040503050406030204" pitchFamily="18" charset="0"/>
                          </a:rPr>
                          <m:t>𝑖</m:t>
                        </m:r>
                      </m:sub>
                    </m:sSub>
                  </m:oMath>
                </a14:m>
                <a:endParaRPr lang="en-IN" sz="2800" dirty="0"/>
              </a:p>
              <a:p>
                <a:pPr>
                  <a:buFont typeface="Wingdings" panose="05000000000000000000" pitchFamily="2" charset="2"/>
                  <a:buChar char="v"/>
                </a:pPr>
                <a:endParaRPr lang="en-IN" sz="2800" dirty="0"/>
              </a:p>
              <a:p>
                <a:pPr>
                  <a:buFont typeface="Wingdings" panose="05000000000000000000" pitchFamily="2" charset="2"/>
                  <a:buChar char="v"/>
                </a:pPr>
                <a:r>
                  <a:rPr lang="en-IN" sz="2800" dirty="0"/>
                  <a:t> Pre-multiplying both sides with A:</a:t>
                </a:r>
              </a:p>
              <a:p>
                <a:pPr marL="0" indent="0">
                  <a:buNone/>
                </a:pPr>
                <a:r>
                  <a:rPr lang="en-IN" sz="2800" dirty="0"/>
                  <a:t>                                   </a:t>
                </a:r>
                <a14:m>
                  <m:oMath xmlns:m="http://schemas.openxmlformats.org/officeDocument/2006/math">
                    <m:sSup>
                      <m:sSupPr>
                        <m:ctrlPr>
                          <a:rPr lang="en-IN" sz="2800" i="1">
                            <a:latin typeface="Cambria Math"/>
                          </a:rPr>
                        </m:ctrlPr>
                      </m:sSupPr>
                      <m:e>
                        <m:r>
                          <a:rPr lang="en-IN" sz="2800" b="0" i="1" smtClean="0">
                            <a:latin typeface="Cambria Math" panose="02040503050406030204" pitchFamily="18" charset="0"/>
                          </a:rPr>
                          <m:t>𝐴</m:t>
                        </m:r>
                        <m:r>
                          <a:rPr lang="en-IN" sz="2800" i="1">
                            <a:latin typeface="Cambria Math" panose="02040503050406030204" pitchFamily="18" charset="0"/>
                          </a:rPr>
                          <m:t>𝐴</m:t>
                        </m:r>
                      </m:e>
                      <m:sup>
                        <m:r>
                          <a:rPr lang="en-IN" sz="2800" i="1">
                            <a:latin typeface="Cambria Math" panose="02040503050406030204" pitchFamily="18" charset="0"/>
                          </a:rPr>
                          <m:t>𝑇</m:t>
                        </m:r>
                      </m:sup>
                    </m:sSup>
                    <m:r>
                      <a:rPr lang="en-IN" sz="2800" i="1">
                        <a:latin typeface="Cambria Math" panose="02040503050406030204" pitchFamily="18" charset="0"/>
                      </a:rPr>
                      <m:t>𝐴</m:t>
                    </m:r>
                    <m:sSub>
                      <m:sSubPr>
                        <m:ctrlPr>
                          <a:rPr lang="en-US" sz="2800" i="1">
                            <a:latin typeface="Cambria Math"/>
                          </a:rPr>
                        </m:ctrlPr>
                      </m:sSubPr>
                      <m:e>
                        <m:r>
                          <a:rPr lang="en-IN" sz="2800" i="1">
                            <a:latin typeface="Cambria Math" panose="02040503050406030204" pitchFamily="18" charset="0"/>
                          </a:rPr>
                          <m:t>𝑣</m:t>
                        </m:r>
                      </m:e>
                      <m:sub>
                        <m:r>
                          <a:rPr lang="en-IN" sz="2800" i="1">
                            <a:latin typeface="Cambria Math" panose="02040503050406030204" pitchFamily="18" charset="0"/>
                          </a:rPr>
                          <m:t>𝑖</m:t>
                        </m:r>
                      </m:sub>
                    </m:sSub>
                    <m:r>
                      <a:rPr lang="en-IN" sz="2800" i="1">
                        <a:latin typeface="Cambria Math" panose="02040503050406030204" pitchFamily="18" charset="0"/>
                      </a:rPr>
                      <m:t>=</m:t>
                    </m:r>
                    <m:sSub>
                      <m:sSubPr>
                        <m:ctrlPr>
                          <a:rPr lang="en-US" sz="2800" i="1">
                            <a:latin typeface="Cambria Math"/>
                          </a:rPr>
                        </m:ctrlPr>
                      </m:sSubPr>
                      <m:e>
                        <m:r>
                          <a:rPr lang="en-US" sz="2800" i="1">
                            <a:latin typeface="Cambria Math" panose="02040503050406030204" pitchFamily="18" charset="0"/>
                            <a:ea typeface="Cambria Math" panose="02040503050406030204" pitchFamily="18" charset="0"/>
                          </a:rPr>
                          <m:t>𝜇</m:t>
                        </m:r>
                      </m:e>
                      <m:sub>
                        <m:r>
                          <a:rPr lang="en-IN" sz="2800" i="1">
                            <a:latin typeface="Cambria Math" panose="02040503050406030204" pitchFamily="18" charset="0"/>
                          </a:rPr>
                          <m:t>𝑖</m:t>
                        </m:r>
                      </m:sub>
                    </m:sSub>
                    <m:r>
                      <a:rPr lang="en-IN" sz="2800" b="0" i="1" smtClean="0">
                        <a:latin typeface="Cambria Math" panose="02040503050406030204" pitchFamily="18" charset="0"/>
                      </a:rPr>
                      <m:t>𝐴</m:t>
                    </m:r>
                    <m:sSub>
                      <m:sSubPr>
                        <m:ctrlPr>
                          <a:rPr lang="en-US" sz="2800" i="1">
                            <a:latin typeface="Cambria Math"/>
                          </a:rPr>
                        </m:ctrlPr>
                      </m:sSubPr>
                      <m:e>
                        <m:r>
                          <a:rPr lang="en-IN" sz="2800" i="1">
                            <a:latin typeface="Cambria Math" panose="02040503050406030204" pitchFamily="18" charset="0"/>
                          </a:rPr>
                          <m:t>𝑣</m:t>
                        </m:r>
                      </m:e>
                      <m:sub>
                        <m:r>
                          <a:rPr lang="en-IN" sz="2800" i="1">
                            <a:latin typeface="Cambria Math" panose="02040503050406030204" pitchFamily="18" charset="0"/>
                          </a:rPr>
                          <m:t>𝑖</m:t>
                        </m:r>
                      </m:sub>
                    </m:sSub>
                  </m:oMath>
                </a14:m>
                <a:endParaRPr lang="en-IN" sz="2800" dirty="0"/>
              </a:p>
              <a:p>
                <a:pPr>
                  <a:buFont typeface="Wingdings" panose="05000000000000000000" pitchFamily="2" charset="2"/>
                  <a:buChar char="v"/>
                </a:pPr>
                <a:endParaRPr lang="en-IN" sz="2800" dirty="0"/>
              </a:p>
              <a:p>
                <a:pPr>
                  <a:buFont typeface="Wingdings" panose="05000000000000000000" pitchFamily="2" charset="2"/>
                  <a:buChar char="v"/>
                </a:pPr>
                <a:r>
                  <a:rPr lang="en-IN" sz="2800" dirty="0"/>
                  <a:t> Thus </a:t>
                </a:r>
                <a14:m>
                  <m:oMath xmlns:m="http://schemas.openxmlformats.org/officeDocument/2006/math">
                    <m:r>
                      <a:rPr lang="en-IN" sz="2800" b="0" i="1" smtClean="0">
                        <a:latin typeface="Cambria Math" panose="02040503050406030204" pitchFamily="18" charset="0"/>
                      </a:rPr>
                      <m:t>𝐴</m:t>
                    </m:r>
                    <m:sSubSup>
                      <m:sSubSupPr>
                        <m:ctrlPr>
                          <a:rPr lang="en-IN" sz="2800" b="0" i="1" smtClean="0">
                            <a:latin typeface="Cambria Math"/>
                          </a:rPr>
                        </m:ctrlPr>
                      </m:sSubSupPr>
                      <m:e>
                        <m:r>
                          <a:rPr lang="en-IN" sz="2800" b="0" i="1" smtClean="0">
                            <a:latin typeface="Cambria Math" panose="02040503050406030204" pitchFamily="18" charset="0"/>
                          </a:rPr>
                          <m:t>𝑣</m:t>
                        </m:r>
                      </m:e>
                      <m:sub>
                        <m:r>
                          <a:rPr lang="en-IN" sz="2800" b="0" i="1" smtClean="0">
                            <a:latin typeface="Cambria Math" panose="02040503050406030204" pitchFamily="18" charset="0"/>
                          </a:rPr>
                          <m:t>𝑖</m:t>
                        </m:r>
                      </m:sub>
                      <m:sup>
                        <m:r>
                          <a:rPr lang="en-IN" sz="2800" b="0" i="1" smtClean="0">
                            <a:latin typeface="Cambria Math" panose="02040503050406030204" pitchFamily="18" charset="0"/>
                          </a:rPr>
                          <m:t>′</m:t>
                        </m:r>
                      </m:sup>
                    </m:sSubSup>
                    <m:r>
                      <a:rPr lang="en-IN" sz="2800" b="0" i="1" smtClean="0">
                        <a:latin typeface="Cambria Math" panose="02040503050406030204" pitchFamily="18" charset="0"/>
                      </a:rPr>
                      <m:t>𝑠</m:t>
                    </m:r>
                  </m:oMath>
                </a14:m>
                <a:r>
                  <a:rPr lang="en-IN" sz="2800" dirty="0"/>
                  <a:t> are the eigenvectors of </a:t>
                </a:r>
                <a14:m>
                  <m:oMath xmlns:m="http://schemas.openxmlformats.org/officeDocument/2006/math">
                    <m:r>
                      <a:rPr lang="en-IN" sz="2800" i="1">
                        <a:latin typeface="Cambria Math" panose="02040503050406030204" pitchFamily="18" charset="0"/>
                      </a:rPr>
                      <m:t>𝐴</m:t>
                    </m:r>
                    <m:sSup>
                      <m:sSupPr>
                        <m:ctrlPr>
                          <a:rPr lang="en-IN" sz="2800" i="1">
                            <a:latin typeface="Cambria Math"/>
                          </a:rPr>
                        </m:ctrlPr>
                      </m:sSupPr>
                      <m:e>
                        <m:r>
                          <a:rPr lang="en-IN" sz="2800" i="1">
                            <a:latin typeface="Cambria Math" panose="02040503050406030204" pitchFamily="18" charset="0"/>
                          </a:rPr>
                          <m:t>𝐴</m:t>
                        </m:r>
                      </m:e>
                      <m:sup>
                        <m:r>
                          <a:rPr lang="en-IN" sz="2800" i="1">
                            <a:latin typeface="Cambria Math" panose="02040503050406030204" pitchFamily="18" charset="0"/>
                          </a:rPr>
                          <m:t>𝑇</m:t>
                        </m:r>
                      </m:sup>
                    </m:sSup>
                  </m:oMath>
                </a14:m>
                <a:r>
                  <a:rPr lang="en-IN" sz="2800" dirty="0"/>
                  <a:t>   </a:t>
                </a:r>
              </a:p>
              <a:p>
                <a:pPr>
                  <a:buFont typeface="Wingdings" panose="05000000000000000000" pitchFamily="2" charset="2"/>
                  <a:buChar char="v"/>
                </a:pPr>
                <a:r>
                  <a:rPr lang="en-IN" sz="2800" dirty="0"/>
                  <a:t> Thus each eigenface </a:t>
                </a:r>
                <a14:m>
                  <m:oMath xmlns:m="http://schemas.openxmlformats.org/officeDocument/2006/math">
                    <m:sSub>
                      <m:sSubPr>
                        <m:ctrlPr>
                          <a:rPr lang="en-IN" sz="2800" i="1" smtClean="0">
                            <a:latin typeface="Cambria Math"/>
                          </a:rPr>
                        </m:ctrlPr>
                      </m:sSubPr>
                      <m:e>
                        <m:r>
                          <a:rPr lang="en-IN" sz="2800" b="0" i="1" smtClean="0">
                            <a:latin typeface="Cambria Math" panose="02040503050406030204" pitchFamily="18" charset="0"/>
                          </a:rPr>
                          <m:t>𝑢</m:t>
                        </m:r>
                      </m:e>
                      <m:sub>
                        <m:r>
                          <a:rPr lang="en-IN" sz="2800" b="0" i="1" smtClean="0">
                            <a:latin typeface="Cambria Math" panose="02040503050406030204" pitchFamily="18" charset="0"/>
                          </a:rPr>
                          <m:t>𝑖</m:t>
                        </m:r>
                      </m:sub>
                    </m:sSub>
                  </m:oMath>
                </a14:m>
                <a:r>
                  <a:rPr lang="en-IN" sz="2800" dirty="0"/>
                  <a:t> can be written as:</a:t>
                </a:r>
              </a:p>
              <a:p>
                <a:pPr marL="0" indent="0">
                  <a:buNone/>
                </a:pPr>
                <a:r>
                  <a:rPr lang="en-IN" sz="2800" dirty="0"/>
                  <a:t>                              </a:t>
                </a:r>
                <a14:m>
                  <m:oMath xmlns:m="http://schemas.openxmlformats.org/officeDocument/2006/math">
                    <m:sSub>
                      <m:sSubPr>
                        <m:ctrlPr>
                          <a:rPr lang="en-IN" sz="2800" i="1" smtClean="0">
                            <a:latin typeface="Cambria Math"/>
                          </a:rPr>
                        </m:ctrlPr>
                      </m:sSubPr>
                      <m:e>
                        <m:r>
                          <a:rPr lang="en-IN" sz="2800" b="0" i="1" smtClean="0">
                            <a:latin typeface="Cambria Math" panose="02040503050406030204" pitchFamily="18" charset="0"/>
                          </a:rPr>
                          <m:t>𝑢</m:t>
                        </m:r>
                      </m:e>
                      <m:sub>
                        <m:r>
                          <a:rPr lang="en-IN" sz="2800" b="0" i="1" smtClean="0">
                            <a:latin typeface="Cambria Math" panose="02040503050406030204" pitchFamily="18" charset="0"/>
                          </a:rPr>
                          <m:t>𝑖</m:t>
                        </m:r>
                      </m:sub>
                    </m:sSub>
                    <m:r>
                      <a:rPr lang="en-IN" sz="2800" b="0" i="1" smtClean="0">
                        <a:latin typeface="Cambria Math" panose="02040503050406030204" pitchFamily="18" charset="0"/>
                      </a:rPr>
                      <m:t>=</m:t>
                    </m:r>
                    <m:nary>
                      <m:naryPr>
                        <m:chr m:val="∑"/>
                        <m:ctrlPr>
                          <a:rPr lang="en-IN" sz="2800" b="0" i="1" smtClean="0">
                            <a:latin typeface="Cambria Math"/>
                          </a:rPr>
                        </m:ctrlPr>
                      </m:naryPr>
                      <m:sub>
                        <m:r>
                          <m:rPr>
                            <m:brk m:alnAt="23"/>
                          </m:rPr>
                          <a:rPr lang="en-IN" sz="2800" b="0" i="1" smtClean="0">
                            <a:latin typeface="Cambria Math" panose="02040503050406030204" pitchFamily="18" charset="0"/>
                          </a:rPr>
                          <m:t>𝑘</m:t>
                        </m:r>
                        <m:r>
                          <a:rPr lang="en-IN" sz="2800" b="0" i="1" smtClean="0">
                            <a:latin typeface="Cambria Math" panose="02040503050406030204" pitchFamily="18" charset="0"/>
                          </a:rPr>
                          <m:t>=1</m:t>
                        </m:r>
                      </m:sub>
                      <m:sup>
                        <m:r>
                          <a:rPr lang="en-IN" sz="2800" b="0" i="1" smtClean="0">
                            <a:latin typeface="Cambria Math" panose="02040503050406030204" pitchFamily="18" charset="0"/>
                          </a:rPr>
                          <m:t>𝑀</m:t>
                        </m:r>
                      </m:sup>
                      <m:e>
                        <m:sSub>
                          <m:sSubPr>
                            <m:ctrlPr>
                              <a:rPr lang="en-IN" sz="2800" b="0" i="1" smtClean="0">
                                <a:latin typeface="Cambria Math"/>
                              </a:rPr>
                            </m:ctrlPr>
                          </m:sSubPr>
                          <m:e>
                            <m:r>
                              <a:rPr lang="en-IN" sz="2800" b="0" i="1" smtClean="0">
                                <a:latin typeface="Cambria Math" panose="02040503050406030204" pitchFamily="18" charset="0"/>
                              </a:rPr>
                              <m:t>𝑣</m:t>
                            </m:r>
                          </m:e>
                          <m:sub>
                            <m:r>
                              <a:rPr lang="en-IN" sz="2800" b="0" i="1" smtClean="0">
                                <a:latin typeface="Cambria Math" panose="02040503050406030204" pitchFamily="18" charset="0"/>
                              </a:rPr>
                              <m:t>𝑖𝑘</m:t>
                            </m:r>
                          </m:sub>
                        </m:sSub>
                        <m:sSub>
                          <m:sSubPr>
                            <m:ctrlPr>
                              <a:rPr lang="en-IN" sz="2800" b="0" i="1" smtClean="0">
                                <a:latin typeface="Cambria Math"/>
                              </a:rPr>
                            </m:ctrlPr>
                          </m:sSubPr>
                          <m:e>
                            <m:r>
                              <m:rPr>
                                <m:sty m:val="p"/>
                              </m:rPr>
                              <a:rPr lang="el-GR" sz="2800" b="0" i="1" smtClean="0">
                                <a:latin typeface="Cambria Math" panose="02040503050406030204" pitchFamily="18" charset="0"/>
                                <a:ea typeface="Cambria Math" panose="02040503050406030204" pitchFamily="18" charset="0"/>
                              </a:rPr>
                              <m:t>Φ</m:t>
                            </m:r>
                          </m:e>
                          <m:sub>
                            <m:r>
                              <a:rPr lang="en-IN" sz="2800" b="0" i="1" smtClean="0">
                                <a:latin typeface="Cambria Math" panose="02040503050406030204" pitchFamily="18" charset="0"/>
                              </a:rPr>
                              <m:t>𝑘</m:t>
                            </m:r>
                          </m:sub>
                        </m:sSub>
                        <m:r>
                          <a:rPr lang="en-IN" sz="2800" b="0" i="1" smtClean="0">
                            <a:latin typeface="Cambria Math" panose="02040503050406030204" pitchFamily="18" charset="0"/>
                          </a:rPr>
                          <m:t>,         </m:t>
                        </m:r>
                        <m:r>
                          <a:rPr lang="en-IN" sz="2800" b="0" i="1" smtClean="0">
                            <a:latin typeface="Cambria Math" panose="02040503050406030204" pitchFamily="18" charset="0"/>
                          </a:rPr>
                          <m:t>𝑖</m:t>
                        </m:r>
                        <m:r>
                          <a:rPr lang="en-IN" sz="2800" b="0" i="1" smtClean="0">
                            <a:latin typeface="Cambria Math" panose="02040503050406030204" pitchFamily="18" charset="0"/>
                          </a:rPr>
                          <m:t>=1,2,…, </m:t>
                        </m:r>
                        <m:r>
                          <a:rPr lang="en-IN" sz="2800" b="0" i="1" smtClean="0">
                            <a:latin typeface="Cambria Math" panose="02040503050406030204" pitchFamily="18" charset="0"/>
                          </a:rPr>
                          <m:t>𝑀</m:t>
                        </m:r>
                      </m:e>
                    </m:nary>
                  </m:oMath>
                </a14:m>
                <a:endParaRPr lang="en-IN" sz="2800" dirty="0"/>
              </a:p>
              <a:p>
                <a:pPr marL="0" indent="0" algn="just">
                  <a:buNone/>
                </a:pPr>
                <a:r>
                  <a:rPr lang="en-IN" sz="2800" dirty="0"/>
                  <a:t>                       </a:t>
                </a:r>
                <a:r>
                  <a:rPr lang="en-IN" sz="2400" dirty="0"/>
                  <a:t>where </a:t>
                </a:r>
                <a14:m>
                  <m:oMath xmlns:m="http://schemas.openxmlformats.org/officeDocument/2006/math">
                    <m:sSub>
                      <m:sSubPr>
                        <m:ctrlPr>
                          <a:rPr lang="en-IN" sz="2400" i="1" smtClean="0">
                            <a:latin typeface="Cambria Math"/>
                          </a:rPr>
                        </m:ctrlPr>
                      </m:sSubPr>
                      <m:e>
                        <m:r>
                          <a:rPr lang="en-IN" sz="2400" b="0" i="1" smtClean="0">
                            <a:latin typeface="Cambria Math" panose="02040503050406030204" pitchFamily="18" charset="0"/>
                          </a:rPr>
                          <m:t>𝑣</m:t>
                        </m:r>
                      </m:e>
                      <m:sub>
                        <m:r>
                          <a:rPr lang="en-IN" sz="2400" b="0" i="1" smtClean="0">
                            <a:latin typeface="Cambria Math" panose="02040503050406030204" pitchFamily="18" charset="0"/>
                          </a:rPr>
                          <m:t>𝑖𝑘</m:t>
                        </m:r>
                      </m:sub>
                    </m:sSub>
                  </m:oMath>
                </a14:m>
                <a:r>
                  <a:rPr lang="en-IN" sz="2400" dirty="0"/>
                  <a:t> is the </a:t>
                </a:r>
                <a14:m>
                  <m:oMath xmlns:m="http://schemas.openxmlformats.org/officeDocument/2006/math">
                    <m:sSup>
                      <m:sSupPr>
                        <m:ctrlPr>
                          <a:rPr lang="en-IN" sz="2400" i="1" smtClean="0">
                            <a:latin typeface="Cambria Math"/>
                          </a:rPr>
                        </m:ctrlPr>
                      </m:sSupPr>
                      <m:e>
                        <m:r>
                          <a:rPr lang="en-IN" sz="2400" b="0" i="1" smtClean="0">
                            <a:latin typeface="Cambria Math" panose="02040503050406030204" pitchFamily="18" charset="0"/>
                          </a:rPr>
                          <m:t>𝑘</m:t>
                        </m:r>
                      </m:e>
                      <m:sup>
                        <m:r>
                          <a:rPr lang="en-IN" sz="2400" b="0" i="1" smtClean="0">
                            <a:latin typeface="Cambria Math" panose="02040503050406030204" pitchFamily="18" charset="0"/>
                          </a:rPr>
                          <m:t>𝑡h</m:t>
                        </m:r>
                      </m:sup>
                    </m:sSup>
                  </m:oMath>
                </a14:m>
                <a:r>
                  <a:rPr lang="en-IN" sz="2400" dirty="0"/>
                  <a:t> component of the </a:t>
                </a:r>
                <a14:m>
                  <m:oMath xmlns:m="http://schemas.openxmlformats.org/officeDocument/2006/math">
                    <m:sSup>
                      <m:sSupPr>
                        <m:ctrlPr>
                          <a:rPr lang="en-IN" sz="2400" i="1" smtClean="0">
                            <a:latin typeface="Cambria Math"/>
                          </a:rPr>
                        </m:ctrlPr>
                      </m:sSupPr>
                      <m:e>
                        <m:r>
                          <a:rPr lang="en-IN" sz="2400" b="0" i="1" smtClean="0">
                            <a:latin typeface="Cambria Math" panose="02040503050406030204" pitchFamily="18" charset="0"/>
                          </a:rPr>
                          <m:t>𝑖</m:t>
                        </m:r>
                      </m:e>
                      <m:sup>
                        <m:r>
                          <a:rPr lang="en-IN" sz="2400" b="0" i="1" smtClean="0">
                            <a:latin typeface="Cambria Math" panose="02040503050406030204" pitchFamily="18" charset="0"/>
                          </a:rPr>
                          <m:t>𝑡h</m:t>
                        </m:r>
                      </m:sup>
                    </m:sSup>
                  </m:oMath>
                </a14:m>
                <a:r>
                  <a:rPr lang="en-IN" sz="2400" dirty="0"/>
                  <a:t> eigenvector of </a:t>
                </a:r>
                <a14:m>
                  <m:oMath xmlns:m="http://schemas.openxmlformats.org/officeDocument/2006/math">
                    <m:sSup>
                      <m:sSupPr>
                        <m:ctrlPr>
                          <a:rPr lang="en-IN" sz="2400" i="1">
                            <a:latin typeface="Cambria Math"/>
                          </a:rPr>
                        </m:ctrlPr>
                      </m:sSupPr>
                      <m:e>
                        <m:r>
                          <a:rPr lang="en-IN" sz="2400" i="1">
                            <a:latin typeface="Cambria Math" panose="02040503050406030204" pitchFamily="18" charset="0"/>
                          </a:rPr>
                          <m:t>𝐴</m:t>
                        </m:r>
                      </m:e>
                      <m:sup>
                        <m:r>
                          <a:rPr lang="en-IN" sz="2400" i="1">
                            <a:latin typeface="Cambria Math" panose="02040503050406030204" pitchFamily="18" charset="0"/>
                          </a:rPr>
                          <m:t>𝑇</m:t>
                        </m:r>
                      </m:sup>
                    </m:sSup>
                    <m:r>
                      <a:rPr lang="en-IN" sz="2400" i="1">
                        <a:latin typeface="Cambria Math" panose="02040503050406030204" pitchFamily="18" charset="0"/>
                      </a:rPr>
                      <m:t>𝐴</m:t>
                    </m:r>
                  </m:oMath>
                </a14:m>
                <a:r>
                  <a:rPr lang="en-IN" sz="2400" dirty="0"/>
                  <a:t> </a:t>
                </a:r>
                <a:endParaRPr lang="en-IN" sz="2800" dirty="0"/>
              </a:p>
            </p:txBody>
          </p:sp>
        </mc:Choice>
        <mc:Fallback xmlns="">
          <p:sp>
            <p:nvSpPr>
              <p:cNvPr id="3" name="Content Placeholder 2">
                <a:extLst>
                  <a:ext uri="{FF2B5EF4-FFF2-40B4-BE49-F238E27FC236}">
                    <a16:creationId xmlns:a16="http://schemas.microsoft.com/office/drawing/2014/main" id="{A506617B-DEA7-4DDB-9E4C-615C0B37D3F6}"/>
                  </a:ext>
                </a:extLst>
              </p:cNvPr>
              <p:cNvSpPr>
                <a:spLocks noGrp="1" noRot="1" noChangeAspect="1" noMove="1" noResize="1" noEditPoints="1" noAdjustHandles="1" noChangeArrowheads="1" noChangeShapeType="1" noTextEdit="1"/>
              </p:cNvSpPr>
              <p:nvPr>
                <p:ph idx="4294967295"/>
              </p:nvPr>
            </p:nvSpPr>
            <p:spPr>
              <a:xfrm>
                <a:off x="622998" y="314325"/>
                <a:ext cx="10515600" cy="6543675"/>
              </a:xfrm>
              <a:blipFill>
                <a:blip r:embed="rId2"/>
                <a:stretch>
                  <a:fillRect l="-1449" t="-1678"/>
                </a:stretch>
              </a:blipFill>
            </p:spPr>
            <p:txBody>
              <a:bodyPr/>
              <a:lstStyle/>
              <a:p>
                <a:r>
                  <a:rPr lang="en-IN">
                    <a:noFill/>
                  </a:rPr>
                  <a:t> </a:t>
                </a:r>
              </a:p>
            </p:txBody>
          </p:sp>
        </mc:Fallback>
      </mc:AlternateContent>
    </p:spTree>
    <p:extLst>
      <p:ext uri="{BB962C8B-B14F-4D97-AF65-F5344CB8AC3E}">
        <p14:creationId xmlns:p14="http://schemas.microsoft.com/office/powerpoint/2010/main" val="128196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A6384BAA-F039-4E68-8155-BED03EC32BB3}"/>
                  </a:ext>
                </a:extLst>
              </p:cNvPr>
              <p:cNvSpPr>
                <a:spLocks noGrp="1"/>
              </p:cNvSpPr>
              <p:nvPr>
                <p:ph idx="4294967295"/>
              </p:nvPr>
            </p:nvSpPr>
            <p:spPr>
              <a:xfrm>
                <a:off x="1467060" y="398356"/>
                <a:ext cx="10515600" cy="5881687"/>
              </a:xfrm>
            </p:spPr>
            <p:txBody>
              <a:bodyPr/>
              <a:lstStyle/>
              <a:p>
                <a:pPr>
                  <a:buFont typeface="Wingdings" panose="05000000000000000000" pitchFamily="2" charset="2"/>
                  <a:buChar char="v"/>
                </a:pPr>
                <a:r>
                  <a:rPr lang="en-IN" sz="2400" dirty="0"/>
                  <a:t>eigenfaces normalized :  </a:t>
                </a:r>
                <a14:m>
                  <m:oMath xmlns:m="http://schemas.openxmlformats.org/officeDocument/2006/math">
                    <m:r>
                      <a:rPr lang="en-IN" sz="2400" b="0" i="1" smtClean="0">
                        <a:latin typeface="Cambria Math" panose="02040503050406030204" pitchFamily="18" charset="0"/>
                      </a:rPr>
                      <m:t>||</m:t>
                    </m:r>
                    <m:sSub>
                      <m:sSubPr>
                        <m:ctrlPr>
                          <a:rPr lang="en-US" sz="2400" i="1">
                            <a:latin typeface="Cambria Math"/>
                          </a:rPr>
                        </m:ctrlPr>
                      </m:sSubPr>
                      <m:e>
                        <m:r>
                          <a:rPr lang="en-IN" sz="2400" b="0" i="1" smtClean="0">
                            <a:latin typeface="Cambria Math" panose="02040503050406030204" pitchFamily="18" charset="0"/>
                          </a:rPr>
                          <m:t>𝑢</m:t>
                        </m:r>
                      </m:e>
                      <m:sub>
                        <m:r>
                          <a:rPr lang="en-IN" sz="2400" i="1">
                            <a:latin typeface="Cambria Math" panose="02040503050406030204" pitchFamily="18" charset="0"/>
                          </a:rPr>
                          <m:t>𝑖</m:t>
                        </m:r>
                      </m:sub>
                    </m:sSub>
                    <m:r>
                      <a:rPr lang="en-IN" sz="2400" b="0" i="1" smtClean="0">
                        <a:latin typeface="Cambria Math" panose="02040503050406030204" pitchFamily="18" charset="0"/>
                      </a:rPr>
                      <m:t>||=1,</m:t>
                    </m:r>
                    <m:r>
                      <a:rPr lang="en-IN" sz="2400" b="0" i="1" smtClean="0">
                        <a:latin typeface="Cambria Math" panose="02040503050406030204" pitchFamily="18" charset="0"/>
                      </a:rPr>
                      <m:t>𝑖</m:t>
                    </m:r>
                    <m:r>
                      <a:rPr lang="en-IN" sz="2400" b="0" i="1" smtClean="0">
                        <a:latin typeface="Cambria Math" panose="02040503050406030204" pitchFamily="18" charset="0"/>
                      </a:rPr>
                      <m:t>=1,2,…,</m:t>
                    </m:r>
                    <m:r>
                      <a:rPr lang="en-IN" sz="2400" b="0" i="1" smtClean="0">
                        <a:latin typeface="Cambria Math" panose="02040503050406030204" pitchFamily="18" charset="0"/>
                      </a:rPr>
                      <m:t>𝑀</m:t>
                    </m:r>
                  </m:oMath>
                </a14:m>
                <a:endParaRPr lang="en-IN" sz="2400" dirty="0"/>
              </a:p>
              <a:p>
                <a:pPr>
                  <a:buFont typeface="Wingdings" panose="05000000000000000000" pitchFamily="2" charset="2"/>
                  <a:buChar char="v"/>
                </a:pPr>
                <a:r>
                  <a:rPr lang="en-IN" sz="2400" dirty="0"/>
                  <a:t> top </a:t>
                </a:r>
                <a14:m>
                  <m:oMath xmlns:m="http://schemas.openxmlformats.org/officeDocument/2006/math">
                    <m:sSup>
                      <m:sSupPr>
                        <m:ctrlPr>
                          <a:rPr lang="en-IN" sz="2400" i="1" smtClean="0">
                            <a:latin typeface="Cambria Math"/>
                          </a:rPr>
                        </m:ctrlPr>
                      </m:sSupPr>
                      <m:e>
                        <m:r>
                          <a:rPr lang="en-IN" sz="2400" b="0" i="1" smtClean="0">
                            <a:latin typeface="Cambria Math" panose="02040503050406030204" pitchFamily="18" charset="0"/>
                          </a:rPr>
                          <m:t>𝑀</m:t>
                        </m:r>
                      </m:e>
                      <m:sup>
                        <m:r>
                          <a:rPr lang="en-IN" sz="2400" b="0" i="1" smtClean="0">
                            <a:latin typeface="Cambria Math" panose="02040503050406030204" pitchFamily="18" charset="0"/>
                          </a:rPr>
                          <m:t>′</m:t>
                        </m:r>
                      </m:sup>
                    </m:sSup>
                  </m:oMath>
                </a14:m>
                <a:r>
                  <a:rPr lang="en-IN" sz="2400" dirty="0"/>
                  <a:t>(50) eigenfaces considered for face space</a:t>
                </a:r>
              </a:p>
              <a:p>
                <a:pPr>
                  <a:buFont typeface="Wingdings" panose="05000000000000000000" pitchFamily="2" charset="2"/>
                  <a:buChar char="v"/>
                </a:pPr>
                <a:r>
                  <a:rPr lang="en-IN" sz="2400" dirty="0"/>
                  <a:t>The top 6 eigenfaces are shown below:</a:t>
                </a:r>
              </a:p>
              <a:p>
                <a:endParaRPr lang="en-IN" dirty="0"/>
              </a:p>
            </p:txBody>
          </p:sp>
        </mc:Choice>
        <mc:Fallback xmlns="">
          <p:sp>
            <p:nvSpPr>
              <p:cNvPr id="3" name="Content Placeholder 2">
                <a:extLst>
                  <a:ext uri="{FF2B5EF4-FFF2-40B4-BE49-F238E27FC236}">
                    <a16:creationId xmlns:a16="http://schemas.microsoft.com/office/drawing/2014/main" id="{A6384BAA-F039-4E68-8155-BED03EC32BB3}"/>
                  </a:ext>
                </a:extLst>
              </p:cNvPr>
              <p:cNvSpPr>
                <a:spLocks noGrp="1" noRot="1" noChangeAspect="1" noMove="1" noResize="1" noEditPoints="1" noAdjustHandles="1" noChangeArrowheads="1" noChangeShapeType="1" noTextEdit="1"/>
              </p:cNvSpPr>
              <p:nvPr>
                <p:ph idx="4294967295"/>
              </p:nvPr>
            </p:nvSpPr>
            <p:spPr>
              <a:xfrm>
                <a:off x="1467060" y="398356"/>
                <a:ext cx="10515600" cy="5881687"/>
              </a:xfrm>
              <a:blipFill>
                <a:blip r:embed="rId2"/>
                <a:stretch>
                  <a:fillRect l="-1217" t="-1451"/>
                </a:stretch>
              </a:blipFill>
            </p:spPr>
            <p:txBody>
              <a:bodyPr/>
              <a:lstStyle/>
              <a:p>
                <a:r>
                  <a:rPr lang="en-IN">
                    <a:noFill/>
                  </a:rPr>
                  <a:t> </a:t>
                </a:r>
              </a:p>
            </p:txBody>
          </p:sp>
        </mc:Fallback>
      </mc:AlternateContent>
      <p:pic>
        <p:nvPicPr>
          <p:cNvPr id="7" name="Picture 6">
            <a:extLst>
              <a:ext uri="{FF2B5EF4-FFF2-40B4-BE49-F238E27FC236}">
                <a16:creationId xmlns="" xmlns:a16="http://schemas.microsoft.com/office/drawing/2014/main" id="{978F7976-EE6C-404A-B5FF-08D71F0103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2902" y="2199695"/>
            <a:ext cx="7712108" cy="42599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48135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Classifying a face image </a:t>
            </a:r>
          </a:p>
        </p:txBody>
      </p:sp>
      <p:sp>
        <p:nvSpPr>
          <p:cNvPr id="3" name="Text Placeholder 2">
            <a:extLst>
              <a:ext uri="{FF2B5EF4-FFF2-40B4-BE49-F238E27FC236}">
                <a16:creationId xmlns="" xmlns:a16="http://schemas.microsoft.com/office/drawing/2014/main" id="{10269D4C-6D7C-4011-BFC4-75F40CFA7F76}"/>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736856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4294967295"/>
              </p:nvPr>
            </p:nvSpPr>
            <p:spPr>
              <a:xfrm>
                <a:off x="413442" y="211667"/>
                <a:ext cx="11321358" cy="6646333"/>
              </a:xfrm>
            </p:spPr>
            <p:txBody>
              <a:bodyPr>
                <a:normAutofit/>
              </a:bodyPr>
              <a:lstStyle/>
              <a:p>
                <a:pPr>
                  <a:buFont typeface="Wingdings" panose="05000000000000000000" pitchFamily="2" charset="2"/>
                  <a:buChar char="v"/>
                </a:pPr>
                <a:endParaRPr lang="en-US" sz="2300" dirty="0"/>
              </a:p>
              <a:p>
                <a:pPr>
                  <a:buFont typeface="Wingdings" panose="05000000000000000000" pitchFamily="2" charset="2"/>
                  <a:buChar char="v"/>
                </a:pPr>
                <a:r>
                  <a:rPr lang="en-US" sz="2300" dirty="0" smtClean="0"/>
                  <a:t>For </a:t>
                </a:r>
                <a:r>
                  <a:rPr lang="en-US" sz="2300" dirty="0"/>
                  <a:t>any face image </a:t>
                </a:r>
                <a:r>
                  <a:rPr lang="en-US" sz="2300" dirty="0">
                    <a:sym typeface="Symbol" panose="05050102010706020507" pitchFamily="18" charset="2"/>
                  </a:rPr>
                  <a:t> = - where</a:t>
                </a:r>
                <a:r>
                  <a:rPr lang="en-US" sz="2300" dirty="0"/>
                  <a:t> </a:t>
                </a:r>
                <a:r>
                  <a:rPr lang="en-US" sz="2300" dirty="0">
                    <a:sym typeface="Symbol" panose="05050102010706020507" pitchFamily="18" charset="2"/>
                  </a:rPr>
                  <a:t> is the average face image of the dataset.</a:t>
                </a:r>
              </a:p>
              <a:p>
                <a:pPr>
                  <a:buFont typeface="Wingdings" panose="05000000000000000000" pitchFamily="2" charset="2"/>
                  <a:buChar char="v"/>
                </a:pPr>
                <a:endParaRPr lang="en-US" sz="2300" dirty="0">
                  <a:sym typeface="Symbol" panose="05050102010706020507" pitchFamily="18" charset="2"/>
                </a:endParaRPr>
              </a:p>
              <a:p>
                <a:pPr>
                  <a:buFont typeface="Wingdings" panose="05000000000000000000" pitchFamily="2" charset="2"/>
                  <a:buChar char="v"/>
                </a:pPr>
                <a:r>
                  <a:rPr lang="en-US" sz="2300" dirty="0">
                    <a:sym typeface="Symbol" panose="05050102010706020507" pitchFamily="18" charset="2"/>
                  </a:rPr>
                  <a:t> We project  on each of the eigenfaces where the projected weights are computed as :    </a:t>
                </a:r>
              </a:p>
              <a:p>
                <a:pPr marL="0" indent="0">
                  <a:buNone/>
                </a:pPr>
                <a:r>
                  <a:rPr lang="en-US" sz="2300" dirty="0">
                    <a:sym typeface="Symbol" panose="05050102010706020507" pitchFamily="18" charset="2"/>
                  </a:rPr>
                  <a:t>				 </a:t>
                </a:r>
                <a:r>
                  <a:rPr lang="en-US" sz="2300" baseline="-25000" dirty="0">
                    <a:sym typeface="Symbol" panose="05050102010706020507" pitchFamily="18" charset="2"/>
                  </a:rPr>
                  <a:t>k </a:t>
                </a:r>
                <a:r>
                  <a:rPr lang="en-US" sz="2300" dirty="0">
                    <a:sym typeface="Symbol" panose="05050102010706020507" pitchFamily="18" charset="2"/>
                  </a:rPr>
                  <a:t> = </a:t>
                </a:r>
                <a14:m>
                  <m:oMath xmlns:m="http://schemas.openxmlformats.org/officeDocument/2006/math">
                    <m:sSubSup>
                      <m:sSubSupPr>
                        <m:ctrlPr>
                          <a:rPr lang="en-US" sz="2400" i="1" smtClean="0">
                            <a:latin typeface="Cambria Math"/>
                            <a:sym typeface="Symbol" panose="05050102010706020507" pitchFamily="18" charset="2"/>
                          </a:rPr>
                        </m:ctrlPr>
                      </m:sSubSupPr>
                      <m:e>
                        <m:r>
                          <a:rPr lang="en-US" sz="2400" b="0" i="1" smtClean="0">
                            <a:latin typeface="Cambria Math" panose="02040503050406030204" pitchFamily="18" charset="0"/>
                            <a:sym typeface="Symbol" panose="05050102010706020507" pitchFamily="18" charset="2"/>
                          </a:rPr>
                          <m:t>𝑢</m:t>
                        </m:r>
                      </m:e>
                      <m:sub>
                        <m:r>
                          <a:rPr lang="en-US" sz="2400" b="0" i="1" smtClean="0">
                            <a:latin typeface="Cambria Math" panose="02040503050406030204" pitchFamily="18" charset="0"/>
                            <a:sym typeface="Symbol" panose="05050102010706020507" pitchFamily="18" charset="2"/>
                          </a:rPr>
                          <m:t>𝑘</m:t>
                        </m:r>
                      </m:sub>
                      <m:sup>
                        <m:r>
                          <a:rPr lang="en-US" sz="2400" b="0" i="1" smtClean="0">
                            <a:latin typeface="Cambria Math" panose="02040503050406030204" pitchFamily="18" charset="0"/>
                            <a:sym typeface="Symbol" panose="05050102010706020507" pitchFamily="18" charset="2"/>
                          </a:rPr>
                          <m:t>𝑇</m:t>
                        </m:r>
                      </m:sup>
                    </m:sSubSup>
                    <m:r>
                      <m:rPr>
                        <m:sty m:val="p"/>
                      </m:rPr>
                      <a:rPr lang="en-US" sz="2400" i="0" smtClean="0">
                        <a:latin typeface="Cambria Math" panose="02040503050406030204" pitchFamily="18" charset="0"/>
                        <a:sym typeface="Symbol" panose="05050102010706020507" pitchFamily="18" charset="2"/>
                      </a:rPr>
                      <m:t>Φ</m:t>
                    </m:r>
                  </m:oMath>
                </a14:m>
                <a:r>
                  <a:rPr lang="en-US" sz="2300" dirty="0">
                    <a:sym typeface="Symbol" panose="05050102010706020507" pitchFamily="18" charset="2"/>
                  </a:rPr>
                  <a:t>  for k = 1,2…..</a:t>
                </a:r>
                <a:r>
                  <a:rPr lang="en-IN" sz="2400" dirty="0"/>
                  <a:t> M′ </a:t>
                </a:r>
                <a:endParaRPr lang="en-US" sz="2300" baseline="30000" dirty="0">
                  <a:sym typeface="Symbol" panose="05050102010706020507" pitchFamily="18" charset="2"/>
                </a:endParaRPr>
              </a:p>
              <a:p>
                <a:pPr>
                  <a:buFont typeface="Wingdings" panose="05000000000000000000" pitchFamily="2" charset="2"/>
                  <a:buChar char="v"/>
                </a:pPr>
                <a:endParaRPr lang="en-US" sz="2300" baseline="30000" dirty="0" smtClean="0">
                  <a:sym typeface="Symbol" panose="05050102010706020507" pitchFamily="18" charset="2"/>
                </a:endParaRPr>
              </a:p>
              <a:p>
                <a:pPr>
                  <a:buFont typeface="Wingdings" panose="05000000000000000000" pitchFamily="2" charset="2"/>
                  <a:buChar char="v"/>
                </a:pPr>
                <a:endParaRPr lang="en-US" sz="2300" baseline="30000" dirty="0">
                  <a:sym typeface="Symbol" panose="05050102010706020507" pitchFamily="18" charset="2"/>
                </a:endParaRPr>
              </a:p>
              <a:p>
                <a:pPr>
                  <a:buFont typeface="Wingdings" panose="05000000000000000000" pitchFamily="2" charset="2"/>
                  <a:buChar char="v"/>
                </a:pPr>
                <a:r>
                  <a:rPr lang="en-US" sz="2300" dirty="0">
                    <a:sym typeface="Symbol" panose="05050102010706020507" pitchFamily="18" charset="2"/>
                  </a:rPr>
                  <a:t> The weights form a vector </a:t>
                </a:r>
                <a:r>
                  <a:rPr lang="en-US" sz="2300" i="1" baseline="30000" dirty="0">
                    <a:sym typeface="Symbol" panose="05050102010706020507" pitchFamily="18" charset="2"/>
                  </a:rPr>
                  <a:t>T</a:t>
                </a:r>
                <a:r>
                  <a:rPr lang="en-US" sz="2300" baseline="30000" dirty="0">
                    <a:sym typeface="Symbol" panose="05050102010706020507" pitchFamily="18" charset="2"/>
                  </a:rPr>
                  <a:t> </a:t>
                </a:r>
                <a:r>
                  <a:rPr lang="en-US" sz="2300" dirty="0">
                    <a:sym typeface="Symbol" panose="05050102010706020507" pitchFamily="18" charset="2"/>
                  </a:rPr>
                  <a:t> = [</a:t>
                </a:r>
                <a:r>
                  <a:rPr lang="en-US" sz="2300" baseline="-25000" dirty="0">
                    <a:sym typeface="Symbol" panose="05050102010706020507" pitchFamily="18" charset="2"/>
                  </a:rPr>
                  <a:t>1</a:t>
                </a:r>
                <a:r>
                  <a:rPr lang="en-US" sz="2300" dirty="0">
                    <a:sym typeface="Symbol" panose="05050102010706020507" pitchFamily="18" charset="2"/>
                  </a:rPr>
                  <a:t>,</a:t>
                </a:r>
                <a:r>
                  <a:rPr lang="en-US" sz="2300" baseline="-25000" dirty="0">
                    <a:sym typeface="Symbol" panose="05050102010706020507" pitchFamily="18" charset="2"/>
                  </a:rPr>
                  <a:t>2</a:t>
                </a:r>
                <a:r>
                  <a:rPr lang="en-US" sz="2300" dirty="0">
                    <a:sym typeface="Symbol" panose="05050102010706020507" pitchFamily="18" charset="2"/>
                  </a:rPr>
                  <a:t>…… </a:t>
                </a:r>
                <a:r>
                  <a:rPr lang="en-US" sz="2300" baseline="-25000" dirty="0">
                    <a:sym typeface="Symbol" panose="05050102010706020507" pitchFamily="18" charset="2"/>
                  </a:rPr>
                  <a:t>M’</a:t>
                </a:r>
                <a:r>
                  <a:rPr lang="en-US" sz="2300" dirty="0">
                    <a:sym typeface="Symbol" panose="05050102010706020507" pitchFamily="18" charset="2"/>
                  </a:rPr>
                  <a:t>] .</a:t>
                </a:r>
              </a:p>
              <a:p>
                <a:pPr>
                  <a:buFont typeface="Wingdings" panose="05000000000000000000" pitchFamily="2" charset="2"/>
                  <a:buChar char="v"/>
                </a:pPr>
                <a:endParaRPr lang="en-US" sz="2300" dirty="0">
                  <a:sym typeface="Symbol" panose="05050102010706020507" pitchFamily="18" charset="2"/>
                </a:endParaRPr>
              </a:p>
              <a:p>
                <a:pPr>
                  <a:buFont typeface="Wingdings" panose="05000000000000000000" pitchFamily="2" charset="2"/>
                  <a:buChar char="v"/>
                </a:pPr>
                <a:r>
                  <a:rPr lang="en-US" sz="2300" dirty="0">
                    <a:sym typeface="Symbol" panose="05050102010706020507" pitchFamily="18" charset="2"/>
                  </a:rPr>
                  <a:t> This describes the contribution of each eigenface in representing the face image treating the eigenfaces as basis set vectors.</a:t>
                </a:r>
              </a:p>
              <a:p>
                <a:pPr>
                  <a:buFont typeface="Wingdings" panose="05000000000000000000" pitchFamily="2" charset="2"/>
                  <a:buChar char="v"/>
                </a:pPr>
                <a:endParaRPr lang="en-US" sz="2300" dirty="0" smtClean="0">
                  <a:sym typeface="Symbol" panose="05050102010706020507" pitchFamily="18" charset="2"/>
                </a:endParaRPr>
              </a:p>
              <a:p>
                <a:pPr>
                  <a:buFont typeface="Wingdings" panose="05000000000000000000" pitchFamily="2" charset="2"/>
                  <a:buChar char="v"/>
                </a:pPr>
                <a:endParaRPr lang="en-US" sz="2300" dirty="0">
                  <a:sym typeface="Symbol" panose="05050102010706020507" pitchFamily="18" charset="2"/>
                </a:endParaRPr>
              </a:p>
              <a:p>
                <a:pPr>
                  <a:buFont typeface="Wingdings" panose="05000000000000000000" pitchFamily="2" charset="2"/>
                  <a:buChar char="v"/>
                </a:pPr>
                <a:endParaRPr lang="en-US" sz="2300" baseline="30000" dirty="0">
                  <a:sym typeface="Symbol" panose="05050102010706020507" pitchFamily="18" charset="2"/>
                </a:endParaRPr>
              </a:p>
              <a:p>
                <a:pPr marL="0" indent="0">
                  <a:buNone/>
                </a:pPr>
                <a:endParaRPr lang="en-US" dirty="0">
                  <a:sym typeface="Symbol" panose="05050102010706020507" pitchFamily="18" charset="2"/>
                </a:endParaRPr>
              </a:p>
            </p:txBody>
          </p:sp>
        </mc:Choice>
        <mc:Fallback xmlns="">
          <p:sp>
            <p:nvSpPr>
              <p:cNvPr id="5" name="Content Placeholder 4"/>
              <p:cNvSpPr>
                <a:spLocks noGrp="1" noRot="1" noChangeAspect="1" noMove="1" noResize="1" noEditPoints="1" noAdjustHandles="1" noChangeArrowheads="1" noChangeShapeType="1" noTextEdit="1"/>
              </p:cNvSpPr>
              <p:nvPr>
                <p:ph idx="4294967295"/>
              </p:nvPr>
            </p:nvSpPr>
            <p:spPr>
              <a:xfrm>
                <a:off x="413442" y="211667"/>
                <a:ext cx="11321358" cy="6646333"/>
              </a:xfrm>
              <a:blipFill rotWithShape="1">
                <a:blip r:embed="rId2"/>
                <a:stretch>
                  <a:fillRect l="-1185" t="-1284" r="-485" b="-4679"/>
                </a:stretch>
              </a:blipFill>
            </p:spPr>
            <p:txBody>
              <a:bodyPr/>
              <a:lstStyle/>
              <a:p>
                <a:r>
                  <a:rPr lang="en-IN">
                    <a:noFill/>
                  </a:rPr>
                  <a:t> </a:t>
                </a:r>
              </a:p>
            </p:txBody>
          </p:sp>
        </mc:Fallback>
      </mc:AlternateContent>
    </p:spTree>
    <p:extLst>
      <p:ext uri="{BB962C8B-B14F-4D97-AF65-F5344CB8AC3E}">
        <p14:creationId xmlns:p14="http://schemas.microsoft.com/office/powerpoint/2010/main" val="1694904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269017" y="351555"/>
                <a:ext cx="11446318" cy="5765424"/>
              </a:xfrm>
            </p:spPr>
            <p:txBody>
              <a:bodyPr>
                <a:noAutofit/>
              </a:bodyPr>
              <a:lstStyle/>
              <a:p>
                <a:pPr>
                  <a:buFont typeface="Wingdings" panose="05000000000000000000" pitchFamily="2" charset="2"/>
                  <a:buChar char="v"/>
                </a:pPr>
                <a:r>
                  <a:rPr lang="en-US" sz="2400" dirty="0">
                    <a:sym typeface="Symbol" panose="05050102010706020507" pitchFamily="18" charset="2"/>
                  </a:rPr>
                  <a:t>We classify a face image as the face class k which minimizes the Euclidean distance :</a:t>
                </a:r>
              </a:p>
              <a:p>
                <a:pPr marL="0" indent="0">
                  <a:buNone/>
                </a:pPr>
                <a:r>
                  <a:rPr lang="en-US" sz="2400" dirty="0">
                    <a:sym typeface="Symbol" panose="05050102010706020507" pitchFamily="18" charset="2"/>
                  </a:rPr>
                  <a:t> 				</a:t>
                </a:r>
                <a:r>
                  <a:rPr lang="en-US" sz="2400" dirty="0" smtClean="0">
                    <a:sym typeface="Symbol" panose="05050102010706020507" pitchFamily="18" charset="2"/>
                  </a:rPr>
                  <a:t></a:t>
                </a:r>
                <a:r>
                  <a:rPr lang="en-US" sz="2400" baseline="-25000" dirty="0" smtClean="0">
                    <a:sym typeface="Symbol" panose="05050102010706020507" pitchFamily="18" charset="2"/>
                  </a:rPr>
                  <a:t>i</a:t>
                </a:r>
                <a:r>
                  <a:rPr lang="en-US" sz="2400" dirty="0" smtClean="0">
                    <a:sym typeface="Symbol" panose="05050102010706020507" pitchFamily="18" charset="2"/>
                  </a:rPr>
                  <a:t> </a:t>
                </a:r>
                <a:r>
                  <a:rPr lang="en-US" sz="2400" dirty="0">
                    <a:sym typeface="Symbol" panose="05050102010706020507" pitchFamily="18" charset="2"/>
                  </a:rPr>
                  <a:t>= ||  - </a:t>
                </a:r>
                <a:r>
                  <a:rPr lang="en-US" sz="2400" baseline="-25000" dirty="0">
                    <a:sym typeface="Symbol" panose="05050102010706020507" pitchFamily="18" charset="2"/>
                  </a:rPr>
                  <a:t>i</a:t>
                </a:r>
                <a:r>
                  <a:rPr lang="en-US" sz="2400" dirty="0">
                    <a:sym typeface="Symbol" panose="05050102010706020507" pitchFamily="18" charset="2"/>
                  </a:rPr>
                  <a:t>||</a:t>
                </a:r>
                <a:r>
                  <a:rPr lang="en-US" sz="2400" baseline="30000" dirty="0">
                    <a:sym typeface="Symbol" panose="05050102010706020507" pitchFamily="18" charset="2"/>
                  </a:rPr>
                  <a:t>2</a:t>
                </a:r>
                <a:r>
                  <a:rPr lang="en-US" sz="2400" dirty="0">
                    <a:sym typeface="Symbol" panose="05050102010706020507" pitchFamily="18" charset="2"/>
                  </a:rPr>
                  <a:t>   </a:t>
                </a:r>
              </a:p>
              <a:p>
                <a:pPr marL="0" indent="0">
                  <a:buNone/>
                </a:pPr>
                <a:r>
                  <a:rPr lang="en-US" sz="2400" dirty="0">
                    <a:sym typeface="Symbol" panose="05050102010706020507" pitchFamily="18" charset="2"/>
                  </a:rPr>
                  <a:t>   where </a:t>
                </a:r>
                <a:r>
                  <a:rPr lang="en-US" sz="2400" baseline="-25000" dirty="0">
                    <a:sym typeface="Symbol" panose="05050102010706020507" pitchFamily="18" charset="2"/>
                  </a:rPr>
                  <a:t>i</a:t>
                </a:r>
                <a:r>
                  <a:rPr lang="en-US" sz="2400" dirty="0">
                    <a:sym typeface="Symbol" panose="05050102010706020507" pitchFamily="18" charset="2"/>
                  </a:rPr>
                  <a:t> is the weights of the projection of the average face image of </a:t>
                </a:r>
                <a:r>
                  <a:rPr lang="en-US" sz="2400" dirty="0" err="1">
                    <a:sym typeface="Symbol" panose="05050102010706020507" pitchFamily="18" charset="2"/>
                  </a:rPr>
                  <a:t>i</a:t>
                </a:r>
                <a:r>
                  <a:rPr lang="en-US" sz="2400" baseline="30000" dirty="0" err="1">
                    <a:sym typeface="Symbol" panose="05050102010706020507" pitchFamily="18" charset="2"/>
                  </a:rPr>
                  <a:t>th</a:t>
                </a:r>
                <a:r>
                  <a:rPr lang="en-US" sz="2400" dirty="0">
                    <a:sym typeface="Symbol" panose="05050102010706020507" pitchFamily="18" charset="2"/>
                  </a:rPr>
                  <a:t> class on the face space .</a:t>
                </a:r>
              </a:p>
              <a:p>
                <a:pPr>
                  <a:buFont typeface="Wingdings" panose="05000000000000000000" pitchFamily="2" charset="2"/>
                  <a:buChar char="v"/>
                </a:pPr>
                <a:endParaRPr lang="en-US" sz="2400" dirty="0"/>
              </a:p>
              <a:p>
                <a:pPr marL="0" indent="0">
                  <a:buNone/>
                </a:pPr>
                <a:endParaRPr lang="en-US" sz="2400" dirty="0"/>
              </a:p>
              <a:p>
                <a:pPr>
                  <a:buFont typeface="Wingdings" panose="05000000000000000000" pitchFamily="2" charset="2"/>
                  <a:buChar char="v"/>
                </a:pPr>
                <a:r>
                  <a:rPr lang="en-US" sz="2400" dirty="0"/>
                  <a:t>The distance of an image from face space can be calculated as :</a:t>
                </a:r>
              </a:p>
              <a:p>
                <a:pPr marL="0" indent="0">
                  <a:buNone/>
                </a:pPr>
                <a:r>
                  <a:rPr lang="en-US" sz="2400" dirty="0"/>
                  <a:t>			</a:t>
                </a:r>
                <a:r>
                  <a:rPr lang="en-US" sz="2400" dirty="0">
                    <a:sym typeface="Symbol" panose="05050102010706020507" pitchFamily="18" charset="2"/>
                  </a:rPr>
                  <a:t></a:t>
                </a:r>
                <a:r>
                  <a:rPr lang="en-US" sz="2400" baseline="30000" dirty="0">
                    <a:sym typeface="Symbol" panose="05050102010706020507" pitchFamily="18" charset="2"/>
                  </a:rPr>
                  <a:t>2 </a:t>
                </a:r>
                <a:r>
                  <a:rPr lang="en-US" sz="2400" dirty="0">
                    <a:sym typeface="Symbol" panose="05050102010706020507" pitchFamily="18" charset="2"/>
                  </a:rPr>
                  <a:t>= </a:t>
                </a:r>
                <a14:m>
                  <m:oMath xmlns:m="http://schemas.openxmlformats.org/officeDocument/2006/math">
                    <m:r>
                      <a:rPr lang="en-IN" sz="2400" i="1">
                        <a:latin typeface="Cambria Math" panose="02040503050406030204" pitchFamily="18" charset="0"/>
                      </a:rPr>
                      <m:t>||</m:t>
                    </m:r>
                    <m:r>
                      <m:rPr>
                        <m:nor/>
                      </m:rPr>
                      <a:rPr lang="en-US" sz="2400" dirty="0">
                        <a:sym typeface="Symbol" panose="05050102010706020507" pitchFamily="18" charset="2"/>
                      </a:rPr>
                      <m:t></m:t>
                    </m:r>
                    <m:r>
                      <m:rPr>
                        <m:nor/>
                      </m:rPr>
                      <a:rPr lang="en-US" sz="2400" b="0" i="0" dirty="0" smtClean="0">
                        <a:sym typeface="Symbol" panose="05050102010706020507" pitchFamily="18" charset="2"/>
                      </a:rPr>
                      <m:t>−</m:t>
                    </m:r>
                    <m:r>
                      <m:rPr>
                        <m:nor/>
                      </m:rPr>
                      <a:rPr lang="en-US" sz="2400" dirty="0">
                        <a:sym typeface="Symbol" panose="05050102010706020507" pitchFamily="18" charset="2"/>
                      </a:rPr>
                      <m:t></m:t>
                    </m:r>
                    <m:r>
                      <m:rPr>
                        <m:nor/>
                      </m:rPr>
                      <a:rPr lang="en-US" sz="2400" baseline="-25000" dirty="0">
                        <a:sym typeface="Symbol" panose="05050102010706020507" pitchFamily="18" charset="2"/>
                      </a:rPr>
                      <m:t>f</m:t>
                    </m:r>
                    <m:r>
                      <a:rPr lang="en-IN" sz="2400" i="1">
                        <a:latin typeface="Cambria Math" panose="02040503050406030204" pitchFamily="18" charset="0"/>
                      </a:rPr>
                      <m:t>||</m:t>
                    </m:r>
                  </m:oMath>
                </a14:m>
                <a:r>
                  <a:rPr lang="en-US" sz="2400" baseline="30000" dirty="0">
                    <a:sym typeface="Symbol" panose="05050102010706020507" pitchFamily="18" charset="2"/>
                  </a:rPr>
                  <a:t>2</a:t>
                </a:r>
                <a:endParaRPr lang="en-US" sz="2400" dirty="0">
                  <a:sym typeface="Symbol" panose="05050102010706020507" pitchFamily="18" charset="2"/>
                </a:endParaRPr>
              </a:p>
              <a:p>
                <a:pPr marL="0" indent="0">
                  <a:buNone/>
                </a:pPr>
                <a:r>
                  <a:rPr lang="en-US" sz="2400" dirty="0">
                    <a:sym typeface="Symbol" panose="05050102010706020507" pitchFamily="18" charset="2"/>
                  </a:rPr>
                  <a:t>      where </a:t>
                </a:r>
                <a:r>
                  <a:rPr lang="en-US" sz="2400" baseline="-25000" dirty="0">
                    <a:sym typeface="Symbol" panose="05050102010706020507" pitchFamily="18" charset="2"/>
                  </a:rPr>
                  <a:t>f </a:t>
                </a:r>
                <a:r>
                  <a:rPr lang="en-US" sz="2400" baseline="30000" dirty="0">
                    <a:sym typeface="Symbol" panose="05050102010706020507" pitchFamily="18" charset="2"/>
                  </a:rPr>
                  <a:t> </a:t>
                </a:r>
                <a:r>
                  <a:rPr lang="en-US" sz="2400" dirty="0">
                    <a:sym typeface="Symbol" panose="05050102010706020507" pitchFamily="18" charset="2"/>
                  </a:rPr>
                  <a:t>is the projection of the image </a:t>
                </a:r>
                <a:r>
                  <a:rPr lang="en-US" sz="2400" dirty="0" smtClean="0">
                    <a:sym typeface="Symbol" panose="05050102010706020507" pitchFamily="18" charset="2"/>
                  </a:rPr>
                  <a:t>on </a:t>
                </a:r>
                <a:r>
                  <a:rPr lang="en-US" sz="2400" dirty="0">
                    <a:sym typeface="Symbol" panose="05050102010706020507" pitchFamily="18" charset="2"/>
                  </a:rPr>
                  <a:t>the face space and can be represented as:</a:t>
                </a:r>
              </a:p>
              <a:p>
                <a:pPr marL="0" indent="0">
                  <a:buNone/>
                </a:pPr>
                <a:r>
                  <a:rPr lang="en-US" sz="2400" dirty="0">
                    <a:sym typeface="Symbol" panose="05050102010706020507" pitchFamily="18" charset="2"/>
                  </a:rPr>
                  <a:t>                                    </a:t>
                </a:r>
                <a:r>
                  <a:rPr lang="en-US" sz="2400" baseline="-25000" dirty="0">
                    <a:sym typeface="Symbol" panose="05050102010706020507" pitchFamily="18" charset="2"/>
                  </a:rPr>
                  <a:t>f  </a:t>
                </a:r>
                <a:r>
                  <a:rPr lang="en-US" sz="2400" dirty="0">
                    <a:sym typeface="Symbol" panose="05050102010706020507" pitchFamily="18" charset="2"/>
                  </a:rPr>
                  <a:t>=</a:t>
                </a:r>
                <a14:m>
                  <m:oMath xmlns:m="http://schemas.openxmlformats.org/officeDocument/2006/math">
                    <m:nary>
                      <m:naryPr>
                        <m:chr m:val="∑"/>
                        <m:ctrlPr>
                          <a:rPr lang="en-US" sz="2400" i="1" smtClean="0">
                            <a:latin typeface="Cambria Math"/>
                            <a:sym typeface="Symbol" panose="05050102010706020507" pitchFamily="18" charset="2"/>
                          </a:rPr>
                        </m:ctrlPr>
                      </m:naryPr>
                      <m:sub>
                        <m:r>
                          <m:rPr>
                            <m:brk m:alnAt="23"/>
                          </m:rPr>
                          <a:rPr lang="en-US" sz="2400" b="0" i="1" smtClean="0">
                            <a:latin typeface="Cambria Math" panose="02040503050406030204" pitchFamily="18" charset="0"/>
                            <a:sym typeface="Symbol" panose="05050102010706020507" pitchFamily="18" charset="2"/>
                          </a:rPr>
                          <m:t>𝑖</m:t>
                        </m:r>
                        <m:r>
                          <a:rPr lang="en-US" sz="2400" b="0" i="1" smtClean="0">
                            <a:latin typeface="Cambria Math" panose="02040503050406030204" pitchFamily="18" charset="0"/>
                            <a:sym typeface="Symbol" panose="05050102010706020507" pitchFamily="18" charset="2"/>
                          </a:rPr>
                          <m:t>=1</m:t>
                        </m:r>
                      </m:sub>
                      <m:sup>
                        <m:sSup>
                          <m:sSupPr>
                            <m:ctrlPr>
                              <a:rPr lang="en-IN" sz="2400" i="1">
                                <a:latin typeface="Cambria Math"/>
                              </a:rPr>
                            </m:ctrlPr>
                          </m:sSupPr>
                          <m:e>
                            <m:r>
                              <a:rPr lang="en-IN" sz="2400" i="1">
                                <a:latin typeface="Cambria Math" panose="02040503050406030204" pitchFamily="18" charset="0"/>
                              </a:rPr>
                              <m:t>𝑀</m:t>
                            </m:r>
                          </m:e>
                          <m:sup>
                            <m:r>
                              <a:rPr lang="en-IN" sz="2400" i="1">
                                <a:latin typeface="Cambria Math" panose="02040503050406030204" pitchFamily="18" charset="0"/>
                              </a:rPr>
                              <m:t>′</m:t>
                            </m:r>
                          </m:sup>
                        </m:sSup>
                      </m:sup>
                      <m:e>
                        <m:sSub>
                          <m:sSubPr>
                            <m:ctrlPr>
                              <a:rPr lang="en-US" sz="2400" i="1" smtClean="0">
                                <a:latin typeface="Cambria Math"/>
                                <a:sym typeface="Symbol" panose="05050102010706020507" pitchFamily="18" charset="2"/>
                              </a:rPr>
                            </m:ctrlPr>
                          </m:sSubPr>
                          <m:e>
                            <m:r>
                              <a:rPr lang="en-US" sz="2400" i="1">
                                <a:latin typeface="Cambria Math" panose="02040503050406030204" pitchFamily="18" charset="0"/>
                                <a:sym typeface="Symbol" panose="05050102010706020507" pitchFamily="18" charset="2"/>
                              </a:rPr>
                              <m:t></m:t>
                            </m:r>
                          </m:e>
                          <m:sub>
                            <m:r>
                              <a:rPr lang="en-US" sz="2400" b="0" i="1" smtClean="0">
                                <a:latin typeface="Cambria Math" panose="02040503050406030204" pitchFamily="18" charset="0"/>
                                <a:sym typeface="Symbol" panose="05050102010706020507" pitchFamily="18" charset="2"/>
                              </a:rPr>
                              <m:t>𝑖</m:t>
                            </m:r>
                          </m:sub>
                        </m:sSub>
                        <m:sSub>
                          <m:sSubPr>
                            <m:ctrlPr>
                              <a:rPr lang="en-US" sz="2400" i="1" smtClean="0">
                                <a:latin typeface="Cambria Math"/>
                                <a:sym typeface="Symbol" panose="05050102010706020507" pitchFamily="18" charset="2"/>
                              </a:rPr>
                            </m:ctrlPr>
                          </m:sSubPr>
                          <m:e>
                            <m:r>
                              <a:rPr lang="en-US" sz="2400" b="0" i="1" smtClean="0">
                                <a:latin typeface="Cambria Math" panose="02040503050406030204" pitchFamily="18" charset="0"/>
                                <a:sym typeface="Symbol" panose="05050102010706020507" pitchFamily="18" charset="2"/>
                              </a:rPr>
                              <m:t>𝑢</m:t>
                            </m:r>
                          </m:e>
                          <m:sub>
                            <m:r>
                              <a:rPr lang="en-US" sz="2400" b="0" i="1" smtClean="0">
                                <a:latin typeface="Cambria Math" panose="02040503050406030204" pitchFamily="18" charset="0"/>
                                <a:sym typeface="Symbol" panose="05050102010706020507" pitchFamily="18" charset="2"/>
                              </a:rPr>
                              <m:t>𝑖</m:t>
                            </m:r>
                          </m:sub>
                        </m:sSub>
                      </m:e>
                    </m:nary>
                  </m:oMath>
                </a14:m>
                <a:endParaRPr lang="en-US" sz="2400" baseline="-25000" dirty="0">
                  <a:sym typeface="Symbol" panose="05050102010706020507" pitchFamily="18" charset="2"/>
                </a:endParaRPr>
              </a:p>
              <a:p>
                <a:r>
                  <a:rPr lang="en-US" sz="2500" dirty="0">
                    <a:sym typeface="Symbol" panose="05050102010706020507" pitchFamily="18" charset="2"/>
                  </a:rPr>
                  <a:t> </a:t>
                </a:r>
              </a:p>
              <a:p>
                <a:endParaRPr lang="en-US" sz="2500" dirty="0">
                  <a:sym typeface="Symbol" panose="05050102010706020507" pitchFamily="18" charset="2"/>
                </a:endParaRP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269017" y="351555"/>
                <a:ext cx="11446318" cy="5765424"/>
              </a:xfrm>
              <a:blipFill rotWithShape="1">
                <a:blip r:embed="rId2"/>
                <a:stretch>
                  <a:fillRect l="-1278" t="-1481" r="-799" b="-5079"/>
                </a:stretch>
              </a:blipFill>
            </p:spPr>
            <p:txBody>
              <a:bodyPr/>
              <a:lstStyle/>
              <a:p>
                <a:r>
                  <a:rPr lang="en-IN">
                    <a:noFill/>
                  </a:rPr>
                  <a:t> </a:t>
                </a:r>
              </a:p>
            </p:txBody>
          </p:sp>
        </mc:Fallback>
      </mc:AlternateContent>
    </p:spTree>
    <p:extLst>
      <p:ext uri="{BB962C8B-B14F-4D97-AF65-F5344CB8AC3E}">
        <p14:creationId xmlns:p14="http://schemas.microsoft.com/office/powerpoint/2010/main" val="3847327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97117" y="618438"/>
            <a:ext cx="10397765" cy="5756275"/>
          </a:xfrm>
        </p:spPr>
        <p:txBody>
          <a:bodyPr>
            <a:normAutofit lnSpcReduction="10000"/>
          </a:bodyPr>
          <a:lstStyle/>
          <a:p>
            <a:pPr>
              <a:buFont typeface="Wingdings" panose="05000000000000000000" pitchFamily="2" charset="2"/>
              <a:buChar char="v"/>
            </a:pPr>
            <a:r>
              <a:rPr lang="en-US" sz="2800" dirty="0"/>
              <a:t>If the image has a higher distance from the face space than the threshold </a:t>
            </a:r>
            <a:r>
              <a:rPr lang="en-US" sz="2800" dirty="0">
                <a:sym typeface="Symbol" panose="05050102010706020507" pitchFamily="18" charset="2"/>
              </a:rPr>
              <a:t></a:t>
            </a:r>
            <a:r>
              <a:rPr lang="en-US" sz="2800" baseline="-25000" dirty="0">
                <a:sym typeface="Symbol" panose="05050102010706020507" pitchFamily="18" charset="2"/>
              </a:rPr>
              <a:t>e</a:t>
            </a:r>
            <a:r>
              <a:rPr lang="en-US" sz="2800" dirty="0">
                <a:sym typeface="Symbol" panose="05050102010706020507" pitchFamily="18" charset="2"/>
              </a:rPr>
              <a:t> </a:t>
            </a:r>
            <a:r>
              <a:rPr lang="en-US" sz="2800" dirty="0"/>
              <a:t>, we confirm that the image is not that of a face.</a:t>
            </a:r>
          </a:p>
          <a:p>
            <a:pPr>
              <a:buFont typeface="Wingdings" panose="05000000000000000000" pitchFamily="2" charset="2"/>
              <a:buChar char="v"/>
            </a:pPr>
            <a:endParaRPr lang="en-US" sz="2800" dirty="0"/>
          </a:p>
          <a:p>
            <a:pPr>
              <a:buFont typeface="Wingdings" panose="05000000000000000000" pitchFamily="2" charset="2"/>
              <a:buChar char="v"/>
            </a:pPr>
            <a:r>
              <a:rPr lang="en-US" sz="2800" dirty="0">
                <a:sym typeface="Symbol" panose="05050102010706020507" pitchFamily="18" charset="2"/>
              </a:rPr>
              <a:t> </a:t>
            </a:r>
            <a:r>
              <a:rPr lang="en-US" sz="2800" dirty="0"/>
              <a:t>If the distance of the image is less than threshold </a:t>
            </a:r>
            <a:r>
              <a:rPr lang="en-US" sz="2800" dirty="0">
                <a:sym typeface="Symbol" panose="05050102010706020507" pitchFamily="18" charset="2"/>
              </a:rPr>
              <a:t></a:t>
            </a:r>
            <a:r>
              <a:rPr lang="en-US" sz="2800" baseline="-25000" dirty="0">
                <a:sym typeface="Symbol" panose="05050102010706020507" pitchFamily="18" charset="2"/>
              </a:rPr>
              <a:t>e </a:t>
            </a:r>
            <a:r>
              <a:rPr lang="en-US" sz="2800" dirty="0">
                <a:sym typeface="Symbol" panose="05050102010706020507" pitchFamily="18" charset="2"/>
              </a:rPr>
              <a:t>, </a:t>
            </a:r>
            <a:r>
              <a:rPr lang="en-US" sz="2800" dirty="0"/>
              <a:t> then the image is that of a face as it is close to the face space.  </a:t>
            </a:r>
          </a:p>
          <a:p>
            <a:pPr>
              <a:buFont typeface="Wingdings" panose="05000000000000000000" pitchFamily="2" charset="2"/>
              <a:buChar char="v"/>
            </a:pPr>
            <a:endParaRPr lang="en-US" sz="2800" dirty="0"/>
          </a:p>
          <a:p>
            <a:pPr>
              <a:buFont typeface="Wingdings" panose="05000000000000000000" pitchFamily="2" charset="2"/>
              <a:buChar char="v"/>
            </a:pPr>
            <a:r>
              <a:rPr lang="en-US" sz="2800" dirty="0"/>
              <a:t>Then we compute the distance of the image from each known class label and find the possible classes where </a:t>
            </a:r>
            <a:r>
              <a:rPr lang="en-US" sz="2800" dirty="0">
                <a:sym typeface="Symbol" panose="05050102010706020507" pitchFamily="18" charset="2"/>
              </a:rPr>
              <a:t> </a:t>
            </a:r>
            <a:r>
              <a:rPr lang="en-US" sz="2800" baseline="-25000" dirty="0">
                <a:sym typeface="Symbol" panose="05050102010706020507" pitchFamily="18" charset="2"/>
              </a:rPr>
              <a:t>k</a:t>
            </a:r>
            <a:r>
              <a:rPr lang="en-US" sz="2800" dirty="0"/>
              <a:t>&lt; </a:t>
            </a:r>
            <a:r>
              <a:rPr lang="en-US" sz="2800" dirty="0">
                <a:sym typeface="Symbol" panose="05050102010706020507" pitchFamily="18" charset="2"/>
              </a:rPr>
              <a:t></a:t>
            </a:r>
            <a:r>
              <a:rPr lang="en-US" sz="2800" baseline="-25000" dirty="0">
                <a:sym typeface="Symbol" panose="05050102010706020507" pitchFamily="18" charset="2"/>
              </a:rPr>
              <a:t>k</a:t>
            </a:r>
            <a:r>
              <a:rPr lang="en-US" sz="2800" dirty="0"/>
              <a:t>  and we classify the image as the one with minimum </a:t>
            </a:r>
            <a:r>
              <a:rPr lang="en-US" sz="2800" dirty="0">
                <a:sym typeface="Symbol" panose="05050102010706020507" pitchFamily="18" charset="2"/>
              </a:rPr>
              <a:t> </a:t>
            </a:r>
            <a:r>
              <a:rPr lang="en-US" sz="2800" baseline="-25000" dirty="0">
                <a:sym typeface="Symbol" panose="05050102010706020507" pitchFamily="18" charset="2"/>
              </a:rPr>
              <a:t>k </a:t>
            </a:r>
            <a:r>
              <a:rPr lang="en-US" sz="2800" dirty="0"/>
              <a:t>.</a:t>
            </a:r>
          </a:p>
          <a:p>
            <a:pPr>
              <a:buFont typeface="Wingdings" panose="05000000000000000000" pitchFamily="2" charset="2"/>
              <a:buChar char="v"/>
            </a:pPr>
            <a:endParaRPr lang="en-US" sz="2800" dirty="0"/>
          </a:p>
          <a:p>
            <a:pPr>
              <a:buFont typeface="Wingdings" panose="05000000000000000000" pitchFamily="2" charset="2"/>
              <a:buChar char="v"/>
            </a:pPr>
            <a:r>
              <a:rPr lang="en-US" sz="2800" dirty="0"/>
              <a:t> If no possible candidates exist, then we classify it as a face image of an unknown person. </a:t>
            </a:r>
          </a:p>
          <a:p>
            <a:pPr>
              <a:buFont typeface="Wingdings" panose="05000000000000000000" pitchFamily="2" charset="2"/>
              <a:buChar char="v"/>
            </a:pPr>
            <a:endParaRPr lang="en-US" sz="2800" dirty="0"/>
          </a:p>
        </p:txBody>
      </p:sp>
    </p:spTree>
    <p:extLst>
      <p:ext uri="{BB962C8B-B14F-4D97-AF65-F5344CB8AC3E}">
        <p14:creationId xmlns:p14="http://schemas.microsoft.com/office/powerpoint/2010/main" val="847923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64F2FB-AC45-4F17-9033-E0D1B105A763}"/>
              </a:ext>
            </a:extLst>
          </p:cNvPr>
          <p:cNvSpPr>
            <a:spLocks noGrp="1"/>
          </p:cNvSpPr>
          <p:nvPr>
            <p:ph type="title"/>
          </p:nvPr>
        </p:nvSpPr>
        <p:spPr>
          <a:xfrm>
            <a:off x="381000" y="4960137"/>
            <a:ext cx="7772400" cy="1463040"/>
          </a:xfrm>
        </p:spPr>
        <p:txBody>
          <a:bodyPr/>
          <a:lstStyle/>
          <a:p>
            <a:r>
              <a:rPr lang="en-US" dirty="0"/>
              <a:t>Experiments &amp; results</a:t>
            </a:r>
            <a:endParaRPr lang="en-IN" dirty="0"/>
          </a:p>
        </p:txBody>
      </p:sp>
      <p:sp>
        <p:nvSpPr>
          <p:cNvPr id="3" name="Text Placeholder 2">
            <a:extLst>
              <a:ext uri="{FF2B5EF4-FFF2-40B4-BE49-F238E27FC236}">
                <a16:creationId xmlns="" xmlns:a16="http://schemas.microsoft.com/office/drawing/2014/main" id="{0E6867C8-9F7E-4F1A-A2D2-D6C629B69580}"/>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35148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1E3D43-C299-4CF5-9DA8-1BD60E44AA1F}"/>
              </a:ext>
            </a:extLst>
          </p:cNvPr>
          <p:cNvSpPr>
            <a:spLocks noGrp="1"/>
          </p:cNvSpPr>
          <p:nvPr>
            <p:ph type="title"/>
          </p:nvPr>
        </p:nvSpPr>
        <p:spPr/>
        <p:txBody>
          <a:bodyPr/>
          <a:lstStyle/>
          <a:p>
            <a:r>
              <a:rPr lang="en-IN" dirty="0"/>
              <a:t>MOTIVATION</a:t>
            </a:r>
          </a:p>
        </p:txBody>
      </p:sp>
      <p:sp>
        <p:nvSpPr>
          <p:cNvPr id="4" name="Text Placeholder 3">
            <a:extLst>
              <a:ext uri="{FF2B5EF4-FFF2-40B4-BE49-F238E27FC236}">
                <a16:creationId xmlns="" xmlns:a16="http://schemas.microsoft.com/office/drawing/2014/main" id="{BAAB9C62-B5E6-4E98-A840-BB7882943F0B}"/>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448569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11F6FA-20A8-4826-A775-E256C239D972}"/>
              </a:ext>
            </a:extLst>
          </p:cNvPr>
          <p:cNvSpPr txBox="1"/>
          <p:nvPr/>
        </p:nvSpPr>
        <p:spPr>
          <a:xfrm>
            <a:off x="389105" y="1228397"/>
            <a:ext cx="10642061" cy="4401205"/>
          </a:xfrm>
          <a:prstGeom prst="rect">
            <a:avLst/>
          </a:prstGeom>
          <a:noFill/>
        </p:spPr>
        <p:txBody>
          <a:bodyPr wrap="square" rtlCol="0">
            <a:spAutoFit/>
          </a:bodyPr>
          <a:lstStyle/>
          <a:p>
            <a:pPr marL="514350" indent="-514350" algn="just">
              <a:buClr>
                <a:schemeClr val="accent1"/>
              </a:buClr>
              <a:buFont typeface="Wingdings" panose="05000000000000000000" pitchFamily="2" charset="2"/>
              <a:buChar char="v"/>
            </a:pPr>
            <a:r>
              <a:rPr lang="en-US" sz="2800" dirty="0"/>
              <a:t> In the first part of our experiment, we have considered the entire dataset for computing the eigenfaces, i.e., 11 images of each of the 15 people , totaling165 images. </a:t>
            </a:r>
          </a:p>
          <a:p>
            <a:pPr marL="514350" indent="-514350" algn="just">
              <a:buClr>
                <a:schemeClr val="accent1"/>
              </a:buClr>
              <a:buFont typeface="Wingdings" panose="05000000000000000000" pitchFamily="2" charset="2"/>
              <a:buChar char="v"/>
            </a:pPr>
            <a:endParaRPr lang="en-US" sz="2800" dirty="0"/>
          </a:p>
          <a:p>
            <a:pPr marL="514350" indent="-514350" algn="just">
              <a:buClr>
                <a:schemeClr val="accent1"/>
              </a:buClr>
              <a:buFont typeface="Wingdings" panose="05000000000000000000" pitchFamily="2" charset="2"/>
              <a:buChar char="v"/>
            </a:pPr>
            <a:r>
              <a:rPr lang="en-US" sz="2800" dirty="0"/>
              <a:t> Subsequently, for testing the accuracy of classification, we tested on “normal” images of each person (15 of them in total).</a:t>
            </a:r>
          </a:p>
          <a:p>
            <a:pPr marL="514350" indent="-514350" algn="just">
              <a:buClr>
                <a:schemeClr val="accent1"/>
              </a:buClr>
              <a:buFont typeface="Wingdings" panose="05000000000000000000" pitchFamily="2" charset="2"/>
              <a:buChar char="v"/>
            </a:pPr>
            <a:endParaRPr lang="en-US" sz="2800" dirty="0"/>
          </a:p>
          <a:p>
            <a:pPr lvl="1" algn="just">
              <a:buClr>
                <a:schemeClr val="accent1"/>
              </a:buClr>
            </a:pPr>
            <a:endParaRPr lang="en-US" sz="2800" dirty="0"/>
          </a:p>
          <a:p>
            <a:pPr lvl="1" algn="just">
              <a:buClr>
                <a:schemeClr val="accent1"/>
              </a:buClr>
            </a:pPr>
            <a:r>
              <a:rPr lang="en-US" sz="2800" dirty="0"/>
              <a:t>Here, we found that the classifying mechanism was able to </a:t>
            </a:r>
            <a:r>
              <a:rPr lang="en-US" sz="2800" b="1" dirty="0">
                <a:solidFill>
                  <a:schemeClr val="accent3">
                    <a:lumMod val="75000"/>
                  </a:schemeClr>
                </a:solidFill>
              </a:rPr>
              <a:t>correctly classify all the 15 images</a:t>
            </a:r>
            <a:r>
              <a:rPr lang="en-US" sz="2800" dirty="0"/>
              <a:t> belonging to the test set.</a:t>
            </a:r>
          </a:p>
        </p:txBody>
      </p:sp>
    </p:spTree>
    <p:extLst>
      <p:ext uri="{BB962C8B-B14F-4D97-AF65-F5344CB8AC3E}">
        <p14:creationId xmlns:p14="http://schemas.microsoft.com/office/powerpoint/2010/main" val="133819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8D4A2B3-7522-4E2D-9A8B-5BE00759601A}"/>
              </a:ext>
            </a:extLst>
          </p:cNvPr>
          <p:cNvSpPr txBox="1"/>
          <p:nvPr/>
        </p:nvSpPr>
        <p:spPr>
          <a:xfrm>
            <a:off x="427918" y="669738"/>
            <a:ext cx="10914434" cy="5693866"/>
          </a:xfrm>
          <a:prstGeom prst="rect">
            <a:avLst/>
          </a:prstGeom>
          <a:noFill/>
        </p:spPr>
        <p:txBody>
          <a:bodyPr wrap="square" rtlCol="0">
            <a:spAutoFit/>
          </a:bodyPr>
          <a:lstStyle/>
          <a:p>
            <a:pPr marL="457200" indent="-457200" algn="just">
              <a:buClr>
                <a:schemeClr val="accent1"/>
              </a:buClr>
              <a:buFont typeface="Wingdings" panose="05000000000000000000" pitchFamily="2" charset="2"/>
              <a:buChar char="v"/>
            </a:pPr>
            <a:r>
              <a:rPr lang="en-US" sz="2800" dirty="0"/>
              <a:t>In the second part of the experiment, we had a mutually exclusive   training set for computing eigenfaces and a separate unseen test set for predicting the class of the faces. </a:t>
            </a:r>
          </a:p>
          <a:p>
            <a:pPr marL="457200" indent="-457200" algn="just">
              <a:buClr>
                <a:schemeClr val="accent1"/>
              </a:buClr>
              <a:buFont typeface="Wingdings" panose="05000000000000000000" pitchFamily="2" charset="2"/>
              <a:buChar char="v"/>
            </a:pPr>
            <a:endParaRPr lang="en-US" sz="2800" dirty="0"/>
          </a:p>
          <a:p>
            <a:pPr lvl="1" algn="just">
              <a:buClr>
                <a:schemeClr val="accent1"/>
              </a:buClr>
            </a:pPr>
            <a:r>
              <a:rPr lang="en-US" sz="2800" dirty="0"/>
              <a:t>As before, we took the “normal” images of each person (15 of them in total) as our test set. However, this time for computing the eigen faces, our train set consisted of the entire dataset images </a:t>
            </a:r>
            <a:r>
              <a:rPr lang="en-US" sz="2800" b="1" dirty="0"/>
              <a:t>minus </a:t>
            </a:r>
            <a:r>
              <a:rPr lang="en-US" sz="2800" dirty="0"/>
              <a:t>the test set images. So our training set consisted of 10 images of each class totaling 150 images. </a:t>
            </a:r>
          </a:p>
          <a:p>
            <a:pPr marL="457200" indent="-457200">
              <a:buClr>
                <a:schemeClr val="accent1"/>
              </a:buClr>
              <a:buFont typeface="Wingdings" panose="05000000000000000000" pitchFamily="2" charset="2"/>
              <a:buChar char="v"/>
            </a:pPr>
            <a:endParaRPr lang="en-US" sz="2800" dirty="0"/>
          </a:p>
          <a:p>
            <a:pPr lvl="1">
              <a:buClr>
                <a:schemeClr val="accent1"/>
              </a:buClr>
            </a:pPr>
            <a:r>
              <a:rPr lang="en-US" sz="2800" dirty="0"/>
              <a:t>Here, we found that the classifying mechanism was able to </a:t>
            </a:r>
            <a:r>
              <a:rPr lang="en-US" sz="2800" b="1" dirty="0">
                <a:solidFill>
                  <a:schemeClr val="accent3">
                    <a:lumMod val="75000"/>
                  </a:schemeClr>
                </a:solidFill>
              </a:rPr>
              <a:t>correctly classify </a:t>
            </a:r>
            <a:r>
              <a:rPr lang="en-US" sz="2800" b="1" dirty="0" smtClean="0">
                <a:solidFill>
                  <a:schemeClr val="accent3">
                    <a:lumMod val="75000"/>
                  </a:schemeClr>
                </a:solidFill>
              </a:rPr>
              <a:t>14 </a:t>
            </a:r>
            <a:r>
              <a:rPr lang="en-US" sz="2800" b="1" dirty="0">
                <a:solidFill>
                  <a:schemeClr val="accent3">
                    <a:lumMod val="75000"/>
                  </a:schemeClr>
                </a:solidFill>
              </a:rPr>
              <a:t>out of the 15</a:t>
            </a:r>
            <a:r>
              <a:rPr lang="en-US" sz="2800" dirty="0"/>
              <a:t> test set images.</a:t>
            </a:r>
          </a:p>
          <a:p>
            <a:pPr marL="457200" indent="-457200">
              <a:buClr>
                <a:schemeClr val="accent1"/>
              </a:buClr>
              <a:buFont typeface="Wingdings" panose="05000000000000000000" pitchFamily="2" charset="2"/>
              <a:buChar char="v"/>
            </a:pPr>
            <a:endParaRPr lang="en-IN" sz="2800" dirty="0"/>
          </a:p>
        </p:txBody>
      </p:sp>
    </p:spTree>
    <p:extLst>
      <p:ext uri="{BB962C8B-B14F-4D97-AF65-F5344CB8AC3E}">
        <p14:creationId xmlns:p14="http://schemas.microsoft.com/office/powerpoint/2010/main" val="91944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0498611-02FD-49CC-972C-EB995E9DBB98}"/>
              </a:ext>
            </a:extLst>
          </p:cNvPr>
          <p:cNvSpPr>
            <a:spLocks noGrp="1"/>
          </p:cNvSpPr>
          <p:nvPr>
            <p:ph type="title"/>
          </p:nvPr>
        </p:nvSpPr>
        <p:spPr>
          <a:xfrm>
            <a:off x="1024128" y="435518"/>
            <a:ext cx="9720072" cy="1499616"/>
          </a:xfrm>
        </p:spPr>
        <p:txBody>
          <a:bodyPr>
            <a:normAutofit/>
          </a:bodyPr>
          <a:lstStyle/>
          <a:p>
            <a:r>
              <a:rPr lang="en-US" sz="4400" u="sng" dirty="0">
                <a:solidFill>
                  <a:schemeClr val="accent3">
                    <a:lumMod val="75000"/>
                  </a:schemeClr>
                </a:solidFill>
              </a:rPr>
              <a:t>Choice of </a:t>
            </a:r>
            <a:r>
              <a:rPr lang="en-IN" sz="3850" u="sng" dirty="0">
                <a:solidFill>
                  <a:schemeClr val="accent3">
                    <a:lumMod val="75000"/>
                  </a:schemeClr>
                </a:solidFill>
                <a:latin typeface="Ebrima" panose="02000000000000000000" pitchFamily="2" charset="0"/>
                <a:ea typeface="Ebrima" panose="02000000000000000000" pitchFamily="2" charset="0"/>
                <a:cs typeface="Ebrima" panose="02000000000000000000" pitchFamily="2" charset="0"/>
              </a:rPr>
              <a:t>M’ </a:t>
            </a:r>
            <a:endParaRPr lang="en-IN" sz="3850" u="sng" dirty="0">
              <a:solidFill>
                <a:schemeClr val="accent3">
                  <a:lumMod val="75000"/>
                </a:schemeClr>
              </a:solidFill>
            </a:endParaRPr>
          </a:p>
        </p:txBody>
      </p:sp>
      <p:sp>
        <p:nvSpPr>
          <p:cNvPr id="4" name="Content Placeholder 3">
            <a:extLst>
              <a:ext uri="{FF2B5EF4-FFF2-40B4-BE49-F238E27FC236}">
                <a16:creationId xmlns="" xmlns:a16="http://schemas.microsoft.com/office/drawing/2014/main" id="{050A1EEF-6008-41DA-A322-58AD652DBDC9}"/>
              </a:ext>
            </a:extLst>
          </p:cNvPr>
          <p:cNvSpPr>
            <a:spLocks noGrp="1"/>
          </p:cNvSpPr>
          <p:nvPr>
            <p:ph idx="1"/>
          </p:nvPr>
        </p:nvSpPr>
        <p:spPr>
          <a:xfrm>
            <a:off x="706884" y="2032042"/>
            <a:ext cx="10778231" cy="4261104"/>
          </a:xfrm>
        </p:spPr>
        <p:txBody>
          <a:bodyPr>
            <a:normAutofit fontScale="92500" lnSpcReduction="20000"/>
          </a:bodyPr>
          <a:lstStyle/>
          <a:p>
            <a:r>
              <a:rPr lang="en-US" sz="2800" dirty="0"/>
              <a:t>For both these experiments, we tried out different values of </a:t>
            </a:r>
            <a:r>
              <a:rPr lang="en-US" sz="2800" dirty="0">
                <a:solidFill>
                  <a:schemeClr val="accent3">
                    <a:lumMod val="75000"/>
                  </a:schemeClr>
                </a:solidFill>
              </a:rPr>
              <a:t>the number of top eigenfaces</a:t>
            </a:r>
            <a:r>
              <a:rPr lang="en-IN" sz="2800" dirty="0">
                <a:solidFill>
                  <a:schemeClr val="accent3">
                    <a:lumMod val="75000"/>
                  </a:schemeClr>
                </a:solidFill>
              </a:rPr>
              <a:t> (i.e.,</a:t>
            </a:r>
            <a:r>
              <a:rPr lang="en-IN" sz="2800" b="1" dirty="0">
                <a:solidFill>
                  <a:schemeClr val="accent3">
                    <a:lumMod val="75000"/>
                  </a:schemeClr>
                </a:solidFill>
              </a:rPr>
              <a:t> </a:t>
            </a:r>
            <a:r>
              <a:rPr lang="en-IN" sz="2800" dirty="0">
                <a:solidFill>
                  <a:schemeClr val="accent3">
                    <a:lumMod val="75000"/>
                  </a:schemeClr>
                </a:solidFill>
                <a:latin typeface="Ebrima" panose="02000000000000000000" pitchFamily="2" charset="0"/>
                <a:ea typeface="Ebrima" panose="02000000000000000000" pitchFamily="2" charset="0"/>
                <a:cs typeface="Ebrima" panose="02000000000000000000" pitchFamily="2" charset="0"/>
              </a:rPr>
              <a:t>M’ </a:t>
            </a:r>
            <a:r>
              <a:rPr lang="en-IN" sz="2800" dirty="0">
                <a:solidFill>
                  <a:schemeClr val="accent3">
                    <a:lumMod val="75000"/>
                  </a:schemeClr>
                </a:solidFill>
              </a:rPr>
              <a:t>) </a:t>
            </a:r>
            <a:r>
              <a:rPr lang="en-US" sz="2800" dirty="0"/>
              <a:t>to consider as the face space. </a:t>
            </a:r>
          </a:p>
          <a:p>
            <a:r>
              <a:rPr lang="en-US" sz="2800" dirty="0"/>
              <a:t>Now, considering more number of top eigenfaces gives a better representation of a face image but there is the cost of added computational complexity. </a:t>
            </a:r>
          </a:p>
          <a:p>
            <a:pPr algn="just"/>
            <a:endParaRPr lang="en-US" sz="2800" dirty="0"/>
          </a:p>
          <a:p>
            <a:pPr algn="just"/>
            <a:r>
              <a:rPr lang="en-US" sz="2800" dirty="0"/>
              <a:t>So, there is a tradeoff between the computational cost and classification accuracy. </a:t>
            </a:r>
          </a:p>
          <a:p>
            <a:pPr marL="0" indent="0" algn="just">
              <a:buNone/>
            </a:pPr>
            <a:endParaRPr lang="en-US" sz="2800" dirty="0"/>
          </a:p>
          <a:p>
            <a:pPr marL="173736" lvl="1" indent="0" algn="just">
              <a:buNone/>
            </a:pPr>
            <a:r>
              <a:rPr lang="en-US" sz="2800" dirty="0"/>
              <a:t>However, we found out that considering the </a:t>
            </a:r>
            <a:r>
              <a:rPr lang="en-US" sz="2800" dirty="0">
                <a:solidFill>
                  <a:schemeClr val="accent3">
                    <a:lumMod val="75000"/>
                  </a:schemeClr>
                </a:solidFill>
              </a:rPr>
              <a:t>top 50 </a:t>
            </a:r>
            <a:r>
              <a:rPr lang="en-US" sz="2800" dirty="0"/>
              <a:t>eigenfaces gave sufficiently good results </a:t>
            </a:r>
            <a:r>
              <a:rPr lang="en-US" sz="2800" dirty="0" err="1"/>
              <a:t>w.r.t.</a:t>
            </a:r>
            <a:r>
              <a:rPr lang="en-US" sz="2800" dirty="0"/>
              <a:t> accuracy. It is also computationally effective as we are only considering about 1/3rd of the total eigenfaces. So for our experiments, </a:t>
            </a:r>
            <a:r>
              <a:rPr lang="en-US" sz="2800" dirty="0">
                <a:solidFill>
                  <a:schemeClr val="accent3">
                    <a:lumMod val="75000"/>
                  </a:schemeClr>
                </a:solidFill>
              </a:rPr>
              <a:t>we considered the top 50 eigenfaces as our </a:t>
            </a:r>
            <a:r>
              <a:rPr lang="en-US" sz="2800" dirty="0" err="1">
                <a:solidFill>
                  <a:schemeClr val="accent3">
                    <a:lumMod val="75000"/>
                  </a:schemeClr>
                </a:solidFill>
              </a:rPr>
              <a:t>facespace</a:t>
            </a:r>
            <a:r>
              <a:rPr lang="en-US" sz="2800" dirty="0">
                <a:solidFill>
                  <a:schemeClr val="accent3">
                    <a:lumMod val="75000"/>
                  </a:schemeClr>
                </a:solidFill>
              </a:rPr>
              <a:t>.</a:t>
            </a:r>
            <a:endParaRPr lang="en-IN" sz="2800" dirty="0">
              <a:solidFill>
                <a:schemeClr val="accent3">
                  <a:lumMod val="75000"/>
                </a:schemeClr>
              </a:solidFill>
            </a:endParaRPr>
          </a:p>
          <a:p>
            <a:endParaRPr lang="en-IN" dirty="0"/>
          </a:p>
        </p:txBody>
      </p:sp>
    </p:spTree>
    <p:extLst>
      <p:ext uri="{BB962C8B-B14F-4D97-AF65-F5344CB8AC3E}">
        <p14:creationId xmlns:p14="http://schemas.microsoft.com/office/powerpoint/2010/main" val="3173319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34CCD0F-D23C-46D2-8D39-EB3EB91529EA}"/>
              </a:ext>
            </a:extLst>
          </p:cNvPr>
          <p:cNvSpPr>
            <a:spLocks noGrp="1"/>
          </p:cNvSpPr>
          <p:nvPr>
            <p:ph type="title"/>
          </p:nvPr>
        </p:nvSpPr>
        <p:spPr/>
        <p:txBody>
          <a:bodyPr/>
          <a:lstStyle/>
          <a:p>
            <a:r>
              <a:rPr lang="en-US" u="sng" dirty="0">
                <a:solidFill>
                  <a:schemeClr val="accent3">
                    <a:lumMod val="75000"/>
                  </a:schemeClr>
                </a:solidFill>
              </a:rPr>
              <a:t>Calculating the threshold value</a:t>
            </a:r>
            <a:endParaRPr lang="en-IN" u="sng" dirty="0">
              <a:solidFill>
                <a:schemeClr val="accent3">
                  <a:lumMod val="75000"/>
                </a:schemeClr>
              </a:solidFill>
            </a:endParaRP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 xmlns:a16="http://schemas.microsoft.com/office/drawing/2014/main" id="{CCF84C13-88C6-42CD-B89D-B5BB801DCD08}"/>
                  </a:ext>
                </a:extLst>
              </p:cNvPr>
              <p:cNvSpPr txBox="1">
                <a:spLocks noGrp="1"/>
              </p:cNvSpPr>
              <p:nvPr>
                <p:ph idx="1"/>
              </p:nvPr>
            </p:nvSpPr>
            <p:spPr>
              <a:xfrm>
                <a:off x="930552" y="1994964"/>
                <a:ext cx="10749257" cy="4648452"/>
              </a:xfrm>
              <a:prstGeom prst="rect">
                <a:avLst/>
              </a:prstGeom>
              <a:noFill/>
            </p:spPr>
            <p:txBody>
              <a:bodyPr wrap="square" rtlCol="0">
                <a:spAutoFit/>
              </a:bodyPr>
              <a:lstStyle/>
              <a:p>
                <a:pPr>
                  <a:buFont typeface="Wingdings" panose="05000000000000000000" pitchFamily="2" charset="2"/>
                  <a:buChar char="v"/>
                </a:pPr>
                <a:r>
                  <a:rPr lang="en-US" dirty="0"/>
                  <a:t> </a:t>
                </a:r>
                <a:r>
                  <a:rPr lang="en-US" sz="2000" dirty="0"/>
                  <a:t>For calculating the face threshold value (</a:t>
                </a:r>
                <a14:m>
                  <m:oMath xmlns:m="http://schemas.openxmlformats.org/officeDocument/2006/math">
                    <m:sSub>
                      <m:sSubPr>
                        <m:ctrlPr>
                          <a:rPr lang="en-US" sz="2000" i="1">
                            <a:latin typeface="Cambria Math"/>
                          </a:rPr>
                        </m:ctrlPr>
                      </m:sSubPr>
                      <m:e>
                        <m:r>
                          <a:rPr lang="en-US" sz="2000" i="1">
                            <a:latin typeface="Cambria Math" panose="02040503050406030204" pitchFamily="18" charset="0"/>
                          </a:rPr>
                          <m:t>𝛳</m:t>
                        </m:r>
                      </m:e>
                      <m:sub>
                        <m:r>
                          <a:rPr lang="en-US" sz="2000" i="1">
                            <a:latin typeface="Cambria Math" panose="02040503050406030204" pitchFamily="18" charset="0"/>
                          </a:rPr>
                          <m:t>𝑒</m:t>
                        </m:r>
                      </m:sub>
                    </m:sSub>
                  </m:oMath>
                </a14:m>
                <a:r>
                  <a:rPr lang="en-US" sz="2000" dirty="0"/>
                  <a:t>) we planned to use the maximum distance of an image from the face space out of all the images in the training set. </a:t>
                </a:r>
              </a:p>
              <a:p>
                <a:r>
                  <a:rPr lang="en-US" sz="2000" dirty="0"/>
                  <a:t>For calculating the class threshold value vector( </a:t>
                </a:r>
                <a:r>
                  <a:rPr lang="en-US" sz="2000" dirty="0">
                    <a:latin typeface="Cambria Math" panose="02040503050406030204" pitchFamily="18" charset="0"/>
                    <a:ea typeface="Cambria Math" panose="02040503050406030204" pitchFamily="18" charset="0"/>
                  </a:rPr>
                  <a:t>𝛳 =</a:t>
                </a:r>
                <a14:m>
                  <m:oMath xmlns:m="http://schemas.openxmlformats.org/officeDocument/2006/math">
                    <m:sSub>
                      <m:sSubPr>
                        <m:ctrlPr>
                          <a:rPr lang="en-US" sz="2000" i="1" smtClean="0">
                            <a:latin typeface="Cambria Math"/>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𝛳</m:t>
                        </m:r>
                      </m:e>
                      <m:sub>
                        <m:r>
                          <a:rPr lang="en-US" sz="2000" b="0" i="1" smtClean="0">
                            <a:latin typeface="Cambria Math" panose="02040503050406030204" pitchFamily="18" charset="0"/>
                            <a:ea typeface="Cambria Math" panose="02040503050406030204" pitchFamily="18" charset="0"/>
                          </a:rPr>
                          <m:t>1</m:t>
                        </m:r>
                      </m:sub>
                    </m:sSub>
                  </m:oMath>
                </a14:m>
                <a:r>
                  <a:rPr lang="en-US" sz="2000" dirty="0"/>
                  <a:t>,</a:t>
                </a:r>
                <a:r>
                  <a:rPr lang="en-US" sz="2000" dirty="0">
                    <a:ea typeface="Cambria Math" panose="02040503050406030204" pitchFamily="18" charset="0"/>
                  </a:rPr>
                  <a:t> </a:t>
                </a:r>
                <a14:m>
                  <m:oMath xmlns:m="http://schemas.openxmlformats.org/officeDocument/2006/math">
                    <m:sSub>
                      <m:sSubPr>
                        <m:ctrlPr>
                          <a:rPr lang="en-US" sz="2000" i="1">
                            <a:latin typeface="Cambria Math"/>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𝛳</m:t>
                        </m:r>
                      </m:e>
                      <m:sub>
                        <m:r>
                          <a:rPr lang="en-US" sz="2000" b="0" i="1" smtClean="0">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m:t>
                    </m:r>
                  </m:oMath>
                </a14:m>
                <a:r>
                  <a:rPr lang="en-US" sz="2000" dirty="0">
                    <a:ea typeface="Cambria Math" panose="02040503050406030204" pitchFamily="18" charset="0"/>
                  </a:rPr>
                  <a:t> </a:t>
                </a:r>
                <a14:m>
                  <m:oMath xmlns:m="http://schemas.openxmlformats.org/officeDocument/2006/math">
                    <m:sSub>
                      <m:sSubPr>
                        <m:ctrlPr>
                          <a:rPr lang="en-US" sz="2000" i="1">
                            <a:latin typeface="Cambria Math"/>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𝛳</m:t>
                        </m:r>
                      </m:e>
                      <m:sub>
                        <m:r>
                          <a:rPr lang="en-US" sz="2000" b="0" i="1" smtClean="0">
                            <a:latin typeface="Cambria Math" panose="02040503050406030204" pitchFamily="18" charset="0"/>
                            <a:ea typeface="Cambria Math" panose="02040503050406030204" pitchFamily="18" charset="0"/>
                          </a:rPr>
                          <m:t>𝑘</m:t>
                        </m:r>
                      </m:sub>
                    </m:sSub>
                  </m:oMath>
                </a14:m>
                <a:r>
                  <a:rPr lang="en-US" sz="2000" dirty="0"/>
                  <a:t>] ), for each class label k, we planned to take the maximum distance of the image from that class label for all images of that class label in the training set. </a:t>
                </a:r>
              </a:p>
              <a:p>
                <a:endParaRPr lang="en-US" sz="2000" dirty="0"/>
              </a:p>
              <a:p>
                <a:pPr>
                  <a:buFont typeface="Wingdings" panose="05000000000000000000" pitchFamily="2" charset="2"/>
                  <a:buChar char="v"/>
                </a:pPr>
                <a:r>
                  <a:rPr lang="en-US" sz="2000" dirty="0"/>
                  <a:t> However, after some experimentation, we observed that the threshold values do not vary much if we choose 2-3 images instead of all of them, per class. </a:t>
                </a:r>
              </a:p>
              <a:p>
                <a:pPr marL="173736" lvl="1" indent="0">
                  <a:buNone/>
                </a:pPr>
                <a:r>
                  <a:rPr lang="en-US" sz="2000" dirty="0"/>
                  <a:t>Thus to reduce computations and run time complexity we have calculated the class thresholds by taking only </a:t>
                </a:r>
                <a:r>
                  <a:rPr lang="en-US" sz="2000" dirty="0">
                    <a:solidFill>
                      <a:schemeClr val="accent3">
                        <a:lumMod val="75000"/>
                      </a:schemeClr>
                    </a:solidFill>
                  </a:rPr>
                  <a:t>3</a:t>
                </a:r>
                <a:r>
                  <a:rPr lang="en-US" sz="2000" dirty="0"/>
                  <a:t> </a:t>
                </a:r>
                <a:r>
                  <a:rPr lang="en-US" sz="2000" dirty="0">
                    <a:solidFill>
                      <a:schemeClr val="accent3">
                        <a:lumMod val="75000"/>
                      </a:schemeClr>
                    </a:solidFill>
                  </a:rPr>
                  <a:t>(“no-glasses”, “happy” and “sad”) </a:t>
                </a:r>
                <a:r>
                  <a:rPr lang="en-US" sz="2000" dirty="0"/>
                  <a:t>images for each class, i.e., a total of 45 images. </a:t>
                </a:r>
              </a:p>
              <a:p>
                <a:pPr marL="173736" lvl="1" indent="0">
                  <a:buNone/>
                </a:pPr>
                <a:endParaRPr lang="en-US" sz="2000" dirty="0"/>
              </a:p>
              <a:p>
                <a:pPr marL="0" indent="0">
                  <a:buNone/>
                </a:pPr>
                <a:r>
                  <a:rPr lang="en-US" dirty="0">
                    <a:solidFill>
                      <a:schemeClr val="accent3">
                        <a:lumMod val="75000"/>
                      </a:schemeClr>
                    </a:solidFill>
                  </a:rPr>
                  <a:t>So, instead of the whole training set we did our computations for the threshold values on these 45 images</a:t>
                </a:r>
                <a:r>
                  <a:rPr lang="en-US" dirty="0"/>
                  <a:t>.</a:t>
                </a:r>
                <a:endParaRPr lang="en-IN" dirty="0"/>
              </a:p>
            </p:txBody>
          </p:sp>
        </mc:Choice>
        <mc:Fallback xmlns="">
          <p:sp>
            <p:nvSpPr>
              <p:cNvPr id="6" name="Content Placeholder 5">
                <a:extLst>
                  <a:ext uri="{FF2B5EF4-FFF2-40B4-BE49-F238E27FC236}">
                    <a16:creationId xmlns:a16="http://schemas.microsoft.com/office/drawing/2014/main" id="{CCF84C13-88C6-42CD-B89D-B5BB801DCD08}"/>
                  </a:ext>
                </a:extLst>
              </p:cNvPr>
              <p:cNvSpPr txBox="1">
                <a:spLocks noGrp="1" noRot="1" noChangeAspect="1" noMove="1" noResize="1" noEditPoints="1" noAdjustHandles="1" noChangeArrowheads="1" noChangeShapeType="1" noTextEdit="1"/>
              </p:cNvSpPr>
              <p:nvPr>
                <p:ph idx="1"/>
              </p:nvPr>
            </p:nvSpPr>
            <p:spPr>
              <a:xfrm>
                <a:off x="930552" y="1994964"/>
                <a:ext cx="10749257" cy="4648452"/>
              </a:xfrm>
              <a:prstGeom prst="rect">
                <a:avLst/>
              </a:prstGeom>
              <a:blipFill>
                <a:blip r:embed="rId2"/>
                <a:stretch>
                  <a:fillRect l="-1191" t="-1048" r="-57" b="-1704"/>
                </a:stretch>
              </a:blipFill>
            </p:spPr>
            <p:txBody>
              <a:bodyPr/>
              <a:lstStyle/>
              <a:p>
                <a:r>
                  <a:rPr lang="en-IN">
                    <a:noFill/>
                  </a:rPr>
                  <a:t> </a:t>
                </a:r>
              </a:p>
            </p:txBody>
          </p:sp>
        </mc:Fallback>
      </mc:AlternateContent>
    </p:spTree>
    <p:extLst>
      <p:ext uri="{BB962C8B-B14F-4D97-AF65-F5344CB8AC3E}">
        <p14:creationId xmlns:p14="http://schemas.microsoft.com/office/powerpoint/2010/main" val="110677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34CCD0F-D23C-46D2-8D39-EB3EB91529EA}"/>
              </a:ext>
            </a:extLst>
          </p:cNvPr>
          <p:cNvSpPr>
            <a:spLocks noGrp="1"/>
          </p:cNvSpPr>
          <p:nvPr>
            <p:ph type="title"/>
          </p:nvPr>
        </p:nvSpPr>
        <p:spPr/>
        <p:txBody>
          <a:bodyPr/>
          <a:lstStyle/>
          <a:p>
            <a:r>
              <a:rPr lang="en-US" u="sng" dirty="0">
                <a:solidFill>
                  <a:schemeClr val="accent3">
                    <a:lumMod val="75000"/>
                  </a:schemeClr>
                </a:solidFill>
              </a:rPr>
              <a:t>Calculating the threshold value</a:t>
            </a:r>
            <a:endParaRPr lang="en-IN" u="sng" dirty="0">
              <a:solidFill>
                <a:schemeClr val="accent3">
                  <a:lumMod val="75000"/>
                </a:schemeClr>
              </a:solidFill>
            </a:endParaRP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 xmlns:a16="http://schemas.microsoft.com/office/drawing/2014/main" id="{CCF84C13-88C6-42CD-B89D-B5BB801DCD08}"/>
                  </a:ext>
                </a:extLst>
              </p:cNvPr>
              <p:cNvSpPr txBox="1">
                <a:spLocks noGrp="1"/>
              </p:cNvSpPr>
              <p:nvPr>
                <p:ph idx="1"/>
              </p:nvPr>
            </p:nvSpPr>
            <p:spPr>
              <a:xfrm>
                <a:off x="930552" y="1994964"/>
                <a:ext cx="10749257" cy="4103688"/>
              </a:xfrm>
              <a:prstGeom prst="rect">
                <a:avLst/>
              </a:prstGeom>
              <a:noFill/>
            </p:spPr>
            <p:txBody>
              <a:bodyPr wrap="square" rtlCol="0">
                <a:spAutoFit/>
              </a:bodyPr>
              <a:lstStyle/>
              <a:p>
                <a:pPr>
                  <a:buFont typeface="Wingdings" panose="05000000000000000000" pitchFamily="2" charset="2"/>
                  <a:buChar char="v"/>
                </a:pPr>
                <a:r>
                  <a:rPr lang="en-US" dirty="0" smtClean="0"/>
                  <a:t> </a:t>
                </a:r>
                <a:r>
                  <a:rPr lang="en-US" dirty="0" smtClean="0"/>
                  <a:t>In the second part of the experiment however, we took the outlier detection approach instead of taking the maximum distance from class label as threshold value.</a:t>
                </a:r>
              </a:p>
              <a:p>
                <a:pPr marL="0" indent="0">
                  <a:buNone/>
                </a:pPr>
                <a:endParaRPr lang="en-IN" i="1" dirty="0">
                  <a:latin typeface="Cambria Math"/>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i="1" smtClean="0">
                              <a:latin typeface="Cambria Math"/>
                              <a:ea typeface="Cambria Math"/>
                            </a:rPr>
                            <m:t>𝜃</m:t>
                          </m:r>
                        </m:e>
                        <m:sub>
                          <m:r>
                            <a:rPr lang="en-IN" b="0" i="1" smtClean="0">
                              <a:latin typeface="Cambria Math"/>
                            </a:rPr>
                            <m:t>𝑘</m:t>
                          </m:r>
                        </m:sub>
                      </m:sSub>
                      <m:r>
                        <a:rPr lang="en-IN" b="0" i="1" smtClean="0">
                          <a:latin typeface="Cambria Math"/>
                          <a:ea typeface="Cambria Math"/>
                        </a:rPr>
                        <m:t>=</m:t>
                      </m:r>
                      <m:sSub>
                        <m:sSubPr>
                          <m:ctrlPr>
                            <a:rPr lang="en-IN" b="0" i="1" smtClean="0">
                              <a:latin typeface="Cambria Math"/>
                              <a:ea typeface="Cambria Math"/>
                            </a:rPr>
                          </m:ctrlPr>
                        </m:sSubPr>
                        <m:e>
                          <m:r>
                            <a:rPr lang="en-IN" b="0" i="1" smtClean="0">
                              <a:latin typeface="Cambria Math"/>
                              <a:ea typeface="Cambria Math"/>
                            </a:rPr>
                            <m:t>𝑄</m:t>
                          </m:r>
                        </m:e>
                        <m:sub>
                          <m:r>
                            <a:rPr lang="en-IN" b="0" i="1" smtClean="0">
                              <a:latin typeface="Cambria Math"/>
                              <a:ea typeface="Cambria Math"/>
                            </a:rPr>
                            <m:t>3</m:t>
                          </m:r>
                        </m:sub>
                      </m:sSub>
                      <m:r>
                        <a:rPr lang="en-IN" b="0" i="1" smtClean="0">
                          <a:latin typeface="Cambria Math"/>
                          <a:ea typeface="Cambria Math"/>
                        </a:rPr>
                        <m:t>+4.5∗</m:t>
                      </m:r>
                      <m:r>
                        <a:rPr lang="en-IN" b="0" i="1" smtClean="0">
                          <a:latin typeface="Cambria Math"/>
                          <a:ea typeface="Cambria Math"/>
                        </a:rPr>
                        <m:t>𝐼𝑄𝑅</m:t>
                      </m:r>
                    </m:oMath>
                  </m:oMathPara>
                </a14:m>
                <a:endParaRPr lang="en-IN" b="0" dirty="0" smtClean="0">
                  <a:ea typeface="Cambria Math"/>
                </a:endParaRPr>
              </a:p>
              <a:p>
                <a:pPr marL="0" indent="0">
                  <a:buNone/>
                </a:pPr>
                <a:r>
                  <a:rPr lang="en-US" dirty="0"/>
                  <a:t>w</a:t>
                </a:r>
                <a:r>
                  <a:rPr lang="en-US" dirty="0" smtClean="0"/>
                  <a:t>here </a:t>
                </a:r>
                <a14:m>
                  <m:oMath xmlns:m="http://schemas.openxmlformats.org/officeDocument/2006/math">
                    <m:sSub>
                      <m:sSubPr>
                        <m:ctrlPr>
                          <a:rPr lang="en-IN" i="1">
                            <a:latin typeface="Cambria Math"/>
                            <a:ea typeface="Cambria Math"/>
                          </a:rPr>
                        </m:ctrlPr>
                      </m:sSubPr>
                      <m:e>
                        <m:r>
                          <a:rPr lang="en-IN" i="1">
                            <a:latin typeface="Cambria Math"/>
                            <a:ea typeface="Cambria Math"/>
                          </a:rPr>
                          <m:t>𝑄</m:t>
                        </m:r>
                      </m:e>
                      <m:sub>
                        <m:r>
                          <a:rPr lang="en-IN" i="1">
                            <a:latin typeface="Cambria Math"/>
                            <a:ea typeface="Cambria Math"/>
                          </a:rPr>
                          <m:t>3</m:t>
                        </m:r>
                      </m:sub>
                    </m:sSub>
                  </m:oMath>
                </a14:m>
                <a:r>
                  <a:rPr lang="en-US" dirty="0" smtClean="0"/>
                  <a:t> is the third quartile value and IQR is the interquartile range value.</a:t>
                </a:r>
              </a:p>
              <a:p>
                <a:pPr marL="0" indent="0">
                  <a:buNone/>
                </a:pPr>
                <a:endParaRPr lang="en-US" sz="2000" dirty="0"/>
              </a:p>
              <a:p>
                <a:pPr>
                  <a:buFont typeface="Wingdings" panose="05000000000000000000" pitchFamily="2" charset="2"/>
                  <a:buChar char="v"/>
                </a:pPr>
                <a:r>
                  <a:rPr lang="en-US" sz="2000" dirty="0" smtClean="0"/>
                  <a:t> This approach gave better results both in terms of accuracy and also minimizing the number of possible candidates.</a:t>
                </a:r>
              </a:p>
              <a:p>
                <a:pPr>
                  <a:buFont typeface="Wingdings" panose="05000000000000000000" pitchFamily="2" charset="2"/>
                  <a:buChar char="v"/>
                </a:pPr>
                <a:endParaRPr lang="en-US" sz="2000" dirty="0"/>
              </a:p>
              <a:p>
                <a:pPr>
                  <a:buFont typeface="Wingdings" panose="05000000000000000000" pitchFamily="2" charset="2"/>
                  <a:buChar char="v"/>
                </a:pPr>
                <a:r>
                  <a:rPr lang="en-US" sz="2000" dirty="0" smtClean="0"/>
                  <a:t>So, even if there is a misclassification, we are not off by much!! </a:t>
                </a:r>
                <a:endParaRPr lang="en-IN" dirty="0"/>
              </a:p>
            </p:txBody>
          </p:sp>
        </mc:Choice>
        <mc:Fallback>
          <p:sp>
            <p:nvSpPr>
              <p:cNvPr id="6" name="Content Placeholder 5">
                <a:extLst>
                  <a:ext uri="{FF2B5EF4-FFF2-40B4-BE49-F238E27FC236}">
                    <a16:creationId xmlns="" xmlns:a16="http://schemas.microsoft.com/office/drawing/2014/main" xmlns:a14="http://schemas.microsoft.com/office/drawing/2010/main" id="{CCF84C13-88C6-42CD-B89D-B5BB801DCD08}"/>
                  </a:ext>
                </a:extLst>
              </p:cNvPr>
              <p:cNvSpPr txBox="1">
                <a:spLocks noGrp="1" noRot="1" noChangeAspect="1" noMove="1" noResize="1" noEditPoints="1" noAdjustHandles="1" noChangeArrowheads="1" noChangeShapeType="1" noTextEdit="1"/>
              </p:cNvSpPr>
              <p:nvPr>
                <p:ph idx="1"/>
              </p:nvPr>
            </p:nvSpPr>
            <p:spPr>
              <a:xfrm>
                <a:off x="930552" y="1994964"/>
                <a:ext cx="10749257" cy="4103688"/>
              </a:xfrm>
              <a:prstGeom prst="rect">
                <a:avLst/>
              </a:prstGeom>
              <a:blipFill rotWithShape="1">
                <a:blip r:embed="rId2"/>
                <a:stretch>
                  <a:fillRect l="-1134" t="-1634" b="-1783"/>
                </a:stretch>
              </a:blipFill>
            </p:spPr>
            <p:txBody>
              <a:bodyPr/>
              <a:lstStyle/>
              <a:p>
                <a:r>
                  <a:rPr lang="en-IN">
                    <a:noFill/>
                  </a:rPr>
                  <a:t> </a:t>
                </a:r>
              </a:p>
            </p:txBody>
          </p:sp>
        </mc:Fallback>
      </mc:AlternateContent>
    </p:spTree>
    <p:extLst>
      <p:ext uri="{BB962C8B-B14F-4D97-AF65-F5344CB8AC3E}">
        <p14:creationId xmlns:p14="http://schemas.microsoft.com/office/powerpoint/2010/main" val="33097615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 xmlns:a16="http://schemas.microsoft.com/office/drawing/2014/main" id="{484ACF8F-3432-4604-A70E-4E00EEA84EF7}"/>
              </a:ext>
            </a:extLst>
          </p:cNvPr>
          <p:cNvSpPr txBox="1"/>
          <p:nvPr/>
        </p:nvSpPr>
        <p:spPr>
          <a:xfrm>
            <a:off x="417447" y="1841923"/>
            <a:ext cx="3827283" cy="3385542"/>
          </a:xfrm>
          <a:prstGeom prst="rect">
            <a:avLst/>
          </a:prstGeom>
          <a:noFill/>
        </p:spPr>
        <p:txBody>
          <a:bodyPr wrap="square" rtlCol="0">
            <a:spAutoFit/>
          </a:bodyPr>
          <a:lstStyle/>
          <a:p>
            <a:r>
              <a:rPr lang="en-US" sz="2800" dirty="0">
                <a:solidFill>
                  <a:schemeClr val="accent3">
                    <a:lumMod val="75000"/>
                  </a:schemeClr>
                </a:solidFill>
              </a:rPr>
              <a:t>The projections of the first three images belonging to the test dataset (corresponding to the first</a:t>
            </a:r>
          </a:p>
          <a:p>
            <a:r>
              <a:rPr lang="en-US" sz="2800" dirty="0">
                <a:solidFill>
                  <a:schemeClr val="accent3">
                    <a:lumMod val="75000"/>
                  </a:schemeClr>
                </a:solidFill>
              </a:rPr>
              <a:t>three subjects) on to the face space</a:t>
            </a:r>
            <a:endParaRPr lang="en-IN" sz="2800" dirty="0">
              <a:solidFill>
                <a:schemeClr val="accent3">
                  <a:lumMod val="75000"/>
                </a:schemeClr>
              </a:solidFill>
            </a:endParaRPr>
          </a:p>
          <a:p>
            <a:endParaRPr lang="en-IN" dirty="0"/>
          </a:p>
        </p:txBody>
      </p:sp>
      <p:sp>
        <p:nvSpPr>
          <p:cNvPr id="11" name="Arrow: Pentagon 10">
            <a:extLst>
              <a:ext uri="{FF2B5EF4-FFF2-40B4-BE49-F238E27FC236}">
                <a16:creationId xmlns="" xmlns:a16="http://schemas.microsoft.com/office/drawing/2014/main" id="{4D2594AE-1FDC-436D-A2C1-CD2E6F759583}"/>
              </a:ext>
            </a:extLst>
          </p:cNvPr>
          <p:cNvSpPr/>
          <p:nvPr/>
        </p:nvSpPr>
        <p:spPr>
          <a:xfrm>
            <a:off x="2321661" y="4543719"/>
            <a:ext cx="414779" cy="25452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 xmlns:a16="http://schemas.microsoft.com/office/drawing/2014/main" id="{9B7FF054-16DB-4E4F-A49B-F48F05E582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665" y="1568940"/>
            <a:ext cx="7087214" cy="34750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35561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933A6D4F-F8E6-4A8B-9C86-886CE46AD7C9}"/>
                  </a:ext>
                </a:extLst>
              </p:cNvPr>
              <p:cNvSpPr>
                <a:spLocks noGrp="1"/>
              </p:cNvSpPr>
              <p:nvPr>
                <p:ph idx="4294967295"/>
              </p:nvPr>
            </p:nvSpPr>
            <p:spPr>
              <a:xfrm>
                <a:off x="621750" y="887376"/>
                <a:ext cx="9720263" cy="5046064"/>
              </a:xfrm>
            </p:spPr>
            <p:txBody>
              <a:bodyPr>
                <a:normAutofit/>
              </a:bodyPr>
              <a:lstStyle/>
              <a:p>
                <a:r>
                  <a:rPr lang="en-US" sz="2800" dirty="0"/>
                  <a:t>In the next few slides, we have shown the results that we observed by running our algorithm and some other observations we made.</a:t>
                </a:r>
              </a:p>
              <a:p>
                <a:endParaRPr lang="en-US" sz="2800" dirty="0"/>
              </a:p>
              <a:p>
                <a:r>
                  <a:rPr lang="en-US" sz="2800" dirty="0"/>
                  <a:t>Our computed face threshold value : </a:t>
                </a:r>
                <a14:m>
                  <m:oMath xmlns:m="http://schemas.openxmlformats.org/officeDocument/2006/math">
                    <m:sSub>
                      <m:sSubPr>
                        <m:ctrlPr>
                          <a:rPr lang="en-US" sz="2800" i="1">
                            <a:latin typeface="Cambria Math"/>
                          </a:rPr>
                        </m:ctrlPr>
                      </m:sSubPr>
                      <m:e>
                        <m:r>
                          <a:rPr lang="en-US" sz="2800" i="1">
                            <a:latin typeface="Cambria Math" panose="02040503050406030204" pitchFamily="18" charset="0"/>
                          </a:rPr>
                          <m:t>𝛳</m:t>
                        </m:r>
                      </m:e>
                      <m:sub>
                        <m:r>
                          <a:rPr lang="en-US" sz="2800" i="1">
                            <a:latin typeface="Cambria Math" panose="02040503050406030204" pitchFamily="18" charset="0"/>
                          </a:rPr>
                          <m:t>𝑒</m:t>
                        </m:r>
                      </m:sub>
                    </m:sSub>
                  </m:oMath>
                </a14:m>
                <a:r>
                  <a:rPr lang="en-IN" sz="2800" dirty="0"/>
                  <a:t> = 987.72</a:t>
                </a:r>
              </a:p>
              <a:p>
                <a:r>
                  <a:rPr lang="en-IN" sz="2800" dirty="0"/>
                  <a:t>The computed class threshold values(</a:t>
                </a:r>
                <a14:m>
                  <m:oMath xmlns:m="http://schemas.openxmlformats.org/officeDocument/2006/math">
                    <m:sSubSup>
                      <m:sSubSupPr>
                        <m:ctrlPr>
                          <a:rPr lang="en-IN" sz="2800" b="0" i="1" smtClean="0">
                            <a:latin typeface="Cambria Math"/>
                          </a:rPr>
                        </m:ctrlPr>
                      </m:sSubSupPr>
                      <m:e>
                        <m:r>
                          <a:rPr lang="en-US" sz="2800" i="1">
                            <a:latin typeface="Cambria Math" panose="02040503050406030204" pitchFamily="18" charset="0"/>
                          </a:rPr>
                          <m:t>𝛳</m:t>
                        </m:r>
                      </m:e>
                      <m:sub>
                        <m:r>
                          <a:rPr lang="en-IN" sz="2800" b="0" i="1" smtClean="0">
                            <a:latin typeface="Cambria Math" panose="02040503050406030204" pitchFamily="18" charset="0"/>
                          </a:rPr>
                          <m:t>𝑘</m:t>
                        </m:r>
                      </m:sub>
                      <m:sup>
                        <m:r>
                          <a:rPr lang="en-IN" sz="2800" b="0" i="1" smtClean="0">
                            <a:latin typeface="Cambria Math" panose="02040503050406030204" pitchFamily="18" charset="0"/>
                          </a:rPr>
                          <m:t>′</m:t>
                        </m:r>
                      </m:sup>
                    </m:sSubSup>
                    <m:r>
                      <a:rPr lang="en-IN" sz="2800" b="0" i="1" smtClean="0">
                        <a:latin typeface="Cambria Math" panose="02040503050406030204" pitchFamily="18" charset="0"/>
                      </a:rPr>
                      <m:t>𝑠</m:t>
                    </m:r>
                  </m:oMath>
                </a14:m>
                <a:r>
                  <a:rPr lang="en-IN" sz="2800" dirty="0"/>
                  <a:t>) are:</a:t>
                </a:r>
              </a:p>
              <a:p>
                <a:pPr fontAlgn="t"/>
                <a:endParaRPr lang="en-IN" sz="2800" dirty="0"/>
              </a:p>
              <a:p>
                <a:endParaRPr lang="en-IN" sz="2800" dirty="0"/>
              </a:p>
              <a:p>
                <a:endParaRPr lang="en-IN" sz="2800" dirty="0"/>
              </a:p>
            </p:txBody>
          </p:sp>
        </mc:Choice>
        <mc:Fallback xmlns="">
          <p:sp>
            <p:nvSpPr>
              <p:cNvPr id="3" name="Content Placeholder 2">
                <a:extLst>
                  <a:ext uri="{FF2B5EF4-FFF2-40B4-BE49-F238E27FC236}">
                    <a16:creationId xmlns:a16="http://schemas.microsoft.com/office/drawing/2014/main" id="{933A6D4F-F8E6-4A8B-9C86-886CE46AD7C9}"/>
                  </a:ext>
                </a:extLst>
              </p:cNvPr>
              <p:cNvSpPr>
                <a:spLocks noGrp="1" noRot="1" noChangeAspect="1" noMove="1" noResize="1" noEditPoints="1" noAdjustHandles="1" noChangeArrowheads="1" noChangeShapeType="1" noTextEdit="1"/>
              </p:cNvSpPr>
              <p:nvPr>
                <p:ph idx="4294967295"/>
              </p:nvPr>
            </p:nvSpPr>
            <p:spPr>
              <a:xfrm>
                <a:off x="621750" y="887376"/>
                <a:ext cx="9720263" cy="5046064"/>
              </a:xfrm>
              <a:blipFill>
                <a:blip r:embed="rId2"/>
                <a:stretch>
                  <a:fillRect l="-815" t="-2177" r="-37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6" name="Table 6">
                <a:extLst>
                  <a:ext uri="{FF2B5EF4-FFF2-40B4-BE49-F238E27FC236}">
                    <a16:creationId xmlns="" xmlns:a16="http://schemas.microsoft.com/office/drawing/2014/main" id="{F78A41C7-B7A2-4A13-AB4A-FA60D4042725}"/>
                  </a:ext>
                </a:extLst>
              </p:cNvPr>
              <p:cNvGraphicFramePr>
                <a:graphicFrameLocks noGrp="1"/>
              </p:cNvGraphicFramePr>
              <p:nvPr>
                <p:extLst>
                  <p:ext uri="{D42A27DB-BD31-4B8C-83A1-F6EECF244321}">
                    <p14:modId xmlns:p14="http://schemas.microsoft.com/office/powerpoint/2010/main" val="3422292126"/>
                  </p:ext>
                </p:extLst>
              </p:nvPr>
            </p:nvGraphicFramePr>
            <p:xfrm>
              <a:off x="50800" y="4277360"/>
              <a:ext cx="12090401" cy="1744253"/>
            </p:xfrm>
            <a:graphic>
              <a:graphicData uri="http://schemas.openxmlformats.org/drawingml/2006/table">
                <a:tbl>
                  <a:tblPr firstRow="1" bandRow="1">
                    <a:tableStyleId>{5C22544A-7EE6-4342-B048-85BDC9FD1C3A}</a:tableStyleId>
                  </a:tblPr>
                  <a:tblGrid>
                    <a:gridCol w="755650">
                      <a:extLst>
                        <a:ext uri="{9D8B030D-6E8A-4147-A177-3AD203B41FA5}">
                          <a16:colId xmlns="" xmlns:a16="http://schemas.microsoft.com/office/drawing/2014/main" val="3679327535"/>
                        </a:ext>
                      </a:extLst>
                    </a:gridCol>
                    <a:gridCol w="755650">
                      <a:extLst>
                        <a:ext uri="{9D8B030D-6E8A-4147-A177-3AD203B41FA5}">
                          <a16:colId xmlns="" xmlns:a16="http://schemas.microsoft.com/office/drawing/2014/main" val="903378974"/>
                        </a:ext>
                      </a:extLst>
                    </a:gridCol>
                    <a:gridCol w="755650">
                      <a:extLst>
                        <a:ext uri="{9D8B030D-6E8A-4147-A177-3AD203B41FA5}">
                          <a16:colId xmlns="" xmlns:a16="http://schemas.microsoft.com/office/drawing/2014/main" val="4293873636"/>
                        </a:ext>
                      </a:extLst>
                    </a:gridCol>
                    <a:gridCol w="755650">
                      <a:extLst>
                        <a:ext uri="{9D8B030D-6E8A-4147-A177-3AD203B41FA5}">
                          <a16:colId xmlns="" xmlns:a16="http://schemas.microsoft.com/office/drawing/2014/main" val="2555771673"/>
                        </a:ext>
                      </a:extLst>
                    </a:gridCol>
                    <a:gridCol w="757396">
                      <a:extLst>
                        <a:ext uri="{9D8B030D-6E8A-4147-A177-3AD203B41FA5}">
                          <a16:colId xmlns="" xmlns:a16="http://schemas.microsoft.com/office/drawing/2014/main" val="3356096749"/>
                        </a:ext>
                      </a:extLst>
                    </a:gridCol>
                    <a:gridCol w="753905">
                      <a:extLst>
                        <a:ext uri="{9D8B030D-6E8A-4147-A177-3AD203B41FA5}">
                          <a16:colId xmlns="" xmlns:a16="http://schemas.microsoft.com/office/drawing/2014/main" val="1202943064"/>
                        </a:ext>
                      </a:extLst>
                    </a:gridCol>
                    <a:gridCol w="755650">
                      <a:extLst>
                        <a:ext uri="{9D8B030D-6E8A-4147-A177-3AD203B41FA5}">
                          <a16:colId xmlns="" xmlns:a16="http://schemas.microsoft.com/office/drawing/2014/main" val="2401138564"/>
                        </a:ext>
                      </a:extLst>
                    </a:gridCol>
                    <a:gridCol w="755650">
                      <a:extLst>
                        <a:ext uri="{9D8B030D-6E8A-4147-A177-3AD203B41FA5}">
                          <a16:colId xmlns="" xmlns:a16="http://schemas.microsoft.com/office/drawing/2014/main" val="1608722699"/>
                        </a:ext>
                      </a:extLst>
                    </a:gridCol>
                    <a:gridCol w="755650">
                      <a:extLst>
                        <a:ext uri="{9D8B030D-6E8A-4147-A177-3AD203B41FA5}">
                          <a16:colId xmlns="" xmlns:a16="http://schemas.microsoft.com/office/drawing/2014/main" val="1248246746"/>
                        </a:ext>
                      </a:extLst>
                    </a:gridCol>
                    <a:gridCol w="755650">
                      <a:extLst>
                        <a:ext uri="{9D8B030D-6E8A-4147-A177-3AD203B41FA5}">
                          <a16:colId xmlns="" xmlns:a16="http://schemas.microsoft.com/office/drawing/2014/main" val="3021968102"/>
                        </a:ext>
                      </a:extLst>
                    </a:gridCol>
                    <a:gridCol w="755650">
                      <a:extLst>
                        <a:ext uri="{9D8B030D-6E8A-4147-A177-3AD203B41FA5}">
                          <a16:colId xmlns="" xmlns:a16="http://schemas.microsoft.com/office/drawing/2014/main" val="89806814"/>
                        </a:ext>
                      </a:extLst>
                    </a:gridCol>
                    <a:gridCol w="750569">
                      <a:extLst>
                        <a:ext uri="{9D8B030D-6E8A-4147-A177-3AD203B41FA5}">
                          <a16:colId xmlns="" xmlns:a16="http://schemas.microsoft.com/office/drawing/2014/main" val="3388256637"/>
                        </a:ext>
                      </a:extLst>
                    </a:gridCol>
                    <a:gridCol w="873760">
                      <a:extLst>
                        <a:ext uri="{9D8B030D-6E8A-4147-A177-3AD203B41FA5}">
                          <a16:colId xmlns="" xmlns:a16="http://schemas.microsoft.com/office/drawing/2014/main" val="3780176427"/>
                        </a:ext>
                      </a:extLst>
                    </a:gridCol>
                    <a:gridCol w="642621">
                      <a:extLst>
                        <a:ext uri="{9D8B030D-6E8A-4147-A177-3AD203B41FA5}">
                          <a16:colId xmlns="" xmlns:a16="http://schemas.microsoft.com/office/drawing/2014/main" val="4272077420"/>
                        </a:ext>
                      </a:extLst>
                    </a:gridCol>
                    <a:gridCol w="755650">
                      <a:extLst>
                        <a:ext uri="{9D8B030D-6E8A-4147-A177-3AD203B41FA5}">
                          <a16:colId xmlns="" xmlns:a16="http://schemas.microsoft.com/office/drawing/2014/main" val="269906923"/>
                        </a:ext>
                      </a:extLst>
                    </a:gridCol>
                    <a:gridCol w="755650">
                      <a:extLst>
                        <a:ext uri="{9D8B030D-6E8A-4147-A177-3AD203B41FA5}">
                          <a16:colId xmlns="" xmlns:a16="http://schemas.microsoft.com/office/drawing/2014/main" val="2324995515"/>
                        </a:ext>
                      </a:extLst>
                    </a:gridCol>
                  </a:tblGrid>
                  <a:tr h="829853">
                    <a:tc>
                      <a:txBody>
                        <a:bodyPr/>
                        <a:lstStyle/>
                        <a:p>
                          <a:r>
                            <a:rPr lang="en-IN" dirty="0"/>
                            <a:t>Class</a:t>
                          </a:r>
                        </a:p>
                      </a:txBody>
                      <a:tcPr/>
                    </a:tc>
                    <a:tc>
                      <a:txBody>
                        <a:bodyPr/>
                        <a:lstStyle/>
                        <a:p>
                          <a:r>
                            <a:rPr lang="en-IN" dirty="0"/>
                            <a:t>1</a:t>
                          </a:r>
                        </a:p>
                      </a:txBody>
                      <a:tcPr/>
                    </a:tc>
                    <a:tc>
                      <a:txBody>
                        <a:bodyPr/>
                        <a:lstStyle/>
                        <a:p>
                          <a:r>
                            <a:rPr lang="en-IN" dirty="0"/>
                            <a:t>2</a:t>
                          </a:r>
                        </a:p>
                      </a:txBody>
                      <a:tcPr/>
                    </a:tc>
                    <a:tc>
                      <a:txBody>
                        <a:bodyPr/>
                        <a:lstStyle/>
                        <a:p>
                          <a:r>
                            <a:rPr lang="en-IN" dirty="0"/>
                            <a:t>3</a:t>
                          </a:r>
                        </a:p>
                      </a:txBody>
                      <a:tcPr/>
                    </a:tc>
                    <a:tc>
                      <a:txBody>
                        <a:bodyPr/>
                        <a:lstStyle/>
                        <a:p>
                          <a:r>
                            <a:rPr lang="en-IN" dirty="0"/>
                            <a:t>4</a:t>
                          </a:r>
                        </a:p>
                      </a:txBody>
                      <a:tcPr/>
                    </a:tc>
                    <a:tc>
                      <a:txBody>
                        <a:bodyPr/>
                        <a:lstStyle/>
                        <a:p>
                          <a:r>
                            <a:rPr lang="en-IN" dirty="0"/>
                            <a:t>5</a:t>
                          </a:r>
                        </a:p>
                      </a:txBody>
                      <a:tcPr/>
                    </a:tc>
                    <a:tc>
                      <a:txBody>
                        <a:bodyPr/>
                        <a:lstStyle/>
                        <a:p>
                          <a:r>
                            <a:rPr lang="en-IN" dirty="0"/>
                            <a:t>6</a:t>
                          </a:r>
                        </a:p>
                      </a:txBody>
                      <a:tcPr/>
                    </a:tc>
                    <a:tc>
                      <a:txBody>
                        <a:bodyPr/>
                        <a:lstStyle/>
                        <a:p>
                          <a:r>
                            <a:rPr lang="en-IN" dirty="0"/>
                            <a:t>7</a:t>
                          </a:r>
                        </a:p>
                      </a:txBody>
                      <a:tcPr/>
                    </a:tc>
                    <a:tc>
                      <a:txBody>
                        <a:bodyPr/>
                        <a:lstStyle/>
                        <a:p>
                          <a:r>
                            <a:rPr lang="en-IN" dirty="0"/>
                            <a:t>8</a:t>
                          </a:r>
                        </a:p>
                      </a:txBody>
                      <a:tcPr/>
                    </a:tc>
                    <a:tc>
                      <a:txBody>
                        <a:bodyPr/>
                        <a:lstStyle/>
                        <a:p>
                          <a:r>
                            <a:rPr lang="en-IN" dirty="0"/>
                            <a:t>9</a:t>
                          </a:r>
                        </a:p>
                      </a:txBody>
                      <a:tcPr/>
                    </a:tc>
                    <a:tc>
                      <a:txBody>
                        <a:bodyPr/>
                        <a:lstStyle/>
                        <a:p>
                          <a:r>
                            <a:rPr lang="en-IN" dirty="0"/>
                            <a:t>10</a:t>
                          </a:r>
                        </a:p>
                      </a:txBody>
                      <a:tcPr/>
                    </a:tc>
                    <a:tc>
                      <a:txBody>
                        <a:bodyPr/>
                        <a:lstStyle/>
                        <a:p>
                          <a:r>
                            <a:rPr lang="en-IN" dirty="0"/>
                            <a:t>11</a:t>
                          </a:r>
                        </a:p>
                      </a:txBody>
                      <a:tcPr/>
                    </a:tc>
                    <a:tc>
                      <a:txBody>
                        <a:bodyPr/>
                        <a:lstStyle/>
                        <a:p>
                          <a:r>
                            <a:rPr lang="en-IN" dirty="0"/>
                            <a:t>12</a:t>
                          </a:r>
                        </a:p>
                      </a:txBody>
                      <a:tcPr/>
                    </a:tc>
                    <a:tc>
                      <a:txBody>
                        <a:bodyPr/>
                        <a:lstStyle/>
                        <a:p>
                          <a:r>
                            <a:rPr lang="en-IN" dirty="0"/>
                            <a:t>13</a:t>
                          </a:r>
                        </a:p>
                      </a:txBody>
                      <a:tcPr/>
                    </a:tc>
                    <a:tc>
                      <a:txBody>
                        <a:bodyPr/>
                        <a:lstStyle/>
                        <a:p>
                          <a:r>
                            <a:rPr lang="en-IN" dirty="0"/>
                            <a:t>14</a:t>
                          </a:r>
                        </a:p>
                      </a:txBody>
                      <a:tcPr/>
                    </a:tc>
                    <a:tc>
                      <a:txBody>
                        <a:bodyPr/>
                        <a:lstStyle/>
                        <a:p>
                          <a:r>
                            <a:rPr lang="en-IN" dirty="0"/>
                            <a:t>15</a:t>
                          </a:r>
                        </a:p>
                      </a:txBody>
                      <a:tcPr/>
                    </a:tc>
                    <a:extLst>
                      <a:ext uri="{0D108BD9-81ED-4DB2-BD59-A6C34878D82A}">
                        <a16:rowId xmlns="" xmlns:a16="http://schemas.microsoft.com/office/drawing/2014/main" val="1412523147"/>
                      </a:ext>
                    </a:extLst>
                  </a:tr>
                  <a:tr h="480787">
                    <a:tc>
                      <a:txBody>
                        <a:bodyPr/>
                        <a:lstStyle/>
                        <a:p>
                          <a:pPr/>
                          <a14:m>
                            <m:oMathPara xmlns:m="http://schemas.openxmlformats.org/officeDocument/2006/math">
                              <m:oMathParaPr>
                                <m:jc m:val="centerGroup"/>
                              </m:oMathParaPr>
                              <m:oMath xmlns:m="http://schemas.openxmlformats.org/officeDocument/2006/math">
                                <m:sSub>
                                  <m:sSubPr>
                                    <m:ctrlPr>
                                      <a:rPr lang="en-US" sz="1800" i="1" smtClean="0">
                                        <a:latin typeface="Cambria Math"/>
                                      </a:rPr>
                                    </m:ctrlPr>
                                  </m:sSubPr>
                                  <m:e>
                                    <m:r>
                                      <a:rPr lang="en-US" sz="1800" i="1">
                                        <a:latin typeface="Cambria Math" panose="02040503050406030204" pitchFamily="18" charset="0"/>
                                      </a:rPr>
                                      <m:t>𝛳</m:t>
                                    </m:r>
                                  </m:e>
                                  <m:sub>
                                    <m:r>
                                      <a:rPr lang="en-IN" sz="1800" b="0" i="1" smtClean="0">
                                        <a:latin typeface="Cambria Math" panose="02040503050406030204" pitchFamily="18" charset="0"/>
                                      </a:rPr>
                                      <m:t>𝑘</m:t>
                                    </m:r>
                                  </m:sub>
                                </m:sSub>
                              </m:oMath>
                            </m:oMathPara>
                          </a14:m>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t>47.66</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16.36</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17.71</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20.74</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11.72</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22.76</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48.13</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85.80</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25.36</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19.70</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65.70</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131.93</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23.31</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37.87</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87.48</a:t>
                          </a:r>
                        </a:p>
                        <a:p>
                          <a:endParaRPr lang="en-IN" dirty="0"/>
                        </a:p>
                      </a:txBody>
                      <a:tcPr/>
                    </a:tc>
                    <a:extLst>
                      <a:ext uri="{0D108BD9-81ED-4DB2-BD59-A6C34878D82A}">
                        <a16:rowId xmlns="" xmlns:a16="http://schemas.microsoft.com/office/drawing/2014/main" val="2574072672"/>
                      </a:ext>
                    </a:extLst>
                  </a:tr>
                </a:tbl>
              </a:graphicData>
            </a:graphic>
          </p:graphicFrame>
        </mc:Choice>
        <mc:Fallback xmlns="">
          <p:graphicFrame>
            <p:nvGraphicFramePr>
              <p:cNvPr id="6" name="Table 6">
                <a:extLst>
                  <a:ext uri="{FF2B5EF4-FFF2-40B4-BE49-F238E27FC236}">
                    <a16:creationId xmlns:a16="http://schemas.microsoft.com/office/drawing/2014/main" id="{F78A41C7-B7A2-4A13-AB4A-FA60D4042725}"/>
                  </a:ext>
                </a:extLst>
              </p:cNvPr>
              <p:cNvGraphicFramePr>
                <a:graphicFrameLocks noGrp="1"/>
              </p:cNvGraphicFramePr>
              <p:nvPr>
                <p:extLst>
                  <p:ext uri="{D42A27DB-BD31-4B8C-83A1-F6EECF244321}">
                    <p14:modId xmlns:p14="http://schemas.microsoft.com/office/powerpoint/2010/main" val="3422292126"/>
                  </p:ext>
                </p:extLst>
              </p:nvPr>
            </p:nvGraphicFramePr>
            <p:xfrm>
              <a:off x="50800" y="4277360"/>
              <a:ext cx="12090401" cy="1744253"/>
            </p:xfrm>
            <a:graphic>
              <a:graphicData uri="http://schemas.openxmlformats.org/drawingml/2006/table">
                <a:tbl>
                  <a:tblPr firstRow="1" bandRow="1">
                    <a:tableStyleId>{5C22544A-7EE6-4342-B048-85BDC9FD1C3A}</a:tableStyleId>
                  </a:tblPr>
                  <a:tblGrid>
                    <a:gridCol w="755650">
                      <a:extLst>
                        <a:ext uri="{9D8B030D-6E8A-4147-A177-3AD203B41FA5}">
                          <a16:colId xmlns:a16="http://schemas.microsoft.com/office/drawing/2014/main" val="3679327535"/>
                        </a:ext>
                      </a:extLst>
                    </a:gridCol>
                    <a:gridCol w="755650">
                      <a:extLst>
                        <a:ext uri="{9D8B030D-6E8A-4147-A177-3AD203B41FA5}">
                          <a16:colId xmlns:a16="http://schemas.microsoft.com/office/drawing/2014/main" val="903378974"/>
                        </a:ext>
                      </a:extLst>
                    </a:gridCol>
                    <a:gridCol w="755650">
                      <a:extLst>
                        <a:ext uri="{9D8B030D-6E8A-4147-A177-3AD203B41FA5}">
                          <a16:colId xmlns:a16="http://schemas.microsoft.com/office/drawing/2014/main" val="4293873636"/>
                        </a:ext>
                      </a:extLst>
                    </a:gridCol>
                    <a:gridCol w="755650">
                      <a:extLst>
                        <a:ext uri="{9D8B030D-6E8A-4147-A177-3AD203B41FA5}">
                          <a16:colId xmlns:a16="http://schemas.microsoft.com/office/drawing/2014/main" val="2555771673"/>
                        </a:ext>
                      </a:extLst>
                    </a:gridCol>
                    <a:gridCol w="757396">
                      <a:extLst>
                        <a:ext uri="{9D8B030D-6E8A-4147-A177-3AD203B41FA5}">
                          <a16:colId xmlns:a16="http://schemas.microsoft.com/office/drawing/2014/main" val="3356096749"/>
                        </a:ext>
                      </a:extLst>
                    </a:gridCol>
                    <a:gridCol w="753905">
                      <a:extLst>
                        <a:ext uri="{9D8B030D-6E8A-4147-A177-3AD203B41FA5}">
                          <a16:colId xmlns:a16="http://schemas.microsoft.com/office/drawing/2014/main" val="1202943064"/>
                        </a:ext>
                      </a:extLst>
                    </a:gridCol>
                    <a:gridCol w="755650">
                      <a:extLst>
                        <a:ext uri="{9D8B030D-6E8A-4147-A177-3AD203B41FA5}">
                          <a16:colId xmlns:a16="http://schemas.microsoft.com/office/drawing/2014/main" val="2401138564"/>
                        </a:ext>
                      </a:extLst>
                    </a:gridCol>
                    <a:gridCol w="755650">
                      <a:extLst>
                        <a:ext uri="{9D8B030D-6E8A-4147-A177-3AD203B41FA5}">
                          <a16:colId xmlns:a16="http://schemas.microsoft.com/office/drawing/2014/main" val="1608722699"/>
                        </a:ext>
                      </a:extLst>
                    </a:gridCol>
                    <a:gridCol w="755650">
                      <a:extLst>
                        <a:ext uri="{9D8B030D-6E8A-4147-A177-3AD203B41FA5}">
                          <a16:colId xmlns:a16="http://schemas.microsoft.com/office/drawing/2014/main" val="1248246746"/>
                        </a:ext>
                      </a:extLst>
                    </a:gridCol>
                    <a:gridCol w="755650">
                      <a:extLst>
                        <a:ext uri="{9D8B030D-6E8A-4147-A177-3AD203B41FA5}">
                          <a16:colId xmlns:a16="http://schemas.microsoft.com/office/drawing/2014/main" val="3021968102"/>
                        </a:ext>
                      </a:extLst>
                    </a:gridCol>
                    <a:gridCol w="755650">
                      <a:extLst>
                        <a:ext uri="{9D8B030D-6E8A-4147-A177-3AD203B41FA5}">
                          <a16:colId xmlns:a16="http://schemas.microsoft.com/office/drawing/2014/main" val="89806814"/>
                        </a:ext>
                      </a:extLst>
                    </a:gridCol>
                    <a:gridCol w="750569">
                      <a:extLst>
                        <a:ext uri="{9D8B030D-6E8A-4147-A177-3AD203B41FA5}">
                          <a16:colId xmlns:a16="http://schemas.microsoft.com/office/drawing/2014/main" val="3388256637"/>
                        </a:ext>
                      </a:extLst>
                    </a:gridCol>
                    <a:gridCol w="873760">
                      <a:extLst>
                        <a:ext uri="{9D8B030D-6E8A-4147-A177-3AD203B41FA5}">
                          <a16:colId xmlns:a16="http://schemas.microsoft.com/office/drawing/2014/main" val="3780176427"/>
                        </a:ext>
                      </a:extLst>
                    </a:gridCol>
                    <a:gridCol w="642621">
                      <a:extLst>
                        <a:ext uri="{9D8B030D-6E8A-4147-A177-3AD203B41FA5}">
                          <a16:colId xmlns:a16="http://schemas.microsoft.com/office/drawing/2014/main" val="4272077420"/>
                        </a:ext>
                      </a:extLst>
                    </a:gridCol>
                    <a:gridCol w="755650">
                      <a:extLst>
                        <a:ext uri="{9D8B030D-6E8A-4147-A177-3AD203B41FA5}">
                          <a16:colId xmlns:a16="http://schemas.microsoft.com/office/drawing/2014/main" val="269906923"/>
                        </a:ext>
                      </a:extLst>
                    </a:gridCol>
                    <a:gridCol w="755650">
                      <a:extLst>
                        <a:ext uri="{9D8B030D-6E8A-4147-A177-3AD203B41FA5}">
                          <a16:colId xmlns:a16="http://schemas.microsoft.com/office/drawing/2014/main" val="2324995515"/>
                        </a:ext>
                      </a:extLst>
                    </a:gridCol>
                  </a:tblGrid>
                  <a:tr h="829853">
                    <a:tc>
                      <a:txBody>
                        <a:bodyPr/>
                        <a:lstStyle/>
                        <a:p>
                          <a:r>
                            <a:rPr lang="en-IN" dirty="0"/>
                            <a:t>Class</a:t>
                          </a:r>
                        </a:p>
                      </a:txBody>
                      <a:tcPr/>
                    </a:tc>
                    <a:tc>
                      <a:txBody>
                        <a:bodyPr/>
                        <a:lstStyle/>
                        <a:p>
                          <a:r>
                            <a:rPr lang="en-IN" dirty="0"/>
                            <a:t>1</a:t>
                          </a:r>
                        </a:p>
                      </a:txBody>
                      <a:tcPr/>
                    </a:tc>
                    <a:tc>
                      <a:txBody>
                        <a:bodyPr/>
                        <a:lstStyle/>
                        <a:p>
                          <a:r>
                            <a:rPr lang="en-IN" dirty="0"/>
                            <a:t>2</a:t>
                          </a:r>
                        </a:p>
                      </a:txBody>
                      <a:tcPr/>
                    </a:tc>
                    <a:tc>
                      <a:txBody>
                        <a:bodyPr/>
                        <a:lstStyle/>
                        <a:p>
                          <a:r>
                            <a:rPr lang="en-IN" dirty="0"/>
                            <a:t>3</a:t>
                          </a:r>
                        </a:p>
                      </a:txBody>
                      <a:tcPr/>
                    </a:tc>
                    <a:tc>
                      <a:txBody>
                        <a:bodyPr/>
                        <a:lstStyle/>
                        <a:p>
                          <a:r>
                            <a:rPr lang="en-IN" dirty="0"/>
                            <a:t>4</a:t>
                          </a:r>
                        </a:p>
                      </a:txBody>
                      <a:tcPr/>
                    </a:tc>
                    <a:tc>
                      <a:txBody>
                        <a:bodyPr/>
                        <a:lstStyle/>
                        <a:p>
                          <a:r>
                            <a:rPr lang="en-IN" dirty="0"/>
                            <a:t>5</a:t>
                          </a:r>
                        </a:p>
                      </a:txBody>
                      <a:tcPr/>
                    </a:tc>
                    <a:tc>
                      <a:txBody>
                        <a:bodyPr/>
                        <a:lstStyle/>
                        <a:p>
                          <a:r>
                            <a:rPr lang="en-IN" dirty="0"/>
                            <a:t>6</a:t>
                          </a:r>
                        </a:p>
                      </a:txBody>
                      <a:tcPr/>
                    </a:tc>
                    <a:tc>
                      <a:txBody>
                        <a:bodyPr/>
                        <a:lstStyle/>
                        <a:p>
                          <a:r>
                            <a:rPr lang="en-IN" dirty="0"/>
                            <a:t>7</a:t>
                          </a:r>
                        </a:p>
                      </a:txBody>
                      <a:tcPr/>
                    </a:tc>
                    <a:tc>
                      <a:txBody>
                        <a:bodyPr/>
                        <a:lstStyle/>
                        <a:p>
                          <a:r>
                            <a:rPr lang="en-IN" dirty="0"/>
                            <a:t>8</a:t>
                          </a:r>
                        </a:p>
                      </a:txBody>
                      <a:tcPr/>
                    </a:tc>
                    <a:tc>
                      <a:txBody>
                        <a:bodyPr/>
                        <a:lstStyle/>
                        <a:p>
                          <a:r>
                            <a:rPr lang="en-IN" dirty="0"/>
                            <a:t>9</a:t>
                          </a:r>
                        </a:p>
                      </a:txBody>
                      <a:tcPr/>
                    </a:tc>
                    <a:tc>
                      <a:txBody>
                        <a:bodyPr/>
                        <a:lstStyle/>
                        <a:p>
                          <a:r>
                            <a:rPr lang="en-IN" dirty="0"/>
                            <a:t>10</a:t>
                          </a:r>
                        </a:p>
                      </a:txBody>
                      <a:tcPr/>
                    </a:tc>
                    <a:tc>
                      <a:txBody>
                        <a:bodyPr/>
                        <a:lstStyle/>
                        <a:p>
                          <a:r>
                            <a:rPr lang="en-IN" dirty="0"/>
                            <a:t>11</a:t>
                          </a:r>
                        </a:p>
                      </a:txBody>
                      <a:tcPr/>
                    </a:tc>
                    <a:tc>
                      <a:txBody>
                        <a:bodyPr/>
                        <a:lstStyle/>
                        <a:p>
                          <a:r>
                            <a:rPr lang="en-IN" dirty="0"/>
                            <a:t>12</a:t>
                          </a:r>
                        </a:p>
                      </a:txBody>
                      <a:tcPr/>
                    </a:tc>
                    <a:tc>
                      <a:txBody>
                        <a:bodyPr/>
                        <a:lstStyle/>
                        <a:p>
                          <a:r>
                            <a:rPr lang="en-IN" dirty="0"/>
                            <a:t>13</a:t>
                          </a:r>
                        </a:p>
                      </a:txBody>
                      <a:tcPr/>
                    </a:tc>
                    <a:tc>
                      <a:txBody>
                        <a:bodyPr/>
                        <a:lstStyle/>
                        <a:p>
                          <a:r>
                            <a:rPr lang="en-IN" dirty="0"/>
                            <a:t>14</a:t>
                          </a:r>
                        </a:p>
                      </a:txBody>
                      <a:tcPr/>
                    </a:tc>
                    <a:tc>
                      <a:txBody>
                        <a:bodyPr/>
                        <a:lstStyle/>
                        <a:p>
                          <a:r>
                            <a:rPr lang="en-IN" dirty="0"/>
                            <a:t>15</a:t>
                          </a:r>
                        </a:p>
                      </a:txBody>
                      <a:tcPr/>
                    </a:tc>
                    <a:extLst>
                      <a:ext uri="{0D108BD9-81ED-4DB2-BD59-A6C34878D82A}">
                        <a16:rowId xmlns:a16="http://schemas.microsoft.com/office/drawing/2014/main" val="1412523147"/>
                      </a:ext>
                    </a:extLst>
                  </a:tr>
                  <a:tr h="914400">
                    <a:tc>
                      <a:txBody>
                        <a:bodyPr/>
                        <a:lstStyle/>
                        <a:p>
                          <a:endParaRPr lang="en-US"/>
                        </a:p>
                      </a:txBody>
                      <a:tcPr>
                        <a:blipFill>
                          <a:blip r:embed="rId3"/>
                          <a:stretch>
                            <a:fillRect l="-806" t="-94667" r="-1503226" b="-1333"/>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t>47.66</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16.36</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17.71</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20.74</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11.72</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22.76</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48.13</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85.80</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25.36</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19.70</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65.70</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131.93</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23.31</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37.87</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87.48</a:t>
                          </a:r>
                        </a:p>
                        <a:p>
                          <a:endParaRPr lang="en-IN" dirty="0"/>
                        </a:p>
                      </a:txBody>
                      <a:tcPr/>
                    </a:tc>
                    <a:extLst>
                      <a:ext uri="{0D108BD9-81ED-4DB2-BD59-A6C34878D82A}">
                        <a16:rowId xmlns:a16="http://schemas.microsoft.com/office/drawing/2014/main" val="2574072672"/>
                      </a:ext>
                    </a:extLst>
                  </a:tr>
                </a:tbl>
              </a:graphicData>
            </a:graphic>
          </p:graphicFrame>
        </mc:Fallback>
      </mc:AlternateContent>
    </p:spTree>
    <p:extLst>
      <p:ext uri="{BB962C8B-B14F-4D97-AF65-F5344CB8AC3E}">
        <p14:creationId xmlns:p14="http://schemas.microsoft.com/office/powerpoint/2010/main" val="84577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DE586B21-6B73-4B23-936A-BB9CF8F0CF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547" y="556032"/>
            <a:ext cx="3048000" cy="2314575"/>
          </a:xfrm>
          <a:prstGeom prst="rect">
            <a:avLst/>
          </a:prstGeom>
        </p:spPr>
      </p:pic>
      <p:sp>
        <p:nvSpPr>
          <p:cNvPr id="8" name="TextBox 7">
            <a:extLst>
              <a:ext uri="{FF2B5EF4-FFF2-40B4-BE49-F238E27FC236}">
                <a16:creationId xmlns="" xmlns:a16="http://schemas.microsoft.com/office/drawing/2014/main" id="{6B106C65-EF74-47F7-831C-5E6542BD10D1}"/>
              </a:ext>
            </a:extLst>
          </p:cNvPr>
          <p:cNvSpPr txBox="1"/>
          <p:nvPr/>
        </p:nvSpPr>
        <p:spPr>
          <a:xfrm>
            <a:off x="1068372" y="3038995"/>
            <a:ext cx="2875175" cy="369332"/>
          </a:xfrm>
          <a:prstGeom prst="rect">
            <a:avLst/>
          </a:prstGeom>
          <a:noFill/>
        </p:spPr>
        <p:txBody>
          <a:bodyPr wrap="square" rtlCol="0">
            <a:spAutoFit/>
          </a:bodyPr>
          <a:lstStyle/>
          <a:p>
            <a:pPr algn="ctr"/>
            <a:r>
              <a:rPr lang="en-US" dirty="0">
                <a:solidFill>
                  <a:schemeClr val="accent3">
                    <a:lumMod val="75000"/>
                  </a:schemeClr>
                </a:solidFill>
              </a:rPr>
              <a:t>Normal Face 1</a:t>
            </a:r>
            <a:endParaRPr lang="en-IN" dirty="0">
              <a:solidFill>
                <a:schemeClr val="accent3">
                  <a:lumMod val="75000"/>
                </a:schemeClr>
              </a:solidFill>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 xmlns:a16="http://schemas.microsoft.com/office/drawing/2014/main" id="{6794B60C-8BC4-4290-B92A-96F7BA0A34EC}"/>
                  </a:ext>
                </a:extLst>
              </p:cNvPr>
              <p:cNvSpPr txBox="1"/>
              <p:nvPr/>
            </p:nvSpPr>
            <p:spPr>
              <a:xfrm>
                <a:off x="-1112382" y="3904854"/>
                <a:ext cx="7426768" cy="3308598"/>
              </a:xfrm>
              <a:prstGeom prst="rect">
                <a:avLst/>
              </a:prstGeom>
              <a:noFill/>
            </p:spPr>
            <p:txBody>
              <a:bodyPr wrap="square" rtlCol="0">
                <a:spAutoFit/>
              </a:bodyPr>
              <a:lstStyle/>
              <a:p>
                <a:pPr algn="ctr"/>
                <a:r>
                  <a:rPr lang="en-US" sz="2000" dirty="0">
                    <a:solidFill>
                      <a:schemeClr val="accent1">
                        <a:lumMod val="75000"/>
                      </a:schemeClr>
                    </a:solidFill>
                  </a:rPr>
                  <a:t>True: </a:t>
                </a:r>
                <a:r>
                  <a:rPr lang="en-US" sz="2000" dirty="0"/>
                  <a:t>Face of Class 1</a:t>
                </a:r>
                <a:endParaRPr lang="en-US" altLang="en-US" sz="2000" dirty="0"/>
              </a:p>
              <a:p>
                <a:pPr algn="ctr"/>
                <a:endParaRPr lang="en-US" sz="1600" dirty="0">
                  <a:solidFill>
                    <a:schemeClr val="accent1">
                      <a:lumMod val="75000"/>
                    </a:schemeClr>
                  </a:solidFill>
                </a:endParaRPr>
              </a:p>
              <a:p>
                <a:pPr algn="ctr"/>
                <a:endParaRPr lang="en-US" sz="1600" dirty="0">
                  <a:solidFill>
                    <a:schemeClr val="accent1">
                      <a:lumMod val="75000"/>
                    </a:schemeClr>
                  </a:solidFill>
                </a:endParaRPr>
              </a:p>
              <a:p>
                <a:pPr algn="ctr"/>
                <a:r>
                  <a:rPr lang="en-US" sz="2400" dirty="0"/>
                  <a:t>34.85 &lt; </a:t>
                </a:r>
                <a14:m>
                  <m:oMath xmlns:m="http://schemas.openxmlformats.org/officeDocument/2006/math">
                    <m:sSub>
                      <m:sSubPr>
                        <m:ctrlPr>
                          <a:rPr lang="en-US" sz="2400" i="1">
                            <a:latin typeface="Cambria Math"/>
                          </a:rPr>
                        </m:ctrlPr>
                      </m:sSubPr>
                      <m:e>
                        <m:r>
                          <a:rPr lang="en-US" sz="2400" i="1">
                            <a:latin typeface="Cambria Math" panose="02040503050406030204" pitchFamily="18" charset="0"/>
                          </a:rPr>
                          <m:t>𝛳</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oMath>
                </a14:m>
                <a:r>
                  <a:rPr lang="en-IN" sz="2400" dirty="0"/>
                  <a:t> 47.66 </a:t>
                </a:r>
              </a:p>
              <a:p>
                <a:pPr algn="ctr"/>
                <a:endParaRPr lang="en-IN" sz="2500" dirty="0"/>
              </a:p>
              <a:p>
                <a:pPr algn="ctr"/>
                <a:r>
                  <a:rPr lang="en-US" sz="2800" dirty="0">
                    <a:solidFill>
                      <a:schemeClr val="accent1">
                        <a:lumMod val="75000"/>
                      </a:schemeClr>
                    </a:solidFill>
                  </a:rPr>
                  <a:t>Prediction:</a:t>
                </a:r>
                <a:r>
                  <a:rPr lang="en-US" sz="2800" dirty="0"/>
                  <a:t> Face of Class 1</a:t>
                </a:r>
              </a:p>
              <a:p>
                <a:endParaRPr lang="en-US" altLang="en-US" dirty="0"/>
              </a:p>
              <a:p>
                <a:endParaRPr lang="en-US" altLang="en-US" sz="4000" dirty="0"/>
              </a:p>
              <a:p>
                <a:endParaRPr lang="en-IN" dirty="0"/>
              </a:p>
            </p:txBody>
          </p:sp>
        </mc:Choice>
        <mc:Fallback xmlns="">
          <p:sp>
            <p:nvSpPr>
              <p:cNvPr id="9" name="TextBox 8">
                <a:extLst>
                  <a:ext uri="{FF2B5EF4-FFF2-40B4-BE49-F238E27FC236}">
                    <a16:creationId xmlns:a16="http://schemas.microsoft.com/office/drawing/2014/main" id="{6794B60C-8BC4-4290-B92A-96F7BA0A34EC}"/>
                  </a:ext>
                </a:extLst>
              </p:cNvPr>
              <p:cNvSpPr txBox="1">
                <a:spLocks noRot="1" noChangeAspect="1" noMove="1" noResize="1" noEditPoints="1" noAdjustHandles="1" noChangeArrowheads="1" noChangeShapeType="1" noTextEdit="1"/>
              </p:cNvSpPr>
              <p:nvPr/>
            </p:nvSpPr>
            <p:spPr>
              <a:xfrm>
                <a:off x="-1112382" y="3904854"/>
                <a:ext cx="7426768" cy="3308598"/>
              </a:xfrm>
              <a:prstGeom prst="rect">
                <a:avLst/>
              </a:prstGeom>
              <a:blipFill>
                <a:blip r:embed="rId3"/>
                <a:stretch>
                  <a:fillRect t="-1107"/>
                </a:stretch>
              </a:blipFill>
            </p:spPr>
            <p:txBody>
              <a:bodyPr/>
              <a:lstStyle/>
              <a:p>
                <a:r>
                  <a:rPr lang="en-IN">
                    <a:noFill/>
                  </a:rPr>
                  <a:t> </a:t>
                </a:r>
              </a:p>
            </p:txBody>
          </p:sp>
        </mc:Fallback>
      </mc:AlternateContent>
      <p:sp>
        <p:nvSpPr>
          <p:cNvPr id="12" name="TextBox 11">
            <a:extLst>
              <a:ext uri="{FF2B5EF4-FFF2-40B4-BE49-F238E27FC236}">
                <a16:creationId xmlns="" xmlns:a16="http://schemas.microsoft.com/office/drawing/2014/main" id="{E77965F8-3174-4718-986C-644C1C81FD2B}"/>
              </a:ext>
            </a:extLst>
          </p:cNvPr>
          <p:cNvSpPr txBox="1"/>
          <p:nvPr/>
        </p:nvSpPr>
        <p:spPr>
          <a:xfrm>
            <a:off x="6187440" y="758"/>
            <a:ext cx="5278695" cy="461665"/>
          </a:xfrm>
          <a:prstGeom prst="rect">
            <a:avLst/>
          </a:prstGeom>
          <a:noFill/>
        </p:spPr>
        <p:txBody>
          <a:bodyPr wrap="square" rtlCol="0">
            <a:spAutoFit/>
          </a:bodyPr>
          <a:lstStyle/>
          <a:p>
            <a:r>
              <a:rPr lang="en-US" sz="2400" dirty="0">
                <a:solidFill>
                  <a:schemeClr val="accent3">
                    <a:lumMod val="75000"/>
                  </a:schemeClr>
                </a:solidFill>
              </a:rPr>
              <a:t>Distance from face space: </a:t>
            </a:r>
            <a:r>
              <a:rPr lang="en-US" dirty="0"/>
              <a:t>213.87 </a:t>
            </a:r>
            <a:r>
              <a:rPr lang="en-US" altLang="en-US" dirty="0"/>
              <a:t>(&lt; 987.72) </a:t>
            </a:r>
            <a:endParaRPr lang="en-IN" dirty="0"/>
          </a:p>
        </p:txBody>
      </p:sp>
      <p:graphicFrame>
        <p:nvGraphicFramePr>
          <p:cNvPr id="13" name="Table 13">
            <a:extLst>
              <a:ext uri="{FF2B5EF4-FFF2-40B4-BE49-F238E27FC236}">
                <a16:creationId xmlns="" xmlns:a16="http://schemas.microsoft.com/office/drawing/2014/main" id="{C6EE7257-9F9C-4001-B596-03C589229C7D}"/>
              </a:ext>
            </a:extLst>
          </p:cNvPr>
          <p:cNvGraphicFramePr>
            <a:graphicFrameLocks noGrp="1"/>
          </p:cNvGraphicFramePr>
          <p:nvPr>
            <p:extLst>
              <p:ext uri="{D42A27DB-BD31-4B8C-83A1-F6EECF244321}">
                <p14:modId xmlns:p14="http://schemas.microsoft.com/office/powerpoint/2010/main" val="2136640386"/>
              </p:ext>
            </p:extLst>
          </p:nvPr>
        </p:nvGraphicFramePr>
        <p:xfrm>
          <a:off x="6482080" y="576352"/>
          <a:ext cx="4446728" cy="6157738"/>
        </p:xfrm>
        <a:graphic>
          <a:graphicData uri="http://schemas.openxmlformats.org/drawingml/2006/table">
            <a:tbl>
              <a:tblPr firstRow="1" bandRow="1">
                <a:tableStyleId>{5C22544A-7EE6-4342-B048-85BDC9FD1C3A}</a:tableStyleId>
              </a:tblPr>
              <a:tblGrid>
                <a:gridCol w="2223364">
                  <a:extLst>
                    <a:ext uri="{9D8B030D-6E8A-4147-A177-3AD203B41FA5}">
                      <a16:colId xmlns="" xmlns:a16="http://schemas.microsoft.com/office/drawing/2014/main" val="2974437478"/>
                    </a:ext>
                  </a:extLst>
                </a:gridCol>
                <a:gridCol w="2223364">
                  <a:extLst>
                    <a:ext uri="{9D8B030D-6E8A-4147-A177-3AD203B41FA5}">
                      <a16:colId xmlns="" xmlns:a16="http://schemas.microsoft.com/office/drawing/2014/main" val="2899549241"/>
                    </a:ext>
                  </a:extLst>
                </a:gridCol>
              </a:tblGrid>
              <a:tr h="607454">
                <a:tc>
                  <a:txBody>
                    <a:bodyPr/>
                    <a:lstStyle/>
                    <a:p>
                      <a:pPr algn="ctr"/>
                      <a:r>
                        <a:rPr lang="en-US" b="0" dirty="0">
                          <a:solidFill>
                            <a:schemeClr val="tx1"/>
                          </a:solidFill>
                        </a:rPr>
                        <a:t>Class no.</a:t>
                      </a:r>
                      <a:endParaRPr lang="en-IN" b="0" dirty="0">
                        <a:solidFill>
                          <a:schemeClr val="tx1"/>
                        </a:solidFill>
                      </a:endParaRPr>
                    </a:p>
                  </a:txBody>
                  <a:tcPr anchor="ctr"/>
                </a:tc>
                <a:tc>
                  <a:txBody>
                    <a:bodyPr/>
                    <a:lstStyle/>
                    <a:p>
                      <a:pPr algn="ctr"/>
                      <a:r>
                        <a:rPr lang="en-US" b="0" dirty="0">
                          <a:solidFill>
                            <a:schemeClr val="tx1"/>
                          </a:solidFill>
                        </a:rPr>
                        <a:t>Distance from each class label</a:t>
                      </a:r>
                      <a:endParaRPr lang="en-IN" b="0" dirty="0">
                        <a:solidFill>
                          <a:schemeClr val="tx1"/>
                        </a:solidFill>
                      </a:endParaRPr>
                    </a:p>
                  </a:txBody>
                  <a:tcPr/>
                </a:tc>
                <a:extLst>
                  <a:ext uri="{0D108BD9-81ED-4DB2-BD59-A6C34878D82A}">
                    <a16:rowId xmlns="" xmlns:a16="http://schemas.microsoft.com/office/drawing/2014/main" val="1549980661"/>
                  </a:ext>
                </a:extLst>
              </a:tr>
              <a:tr h="397018">
                <a:tc>
                  <a:txBody>
                    <a:bodyPr/>
                    <a:lstStyle/>
                    <a:p>
                      <a:pPr algn="ctr"/>
                      <a:r>
                        <a:rPr lang="en-US" b="1" dirty="0"/>
                        <a:t>1</a:t>
                      </a:r>
                      <a:endParaRPr lang="en-IN" b="1" dirty="0"/>
                    </a:p>
                  </a:txBody>
                  <a:tcPr/>
                </a:tc>
                <a:tc>
                  <a:txBody>
                    <a:bodyPr/>
                    <a:lstStyle/>
                    <a:p>
                      <a:pPr algn="ctr"/>
                      <a:r>
                        <a:rPr lang="en-IN" b="1" dirty="0">
                          <a:solidFill>
                            <a:schemeClr val="tx1"/>
                          </a:solidFill>
                        </a:rPr>
                        <a:t>34.85 (minimum)</a:t>
                      </a:r>
                    </a:p>
                  </a:txBody>
                  <a:tcPr/>
                </a:tc>
                <a:extLst>
                  <a:ext uri="{0D108BD9-81ED-4DB2-BD59-A6C34878D82A}">
                    <a16:rowId xmlns="" xmlns:a16="http://schemas.microsoft.com/office/drawing/2014/main" val="152108196"/>
                  </a:ext>
                </a:extLst>
              </a:tr>
              <a:tr h="347116">
                <a:tc>
                  <a:txBody>
                    <a:bodyPr/>
                    <a:lstStyle/>
                    <a:p>
                      <a:pPr algn="ctr"/>
                      <a:r>
                        <a:rPr lang="en-US" dirty="0"/>
                        <a:t>2</a:t>
                      </a:r>
                      <a:endParaRPr lang="en-IN" dirty="0"/>
                    </a:p>
                  </a:txBody>
                  <a:tcPr/>
                </a:tc>
                <a:tc>
                  <a:txBody>
                    <a:bodyPr/>
                    <a:lstStyle/>
                    <a:p>
                      <a:pPr algn="ctr"/>
                      <a:r>
                        <a:rPr lang="en-IN" dirty="0"/>
                        <a:t>138.35</a:t>
                      </a:r>
                    </a:p>
                  </a:txBody>
                  <a:tcPr/>
                </a:tc>
                <a:extLst>
                  <a:ext uri="{0D108BD9-81ED-4DB2-BD59-A6C34878D82A}">
                    <a16:rowId xmlns="" xmlns:a16="http://schemas.microsoft.com/office/drawing/2014/main" val="2410668539"/>
                  </a:ext>
                </a:extLst>
              </a:tr>
              <a:tr h="347116">
                <a:tc>
                  <a:txBody>
                    <a:bodyPr/>
                    <a:lstStyle/>
                    <a:p>
                      <a:pPr algn="ctr"/>
                      <a:r>
                        <a:rPr lang="en-US" dirty="0"/>
                        <a:t>3</a:t>
                      </a:r>
                      <a:endParaRPr lang="en-IN" dirty="0"/>
                    </a:p>
                  </a:txBody>
                  <a:tcPr/>
                </a:tc>
                <a:tc>
                  <a:txBody>
                    <a:bodyPr/>
                    <a:lstStyle/>
                    <a:p>
                      <a:pPr algn="ctr"/>
                      <a:r>
                        <a:rPr lang="en-IN" dirty="0"/>
                        <a:t>159.61</a:t>
                      </a:r>
                    </a:p>
                  </a:txBody>
                  <a:tcPr/>
                </a:tc>
                <a:extLst>
                  <a:ext uri="{0D108BD9-81ED-4DB2-BD59-A6C34878D82A}">
                    <a16:rowId xmlns="" xmlns:a16="http://schemas.microsoft.com/office/drawing/2014/main" val="4171050602"/>
                  </a:ext>
                </a:extLst>
              </a:tr>
              <a:tr h="347116">
                <a:tc>
                  <a:txBody>
                    <a:bodyPr/>
                    <a:lstStyle/>
                    <a:p>
                      <a:pPr algn="ctr"/>
                      <a:r>
                        <a:rPr lang="en-US" dirty="0"/>
                        <a:t>4</a:t>
                      </a:r>
                      <a:endParaRPr lang="en-IN" dirty="0"/>
                    </a:p>
                  </a:txBody>
                  <a:tcPr/>
                </a:tc>
                <a:tc>
                  <a:txBody>
                    <a:bodyPr/>
                    <a:lstStyle/>
                    <a:p>
                      <a:pPr algn="ctr"/>
                      <a:r>
                        <a:rPr lang="en-IN" dirty="0"/>
                        <a:t>113.09</a:t>
                      </a:r>
                    </a:p>
                  </a:txBody>
                  <a:tcPr/>
                </a:tc>
                <a:extLst>
                  <a:ext uri="{0D108BD9-81ED-4DB2-BD59-A6C34878D82A}">
                    <a16:rowId xmlns="" xmlns:a16="http://schemas.microsoft.com/office/drawing/2014/main" val="3131432814"/>
                  </a:ext>
                </a:extLst>
              </a:tr>
              <a:tr h="347116">
                <a:tc>
                  <a:txBody>
                    <a:bodyPr/>
                    <a:lstStyle/>
                    <a:p>
                      <a:pPr algn="ctr"/>
                      <a:r>
                        <a:rPr lang="en-US" dirty="0"/>
                        <a:t>5</a:t>
                      </a:r>
                      <a:endParaRPr lang="en-IN" dirty="0"/>
                    </a:p>
                  </a:txBody>
                  <a:tcPr/>
                </a:tc>
                <a:tc>
                  <a:txBody>
                    <a:bodyPr/>
                    <a:lstStyle/>
                    <a:p>
                      <a:pPr algn="ctr"/>
                      <a:r>
                        <a:rPr lang="en-IN" dirty="0"/>
                        <a:t>76.11</a:t>
                      </a:r>
                    </a:p>
                  </a:txBody>
                  <a:tcPr/>
                </a:tc>
                <a:extLst>
                  <a:ext uri="{0D108BD9-81ED-4DB2-BD59-A6C34878D82A}">
                    <a16:rowId xmlns="" xmlns:a16="http://schemas.microsoft.com/office/drawing/2014/main" val="4179900517"/>
                  </a:ext>
                </a:extLst>
              </a:tr>
              <a:tr h="347116">
                <a:tc>
                  <a:txBody>
                    <a:bodyPr/>
                    <a:lstStyle/>
                    <a:p>
                      <a:pPr algn="ctr"/>
                      <a:r>
                        <a:rPr lang="en-US" dirty="0"/>
                        <a:t>6</a:t>
                      </a:r>
                      <a:endParaRPr lang="en-IN" dirty="0"/>
                    </a:p>
                  </a:txBody>
                  <a:tcPr/>
                </a:tc>
                <a:tc>
                  <a:txBody>
                    <a:bodyPr/>
                    <a:lstStyle/>
                    <a:p>
                      <a:pPr algn="ctr"/>
                      <a:r>
                        <a:rPr lang="en-IN" dirty="0"/>
                        <a:t>377.66</a:t>
                      </a:r>
                    </a:p>
                  </a:txBody>
                  <a:tcPr/>
                </a:tc>
                <a:extLst>
                  <a:ext uri="{0D108BD9-81ED-4DB2-BD59-A6C34878D82A}">
                    <a16:rowId xmlns="" xmlns:a16="http://schemas.microsoft.com/office/drawing/2014/main" val="480151249"/>
                  </a:ext>
                </a:extLst>
              </a:tr>
              <a:tr h="347116">
                <a:tc>
                  <a:txBody>
                    <a:bodyPr/>
                    <a:lstStyle/>
                    <a:p>
                      <a:pPr algn="ctr"/>
                      <a:r>
                        <a:rPr lang="en-US" dirty="0"/>
                        <a:t>7</a:t>
                      </a:r>
                      <a:endParaRPr lang="en-IN" dirty="0"/>
                    </a:p>
                  </a:txBody>
                  <a:tcPr/>
                </a:tc>
                <a:tc>
                  <a:txBody>
                    <a:bodyPr/>
                    <a:lstStyle/>
                    <a:p>
                      <a:pPr algn="ctr"/>
                      <a:r>
                        <a:rPr lang="en-IN" dirty="0"/>
                        <a:t>162.30</a:t>
                      </a:r>
                    </a:p>
                  </a:txBody>
                  <a:tcPr/>
                </a:tc>
                <a:extLst>
                  <a:ext uri="{0D108BD9-81ED-4DB2-BD59-A6C34878D82A}">
                    <a16:rowId xmlns="" xmlns:a16="http://schemas.microsoft.com/office/drawing/2014/main" val="1713040829"/>
                  </a:ext>
                </a:extLst>
              </a:tr>
              <a:tr h="347116">
                <a:tc>
                  <a:txBody>
                    <a:bodyPr/>
                    <a:lstStyle/>
                    <a:p>
                      <a:pPr algn="ctr"/>
                      <a:r>
                        <a:rPr lang="en-US" b="0" dirty="0"/>
                        <a:t>8</a:t>
                      </a:r>
                      <a:endParaRPr lang="en-IN" b="0" dirty="0"/>
                    </a:p>
                  </a:txBody>
                  <a:tcPr/>
                </a:tc>
                <a:tc>
                  <a:txBody>
                    <a:bodyPr/>
                    <a:lstStyle/>
                    <a:p>
                      <a:pPr algn="ctr"/>
                      <a:r>
                        <a:rPr lang="en-IN" dirty="0"/>
                        <a:t>146.61 </a:t>
                      </a:r>
                    </a:p>
                  </a:txBody>
                  <a:tcPr/>
                </a:tc>
                <a:extLst>
                  <a:ext uri="{0D108BD9-81ED-4DB2-BD59-A6C34878D82A}">
                    <a16:rowId xmlns="" xmlns:a16="http://schemas.microsoft.com/office/drawing/2014/main" val="1160691027"/>
                  </a:ext>
                </a:extLst>
              </a:tr>
              <a:tr h="347116">
                <a:tc>
                  <a:txBody>
                    <a:bodyPr/>
                    <a:lstStyle/>
                    <a:p>
                      <a:pPr algn="ctr"/>
                      <a:r>
                        <a:rPr lang="en-US" dirty="0"/>
                        <a:t>9</a:t>
                      </a:r>
                      <a:endParaRPr lang="en-IN" dirty="0"/>
                    </a:p>
                  </a:txBody>
                  <a:tcPr/>
                </a:tc>
                <a:tc>
                  <a:txBody>
                    <a:bodyPr/>
                    <a:lstStyle/>
                    <a:p>
                      <a:pPr algn="ctr"/>
                      <a:r>
                        <a:rPr lang="en-IN" dirty="0"/>
                        <a:t>165.49</a:t>
                      </a:r>
                    </a:p>
                  </a:txBody>
                  <a:tcPr/>
                </a:tc>
                <a:extLst>
                  <a:ext uri="{0D108BD9-81ED-4DB2-BD59-A6C34878D82A}">
                    <a16:rowId xmlns="" xmlns:a16="http://schemas.microsoft.com/office/drawing/2014/main" val="2773821103"/>
                  </a:ext>
                </a:extLst>
              </a:tr>
              <a:tr h="347116">
                <a:tc>
                  <a:txBody>
                    <a:bodyPr/>
                    <a:lstStyle/>
                    <a:p>
                      <a:pPr algn="ctr"/>
                      <a:r>
                        <a:rPr lang="en-US" dirty="0"/>
                        <a:t>10</a:t>
                      </a:r>
                      <a:endParaRPr lang="en-IN" dirty="0"/>
                    </a:p>
                  </a:txBody>
                  <a:tcPr/>
                </a:tc>
                <a:tc>
                  <a:txBody>
                    <a:bodyPr/>
                    <a:lstStyle/>
                    <a:p>
                      <a:pPr algn="ctr"/>
                      <a:r>
                        <a:rPr lang="en-IN" dirty="0"/>
                        <a:t>118.14</a:t>
                      </a:r>
                    </a:p>
                  </a:txBody>
                  <a:tcPr/>
                </a:tc>
                <a:extLst>
                  <a:ext uri="{0D108BD9-81ED-4DB2-BD59-A6C34878D82A}">
                    <a16:rowId xmlns="" xmlns:a16="http://schemas.microsoft.com/office/drawing/2014/main" val="549622564"/>
                  </a:ext>
                </a:extLst>
              </a:tr>
              <a:tr h="347116">
                <a:tc>
                  <a:txBody>
                    <a:bodyPr/>
                    <a:lstStyle/>
                    <a:p>
                      <a:pPr algn="ctr"/>
                      <a:r>
                        <a:rPr lang="en-US" dirty="0"/>
                        <a:t>11</a:t>
                      </a:r>
                      <a:endParaRPr lang="en-IN" dirty="0"/>
                    </a:p>
                  </a:txBody>
                  <a:tcPr/>
                </a:tc>
                <a:tc>
                  <a:txBody>
                    <a:bodyPr/>
                    <a:lstStyle/>
                    <a:p>
                      <a:pPr algn="ctr"/>
                      <a:r>
                        <a:rPr lang="en-IN" dirty="0"/>
                        <a:t>125.73</a:t>
                      </a:r>
                    </a:p>
                  </a:txBody>
                  <a:tcPr/>
                </a:tc>
                <a:extLst>
                  <a:ext uri="{0D108BD9-81ED-4DB2-BD59-A6C34878D82A}">
                    <a16:rowId xmlns="" xmlns:a16="http://schemas.microsoft.com/office/drawing/2014/main" val="1627859910"/>
                  </a:ext>
                </a:extLst>
              </a:tr>
              <a:tr h="347116">
                <a:tc>
                  <a:txBody>
                    <a:bodyPr/>
                    <a:lstStyle/>
                    <a:p>
                      <a:pPr algn="ctr"/>
                      <a:r>
                        <a:rPr lang="en-US" dirty="0"/>
                        <a:t>12</a:t>
                      </a:r>
                      <a:endParaRPr lang="en-IN" dirty="0"/>
                    </a:p>
                  </a:txBody>
                  <a:tcPr/>
                </a:tc>
                <a:tc>
                  <a:txBody>
                    <a:bodyPr/>
                    <a:lstStyle/>
                    <a:p>
                      <a:pPr algn="ctr"/>
                      <a:r>
                        <a:rPr lang="en-IN" dirty="0"/>
                        <a:t>160.20 </a:t>
                      </a:r>
                    </a:p>
                  </a:txBody>
                  <a:tcPr/>
                </a:tc>
                <a:extLst>
                  <a:ext uri="{0D108BD9-81ED-4DB2-BD59-A6C34878D82A}">
                    <a16:rowId xmlns="" xmlns:a16="http://schemas.microsoft.com/office/drawing/2014/main" val="1606817413"/>
                  </a:ext>
                </a:extLst>
              </a:tr>
              <a:tr h="347116">
                <a:tc>
                  <a:txBody>
                    <a:bodyPr/>
                    <a:lstStyle/>
                    <a:p>
                      <a:pPr algn="ctr"/>
                      <a:r>
                        <a:rPr lang="en-US" dirty="0"/>
                        <a:t>13</a:t>
                      </a:r>
                      <a:endParaRPr lang="en-IN" dirty="0"/>
                    </a:p>
                  </a:txBody>
                  <a:tcPr/>
                </a:tc>
                <a:tc>
                  <a:txBody>
                    <a:bodyPr/>
                    <a:lstStyle/>
                    <a:p>
                      <a:pPr algn="ctr"/>
                      <a:r>
                        <a:rPr lang="en-IN" dirty="0"/>
                        <a:t>102.45</a:t>
                      </a:r>
                    </a:p>
                  </a:txBody>
                  <a:tcPr/>
                </a:tc>
                <a:extLst>
                  <a:ext uri="{0D108BD9-81ED-4DB2-BD59-A6C34878D82A}">
                    <a16:rowId xmlns="" xmlns:a16="http://schemas.microsoft.com/office/drawing/2014/main" val="2767273032"/>
                  </a:ext>
                </a:extLst>
              </a:tr>
              <a:tr h="347116">
                <a:tc>
                  <a:txBody>
                    <a:bodyPr/>
                    <a:lstStyle/>
                    <a:p>
                      <a:pPr algn="ctr"/>
                      <a:r>
                        <a:rPr lang="en-US" dirty="0"/>
                        <a:t>14</a:t>
                      </a:r>
                      <a:endParaRPr lang="en-IN" dirty="0"/>
                    </a:p>
                  </a:txBody>
                  <a:tcPr/>
                </a:tc>
                <a:tc>
                  <a:txBody>
                    <a:bodyPr/>
                    <a:lstStyle/>
                    <a:p>
                      <a:pPr algn="ctr"/>
                      <a:r>
                        <a:rPr lang="en-IN" dirty="0"/>
                        <a:t>283.91</a:t>
                      </a:r>
                    </a:p>
                  </a:txBody>
                  <a:tcPr/>
                </a:tc>
                <a:extLst>
                  <a:ext uri="{0D108BD9-81ED-4DB2-BD59-A6C34878D82A}">
                    <a16:rowId xmlns="" xmlns:a16="http://schemas.microsoft.com/office/drawing/2014/main" val="2843118516"/>
                  </a:ext>
                </a:extLst>
              </a:tr>
              <a:tr h="347116">
                <a:tc>
                  <a:txBody>
                    <a:bodyPr/>
                    <a:lstStyle/>
                    <a:p>
                      <a:pPr algn="ctr"/>
                      <a:r>
                        <a:rPr lang="en-US" dirty="0"/>
                        <a:t>15</a:t>
                      </a:r>
                      <a:endParaRPr lang="en-IN" dirty="0"/>
                    </a:p>
                  </a:txBody>
                  <a:tcPr/>
                </a:tc>
                <a:tc>
                  <a:txBody>
                    <a:bodyPr/>
                    <a:lstStyle/>
                    <a:p>
                      <a:pPr algn="ctr"/>
                      <a:r>
                        <a:rPr lang="en-IN" dirty="0"/>
                        <a:t>147.99</a:t>
                      </a:r>
                    </a:p>
                  </a:txBody>
                  <a:tcPr/>
                </a:tc>
                <a:extLst>
                  <a:ext uri="{0D108BD9-81ED-4DB2-BD59-A6C34878D82A}">
                    <a16:rowId xmlns="" xmlns:a16="http://schemas.microsoft.com/office/drawing/2014/main" val="3195895771"/>
                  </a:ext>
                </a:extLst>
              </a:tr>
            </a:tbl>
          </a:graphicData>
        </a:graphic>
      </p:graphicFrame>
    </p:spTree>
    <p:extLst>
      <p:ext uri="{BB962C8B-B14F-4D97-AF65-F5344CB8AC3E}">
        <p14:creationId xmlns:p14="http://schemas.microsoft.com/office/powerpoint/2010/main" val="237260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00707A0F-F68B-4F25-9C58-29CD2FDA95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217" y="418962"/>
            <a:ext cx="3048000" cy="2314575"/>
          </a:xfrm>
          <a:prstGeom prst="rect">
            <a:avLst/>
          </a:prstGeom>
        </p:spPr>
      </p:pic>
      <p:sp>
        <p:nvSpPr>
          <p:cNvPr id="5" name="TextBox 4">
            <a:extLst>
              <a:ext uri="{FF2B5EF4-FFF2-40B4-BE49-F238E27FC236}">
                <a16:creationId xmlns="" xmlns:a16="http://schemas.microsoft.com/office/drawing/2014/main" id="{E5A9554A-C52F-4A73-AB82-7577A1F0EA6E}"/>
              </a:ext>
            </a:extLst>
          </p:cNvPr>
          <p:cNvSpPr txBox="1"/>
          <p:nvPr/>
        </p:nvSpPr>
        <p:spPr>
          <a:xfrm>
            <a:off x="1354318" y="3071098"/>
            <a:ext cx="2875175" cy="369332"/>
          </a:xfrm>
          <a:prstGeom prst="rect">
            <a:avLst/>
          </a:prstGeom>
          <a:noFill/>
        </p:spPr>
        <p:txBody>
          <a:bodyPr wrap="square" rtlCol="0">
            <a:spAutoFit/>
          </a:bodyPr>
          <a:lstStyle/>
          <a:p>
            <a:pPr algn="ctr"/>
            <a:r>
              <a:rPr lang="en-US" dirty="0">
                <a:solidFill>
                  <a:schemeClr val="accent3">
                    <a:lumMod val="75000"/>
                  </a:schemeClr>
                </a:solidFill>
              </a:rPr>
              <a:t>Normal Face 8</a:t>
            </a:r>
            <a:endParaRPr lang="en-IN" dirty="0">
              <a:solidFill>
                <a:schemeClr val="accent3">
                  <a:lumMod val="75000"/>
                </a:schemeClr>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6BEEC1E7-6EC4-40D1-BD08-8BFB01BE4191}"/>
                  </a:ext>
                </a:extLst>
              </p:cNvPr>
              <p:cNvSpPr txBox="1"/>
              <p:nvPr/>
            </p:nvSpPr>
            <p:spPr>
              <a:xfrm>
                <a:off x="-952127" y="3904854"/>
                <a:ext cx="7426768" cy="3385542"/>
              </a:xfrm>
              <a:prstGeom prst="rect">
                <a:avLst/>
              </a:prstGeom>
              <a:noFill/>
            </p:spPr>
            <p:txBody>
              <a:bodyPr wrap="square" rtlCol="0">
                <a:spAutoFit/>
              </a:bodyPr>
              <a:lstStyle/>
              <a:p>
                <a:pPr algn="ctr"/>
                <a:r>
                  <a:rPr lang="en-US" sz="2000" dirty="0">
                    <a:solidFill>
                      <a:schemeClr val="accent1">
                        <a:lumMod val="75000"/>
                      </a:schemeClr>
                    </a:solidFill>
                  </a:rPr>
                  <a:t>True: </a:t>
                </a:r>
                <a:r>
                  <a:rPr lang="en-US" sz="2000" dirty="0"/>
                  <a:t>Face of Class 8</a:t>
                </a:r>
                <a:endParaRPr lang="en-US" altLang="en-US" sz="2000" dirty="0"/>
              </a:p>
              <a:p>
                <a:pPr algn="ctr"/>
                <a:endParaRPr lang="en-US" sz="1600" dirty="0">
                  <a:solidFill>
                    <a:schemeClr val="accent1">
                      <a:lumMod val="75000"/>
                    </a:schemeClr>
                  </a:solidFill>
                </a:endParaRPr>
              </a:p>
              <a:p>
                <a:pPr algn="ctr"/>
                <a:endParaRPr lang="en-IN" sz="2500" dirty="0"/>
              </a:p>
              <a:p>
                <a:pPr algn="ctr"/>
                <a:r>
                  <a:rPr lang="en-US" sz="2400" dirty="0"/>
                  <a:t>24.64 &lt; </a:t>
                </a:r>
                <a14:m>
                  <m:oMath xmlns:m="http://schemas.openxmlformats.org/officeDocument/2006/math">
                    <m:sSub>
                      <m:sSubPr>
                        <m:ctrlPr>
                          <a:rPr lang="en-US" sz="2400" i="1">
                            <a:latin typeface="Cambria Math"/>
                          </a:rPr>
                        </m:ctrlPr>
                      </m:sSubPr>
                      <m:e>
                        <m:r>
                          <a:rPr lang="en-US" sz="2400" i="1">
                            <a:latin typeface="Cambria Math" panose="02040503050406030204" pitchFamily="18" charset="0"/>
                          </a:rPr>
                          <m:t>𝛳</m:t>
                        </m:r>
                      </m:e>
                      <m:sub>
                        <m:r>
                          <a:rPr lang="en-US" sz="2400" b="0" i="1" smtClean="0">
                            <a:latin typeface="Cambria Math" panose="02040503050406030204" pitchFamily="18" charset="0"/>
                          </a:rPr>
                          <m:t>8</m:t>
                        </m:r>
                      </m:sub>
                    </m:sSub>
                    <m:r>
                      <a:rPr lang="en-US" sz="2400" i="1">
                        <a:latin typeface="Cambria Math" panose="02040503050406030204" pitchFamily="18" charset="0"/>
                      </a:rPr>
                      <m:t>=</m:t>
                    </m:r>
                  </m:oMath>
                </a14:m>
                <a:r>
                  <a:rPr lang="en-IN" sz="2400" dirty="0"/>
                  <a:t> 85.80 </a:t>
                </a:r>
              </a:p>
              <a:p>
                <a:pPr algn="ctr"/>
                <a:endParaRPr lang="en-IN" sz="2500" dirty="0"/>
              </a:p>
              <a:p>
                <a:pPr algn="ctr"/>
                <a:r>
                  <a:rPr lang="en-US" sz="2800" dirty="0">
                    <a:solidFill>
                      <a:schemeClr val="accent1">
                        <a:lumMod val="75000"/>
                      </a:schemeClr>
                    </a:solidFill>
                  </a:rPr>
                  <a:t>Prediction:</a:t>
                </a:r>
                <a:r>
                  <a:rPr lang="en-US" sz="2800" dirty="0"/>
                  <a:t> Face of Class 8</a:t>
                </a:r>
              </a:p>
              <a:p>
                <a:endParaRPr lang="en-US" altLang="en-US" dirty="0"/>
              </a:p>
              <a:p>
                <a:endParaRPr lang="en-US" altLang="en-US" sz="4000" dirty="0"/>
              </a:p>
              <a:p>
                <a:endParaRPr lang="en-IN" dirty="0"/>
              </a:p>
            </p:txBody>
          </p:sp>
        </mc:Choice>
        <mc:Fallback xmlns="">
          <p:sp>
            <p:nvSpPr>
              <p:cNvPr id="6" name="TextBox 5">
                <a:extLst>
                  <a:ext uri="{FF2B5EF4-FFF2-40B4-BE49-F238E27FC236}">
                    <a16:creationId xmlns:a16="http://schemas.microsoft.com/office/drawing/2014/main" id="{6BEEC1E7-6EC4-40D1-BD08-8BFB01BE4191}"/>
                  </a:ext>
                </a:extLst>
              </p:cNvPr>
              <p:cNvSpPr txBox="1">
                <a:spLocks noRot="1" noChangeAspect="1" noMove="1" noResize="1" noEditPoints="1" noAdjustHandles="1" noChangeArrowheads="1" noChangeShapeType="1" noTextEdit="1"/>
              </p:cNvSpPr>
              <p:nvPr/>
            </p:nvSpPr>
            <p:spPr>
              <a:xfrm>
                <a:off x="-952127" y="3904854"/>
                <a:ext cx="7426768" cy="3385542"/>
              </a:xfrm>
              <a:prstGeom prst="rect">
                <a:avLst/>
              </a:prstGeom>
              <a:blipFill>
                <a:blip r:embed="rId3"/>
                <a:stretch>
                  <a:fillRect t="-1081"/>
                </a:stretch>
              </a:blipFill>
            </p:spPr>
            <p:txBody>
              <a:bodyPr/>
              <a:lstStyle/>
              <a:p>
                <a:r>
                  <a:rPr lang="en-IN">
                    <a:noFill/>
                  </a:rPr>
                  <a:t> </a:t>
                </a:r>
              </a:p>
            </p:txBody>
          </p:sp>
        </mc:Fallback>
      </mc:AlternateContent>
      <p:sp>
        <p:nvSpPr>
          <p:cNvPr id="7" name="TextBox 6">
            <a:extLst>
              <a:ext uri="{FF2B5EF4-FFF2-40B4-BE49-F238E27FC236}">
                <a16:creationId xmlns="" xmlns:a16="http://schemas.microsoft.com/office/drawing/2014/main" id="{52BACC54-932F-421C-AB4A-529BFDFA3B73}"/>
              </a:ext>
            </a:extLst>
          </p:cNvPr>
          <p:cNvSpPr txBox="1"/>
          <p:nvPr/>
        </p:nvSpPr>
        <p:spPr>
          <a:xfrm>
            <a:off x="6474642" y="81725"/>
            <a:ext cx="5327716" cy="461665"/>
          </a:xfrm>
          <a:prstGeom prst="rect">
            <a:avLst/>
          </a:prstGeom>
          <a:noFill/>
        </p:spPr>
        <p:txBody>
          <a:bodyPr wrap="square" rtlCol="0">
            <a:spAutoFit/>
          </a:bodyPr>
          <a:lstStyle/>
          <a:p>
            <a:r>
              <a:rPr lang="en-US" sz="2400" dirty="0">
                <a:solidFill>
                  <a:schemeClr val="accent3">
                    <a:lumMod val="75000"/>
                  </a:schemeClr>
                </a:solidFill>
              </a:rPr>
              <a:t>Distance from face space: </a:t>
            </a:r>
            <a:r>
              <a:rPr lang="en-US" dirty="0"/>
              <a:t>302.82 </a:t>
            </a:r>
            <a:r>
              <a:rPr lang="en-US" altLang="en-US" dirty="0"/>
              <a:t>(&lt; 987.72) </a:t>
            </a:r>
            <a:endParaRPr lang="en-IN" dirty="0"/>
          </a:p>
        </p:txBody>
      </p:sp>
      <p:graphicFrame>
        <p:nvGraphicFramePr>
          <p:cNvPr id="8" name="Table 13">
            <a:extLst>
              <a:ext uri="{FF2B5EF4-FFF2-40B4-BE49-F238E27FC236}">
                <a16:creationId xmlns="" xmlns:a16="http://schemas.microsoft.com/office/drawing/2014/main" id="{EF5184E6-9F30-4976-89D8-E140C364306C}"/>
              </a:ext>
            </a:extLst>
          </p:cNvPr>
          <p:cNvGraphicFramePr>
            <a:graphicFrameLocks noGrp="1"/>
          </p:cNvGraphicFramePr>
          <p:nvPr>
            <p:extLst>
              <p:ext uri="{D42A27DB-BD31-4B8C-83A1-F6EECF244321}">
                <p14:modId xmlns:p14="http://schemas.microsoft.com/office/powerpoint/2010/main" val="1213151714"/>
              </p:ext>
            </p:extLst>
          </p:nvPr>
        </p:nvGraphicFramePr>
        <p:xfrm>
          <a:off x="7249210" y="649795"/>
          <a:ext cx="4025248" cy="6126480"/>
        </p:xfrm>
        <a:graphic>
          <a:graphicData uri="http://schemas.openxmlformats.org/drawingml/2006/table">
            <a:tbl>
              <a:tblPr firstRow="1" bandRow="1">
                <a:tableStyleId>{5C22544A-7EE6-4342-B048-85BDC9FD1C3A}</a:tableStyleId>
              </a:tblPr>
              <a:tblGrid>
                <a:gridCol w="2012624">
                  <a:extLst>
                    <a:ext uri="{9D8B030D-6E8A-4147-A177-3AD203B41FA5}">
                      <a16:colId xmlns="" xmlns:a16="http://schemas.microsoft.com/office/drawing/2014/main" val="963713631"/>
                    </a:ext>
                  </a:extLst>
                </a:gridCol>
                <a:gridCol w="2012624">
                  <a:extLst>
                    <a:ext uri="{9D8B030D-6E8A-4147-A177-3AD203B41FA5}">
                      <a16:colId xmlns="" xmlns:a16="http://schemas.microsoft.com/office/drawing/2014/main" val="2899549241"/>
                    </a:ext>
                  </a:extLst>
                </a:gridCol>
              </a:tblGrid>
              <a:tr h="511292">
                <a:tc>
                  <a:txBody>
                    <a:bodyPr/>
                    <a:lstStyle/>
                    <a:p>
                      <a:pPr algn="ctr"/>
                      <a:r>
                        <a:rPr lang="en-US" b="0" dirty="0">
                          <a:solidFill>
                            <a:schemeClr val="tx1"/>
                          </a:solidFill>
                        </a:rPr>
                        <a:t>Class no.</a:t>
                      </a:r>
                      <a:endParaRPr lang="en-IN" b="0" dirty="0">
                        <a:solidFill>
                          <a:schemeClr val="tx1"/>
                        </a:solidFill>
                      </a:endParaRPr>
                    </a:p>
                  </a:txBody>
                  <a:tcPr anchor="ctr"/>
                </a:tc>
                <a:tc>
                  <a:txBody>
                    <a:bodyPr/>
                    <a:lstStyle/>
                    <a:p>
                      <a:pPr algn="ctr"/>
                      <a:r>
                        <a:rPr lang="en-US" b="0" dirty="0">
                          <a:solidFill>
                            <a:schemeClr val="tx1"/>
                          </a:solidFill>
                        </a:rPr>
                        <a:t>Distance from each class label</a:t>
                      </a:r>
                      <a:endParaRPr lang="en-IN" b="0" dirty="0">
                        <a:solidFill>
                          <a:schemeClr val="tx1"/>
                        </a:solidFill>
                      </a:endParaRPr>
                    </a:p>
                  </a:txBody>
                  <a:tcPr/>
                </a:tc>
                <a:extLst>
                  <a:ext uri="{0D108BD9-81ED-4DB2-BD59-A6C34878D82A}">
                    <a16:rowId xmlns="" xmlns:a16="http://schemas.microsoft.com/office/drawing/2014/main" val="1549980661"/>
                  </a:ext>
                </a:extLst>
              </a:tr>
              <a:tr h="292167">
                <a:tc>
                  <a:txBody>
                    <a:bodyPr/>
                    <a:lstStyle/>
                    <a:p>
                      <a:pPr algn="ctr"/>
                      <a:r>
                        <a:rPr lang="en-US" dirty="0"/>
                        <a:t>1</a:t>
                      </a:r>
                      <a:endParaRPr lang="en-IN" dirty="0"/>
                    </a:p>
                  </a:txBody>
                  <a:tcPr/>
                </a:tc>
                <a:tc>
                  <a:txBody>
                    <a:bodyPr/>
                    <a:lstStyle/>
                    <a:p>
                      <a:pPr algn="ctr"/>
                      <a:r>
                        <a:rPr lang="en-IN" dirty="0"/>
                        <a:t>180.15</a:t>
                      </a:r>
                    </a:p>
                  </a:txBody>
                  <a:tcPr/>
                </a:tc>
                <a:extLst>
                  <a:ext uri="{0D108BD9-81ED-4DB2-BD59-A6C34878D82A}">
                    <a16:rowId xmlns="" xmlns:a16="http://schemas.microsoft.com/office/drawing/2014/main" val="152108196"/>
                  </a:ext>
                </a:extLst>
              </a:tr>
              <a:tr h="292167">
                <a:tc>
                  <a:txBody>
                    <a:bodyPr/>
                    <a:lstStyle/>
                    <a:p>
                      <a:pPr algn="ctr"/>
                      <a:r>
                        <a:rPr lang="en-US" dirty="0"/>
                        <a:t>2</a:t>
                      </a:r>
                      <a:endParaRPr lang="en-IN" dirty="0"/>
                    </a:p>
                  </a:txBody>
                  <a:tcPr/>
                </a:tc>
                <a:tc>
                  <a:txBody>
                    <a:bodyPr/>
                    <a:lstStyle/>
                    <a:p>
                      <a:pPr algn="ctr"/>
                      <a:r>
                        <a:rPr lang="en-IN" dirty="0"/>
                        <a:t>268.82 </a:t>
                      </a:r>
                    </a:p>
                  </a:txBody>
                  <a:tcPr/>
                </a:tc>
                <a:extLst>
                  <a:ext uri="{0D108BD9-81ED-4DB2-BD59-A6C34878D82A}">
                    <a16:rowId xmlns="" xmlns:a16="http://schemas.microsoft.com/office/drawing/2014/main" val="2410668539"/>
                  </a:ext>
                </a:extLst>
              </a:tr>
              <a:tr h="292167">
                <a:tc>
                  <a:txBody>
                    <a:bodyPr/>
                    <a:lstStyle/>
                    <a:p>
                      <a:pPr algn="ctr"/>
                      <a:r>
                        <a:rPr lang="en-US" dirty="0"/>
                        <a:t>3</a:t>
                      </a:r>
                      <a:endParaRPr lang="en-IN" dirty="0"/>
                    </a:p>
                  </a:txBody>
                  <a:tcPr/>
                </a:tc>
                <a:tc>
                  <a:txBody>
                    <a:bodyPr/>
                    <a:lstStyle/>
                    <a:p>
                      <a:pPr algn="ctr"/>
                      <a:r>
                        <a:rPr lang="en-IN" dirty="0"/>
                        <a:t>42.20</a:t>
                      </a:r>
                    </a:p>
                  </a:txBody>
                  <a:tcPr/>
                </a:tc>
                <a:extLst>
                  <a:ext uri="{0D108BD9-81ED-4DB2-BD59-A6C34878D82A}">
                    <a16:rowId xmlns="" xmlns:a16="http://schemas.microsoft.com/office/drawing/2014/main" val="4171050602"/>
                  </a:ext>
                </a:extLst>
              </a:tr>
              <a:tr h="292167">
                <a:tc>
                  <a:txBody>
                    <a:bodyPr/>
                    <a:lstStyle/>
                    <a:p>
                      <a:pPr algn="ctr"/>
                      <a:r>
                        <a:rPr lang="en-US" dirty="0"/>
                        <a:t>4</a:t>
                      </a:r>
                      <a:endParaRPr lang="en-IN" dirty="0"/>
                    </a:p>
                  </a:txBody>
                  <a:tcPr/>
                </a:tc>
                <a:tc>
                  <a:txBody>
                    <a:bodyPr/>
                    <a:lstStyle/>
                    <a:p>
                      <a:pPr algn="ctr"/>
                      <a:r>
                        <a:rPr lang="en-IN" dirty="0"/>
                        <a:t>232.70</a:t>
                      </a:r>
                    </a:p>
                  </a:txBody>
                  <a:tcPr/>
                </a:tc>
                <a:extLst>
                  <a:ext uri="{0D108BD9-81ED-4DB2-BD59-A6C34878D82A}">
                    <a16:rowId xmlns="" xmlns:a16="http://schemas.microsoft.com/office/drawing/2014/main" val="3131432814"/>
                  </a:ext>
                </a:extLst>
              </a:tr>
              <a:tr h="292167">
                <a:tc>
                  <a:txBody>
                    <a:bodyPr/>
                    <a:lstStyle/>
                    <a:p>
                      <a:pPr algn="ctr"/>
                      <a:r>
                        <a:rPr lang="en-US" dirty="0"/>
                        <a:t>5</a:t>
                      </a:r>
                      <a:endParaRPr lang="en-IN" dirty="0"/>
                    </a:p>
                  </a:txBody>
                  <a:tcPr/>
                </a:tc>
                <a:tc>
                  <a:txBody>
                    <a:bodyPr/>
                    <a:lstStyle/>
                    <a:p>
                      <a:pPr algn="ctr"/>
                      <a:r>
                        <a:rPr lang="en-IN" dirty="0"/>
                        <a:t>186.18</a:t>
                      </a:r>
                    </a:p>
                  </a:txBody>
                  <a:tcPr/>
                </a:tc>
                <a:extLst>
                  <a:ext uri="{0D108BD9-81ED-4DB2-BD59-A6C34878D82A}">
                    <a16:rowId xmlns="" xmlns:a16="http://schemas.microsoft.com/office/drawing/2014/main" val="4179900517"/>
                  </a:ext>
                </a:extLst>
              </a:tr>
              <a:tr h="292167">
                <a:tc>
                  <a:txBody>
                    <a:bodyPr/>
                    <a:lstStyle/>
                    <a:p>
                      <a:pPr algn="ctr"/>
                      <a:r>
                        <a:rPr lang="en-US" dirty="0"/>
                        <a:t>6</a:t>
                      </a:r>
                      <a:endParaRPr lang="en-IN" dirty="0"/>
                    </a:p>
                  </a:txBody>
                  <a:tcPr/>
                </a:tc>
                <a:tc>
                  <a:txBody>
                    <a:bodyPr/>
                    <a:lstStyle/>
                    <a:p>
                      <a:pPr algn="ctr"/>
                      <a:r>
                        <a:rPr lang="en-IN" dirty="0"/>
                        <a:t>311.65 </a:t>
                      </a:r>
                    </a:p>
                  </a:txBody>
                  <a:tcPr/>
                </a:tc>
                <a:extLst>
                  <a:ext uri="{0D108BD9-81ED-4DB2-BD59-A6C34878D82A}">
                    <a16:rowId xmlns="" xmlns:a16="http://schemas.microsoft.com/office/drawing/2014/main" val="480151249"/>
                  </a:ext>
                </a:extLst>
              </a:tr>
              <a:tr h="292167">
                <a:tc>
                  <a:txBody>
                    <a:bodyPr/>
                    <a:lstStyle/>
                    <a:p>
                      <a:pPr algn="ctr"/>
                      <a:r>
                        <a:rPr lang="en-US" dirty="0"/>
                        <a:t>7</a:t>
                      </a:r>
                      <a:endParaRPr lang="en-IN" dirty="0"/>
                    </a:p>
                  </a:txBody>
                  <a:tcPr/>
                </a:tc>
                <a:tc>
                  <a:txBody>
                    <a:bodyPr/>
                    <a:lstStyle/>
                    <a:p>
                      <a:pPr algn="ctr"/>
                      <a:r>
                        <a:rPr lang="en-IN" dirty="0"/>
                        <a:t>51.90</a:t>
                      </a:r>
                    </a:p>
                  </a:txBody>
                  <a:tcPr/>
                </a:tc>
                <a:extLst>
                  <a:ext uri="{0D108BD9-81ED-4DB2-BD59-A6C34878D82A}">
                    <a16:rowId xmlns="" xmlns:a16="http://schemas.microsoft.com/office/drawing/2014/main" val="1713040829"/>
                  </a:ext>
                </a:extLst>
              </a:tr>
              <a:tr h="292167">
                <a:tc>
                  <a:txBody>
                    <a:bodyPr/>
                    <a:lstStyle/>
                    <a:p>
                      <a:pPr algn="ctr"/>
                      <a:r>
                        <a:rPr lang="en-US" b="1" dirty="0"/>
                        <a:t>8</a:t>
                      </a:r>
                      <a:endParaRPr lang="en-IN" b="1" dirty="0"/>
                    </a:p>
                  </a:txBody>
                  <a:tcPr/>
                </a:tc>
                <a:tc>
                  <a:txBody>
                    <a:bodyPr/>
                    <a:lstStyle/>
                    <a:p>
                      <a:pPr algn="ctr"/>
                      <a:r>
                        <a:rPr lang="en-IN" b="1" dirty="0"/>
                        <a:t>24.64 (minimum)</a:t>
                      </a:r>
                    </a:p>
                  </a:txBody>
                  <a:tcPr/>
                </a:tc>
                <a:extLst>
                  <a:ext uri="{0D108BD9-81ED-4DB2-BD59-A6C34878D82A}">
                    <a16:rowId xmlns="" xmlns:a16="http://schemas.microsoft.com/office/drawing/2014/main" val="1160691027"/>
                  </a:ext>
                </a:extLst>
              </a:tr>
              <a:tr h="292167">
                <a:tc>
                  <a:txBody>
                    <a:bodyPr/>
                    <a:lstStyle/>
                    <a:p>
                      <a:pPr algn="ctr"/>
                      <a:r>
                        <a:rPr lang="en-US" dirty="0"/>
                        <a:t>9</a:t>
                      </a:r>
                      <a:endParaRPr lang="en-IN" dirty="0"/>
                    </a:p>
                  </a:txBody>
                  <a:tcPr/>
                </a:tc>
                <a:tc>
                  <a:txBody>
                    <a:bodyPr/>
                    <a:lstStyle/>
                    <a:p>
                      <a:pPr algn="ctr"/>
                      <a:r>
                        <a:rPr lang="en-IN" dirty="0"/>
                        <a:t>66.43</a:t>
                      </a:r>
                    </a:p>
                  </a:txBody>
                  <a:tcPr/>
                </a:tc>
                <a:extLst>
                  <a:ext uri="{0D108BD9-81ED-4DB2-BD59-A6C34878D82A}">
                    <a16:rowId xmlns="" xmlns:a16="http://schemas.microsoft.com/office/drawing/2014/main" val="2773821103"/>
                  </a:ext>
                </a:extLst>
              </a:tr>
              <a:tr h="292167">
                <a:tc>
                  <a:txBody>
                    <a:bodyPr/>
                    <a:lstStyle/>
                    <a:p>
                      <a:pPr algn="ctr"/>
                      <a:r>
                        <a:rPr lang="en-US" dirty="0"/>
                        <a:t>10</a:t>
                      </a:r>
                      <a:endParaRPr lang="en-IN" dirty="0"/>
                    </a:p>
                  </a:txBody>
                  <a:tcPr/>
                </a:tc>
                <a:tc>
                  <a:txBody>
                    <a:bodyPr/>
                    <a:lstStyle/>
                    <a:p>
                      <a:pPr algn="ctr"/>
                      <a:r>
                        <a:rPr lang="en-IN" dirty="0"/>
                        <a:t>105.21</a:t>
                      </a:r>
                    </a:p>
                  </a:txBody>
                  <a:tcPr/>
                </a:tc>
                <a:extLst>
                  <a:ext uri="{0D108BD9-81ED-4DB2-BD59-A6C34878D82A}">
                    <a16:rowId xmlns="" xmlns:a16="http://schemas.microsoft.com/office/drawing/2014/main" val="549622564"/>
                  </a:ext>
                </a:extLst>
              </a:tr>
              <a:tr h="292167">
                <a:tc>
                  <a:txBody>
                    <a:bodyPr/>
                    <a:lstStyle/>
                    <a:p>
                      <a:pPr algn="ctr"/>
                      <a:r>
                        <a:rPr lang="en-US" dirty="0"/>
                        <a:t>11</a:t>
                      </a:r>
                      <a:endParaRPr lang="en-IN" dirty="0"/>
                    </a:p>
                  </a:txBody>
                  <a:tcPr/>
                </a:tc>
                <a:tc>
                  <a:txBody>
                    <a:bodyPr/>
                    <a:lstStyle/>
                    <a:p>
                      <a:pPr algn="ctr"/>
                      <a:r>
                        <a:rPr lang="en-IN" dirty="0"/>
                        <a:t>223.71 </a:t>
                      </a:r>
                    </a:p>
                  </a:txBody>
                  <a:tcPr/>
                </a:tc>
                <a:extLst>
                  <a:ext uri="{0D108BD9-81ED-4DB2-BD59-A6C34878D82A}">
                    <a16:rowId xmlns="" xmlns:a16="http://schemas.microsoft.com/office/drawing/2014/main" val="1627859910"/>
                  </a:ext>
                </a:extLst>
              </a:tr>
              <a:tr h="292167">
                <a:tc>
                  <a:txBody>
                    <a:bodyPr/>
                    <a:lstStyle/>
                    <a:p>
                      <a:pPr algn="ctr"/>
                      <a:r>
                        <a:rPr lang="en-US" dirty="0"/>
                        <a:t>12</a:t>
                      </a:r>
                      <a:endParaRPr lang="en-IN" dirty="0"/>
                    </a:p>
                  </a:txBody>
                  <a:tcPr/>
                </a:tc>
                <a:tc>
                  <a:txBody>
                    <a:bodyPr/>
                    <a:lstStyle/>
                    <a:p>
                      <a:pPr algn="ctr"/>
                      <a:r>
                        <a:rPr lang="en-IN" dirty="0"/>
                        <a:t>274.47 </a:t>
                      </a:r>
                    </a:p>
                  </a:txBody>
                  <a:tcPr/>
                </a:tc>
                <a:extLst>
                  <a:ext uri="{0D108BD9-81ED-4DB2-BD59-A6C34878D82A}">
                    <a16:rowId xmlns="" xmlns:a16="http://schemas.microsoft.com/office/drawing/2014/main" val="1606817413"/>
                  </a:ext>
                </a:extLst>
              </a:tr>
              <a:tr h="292167">
                <a:tc>
                  <a:txBody>
                    <a:bodyPr/>
                    <a:lstStyle/>
                    <a:p>
                      <a:pPr algn="ctr"/>
                      <a:r>
                        <a:rPr lang="en-US" dirty="0"/>
                        <a:t>13</a:t>
                      </a:r>
                      <a:endParaRPr lang="en-IN" dirty="0"/>
                    </a:p>
                  </a:txBody>
                  <a:tcPr/>
                </a:tc>
                <a:tc>
                  <a:txBody>
                    <a:bodyPr/>
                    <a:lstStyle/>
                    <a:p>
                      <a:pPr algn="ctr"/>
                      <a:r>
                        <a:rPr lang="en-IN" dirty="0"/>
                        <a:t>173.55 </a:t>
                      </a:r>
                    </a:p>
                  </a:txBody>
                  <a:tcPr/>
                </a:tc>
                <a:extLst>
                  <a:ext uri="{0D108BD9-81ED-4DB2-BD59-A6C34878D82A}">
                    <a16:rowId xmlns="" xmlns:a16="http://schemas.microsoft.com/office/drawing/2014/main" val="2767273032"/>
                  </a:ext>
                </a:extLst>
              </a:tr>
              <a:tr h="292167">
                <a:tc>
                  <a:txBody>
                    <a:bodyPr/>
                    <a:lstStyle/>
                    <a:p>
                      <a:pPr algn="ctr"/>
                      <a:r>
                        <a:rPr lang="en-US" dirty="0"/>
                        <a:t>14</a:t>
                      </a:r>
                      <a:endParaRPr lang="en-IN" dirty="0"/>
                    </a:p>
                  </a:txBody>
                  <a:tcPr/>
                </a:tc>
                <a:tc>
                  <a:txBody>
                    <a:bodyPr/>
                    <a:lstStyle/>
                    <a:p>
                      <a:pPr algn="ctr"/>
                      <a:r>
                        <a:rPr lang="en-IN" dirty="0"/>
                        <a:t>197.55 </a:t>
                      </a:r>
                    </a:p>
                  </a:txBody>
                  <a:tcPr/>
                </a:tc>
                <a:extLst>
                  <a:ext uri="{0D108BD9-81ED-4DB2-BD59-A6C34878D82A}">
                    <a16:rowId xmlns="" xmlns:a16="http://schemas.microsoft.com/office/drawing/2014/main" val="2843118516"/>
                  </a:ext>
                </a:extLst>
              </a:tr>
              <a:tr h="292167">
                <a:tc>
                  <a:txBody>
                    <a:bodyPr/>
                    <a:lstStyle/>
                    <a:p>
                      <a:pPr algn="ctr"/>
                      <a:r>
                        <a:rPr lang="en-US" dirty="0"/>
                        <a:t>15</a:t>
                      </a:r>
                      <a:endParaRPr lang="en-IN" dirty="0"/>
                    </a:p>
                  </a:txBody>
                  <a:tcPr/>
                </a:tc>
                <a:tc>
                  <a:txBody>
                    <a:bodyPr/>
                    <a:lstStyle/>
                    <a:p>
                      <a:pPr algn="ctr"/>
                      <a:r>
                        <a:rPr lang="en-IN" dirty="0"/>
                        <a:t>43.04</a:t>
                      </a:r>
                    </a:p>
                  </a:txBody>
                  <a:tcPr/>
                </a:tc>
                <a:extLst>
                  <a:ext uri="{0D108BD9-81ED-4DB2-BD59-A6C34878D82A}">
                    <a16:rowId xmlns="" xmlns:a16="http://schemas.microsoft.com/office/drawing/2014/main" val="3195895771"/>
                  </a:ext>
                </a:extLst>
              </a:tr>
            </a:tbl>
          </a:graphicData>
        </a:graphic>
      </p:graphicFrame>
    </p:spTree>
    <p:extLst>
      <p:ext uri="{BB962C8B-B14F-4D97-AF65-F5344CB8AC3E}">
        <p14:creationId xmlns:p14="http://schemas.microsoft.com/office/powerpoint/2010/main" val="94846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3F570A97-45E8-49F8-ADDC-684086098C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372" y="525714"/>
            <a:ext cx="3048000" cy="2314575"/>
          </a:xfrm>
          <a:prstGeom prst="rect">
            <a:avLst/>
          </a:prstGeom>
        </p:spPr>
      </p:pic>
      <p:sp>
        <p:nvSpPr>
          <p:cNvPr id="8" name="TextBox 7">
            <a:extLst>
              <a:ext uri="{FF2B5EF4-FFF2-40B4-BE49-F238E27FC236}">
                <a16:creationId xmlns="" xmlns:a16="http://schemas.microsoft.com/office/drawing/2014/main" id="{342FF8D6-39BF-4653-8D73-31CCCDCA7E13}"/>
              </a:ext>
            </a:extLst>
          </p:cNvPr>
          <p:cNvSpPr txBox="1"/>
          <p:nvPr/>
        </p:nvSpPr>
        <p:spPr>
          <a:xfrm>
            <a:off x="1241197" y="3059668"/>
            <a:ext cx="2875175" cy="369332"/>
          </a:xfrm>
          <a:prstGeom prst="rect">
            <a:avLst/>
          </a:prstGeom>
          <a:noFill/>
        </p:spPr>
        <p:txBody>
          <a:bodyPr wrap="square" rtlCol="0">
            <a:spAutoFit/>
          </a:bodyPr>
          <a:lstStyle/>
          <a:p>
            <a:pPr algn="ctr"/>
            <a:r>
              <a:rPr lang="en-US" dirty="0">
                <a:solidFill>
                  <a:schemeClr val="accent3">
                    <a:lumMod val="75000"/>
                  </a:schemeClr>
                </a:solidFill>
              </a:rPr>
              <a:t>Normal Face 12</a:t>
            </a:r>
            <a:endParaRPr lang="en-IN" dirty="0">
              <a:solidFill>
                <a:schemeClr val="accent3">
                  <a:lumMod val="75000"/>
                </a:schemeClr>
              </a:solidFill>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 xmlns:a16="http://schemas.microsoft.com/office/drawing/2014/main" id="{6402C38E-D920-48F5-A85D-FB850ACC2272}"/>
                  </a:ext>
                </a:extLst>
              </p:cNvPr>
              <p:cNvSpPr txBox="1"/>
              <p:nvPr/>
            </p:nvSpPr>
            <p:spPr>
              <a:xfrm>
                <a:off x="-952127" y="3904854"/>
                <a:ext cx="7426768" cy="3739485"/>
              </a:xfrm>
              <a:prstGeom prst="rect">
                <a:avLst/>
              </a:prstGeom>
              <a:noFill/>
            </p:spPr>
            <p:txBody>
              <a:bodyPr wrap="square" rtlCol="0">
                <a:spAutoFit/>
              </a:bodyPr>
              <a:lstStyle/>
              <a:p>
                <a:pPr algn="ctr"/>
                <a:r>
                  <a:rPr lang="en-US" sz="2000" dirty="0">
                    <a:solidFill>
                      <a:schemeClr val="accent1">
                        <a:lumMod val="75000"/>
                      </a:schemeClr>
                    </a:solidFill>
                  </a:rPr>
                  <a:t>True: </a:t>
                </a:r>
                <a:r>
                  <a:rPr lang="en-US" sz="2000" dirty="0"/>
                  <a:t>Face of Class 12</a:t>
                </a:r>
                <a:endParaRPr lang="en-US" altLang="en-US" sz="2000" dirty="0"/>
              </a:p>
              <a:p>
                <a:pPr algn="ctr"/>
                <a:endParaRPr lang="en-US" sz="1600" dirty="0">
                  <a:solidFill>
                    <a:schemeClr val="accent1">
                      <a:lumMod val="75000"/>
                    </a:schemeClr>
                  </a:solidFill>
                </a:endParaRPr>
              </a:p>
              <a:p>
                <a:pPr algn="ctr"/>
                <a:endParaRPr lang="en-US" sz="1600" dirty="0">
                  <a:solidFill>
                    <a:schemeClr val="accent1">
                      <a:lumMod val="75000"/>
                    </a:schemeClr>
                  </a:solidFill>
                </a:endParaRPr>
              </a:p>
              <a:p>
                <a:pPr algn="ctr"/>
                <a:endParaRPr lang="en-US" sz="1600" dirty="0">
                  <a:solidFill>
                    <a:schemeClr val="accent1">
                      <a:lumMod val="75000"/>
                    </a:schemeClr>
                  </a:solidFill>
                </a:endParaRPr>
              </a:p>
              <a:p>
                <a:pPr algn="ctr"/>
                <a:r>
                  <a:rPr lang="en-US" sz="2400" dirty="0"/>
                  <a:t>0.00 &lt; </a:t>
                </a:r>
                <a14:m>
                  <m:oMath xmlns:m="http://schemas.openxmlformats.org/officeDocument/2006/math">
                    <m:sSub>
                      <m:sSubPr>
                        <m:ctrlPr>
                          <a:rPr lang="en-US" sz="2400" i="1">
                            <a:latin typeface="Cambria Math"/>
                          </a:rPr>
                        </m:ctrlPr>
                      </m:sSubPr>
                      <m:e>
                        <m:r>
                          <a:rPr lang="en-US" sz="2400" i="1">
                            <a:latin typeface="Cambria Math" panose="02040503050406030204" pitchFamily="18" charset="0"/>
                          </a:rPr>
                          <m:t>𝛳</m:t>
                        </m:r>
                      </m:e>
                      <m:sub>
                        <m:r>
                          <a:rPr lang="en-US" sz="2400" i="1">
                            <a:latin typeface="Cambria Math" panose="02040503050406030204" pitchFamily="18" charset="0"/>
                          </a:rPr>
                          <m:t>1</m:t>
                        </m:r>
                        <m:r>
                          <a:rPr lang="en-US" sz="2400" b="0" i="1" smtClean="0">
                            <a:latin typeface="Cambria Math" panose="02040503050406030204" pitchFamily="18" charset="0"/>
                          </a:rPr>
                          <m:t>2</m:t>
                        </m:r>
                      </m:sub>
                    </m:sSub>
                    <m:r>
                      <a:rPr lang="en-US" sz="2400" i="1">
                        <a:latin typeface="Cambria Math" panose="02040503050406030204" pitchFamily="18" charset="0"/>
                      </a:rPr>
                      <m:t>=</m:t>
                    </m:r>
                  </m:oMath>
                </a14:m>
                <a:r>
                  <a:rPr lang="en-IN" sz="2400" dirty="0"/>
                  <a:t> 131.93 </a:t>
                </a:r>
              </a:p>
              <a:p>
                <a:pPr algn="ctr"/>
                <a:endParaRPr lang="en-US" sz="1600" dirty="0">
                  <a:solidFill>
                    <a:schemeClr val="accent1">
                      <a:lumMod val="75000"/>
                    </a:schemeClr>
                  </a:solidFill>
                </a:endParaRPr>
              </a:p>
              <a:p>
                <a:pPr algn="ctr"/>
                <a:endParaRPr lang="en-IN" sz="2500" dirty="0"/>
              </a:p>
              <a:p>
                <a:pPr algn="ctr"/>
                <a:r>
                  <a:rPr lang="en-US" sz="2800" dirty="0">
                    <a:solidFill>
                      <a:schemeClr val="accent1">
                        <a:lumMod val="75000"/>
                      </a:schemeClr>
                    </a:solidFill>
                  </a:rPr>
                  <a:t>Prediction:</a:t>
                </a:r>
                <a:r>
                  <a:rPr lang="en-US" sz="2800" dirty="0"/>
                  <a:t> Face of Class 12</a:t>
                </a:r>
              </a:p>
              <a:p>
                <a:endParaRPr lang="en-US" altLang="en-US" dirty="0"/>
              </a:p>
              <a:p>
                <a:endParaRPr lang="en-US" altLang="en-US" sz="4000" dirty="0"/>
              </a:p>
              <a:p>
                <a:endParaRPr lang="en-IN" dirty="0"/>
              </a:p>
            </p:txBody>
          </p:sp>
        </mc:Choice>
        <mc:Fallback xmlns="">
          <p:sp>
            <p:nvSpPr>
              <p:cNvPr id="9" name="TextBox 8">
                <a:extLst>
                  <a:ext uri="{FF2B5EF4-FFF2-40B4-BE49-F238E27FC236}">
                    <a16:creationId xmlns:a16="http://schemas.microsoft.com/office/drawing/2014/main" id="{6402C38E-D920-48F5-A85D-FB850ACC2272}"/>
                  </a:ext>
                </a:extLst>
              </p:cNvPr>
              <p:cNvSpPr txBox="1">
                <a:spLocks noRot="1" noChangeAspect="1" noMove="1" noResize="1" noEditPoints="1" noAdjustHandles="1" noChangeArrowheads="1" noChangeShapeType="1" noTextEdit="1"/>
              </p:cNvSpPr>
              <p:nvPr/>
            </p:nvSpPr>
            <p:spPr>
              <a:xfrm>
                <a:off x="-952127" y="3904854"/>
                <a:ext cx="7426768" cy="3739485"/>
              </a:xfrm>
              <a:prstGeom prst="rect">
                <a:avLst/>
              </a:prstGeom>
              <a:blipFill>
                <a:blip r:embed="rId3"/>
                <a:stretch>
                  <a:fillRect t="-979"/>
                </a:stretch>
              </a:blipFill>
            </p:spPr>
            <p:txBody>
              <a:bodyPr/>
              <a:lstStyle/>
              <a:p>
                <a:r>
                  <a:rPr lang="en-IN">
                    <a:noFill/>
                  </a:rPr>
                  <a:t> </a:t>
                </a:r>
              </a:p>
            </p:txBody>
          </p:sp>
        </mc:Fallback>
      </mc:AlternateContent>
      <p:sp>
        <p:nvSpPr>
          <p:cNvPr id="10" name="TextBox 9">
            <a:extLst>
              <a:ext uri="{FF2B5EF4-FFF2-40B4-BE49-F238E27FC236}">
                <a16:creationId xmlns="" xmlns:a16="http://schemas.microsoft.com/office/drawing/2014/main" id="{FCB8C1A2-2139-4D28-9E3E-A6FEFBAE1F04}"/>
              </a:ext>
            </a:extLst>
          </p:cNvPr>
          <p:cNvSpPr txBox="1"/>
          <p:nvPr/>
        </p:nvSpPr>
        <p:spPr>
          <a:xfrm>
            <a:off x="6380481" y="64049"/>
            <a:ext cx="5271048" cy="461665"/>
          </a:xfrm>
          <a:prstGeom prst="rect">
            <a:avLst/>
          </a:prstGeom>
          <a:noFill/>
        </p:spPr>
        <p:txBody>
          <a:bodyPr wrap="square" rtlCol="0">
            <a:spAutoFit/>
          </a:bodyPr>
          <a:lstStyle/>
          <a:p>
            <a:r>
              <a:rPr lang="en-US" sz="2400" dirty="0">
                <a:solidFill>
                  <a:schemeClr val="accent3">
                    <a:lumMod val="75000"/>
                  </a:schemeClr>
                </a:solidFill>
              </a:rPr>
              <a:t>Distance from face space: </a:t>
            </a:r>
            <a:r>
              <a:rPr lang="en-US" dirty="0"/>
              <a:t>483.23 </a:t>
            </a:r>
            <a:r>
              <a:rPr lang="en-US" altLang="en-US" dirty="0"/>
              <a:t>(&lt; 987.72) </a:t>
            </a:r>
            <a:endParaRPr lang="en-IN" dirty="0"/>
          </a:p>
        </p:txBody>
      </p:sp>
      <p:graphicFrame>
        <p:nvGraphicFramePr>
          <p:cNvPr id="11" name="Table 13">
            <a:extLst>
              <a:ext uri="{FF2B5EF4-FFF2-40B4-BE49-F238E27FC236}">
                <a16:creationId xmlns="" xmlns:a16="http://schemas.microsoft.com/office/drawing/2014/main" id="{157D3DCB-A59E-43DF-8116-54A505DA05B8}"/>
              </a:ext>
            </a:extLst>
          </p:cNvPr>
          <p:cNvGraphicFramePr>
            <a:graphicFrameLocks noGrp="1"/>
          </p:cNvGraphicFramePr>
          <p:nvPr>
            <p:extLst>
              <p:ext uri="{D42A27DB-BD31-4B8C-83A1-F6EECF244321}">
                <p14:modId xmlns:p14="http://schemas.microsoft.com/office/powerpoint/2010/main" val="3579183492"/>
              </p:ext>
            </p:extLst>
          </p:nvPr>
        </p:nvGraphicFramePr>
        <p:xfrm>
          <a:off x="6785673" y="667471"/>
          <a:ext cx="4165130" cy="6126480"/>
        </p:xfrm>
        <a:graphic>
          <a:graphicData uri="http://schemas.openxmlformats.org/drawingml/2006/table">
            <a:tbl>
              <a:tblPr firstRow="1" bandRow="1">
                <a:tableStyleId>{5C22544A-7EE6-4342-B048-85BDC9FD1C3A}</a:tableStyleId>
              </a:tblPr>
              <a:tblGrid>
                <a:gridCol w="2082565">
                  <a:extLst>
                    <a:ext uri="{9D8B030D-6E8A-4147-A177-3AD203B41FA5}">
                      <a16:colId xmlns="" xmlns:a16="http://schemas.microsoft.com/office/drawing/2014/main" val="963713631"/>
                    </a:ext>
                  </a:extLst>
                </a:gridCol>
                <a:gridCol w="2082565">
                  <a:extLst>
                    <a:ext uri="{9D8B030D-6E8A-4147-A177-3AD203B41FA5}">
                      <a16:colId xmlns="" xmlns:a16="http://schemas.microsoft.com/office/drawing/2014/main" val="2899549241"/>
                    </a:ext>
                  </a:extLst>
                </a:gridCol>
              </a:tblGrid>
              <a:tr h="248284">
                <a:tc>
                  <a:txBody>
                    <a:bodyPr/>
                    <a:lstStyle/>
                    <a:p>
                      <a:pPr algn="ctr"/>
                      <a:r>
                        <a:rPr lang="en-US" b="0" dirty="0">
                          <a:solidFill>
                            <a:schemeClr val="tx1"/>
                          </a:solidFill>
                        </a:rPr>
                        <a:t>Class no.</a:t>
                      </a:r>
                      <a:endParaRPr lang="en-IN" b="0" dirty="0">
                        <a:solidFill>
                          <a:schemeClr val="tx1"/>
                        </a:solidFill>
                      </a:endParaRPr>
                    </a:p>
                  </a:txBody>
                  <a:tcPr anchor="ctr"/>
                </a:tc>
                <a:tc>
                  <a:txBody>
                    <a:bodyPr/>
                    <a:lstStyle/>
                    <a:p>
                      <a:pPr algn="ctr"/>
                      <a:r>
                        <a:rPr lang="en-US" b="0" dirty="0">
                          <a:solidFill>
                            <a:schemeClr val="tx1"/>
                          </a:solidFill>
                        </a:rPr>
                        <a:t>Distance from each class label</a:t>
                      </a:r>
                      <a:endParaRPr lang="en-IN" b="0" dirty="0">
                        <a:solidFill>
                          <a:schemeClr val="tx1"/>
                        </a:solidFill>
                      </a:endParaRPr>
                    </a:p>
                  </a:txBody>
                  <a:tcPr/>
                </a:tc>
                <a:extLst>
                  <a:ext uri="{0D108BD9-81ED-4DB2-BD59-A6C34878D82A}">
                    <a16:rowId xmlns="" xmlns:a16="http://schemas.microsoft.com/office/drawing/2014/main" val="1549980661"/>
                  </a:ext>
                </a:extLst>
              </a:tr>
              <a:tr h="292167">
                <a:tc>
                  <a:txBody>
                    <a:bodyPr/>
                    <a:lstStyle/>
                    <a:p>
                      <a:pPr algn="ctr"/>
                      <a:r>
                        <a:rPr lang="en-US" dirty="0"/>
                        <a:t>1</a:t>
                      </a:r>
                      <a:endParaRPr lang="en-IN" dirty="0"/>
                    </a:p>
                  </a:txBody>
                  <a:tcPr/>
                </a:tc>
                <a:tc>
                  <a:txBody>
                    <a:bodyPr/>
                    <a:lstStyle/>
                    <a:p>
                      <a:pPr algn="ctr"/>
                      <a:r>
                        <a:rPr lang="en-IN" dirty="0"/>
                        <a:t>133.27</a:t>
                      </a:r>
                    </a:p>
                  </a:txBody>
                  <a:tcPr/>
                </a:tc>
                <a:extLst>
                  <a:ext uri="{0D108BD9-81ED-4DB2-BD59-A6C34878D82A}">
                    <a16:rowId xmlns="" xmlns:a16="http://schemas.microsoft.com/office/drawing/2014/main" val="152108196"/>
                  </a:ext>
                </a:extLst>
              </a:tr>
              <a:tr h="292167">
                <a:tc>
                  <a:txBody>
                    <a:bodyPr/>
                    <a:lstStyle/>
                    <a:p>
                      <a:pPr algn="ctr"/>
                      <a:r>
                        <a:rPr lang="en-US" dirty="0"/>
                        <a:t>2</a:t>
                      </a:r>
                      <a:endParaRPr lang="en-IN" dirty="0"/>
                    </a:p>
                  </a:txBody>
                  <a:tcPr/>
                </a:tc>
                <a:tc>
                  <a:txBody>
                    <a:bodyPr/>
                    <a:lstStyle/>
                    <a:p>
                      <a:pPr algn="ctr"/>
                      <a:r>
                        <a:rPr lang="en-IN" dirty="0"/>
                        <a:t>94.33</a:t>
                      </a:r>
                    </a:p>
                  </a:txBody>
                  <a:tcPr/>
                </a:tc>
                <a:extLst>
                  <a:ext uri="{0D108BD9-81ED-4DB2-BD59-A6C34878D82A}">
                    <a16:rowId xmlns="" xmlns:a16="http://schemas.microsoft.com/office/drawing/2014/main" val="2410668539"/>
                  </a:ext>
                </a:extLst>
              </a:tr>
              <a:tr h="292167">
                <a:tc>
                  <a:txBody>
                    <a:bodyPr/>
                    <a:lstStyle/>
                    <a:p>
                      <a:pPr algn="ctr"/>
                      <a:r>
                        <a:rPr lang="en-US" dirty="0"/>
                        <a:t>3</a:t>
                      </a:r>
                      <a:endParaRPr lang="en-IN" dirty="0"/>
                    </a:p>
                  </a:txBody>
                  <a:tcPr/>
                </a:tc>
                <a:tc>
                  <a:txBody>
                    <a:bodyPr/>
                    <a:lstStyle/>
                    <a:p>
                      <a:pPr algn="ctr"/>
                      <a:r>
                        <a:rPr lang="en-IN" dirty="0"/>
                        <a:t>275.82 </a:t>
                      </a:r>
                    </a:p>
                  </a:txBody>
                  <a:tcPr/>
                </a:tc>
                <a:extLst>
                  <a:ext uri="{0D108BD9-81ED-4DB2-BD59-A6C34878D82A}">
                    <a16:rowId xmlns="" xmlns:a16="http://schemas.microsoft.com/office/drawing/2014/main" val="4171050602"/>
                  </a:ext>
                </a:extLst>
              </a:tr>
              <a:tr h="292167">
                <a:tc>
                  <a:txBody>
                    <a:bodyPr/>
                    <a:lstStyle/>
                    <a:p>
                      <a:pPr algn="ctr"/>
                      <a:r>
                        <a:rPr lang="en-US" dirty="0"/>
                        <a:t>4</a:t>
                      </a:r>
                      <a:endParaRPr lang="en-IN" dirty="0"/>
                    </a:p>
                  </a:txBody>
                  <a:tcPr/>
                </a:tc>
                <a:tc>
                  <a:txBody>
                    <a:bodyPr/>
                    <a:lstStyle/>
                    <a:p>
                      <a:pPr algn="ctr"/>
                      <a:r>
                        <a:rPr lang="en-IN" dirty="0"/>
                        <a:t>140.03 </a:t>
                      </a:r>
                    </a:p>
                  </a:txBody>
                  <a:tcPr/>
                </a:tc>
                <a:extLst>
                  <a:ext uri="{0D108BD9-81ED-4DB2-BD59-A6C34878D82A}">
                    <a16:rowId xmlns="" xmlns:a16="http://schemas.microsoft.com/office/drawing/2014/main" val="3131432814"/>
                  </a:ext>
                </a:extLst>
              </a:tr>
              <a:tr h="292167">
                <a:tc>
                  <a:txBody>
                    <a:bodyPr/>
                    <a:lstStyle/>
                    <a:p>
                      <a:pPr algn="ctr"/>
                      <a:r>
                        <a:rPr lang="en-US" dirty="0"/>
                        <a:t>5</a:t>
                      </a:r>
                      <a:endParaRPr lang="en-IN" dirty="0"/>
                    </a:p>
                  </a:txBody>
                  <a:tcPr/>
                </a:tc>
                <a:tc>
                  <a:txBody>
                    <a:bodyPr/>
                    <a:lstStyle/>
                    <a:p>
                      <a:pPr algn="ctr"/>
                      <a:r>
                        <a:rPr lang="en-IN" dirty="0"/>
                        <a:t>140.43 </a:t>
                      </a:r>
                    </a:p>
                  </a:txBody>
                  <a:tcPr/>
                </a:tc>
                <a:extLst>
                  <a:ext uri="{0D108BD9-81ED-4DB2-BD59-A6C34878D82A}">
                    <a16:rowId xmlns="" xmlns:a16="http://schemas.microsoft.com/office/drawing/2014/main" val="4179900517"/>
                  </a:ext>
                </a:extLst>
              </a:tr>
              <a:tr h="292167">
                <a:tc>
                  <a:txBody>
                    <a:bodyPr/>
                    <a:lstStyle/>
                    <a:p>
                      <a:pPr algn="ctr"/>
                      <a:r>
                        <a:rPr lang="en-US" dirty="0"/>
                        <a:t>6</a:t>
                      </a:r>
                      <a:endParaRPr lang="en-IN" dirty="0"/>
                    </a:p>
                  </a:txBody>
                  <a:tcPr/>
                </a:tc>
                <a:tc>
                  <a:txBody>
                    <a:bodyPr/>
                    <a:lstStyle/>
                    <a:p>
                      <a:pPr algn="ctr"/>
                      <a:r>
                        <a:rPr lang="en-IN" dirty="0"/>
                        <a:t>445.02 </a:t>
                      </a:r>
                    </a:p>
                  </a:txBody>
                  <a:tcPr/>
                </a:tc>
                <a:extLst>
                  <a:ext uri="{0D108BD9-81ED-4DB2-BD59-A6C34878D82A}">
                    <a16:rowId xmlns="" xmlns:a16="http://schemas.microsoft.com/office/drawing/2014/main" val="480151249"/>
                  </a:ext>
                </a:extLst>
              </a:tr>
              <a:tr h="292167">
                <a:tc>
                  <a:txBody>
                    <a:bodyPr/>
                    <a:lstStyle/>
                    <a:p>
                      <a:pPr algn="ctr"/>
                      <a:r>
                        <a:rPr lang="en-US" dirty="0"/>
                        <a:t>7</a:t>
                      </a:r>
                      <a:endParaRPr lang="en-IN" dirty="0"/>
                    </a:p>
                  </a:txBody>
                  <a:tcPr/>
                </a:tc>
                <a:tc>
                  <a:txBody>
                    <a:bodyPr/>
                    <a:lstStyle/>
                    <a:p>
                      <a:pPr algn="ctr"/>
                      <a:r>
                        <a:rPr lang="en-IN" dirty="0"/>
                        <a:t>276.10</a:t>
                      </a:r>
                    </a:p>
                  </a:txBody>
                  <a:tcPr/>
                </a:tc>
                <a:extLst>
                  <a:ext uri="{0D108BD9-81ED-4DB2-BD59-A6C34878D82A}">
                    <a16:rowId xmlns="" xmlns:a16="http://schemas.microsoft.com/office/drawing/2014/main" val="1713040829"/>
                  </a:ext>
                </a:extLst>
              </a:tr>
              <a:tr h="292167">
                <a:tc>
                  <a:txBody>
                    <a:bodyPr/>
                    <a:lstStyle/>
                    <a:p>
                      <a:pPr algn="ctr"/>
                      <a:r>
                        <a:rPr lang="en-US" b="0" dirty="0"/>
                        <a:t>8</a:t>
                      </a:r>
                      <a:endParaRPr lang="en-IN" b="0" dirty="0"/>
                    </a:p>
                  </a:txBody>
                  <a:tcPr/>
                </a:tc>
                <a:tc>
                  <a:txBody>
                    <a:bodyPr/>
                    <a:lstStyle/>
                    <a:p>
                      <a:pPr algn="ctr"/>
                      <a:r>
                        <a:rPr lang="en-IN" dirty="0"/>
                        <a:t>262.85</a:t>
                      </a:r>
                      <a:endParaRPr lang="en-IN" b="1" dirty="0"/>
                    </a:p>
                  </a:txBody>
                  <a:tcPr/>
                </a:tc>
                <a:extLst>
                  <a:ext uri="{0D108BD9-81ED-4DB2-BD59-A6C34878D82A}">
                    <a16:rowId xmlns="" xmlns:a16="http://schemas.microsoft.com/office/drawing/2014/main" val="1160691027"/>
                  </a:ext>
                </a:extLst>
              </a:tr>
              <a:tr h="292167">
                <a:tc>
                  <a:txBody>
                    <a:bodyPr/>
                    <a:lstStyle/>
                    <a:p>
                      <a:pPr algn="ctr"/>
                      <a:r>
                        <a:rPr lang="en-US" dirty="0"/>
                        <a:t>9</a:t>
                      </a:r>
                      <a:endParaRPr lang="en-IN" dirty="0"/>
                    </a:p>
                  </a:txBody>
                  <a:tcPr/>
                </a:tc>
                <a:tc>
                  <a:txBody>
                    <a:bodyPr/>
                    <a:lstStyle/>
                    <a:p>
                      <a:pPr algn="ctr"/>
                      <a:r>
                        <a:rPr lang="en-IN" dirty="0"/>
                        <a:t>269.88 </a:t>
                      </a:r>
                    </a:p>
                  </a:txBody>
                  <a:tcPr/>
                </a:tc>
                <a:extLst>
                  <a:ext uri="{0D108BD9-81ED-4DB2-BD59-A6C34878D82A}">
                    <a16:rowId xmlns="" xmlns:a16="http://schemas.microsoft.com/office/drawing/2014/main" val="2773821103"/>
                  </a:ext>
                </a:extLst>
              </a:tr>
              <a:tr h="292167">
                <a:tc>
                  <a:txBody>
                    <a:bodyPr/>
                    <a:lstStyle/>
                    <a:p>
                      <a:pPr algn="ctr"/>
                      <a:r>
                        <a:rPr lang="en-US" dirty="0"/>
                        <a:t>10</a:t>
                      </a:r>
                      <a:endParaRPr lang="en-IN" dirty="0"/>
                    </a:p>
                  </a:txBody>
                  <a:tcPr/>
                </a:tc>
                <a:tc>
                  <a:txBody>
                    <a:bodyPr/>
                    <a:lstStyle/>
                    <a:p>
                      <a:pPr algn="ctr"/>
                      <a:r>
                        <a:rPr lang="en-IN" dirty="0"/>
                        <a:t>230.37 </a:t>
                      </a:r>
                    </a:p>
                  </a:txBody>
                  <a:tcPr/>
                </a:tc>
                <a:extLst>
                  <a:ext uri="{0D108BD9-81ED-4DB2-BD59-A6C34878D82A}">
                    <a16:rowId xmlns="" xmlns:a16="http://schemas.microsoft.com/office/drawing/2014/main" val="549622564"/>
                  </a:ext>
                </a:extLst>
              </a:tr>
              <a:tr h="292167">
                <a:tc>
                  <a:txBody>
                    <a:bodyPr/>
                    <a:lstStyle/>
                    <a:p>
                      <a:pPr algn="ctr"/>
                      <a:r>
                        <a:rPr lang="en-US" dirty="0"/>
                        <a:t>11</a:t>
                      </a:r>
                      <a:endParaRPr lang="en-IN" dirty="0"/>
                    </a:p>
                  </a:txBody>
                  <a:tcPr/>
                </a:tc>
                <a:tc>
                  <a:txBody>
                    <a:bodyPr/>
                    <a:lstStyle/>
                    <a:p>
                      <a:pPr algn="ctr"/>
                      <a:r>
                        <a:rPr lang="en-IN" dirty="0"/>
                        <a:t>144.15</a:t>
                      </a:r>
                    </a:p>
                  </a:txBody>
                  <a:tcPr/>
                </a:tc>
                <a:extLst>
                  <a:ext uri="{0D108BD9-81ED-4DB2-BD59-A6C34878D82A}">
                    <a16:rowId xmlns="" xmlns:a16="http://schemas.microsoft.com/office/drawing/2014/main" val="1627859910"/>
                  </a:ext>
                </a:extLst>
              </a:tr>
              <a:tr h="292167">
                <a:tc>
                  <a:txBody>
                    <a:bodyPr/>
                    <a:lstStyle/>
                    <a:p>
                      <a:pPr algn="ctr"/>
                      <a:r>
                        <a:rPr lang="en-US" b="1" dirty="0"/>
                        <a:t>12</a:t>
                      </a:r>
                      <a:endParaRPr lang="en-IN" b="1" dirty="0"/>
                    </a:p>
                  </a:txBody>
                  <a:tcPr/>
                </a:tc>
                <a:tc>
                  <a:txBody>
                    <a:bodyPr/>
                    <a:lstStyle/>
                    <a:p>
                      <a:pPr algn="ctr"/>
                      <a:r>
                        <a:rPr lang="en-IN" b="1" dirty="0"/>
                        <a:t>0.00 (minimum)</a:t>
                      </a:r>
                    </a:p>
                  </a:txBody>
                  <a:tcPr/>
                </a:tc>
                <a:extLst>
                  <a:ext uri="{0D108BD9-81ED-4DB2-BD59-A6C34878D82A}">
                    <a16:rowId xmlns="" xmlns:a16="http://schemas.microsoft.com/office/drawing/2014/main" val="1606817413"/>
                  </a:ext>
                </a:extLst>
              </a:tr>
              <a:tr h="292167">
                <a:tc>
                  <a:txBody>
                    <a:bodyPr/>
                    <a:lstStyle/>
                    <a:p>
                      <a:pPr algn="ctr"/>
                      <a:r>
                        <a:rPr lang="en-US" dirty="0"/>
                        <a:t>13</a:t>
                      </a:r>
                      <a:endParaRPr lang="en-IN" dirty="0"/>
                    </a:p>
                  </a:txBody>
                  <a:tcPr/>
                </a:tc>
                <a:tc>
                  <a:txBody>
                    <a:bodyPr/>
                    <a:lstStyle/>
                    <a:p>
                      <a:pPr algn="ctr"/>
                      <a:r>
                        <a:rPr lang="en-IN" dirty="0"/>
                        <a:t>183.50 </a:t>
                      </a:r>
                    </a:p>
                  </a:txBody>
                  <a:tcPr/>
                </a:tc>
                <a:extLst>
                  <a:ext uri="{0D108BD9-81ED-4DB2-BD59-A6C34878D82A}">
                    <a16:rowId xmlns="" xmlns:a16="http://schemas.microsoft.com/office/drawing/2014/main" val="2767273032"/>
                  </a:ext>
                </a:extLst>
              </a:tr>
              <a:tr h="292167">
                <a:tc>
                  <a:txBody>
                    <a:bodyPr/>
                    <a:lstStyle/>
                    <a:p>
                      <a:pPr algn="ctr"/>
                      <a:r>
                        <a:rPr lang="en-US" dirty="0"/>
                        <a:t>14</a:t>
                      </a:r>
                      <a:endParaRPr lang="en-IN" dirty="0"/>
                    </a:p>
                  </a:txBody>
                  <a:tcPr/>
                </a:tc>
                <a:tc>
                  <a:txBody>
                    <a:bodyPr/>
                    <a:lstStyle/>
                    <a:p>
                      <a:pPr algn="ctr"/>
                      <a:r>
                        <a:rPr lang="en-IN" dirty="0"/>
                        <a:t>374.95</a:t>
                      </a:r>
                    </a:p>
                  </a:txBody>
                  <a:tcPr/>
                </a:tc>
                <a:extLst>
                  <a:ext uri="{0D108BD9-81ED-4DB2-BD59-A6C34878D82A}">
                    <a16:rowId xmlns="" xmlns:a16="http://schemas.microsoft.com/office/drawing/2014/main" val="2843118516"/>
                  </a:ext>
                </a:extLst>
              </a:tr>
              <a:tr h="292167">
                <a:tc>
                  <a:txBody>
                    <a:bodyPr/>
                    <a:lstStyle/>
                    <a:p>
                      <a:pPr algn="ctr"/>
                      <a:r>
                        <a:rPr lang="en-US" dirty="0"/>
                        <a:t>15</a:t>
                      </a:r>
                      <a:endParaRPr lang="en-IN" dirty="0"/>
                    </a:p>
                  </a:txBody>
                  <a:tcPr/>
                </a:tc>
                <a:tc>
                  <a:txBody>
                    <a:bodyPr/>
                    <a:lstStyle/>
                    <a:p>
                      <a:pPr algn="ctr"/>
                      <a:r>
                        <a:rPr lang="en-IN" dirty="0"/>
                        <a:t>265.11</a:t>
                      </a:r>
                    </a:p>
                  </a:txBody>
                  <a:tcPr/>
                </a:tc>
                <a:extLst>
                  <a:ext uri="{0D108BD9-81ED-4DB2-BD59-A6C34878D82A}">
                    <a16:rowId xmlns="" xmlns:a16="http://schemas.microsoft.com/office/drawing/2014/main" val="3195895771"/>
                  </a:ext>
                </a:extLst>
              </a:tr>
            </a:tbl>
          </a:graphicData>
        </a:graphic>
      </p:graphicFrame>
    </p:spTree>
    <p:extLst>
      <p:ext uri="{BB962C8B-B14F-4D97-AF65-F5344CB8AC3E}">
        <p14:creationId xmlns:p14="http://schemas.microsoft.com/office/powerpoint/2010/main" val="1082719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243E5A2-8BF9-43B3-91DD-E84722DDFE8C}"/>
              </a:ext>
            </a:extLst>
          </p:cNvPr>
          <p:cNvSpPr>
            <a:spLocks noGrp="1"/>
          </p:cNvSpPr>
          <p:nvPr>
            <p:ph idx="4294967295"/>
          </p:nvPr>
        </p:nvSpPr>
        <p:spPr>
          <a:xfrm>
            <a:off x="703384" y="1156834"/>
            <a:ext cx="10721591" cy="4351337"/>
          </a:xfrm>
        </p:spPr>
        <p:txBody>
          <a:bodyPr>
            <a:normAutofit fontScale="92500" lnSpcReduction="10000"/>
          </a:bodyPr>
          <a:lstStyle/>
          <a:p>
            <a:pPr lvl="1">
              <a:lnSpc>
                <a:spcPct val="150000"/>
              </a:lnSpc>
              <a:buFont typeface="Wingdings" panose="05000000000000000000" pitchFamily="2" charset="2"/>
              <a:buChar char="v"/>
            </a:pPr>
            <a:r>
              <a:rPr lang="en-IN" sz="3200" dirty="0"/>
              <a:t> using eigenfaces for recognition</a:t>
            </a:r>
          </a:p>
          <a:p>
            <a:pPr lvl="1">
              <a:lnSpc>
                <a:spcPct val="150000"/>
              </a:lnSpc>
              <a:buFont typeface="Wingdings" panose="05000000000000000000" pitchFamily="2" charset="2"/>
              <a:buChar char="v"/>
            </a:pPr>
            <a:r>
              <a:rPr lang="en-IN" sz="3200" dirty="0"/>
              <a:t> face image is a weighted sum of eigenface features</a:t>
            </a:r>
          </a:p>
          <a:p>
            <a:pPr lvl="1">
              <a:lnSpc>
                <a:spcPct val="150000"/>
              </a:lnSpc>
              <a:buFont typeface="Wingdings" panose="05000000000000000000" pitchFamily="2" charset="2"/>
              <a:buChar char="v"/>
            </a:pPr>
            <a:r>
              <a:rPr lang="en-IN" sz="3200" dirty="0"/>
              <a:t> comparing weights of new images with existing classes</a:t>
            </a:r>
          </a:p>
          <a:p>
            <a:pPr lvl="1">
              <a:lnSpc>
                <a:spcPct val="150000"/>
              </a:lnSpc>
              <a:buFont typeface="Wingdings" panose="05000000000000000000" pitchFamily="2" charset="2"/>
              <a:buChar char="v"/>
            </a:pPr>
            <a:r>
              <a:rPr lang="en-IN" sz="3200" dirty="0"/>
              <a:t> being able to tell whether an image contains a human face</a:t>
            </a:r>
          </a:p>
          <a:p>
            <a:pPr lvl="1">
              <a:lnSpc>
                <a:spcPct val="150000"/>
              </a:lnSpc>
              <a:buFont typeface="Wingdings" panose="05000000000000000000" pitchFamily="2" charset="2"/>
              <a:buChar char="v"/>
            </a:pPr>
            <a:r>
              <a:rPr lang="en-IN" sz="3200" dirty="0"/>
              <a:t> being able to classify face images as known or unknown    based on initial set of images</a:t>
            </a:r>
          </a:p>
          <a:p>
            <a:pPr lvl="1">
              <a:lnSpc>
                <a:spcPct val="150000"/>
              </a:lnSpc>
              <a:buFont typeface="Wingdings" panose="05000000000000000000" pitchFamily="2" charset="2"/>
              <a:buChar char="v"/>
            </a:pPr>
            <a:endParaRPr lang="en-IN" sz="2800" dirty="0"/>
          </a:p>
          <a:p>
            <a:pPr>
              <a:lnSpc>
                <a:spcPct val="150000"/>
              </a:lnSpc>
            </a:pPr>
            <a:endParaRPr lang="en-IN" dirty="0"/>
          </a:p>
          <a:p>
            <a:endParaRPr lang="en-IN" dirty="0"/>
          </a:p>
        </p:txBody>
      </p:sp>
    </p:spTree>
    <p:extLst>
      <p:ext uri="{BB962C8B-B14F-4D97-AF65-F5344CB8AC3E}">
        <p14:creationId xmlns:p14="http://schemas.microsoft.com/office/powerpoint/2010/main" val="1426793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344D37-3F02-425F-B5BD-42E6D2F14505}"/>
              </a:ext>
            </a:extLst>
          </p:cNvPr>
          <p:cNvSpPr>
            <a:spLocks noGrp="1"/>
          </p:cNvSpPr>
          <p:nvPr>
            <p:ph type="title"/>
          </p:nvPr>
        </p:nvSpPr>
        <p:spPr>
          <a:xfrm>
            <a:off x="1235964" y="607087"/>
            <a:ext cx="9720072" cy="1499616"/>
          </a:xfrm>
        </p:spPr>
        <p:txBody>
          <a:bodyPr/>
          <a:lstStyle/>
          <a:p>
            <a:r>
              <a:rPr lang="en-US" u="sng" dirty="0">
                <a:solidFill>
                  <a:schemeClr val="accent3">
                    <a:lumMod val="75000"/>
                  </a:schemeClr>
                </a:solidFill>
              </a:rPr>
              <a:t>Testing on some other images</a:t>
            </a:r>
            <a:endParaRPr lang="en-IN" u="sng" dirty="0">
              <a:solidFill>
                <a:schemeClr val="accent3">
                  <a:lumMod val="75000"/>
                </a:schemeClr>
              </a:solidFill>
            </a:endParaRPr>
          </a:p>
        </p:txBody>
      </p:sp>
      <p:sp>
        <p:nvSpPr>
          <p:cNvPr id="3" name="Content Placeholder 2">
            <a:extLst>
              <a:ext uri="{FF2B5EF4-FFF2-40B4-BE49-F238E27FC236}">
                <a16:creationId xmlns="" xmlns:a16="http://schemas.microsoft.com/office/drawing/2014/main" id="{8048C96F-8BB5-4A00-B978-B1F9825A3D16}"/>
              </a:ext>
            </a:extLst>
          </p:cNvPr>
          <p:cNvSpPr>
            <a:spLocks noGrp="1"/>
          </p:cNvSpPr>
          <p:nvPr>
            <p:ph idx="1"/>
          </p:nvPr>
        </p:nvSpPr>
        <p:spPr>
          <a:xfrm>
            <a:off x="1042982" y="2302497"/>
            <a:ext cx="9720071" cy="1126503"/>
          </a:xfrm>
        </p:spPr>
        <p:txBody>
          <a:bodyPr>
            <a:noAutofit/>
          </a:bodyPr>
          <a:lstStyle/>
          <a:p>
            <a:r>
              <a:rPr lang="en-US" sz="3200" dirty="0"/>
              <a:t>We also took some different images from Google, preprocessed them to grayscale and adjusted the dimensions to match those of the Yale dataset and observed that the algorithm was </a:t>
            </a:r>
            <a:r>
              <a:rPr lang="en-US" sz="3200" dirty="0">
                <a:solidFill>
                  <a:schemeClr val="accent3">
                    <a:lumMod val="75000"/>
                  </a:schemeClr>
                </a:solidFill>
              </a:rPr>
              <a:t>able to correctly classify </a:t>
            </a:r>
            <a:r>
              <a:rPr lang="en-US" sz="3200" dirty="0"/>
              <a:t>the images. </a:t>
            </a:r>
            <a:endParaRPr lang="en-IN" sz="3200" dirty="0"/>
          </a:p>
        </p:txBody>
      </p:sp>
    </p:spTree>
    <p:extLst>
      <p:ext uri="{BB962C8B-B14F-4D97-AF65-F5344CB8AC3E}">
        <p14:creationId xmlns:p14="http://schemas.microsoft.com/office/powerpoint/2010/main" val="3014905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9429E55A-7E0E-4ADB-BF44-ABB212D05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137" y="1684899"/>
            <a:ext cx="4287642" cy="3184389"/>
          </a:xfrm>
          <a:prstGeom prst="rect">
            <a:avLst/>
          </a:prstGeom>
        </p:spPr>
      </p:pic>
      <p:sp>
        <p:nvSpPr>
          <p:cNvPr id="9" name="TextBox 8">
            <a:extLst>
              <a:ext uri="{FF2B5EF4-FFF2-40B4-BE49-F238E27FC236}">
                <a16:creationId xmlns="" xmlns:a16="http://schemas.microsoft.com/office/drawing/2014/main" id="{77603AC9-3A68-4A86-8C37-05B3E8BD9B4D}"/>
              </a:ext>
            </a:extLst>
          </p:cNvPr>
          <p:cNvSpPr txBox="1"/>
          <p:nvPr/>
        </p:nvSpPr>
        <p:spPr>
          <a:xfrm>
            <a:off x="5224002" y="1584471"/>
            <a:ext cx="7624731" cy="5386090"/>
          </a:xfrm>
          <a:prstGeom prst="rect">
            <a:avLst/>
          </a:prstGeom>
          <a:noFill/>
        </p:spPr>
        <p:txBody>
          <a:bodyPr wrap="square" rtlCol="0">
            <a:spAutoFit/>
          </a:bodyPr>
          <a:lstStyle/>
          <a:p>
            <a:r>
              <a:rPr lang="en-US" sz="2500" dirty="0">
                <a:solidFill>
                  <a:schemeClr val="accent1">
                    <a:lumMod val="75000"/>
                  </a:schemeClr>
                </a:solidFill>
              </a:rPr>
              <a:t>True: </a:t>
            </a:r>
            <a:r>
              <a:rPr lang="en-US" sz="2500" dirty="0"/>
              <a:t>Not a face</a:t>
            </a:r>
          </a:p>
          <a:p>
            <a:endParaRPr lang="en-US" altLang="en-US" sz="2500" dirty="0">
              <a:solidFill>
                <a:schemeClr val="accent3">
                  <a:lumMod val="75000"/>
                </a:schemeClr>
              </a:solidFill>
            </a:endParaRPr>
          </a:p>
          <a:p>
            <a:endParaRPr lang="en-US" altLang="en-US" sz="2500" dirty="0">
              <a:solidFill>
                <a:schemeClr val="accent3">
                  <a:lumMod val="75000"/>
                </a:schemeClr>
              </a:solidFill>
            </a:endParaRPr>
          </a:p>
          <a:p>
            <a:r>
              <a:rPr lang="en-US" altLang="en-US" sz="2500" dirty="0">
                <a:solidFill>
                  <a:schemeClr val="accent3">
                    <a:lumMod val="75000"/>
                  </a:schemeClr>
                </a:solidFill>
              </a:rPr>
              <a:t>Computed threshold from the training set </a:t>
            </a:r>
            <a:r>
              <a:rPr lang="en-US" altLang="en-US" sz="2500" dirty="0"/>
              <a:t>= 987.72</a:t>
            </a:r>
          </a:p>
          <a:p>
            <a:endParaRPr lang="en-US" sz="2500" dirty="0"/>
          </a:p>
          <a:p>
            <a:r>
              <a:rPr lang="en-US" altLang="en-US" sz="2500" dirty="0">
                <a:solidFill>
                  <a:schemeClr val="accent3">
                    <a:lumMod val="75000"/>
                  </a:schemeClr>
                </a:solidFill>
              </a:rPr>
              <a:t>Distance from face space </a:t>
            </a:r>
            <a:r>
              <a:rPr lang="en-US" altLang="en-US" sz="2500" dirty="0"/>
              <a:t>= 1368.25 (&gt; 987.72) </a:t>
            </a:r>
          </a:p>
          <a:p>
            <a:endParaRPr lang="en-US" sz="2500" dirty="0">
              <a:solidFill>
                <a:schemeClr val="accent1">
                  <a:lumMod val="75000"/>
                </a:schemeClr>
              </a:solidFill>
            </a:endParaRPr>
          </a:p>
          <a:p>
            <a:r>
              <a:rPr lang="en-US" sz="2500" dirty="0">
                <a:solidFill>
                  <a:schemeClr val="accent1">
                    <a:lumMod val="75000"/>
                  </a:schemeClr>
                </a:solidFill>
              </a:rPr>
              <a:t>Prediction:</a:t>
            </a:r>
            <a:r>
              <a:rPr lang="en-US" sz="2500" dirty="0"/>
              <a:t> Not a face </a:t>
            </a:r>
          </a:p>
          <a:p>
            <a:endParaRPr lang="en-IN" sz="2500" dirty="0"/>
          </a:p>
          <a:p>
            <a:endParaRPr lang="en-US" altLang="en-US" sz="2500" dirty="0"/>
          </a:p>
          <a:p>
            <a:endParaRPr lang="en-US" altLang="en-US" dirty="0"/>
          </a:p>
          <a:p>
            <a:endParaRPr lang="en-US" altLang="en-US" dirty="0"/>
          </a:p>
          <a:p>
            <a:endParaRPr lang="en-US" altLang="en-US" sz="4000" dirty="0"/>
          </a:p>
          <a:p>
            <a:endParaRPr lang="en-IN" dirty="0"/>
          </a:p>
        </p:txBody>
      </p:sp>
    </p:spTree>
    <p:extLst>
      <p:ext uri="{BB962C8B-B14F-4D97-AF65-F5344CB8AC3E}">
        <p14:creationId xmlns:p14="http://schemas.microsoft.com/office/powerpoint/2010/main" val="3388988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77603AC9-3A68-4A86-8C37-05B3E8BD9B4D}"/>
              </a:ext>
            </a:extLst>
          </p:cNvPr>
          <p:cNvSpPr txBox="1"/>
          <p:nvPr/>
        </p:nvSpPr>
        <p:spPr>
          <a:xfrm>
            <a:off x="5271137" y="1603325"/>
            <a:ext cx="7624731" cy="5386090"/>
          </a:xfrm>
          <a:prstGeom prst="rect">
            <a:avLst/>
          </a:prstGeom>
          <a:noFill/>
        </p:spPr>
        <p:txBody>
          <a:bodyPr wrap="square" rtlCol="0">
            <a:spAutoFit/>
          </a:bodyPr>
          <a:lstStyle/>
          <a:p>
            <a:r>
              <a:rPr lang="en-US" sz="2500" dirty="0">
                <a:solidFill>
                  <a:schemeClr val="accent1">
                    <a:lumMod val="75000"/>
                  </a:schemeClr>
                </a:solidFill>
              </a:rPr>
              <a:t>True: </a:t>
            </a:r>
            <a:r>
              <a:rPr lang="en-US" sz="2500" dirty="0"/>
              <a:t>Not a face</a:t>
            </a:r>
          </a:p>
          <a:p>
            <a:endParaRPr lang="en-US" altLang="en-US" sz="2500" dirty="0">
              <a:solidFill>
                <a:schemeClr val="accent3">
                  <a:lumMod val="75000"/>
                </a:schemeClr>
              </a:solidFill>
            </a:endParaRPr>
          </a:p>
          <a:p>
            <a:endParaRPr lang="en-US" altLang="en-US" sz="2500" dirty="0">
              <a:solidFill>
                <a:schemeClr val="accent3">
                  <a:lumMod val="75000"/>
                </a:schemeClr>
              </a:solidFill>
            </a:endParaRPr>
          </a:p>
          <a:p>
            <a:r>
              <a:rPr lang="en-US" altLang="en-US" sz="2500" dirty="0">
                <a:solidFill>
                  <a:schemeClr val="accent3">
                    <a:lumMod val="75000"/>
                  </a:schemeClr>
                </a:solidFill>
              </a:rPr>
              <a:t>Computed threshold from the training set </a:t>
            </a:r>
            <a:r>
              <a:rPr lang="en-US" altLang="en-US" sz="2500" dirty="0"/>
              <a:t>= 987.72</a:t>
            </a:r>
          </a:p>
          <a:p>
            <a:endParaRPr lang="en-US" sz="2500" dirty="0"/>
          </a:p>
          <a:p>
            <a:r>
              <a:rPr lang="en-US" altLang="en-US" sz="2500" dirty="0">
                <a:solidFill>
                  <a:schemeClr val="accent3">
                    <a:lumMod val="75000"/>
                  </a:schemeClr>
                </a:solidFill>
              </a:rPr>
              <a:t>Distance from face space </a:t>
            </a:r>
            <a:r>
              <a:rPr lang="en-US" altLang="en-US" sz="2500" dirty="0"/>
              <a:t>= 1106.10 (&gt;987.72)</a:t>
            </a:r>
          </a:p>
          <a:p>
            <a:endParaRPr lang="en-US" sz="2500" dirty="0">
              <a:solidFill>
                <a:schemeClr val="accent1">
                  <a:lumMod val="75000"/>
                </a:schemeClr>
              </a:solidFill>
            </a:endParaRPr>
          </a:p>
          <a:p>
            <a:r>
              <a:rPr lang="en-US" sz="2500" dirty="0">
                <a:solidFill>
                  <a:schemeClr val="accent1">
                    <a:lumMod val="75000"/>
                  </a:schemeClr>
                </a:solidFill>
              </a:rPr>
              <a:t>Prediction:</a:t>
            </a:r>
            <a:r>
              <a:rPr lang="en-US" sz="2500" dirty="0"/>
              <a:t> Not a face </a:t>
            </a:r>
          </a:p>
          <a:p>
            <a:endParaRPr lang="en-IN" sz="2500" dirty="0"/>
          </a:p>
          <a:p>
            <a:endParaRPr lang="en-US" altLang="en-US" sz="2500" dirty="0"/>
          </a:p>
          <a:p>
            <a:endParaRPr lang="en-US" altLang="en-US" dirty="0"/>
          </a:p>
          <a:p>
            <a:endParaRPr lang="en-US" altLang="en-US" dirty="0"/>
          </a:p>
          <a:p>
            <a:endParaRPr lang="en-US" altLang="en-US" sz="4000" dirty="0"/>
          </a:p>
          <a:p>
            <a:endParaRPr lang="en-IN" dirty="0"/>
          </a:p>
        </p:txBody>
      </p:sp>
      <p:pic>
        <p:nvPicPr>
          <p:cNvPr id="4" name="Picture 3">
            <a:extLst>
              <a:ext uri="{FF2B5EF4-FFF2-40B4-BE49-F238E27FC236}">
                <a16:creationId xmlns="" xmlns:a16="http://schemas.microsoft.com/office/drawing/2014/main" id="{CE76651C-0C09-44A0-B825-6B1741268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729" y="1770253"/>
            <a:ext cx="4228062" cy="3129432"/>
          </a:xfrm>
          <a:prstGeom prst="rect">
            <a:avLst/>
          </a:prstGeom>
        </p:spPr>
      </p:pic>
    </p:spTree>
    <p:extLst>
      <p:ext uri="{BB962C8B-B14F-4D97-AF65-F5344CB8AC3E}">
        <p14:creationId xmlns:p14="http://schemas.microsoft.com/office/powerpoint/2010/main" val="13130958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77603AC9-3A68-4A86-8C37-05B3E8BD9B4D}"/>
              </a:ext>
            </a:extLst>
          </p:cNvPr>
          <p:cNvSpPr txBox="1"/>
          <p:nvPr/>
        </p:nvSpPr>
        <p:spPr>
          <a:xfrm>
            <a:off x="212756" y="3634034"/>
            <a:ext cx="7426768" cy="3862596"/>
          </a:xfrm>
          <a:prstGeom prst="rect">
            <a:avLst/>
          </a:prstGeom>
          <a:noFill/>
        </p:spPr>
        <p:txBody>
          <a:bodyPr wrap="square" rtlCol="0">
            <a:spAutoFit/>
          </a:bodyPr>
          <a:lstStyle/>
          <a:p>
            <a:r>
              <a:rPr lang="en-US" sz="2000" dirty="0">
                <a:solidFill>
                  <a:schemeClr val="accent1">
                    <a:lumMod val="75000"/>
                  </a:schemeClr>
                </a:solidFill>
              </a:rPr>
              <a:t>True: </a:t>
            </a:r>
            <a:r>
              <a:rPr lang="en-US" sz="2000" dirty="0"/>
              <a:t>Unknown face</a:t>
            </a:r>
          </a:p>
          <a:p>
            <a:endParaRPr lang="en-US" altLang="en-US" sz="2000" dirty="0">
              <a:solidFill>
                <a:schemeClr val="accent3">
                  <a:lumMod val="75000"/>
                </a:schemeClr>
              </a:solidFill>
            </a:endParaRPr>
          </a:p>
          <a:p>
            <a:endParaRPr lang="en-US" altLang="en-US" sz="2000" dirty="0">
              <a:solidFill>
                <a:schemeClr val="accent3">
                  <a:lumMod val="75000"/>
                </a:schemeClr>
              </a:solidFill>
            </a:endParaRPr>
          </a:p>
          <a:p>
            <a:r>
              <a:rPr lang="en-US" altLang="en-US" sz="2000" dirty="0">
                <a:solidFill>
                  <a:schemeClr val="accent3">
                    <a:lumMod val="75000"/>
                  </a:schemeClr>
                </a:solidFill>
              </a:rPr>
              <a:t>Computed threshold from the training set </a:t>
            </a:r>
            <a:r>
              <a:rPr lang="en-US" altLang="en-US" sz="2000" dirty="0"/>
              <a:t>= 987.72</a:t>
            </a:r>
          </a:p>
          <a:p>
            <a:r>
              <a:rPr lang="en-US" altLang="en-US" sz="2000" dirty="0">
                <a:solidFill>
                  <a:schemeClr val="accent3">
                    <a:lumMod val="75000"/>
                  </a:schemeClr>
                </a:solidFill>
              </a:rPr>
              <a:t>Distance from face space </a:t>
            </a:r>
            <a:r>
              <a:rPr lang="en-US" altLang="en-US" sz="2000" dirty="0"/>
              <a:t>= 346.14 (&lt;987.72)</a:t>
            </a:r>
          </a:p>
          <a:p>
            <a:endParaRPr lang="en-US" sz="1600" dirty="0">
              <a:solidFill>
                <a:schemeClr val="accent1">
                  <a:lumMod val="75000"/>
                </a:schemeClr>
              </a:solidFill>
            </a:endParaRPr>
          </a:p>
          <a:p>
            <a:endParaRPr lang="en-IN" sz="2500" dirty="0"/>
          </a:p>
          <a:p>
            <a:r>
              <a:rPr lang="en-US" sz="2800" dirty="0">
                <a:solidFill>
                  <a:schemeClr val="accent1">
                    <a:lumMod val="75000"/>
                  </a:schemeClr>
                </a:solidFill>
              </a:rPr>
              <a:t>Prediction:</a:t>
            </a:r>
            <a:r>
              <a:rPr lang="en-US" sz="2800" dirty="0"/>
              <a:t> Unknown Face</a:t>
            </a:r>
          </a:p>
          <a:p>
            <a:endParaRPr lang="en-US" altLang="en-US" dirty="0"/>
          </a:p>
          <a:p>
            <a:endParaRPr lang="en-US" altLang="en-US" sz="4000" dirty="0"/>
          </a:p>
          <a:p>
            <a:endParaRPr lang="en-IN" dirty="0"/>
          </a:p>
        </p:txBody>
      </p:sp>
      <p:pic>
        <p:nvPicPr>
          <p:cNvPr id="3" name="Picture 2">
            <a:extLst>
              <a:ext uri="{FF2B5EF4-FFF2-40B4-BE49-F238E27FC236}">
                <a16:creationId xmlns="" xmlns:a16="http://schemas.microsoft.com/office/drawing/2014/main" id="{0407612B-C824-489F-8B48-8BEB4FFA1D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756" y="320511"/>
            <a:ext cx="4029837" cy="2950983"/>
          </a:xfrm>
          <a:prstGeom prst="rect">
            <a:avLst/>
          </a:prstGeom>
        </p:spPr>
      </p:pic>
      <mc:AlternateContent xmlns:mc="http://schemas.openxmlformats.org/markup-compatibility/2006" xmlns:a14="http://schemas.microsoft.com/office/drawing/2010/main">
        <mc:Choice Requires="a14">
          <p:graphicFrame>
            <p:nvGraphicFramePr>
              <p:cNvPr id="7" name="Table 7">
                <a:extLst>
                  <a:ext uri="{FF2B5EF4-FFF2-40B4-BE49-F238E27FC236}">
                    <a16:creationId xmlns="" xmlns:a16="http://schemas.microsoft.com/office/drawing/2014/main" id="{7E2004CA-3F28-43C3-907D-91405E48A058}"/>
                  </a:ext>
                </a:extLst>
              </p:cNvPr>
              <p:cNvGraphicFramePr>
                <a:graphicFrameLocks noGrp="1"/>
              </p:cNvGraphicFramePr>
              <p:nvPr>
                <p:extLst>
                  <p:ext uri="{D42A27DB-BD31-4B8C-83A1-F6EECF244321}">
                    <p14:modId xmlns:p14="http://schemas.microsoft.com/office/powerpoint/2010/main" val="2673597683"/>
                  </p:ext>
                </p:extLst>
              </p:nvPr>
            </p:nvGraphicFramePr>
            <p:xfrm>
              <a:off x="5656082" y="266699"/>
              <a:ext cx="5165889" cy="6126480"/>
            </p:xfrm>
            <a:graphic>
              <a:graphicData uri="http://schemas.openxmlformats.org/drawingml/2006/table">
                <a:tbl>
                  <a:tblPr firstRow="1" bandRow="1">
                    <a:tableStyleId>{5C22544A-7EE6-4342-B048-85BDC9FD1C3A}</a:tableStyleId>
                  </a:tblPr>
                  <a:tblGrid>
                    <a:gridCol w="2648932">
                      <a:extLst>
                        <a:ext uri="{9D8B030D-6E8A-4147-A177-3AD203B41FA5}">
                          <a16:colId xmlns="" xmlns:a16="http://schemas.microsoft.com/office/drawing/2014/main" val="1315993548"/>
                        </a:ext>
                      </a:extLst>
                    </a:gridCol>
                    <a:gridCol w="2516957">
                      <a:extLst>
                        <a:ext uri="{9D8B030D-6E8A-4147-A177-3AD203B41FA5}">
                          <a16:colId xmlns="" xmlns:a16="http://schemas.microsoft.com/office/drawing/2014/main" val="2247170454"/>
                        </a:ext>
                      </a:extLst>
                    </a:gridCol>
                  </a:tblGrid>
                  <a:tr h="598453">
                    <a:tc>
                      <a:txBody>
                        <a:bodyPr/>
                        <a:lstStyle/>
                        <a:p>
                          <a:pPr algn="ctr"/>
                          <a:r>
                            <a:rPr lang="en-US" dirty="0">
                              <a:solidFill>
                                <a:schemeClr val="tx1"/>
                              </a:solidFill>
                            </a:rPr>
                            <a:t>Predicted Distance to classes</a:t>
                          </a:r>
                          <a:endParaRPr lang="en-IN" dirty="0">
                            <a:solidFill>
                              <a:schemeClr val="tx1"/>
                            </a:solidFill>
                          </a:endParaRPr>
                        </a:p>
                      </a:txBody>
                      <a:tcPr/>
                    </a:tc>
                    <a:tc>
                      <a:txBody>
                        <a:bodyPr/>
                        <a:lstStyle/>
                        <a:p>
                          <a:pPr algn="ctr"/>
                          <a:r>
                            <a:rPr lang="en-IN" dirty="0">
                              <a:solidFill>
                                <a:schemeClr val="tx1"/>
                              </a:solidFill>
                            </a:rPr>
                            <a:t>Epsilon k thresholds(</a:t>
                          </a:r>
                          <a14:m>
                            <m:oMath xmlns:m="http://schemas.openxmlformats.org/officeDocument/2006/math">
                              <m:sSub>
                                <m:sSubPr>
                                  <m:ctrlPr>
                                    <a:rPr lang="en-US" sz="1800" b="0" i="1" smtClean="0">
                                      <a:solidFill>
                                        <a:schemeClr val="tx1"/>
                                      </a:solidFill>
                                      <a:latin typeface="Cambria Math"/>
                                    </a:rPr>
                                  </m:ctrlPr>
                                </m:sSubPr>
                                <m:e>
                                  <m:r>
                                    <a:rPr lang="en-US" sz="1800" b="0" i="1">
                                      <a:solidFill>
                                        <a:schemeClr val="tx1"/>
                                      </a:solidFill>
                                      <a:latin typeface="Cambria Math" panose="02040503050406030204" pitchFamily="18" charset="0"/>
                                    </a:rPr>
                                    <m:t>𝛳</m:t>
                                  </m:r>
                                </m:e>
                                <m:sub>
                                  <m:r>
                                    <a:rPr lang="en-IN" sz="1800" b="0" i="1" smtClean="0">
                                      <a:solidFill>
                                        <a:schemeClr val="tx1"/>
                                      </a:solidFill>
                                      <a:latin typeface="Cambria Math" panose="02040503050406030204" pitchFamily="18" charset="0"/>
                                    </a:rPr>
                                    <m:t>𝑘</m:t>
                                  </m:r>
                                </m:sub>
                              </m:sSub>
                            </m:oMath>
                          </a14:m>
                          <a:r>
                            <a:rPr lang="en-IN" dirty="0">
                              <a:solidFill>
                                <a:schemeClr val="tx1"/>
                              </a:solidFill>
                            </a:rPr>
                            <a:t>)</a:t>
                          </a:r>
                        </a:p>
                      </a:txBody>
                      <a:tcPr/>
                    </a:tc>
                    <a:extLst>
                      <a:ext uri="{0D108BD9-81ED-4DB2-BD59-A6C34878D82A}">
                        <a16:rowId xmlns="" xmlns:a16="http://schemas.microsoft.com/office/drawing/2014/main" val="1832079091"/>
                      </a:ext>
                    </a:extLst>
                  </a:tr>
                  <a:tr h="346723">
                    <a:tc>
                      <a:txBody>
                        <a:bodyPr/>
                        <a:lstStyle/>
                        <a:p>
                          <a:pPr algn="ctr"/>
                          <a:r>
                            <a:rPr lang="en-IN" dirty="0"/>
                            <a:t>209.07</a:t>
                          </a:r>
                        </a:p>
                      </a:txBody>
                      <a:tcPr/>
                    </a:tc>
                    <a:tc>
                      <a:txBody>
                        <a:bodyPr/>
                        <a:lstStyle/>
                        <a:p>
                          <a:pPr algn="ctr"/>
                          <a:r>
                            <a:rPr lang="en-IN" dirty="0"/>
                            <a:t>47.66</a:t>
                          </a:r>
                        </a:p>
                      </a:txBody>
                      <a:tcPr/>
                    </a:tc>
                    <a:extLst>
                      <a:ext uri="{0D108BD9-81ED-4DB2-BD59-A6C34878D82A}">
                        <a16:rowId xmlns="" xmlns:a16="http://schemas.microsoft.com/office/drawing/2014/main" val="844186502"/>
                      </a:ext>
                    </a:extLst>
                  </a:tr>
                  <a:tr h="346723">
                    <a:tc>
                      <a:txBody>
                        <a:bodyPr/>
                        <a:lstStyle/>
                        <a:p>
                          <a:pPr algn="ctr"/>
                          <a:r>
                            <a:rPr lang="en-IN" dirty="0"/>
                            <a:t>255.22</a:t>
                          </a:r>
                        </a:p>
                      </a:txBody>
                      <a:tcPr/>
                    </a:tc>
                    <a:tc>
                      <a:txBody>
                        <a:bodyPr/>
                        <a:lstStyle/>
                        <a:p>
                          <a:pPr algn="ctr"/>
                          <a:r>
                            <a:rPr lang="en-IN" dirty="0"/>
                            <a:t>16.36</a:t>
                          </a:r>
                        </a:p>
                      </a:txBody>
                      <a:tcPr/>
                    </a:tc>
                    <a:extLst>
                      <a:ext uri="{0D108BD9-81ED-4DB2-BD59-A6C34878D82A}">
                        <a16:rowId xmlns="" xmlns:a16="http://schemas.microsoft.com/office/drawing/2014/main" val="944010496"/>
                      </a:ext>
                    </a:extLst>
                  </a:tr>
                  <a:tr h="346723">
                    <a:tc>
                      <a:txBody>
                        <a:bodyPr/>
                        <a:lstStyle/>
                        <a:p>
                          <a:pPr algn="ctr"/>
                          <a:r>
                            <a:rPr lang="en-IN" dirty="0"/>
                            <a:t>223.20</a:t>
                          </a:r>
                        </a:p>
                      </a:txBody>
                      <a:tcPr/>
                    </a:tc>
                    <a:tc>
                      <a:txBody>
                        <a:bodyPr/>
                        <a:lstStyle/>
                        <a:p>
                          <a:pPr algn="ctr"/>
                          <a:r>
                            <a:rPr lang="en-IN" dirty="0"/>
                            <a:t>17.71</a:t>
                          </a:r>
                        </a:p>
                      </a:txBody>
                      <a:tcPr/>
                    </a:tc>
                    <a:extLst>
                      <a:ext uri="{0D108BD9-81ED-4DB2-BD59-A6C34878D82A}">
                        <a16:rowId xmlns="" xmlns:a16="http://schemas.microsoft.com/office/drawing/2014/main" val="1872259674"/>
                      </a:ext>
                    </a:extLst>
                  </a:tr>
                  <a:tr h="346723">
                    <a:tc>
                      <a:txBody>
                        <a:bodyPr/>
                        <a:lstStyle/>
                        <a:p>
                          <a:pPr algn="ctr"/>
                          <a:r>
                            <a:rPr lang="en-IN" dirty="0"/>
                            <a:t>235.40</a:t>
                          </a:r>
                        </a:p>
                      </a:txBody>
                      <a:tcPr/>
                    </a:tc>
                    <a:tc>
                      <a:txBody>
                        <a:bodyPr/>
                        <a:lstStyle/>
                        <a:p>
                          <a:pPr algn="ctr"/>
                          <a:r>
                            <a:rPr lang="en-IN" dirty="0"/>
                            <a:t>20.74</a:t>
                          </a:r>
                        </a:p>
                      </a:txBody>
                      <a:tcPr/>
                    </a:tc>
                    <a:extLst>
                      <a:ext uri="{0D108BD9-81ED-4DB2-BD59-A6C34878D82A}">
                        <a16:rowId xmlns="" xmlns:a16="http://schemas.microsoft.com/office/drawing/2014/main" val="1772093238"/>
                      </a:ext>
                    </a:extLst>
                  </a:tr>
                  <a:tr h="346723">
                    <a:tc>
                      <a:txBody>
                        <a:bodyPr/>
                        <a:lstStyle/>
                        <a:p>
                          <a:pPr algn="ctr"/>
                          <a:r>
                            <a:rPr lang="en-IN" dirty="0"/>
                            <a:t>208.91</a:t>
                          </a:r>
                        </a:p>
                      </a:txBody>
                      <a:tcPr/>
                    </a:tc>
                    <a:tc>
                      <a:txBody>
                        <a:bodyPr/>
                        <a:lstStyle/>
                        <a:p>
                          <a:pPr algn="ctr"/>
                          <a:r>
                            <a:rPr lang="en-IN" dirty="0"/>
                            <a:t>11.72</a:t>
                          </a:r>
                        </a:p>
                      </a:txBody>
                      <a:tcPr/>
                    </a:tc>
                    <a:extLst>
                      <a:ext uri="{0D108BD9-81ED-4DB2-BD59-A6C34878D82A}">
                        <a16:rowId xmlns="" xmlns:a16="http://schemas.microsoft.com/office/drawing/2014/main" val="1530047998"/>
                      </a:ext>
                    </a:extLst>
                  </a:tr>
                  <a:tr h="346723">
                    <a:tc>
                      <a:txBody>
                        <a:bodyPr/>
                        <a:lstStyle/>
                        <a:p>
                          <a:pPr algn="ctr"/>
                          <a:r>
                            <a:rPr lang="en-IN" dirty="0"/>
                            <a:t>229.82</a:t>
                          </a:r>
                        </a:p>
                      </a:txBody>
                      <a:tcPr/>
                    </a:tc>
                    <a:tc>
                      <a:txBody>
                        <a:bodyPr/>
                        <a:lstStyle/>
                        <a:p>
                          <a:pPr algn="ctr"/>
                          <a:r>
                            <a:rPr lang="en-IN" dirty="0"/>
                            <a:t>22.76</a:t>
                          </a:r>
                        </a:p>
                      </a:txBody>
                      <a:tcPr/>
                    </a:tc>
                    <a:extLst>
                      <a:ext uri="{0D108BD9-81ED-4DB2-BD59-A6C34878D82A}">
                        <a16:rowId xmlns="" xmlns:a16="http://schemas.microsoft.com/office/drawing/2014/main" val="448990037"/>
                      </a:ext>
                    </a:extLst>
                  </a:tr>
                  <a:tr h="346723">
                    <a:tc>
                      <a:txBody>
                        <a:bodyPr/>
                        <a:lstStyle/>
                        <a:p>
                          <a:pPr algn="ctr"/>
                          <a:r>
                            <a:rPr lang="en-IN" dirty="0"/>
                            <a:t>212.67</a:t>
                          </a:r>
                        </a:p>
                      </a:txBody>
                      <a:tcPr/>
                    </a:tc>
                    <a:tc>
                      <a:txBody>
                        <a:bodyPr/>
                        <a:lstStyle/>
                        <a:p>
                          <a:pPr algn="ctr"/>
                          <a:r>
                            <a:rPr lang="en-IN" dirty="0"/>
                            <a:t>48.13</a:t>
                          </a:r>
                        </a:p>
                      </a:txBody>
                      <a:tcPr/>
                    </a:tc>
                    <a:extLst>
                      <a:ext uri="{0D108BD9-81ED-4DB2-BD59-A6C34878D82A}">
                        <a16:rowId xmlns="" xmlns:a16="http://schemas.microsoft.com/office/drawing/2014/main" val="2068867327"/>
                      </a:ext>
                    </a:extLst>
                  </a:tr>
                  <a:tr h="346723">
                    <a:tc>
                      <a:txBody>
                        <a:bodyPr/>
                        <a:lstStyle/>
                        <a:p>
                          <a:pPr algn="ctr"/>
                          <a:r>
                            <a:rPr lang="en-IN" dirty="0"/>
                            <a:t>198.50</a:t>
                          </a:r>
                        </a:p>
                      </a:txBody>
                      <a:tcPr/>
                    </a:tc>
                    <a:tc>
                      <a:txBody>
                        <a:bodyPr/>
                        <a:lstStyle/>
                        <a:p>
                          <a:pPr algn="ctr"/>
                          <a:r>
                            <a:rPr lang="en-IN" dirty="0"/>
                            <a:t>85.80</a:t>
                          </a:r>
                        </a:p>
                      </a:txBody>
                      <a:tcPr/>
                    </a:tc>
                    <a:extLst>
                      <a:ext uri="{0D108BD9-81ED-4DB2-BD59-A6C34878D82A}">
                        <a16:rowId xmlns="" xmlns:a16="http://schemas.microsoft.com/office/drawing/2014/main" val="934767477"/>
                      </a:ext>
                    </a:extLst>
                  </a:tr>
                  <a:tr h="346723">
                    <a:tc>
                      <a:txBody>
                        <a:bodyPr/>
                        <a:lstStyle/>
                        <a:p>
                          <a:pPr algn="ctr"/>
                          <a:r>
                            <a:rPr lang="en-IN" dirty="0"/>
                            <a:t>191.56</a:t>
                          </a:r>
                        </a:p>
                      </a:txBody>
                      <a:tcPr/>
                    </a:tc>
                    <a:tc>
                      <a:txBody>
                        <a:bodyPr/>
                        <a:lstStyle/>
                        <a:p>
                          <a:pPr algn="ctr"/>
                          <a:r>
                            <a:rPr lang="en-IN" dirty="0"/>
                            <a:t>25.36</a:t>
                          </a:r>
                        </a:p>
                      </a:txBody>
                      <a:tcPr/>
                    </a:tc>
                    <a:extLst>
                      <a:ext uri="{0D108BD9-81ED-4DB2-BD59-A6C34878D82A}">
                        <a16:rowId xmlns="" xmlns:a16="http://schemas.microsoft.com/office/drawing/2014/main" val="2470409010"/>
                      </a:ext>
                    </a:extLst>
                  </a:tr>
                  <a:tr h="346723">
                    <a:tc>
                      <a:txBody>
                        <a:bodyPr/>
                        <a:lstStyle/>
                        <a:p>
                          <a:pPr algn="ctr"/>
                          <a:r>
                            <a:rPr lang="en-IN" dirty="0"/>
                            <a:t>197.84</a:t>
                          </a:r>
                        </a:p>
                      </a:txBody>
                      <a:tcPr/>
                    </a:tc>
                    <a:tc>
                      <a:txBody>
                        <a:bodyPr/>
                        <a:lstStyle/>
                        <a:p>
                          <a:pPr algn="ctr"/>
                          <a:r>
                            <a:rPr lang="en-IN" dirty="0"/>
                            <a:t>19.70</a:t>
                          </a:r>
                        </a:p>
                      </a:txBody>
                      <a:tcPr/>
                    </a:tc>
                    <a:extLst>
                      <a:ext uri="{0D108BD9-81ED-4DB2-BD59-A6C34878D82A}">
                        <a16:rowId xmlns="" xmlns:a16="http://schemas.microsoft.com/office/drawing/2014/main" val="33085263"/>
                      </a:ext>
                    </a:extLst>
                  </a:tr>
                  <a:tr h="346723">
                    <a:tc>
                      <a:txBody>
                        <a:bodyPr/>
                        <a:lstStyle/>
                        <a:p>
                          <a:pPr algn="ctr"/>
                          <a:r>
                            <a:rPr lang="en-IN" dirty="0"/>
                            <a:t>201.54</a:t>
                          </a:r>
                        </a:p>
                      </a:txBody>
                      <a:tcPr/>
                    </a:tc>
                    <a:tc>
                      <a:txBody>
                        <a:bodyPr/>
                        <a:lstStyle/>
                        <a:p>
                          <a:pPr algn="ctr"/>
                          <a:r>
                            <a:rPr lang="en-IN" dirty="0"/>
                            <a:t>65.70</a:t>
                          </a:r>
                        </a:p>
                      </a:txBody>
                      <a:tcPr/>
                    </a:tc>
                    <a:extLst>
                      <a:ext uri="{0D108BD9-81ED-4DB2-BD59-A6C34878D82A}">
                        <a16:rowId xmlns="" xmlns:a16="http://schemas.microsoft.com/office/drawing/2014/main" val="1388571120"/>
                      </a:ext>
                    </a:extLst>
                  </a:tr>
                  <a:tr h="346723">
                    <a:tc>
                      <a:txBody>
                        <a:bodyPr/>
                        <a:lstStyle/>
                        <a:p>
                          <a:pPr algn="ctr"/>
                          <a:r>
                            <a:rPr lang="en-IN" dirty="0"/>
                            <a:t>239.04</a:t>
                          </a:r>
                        </a:p>
                      </a:txBody>
                      <a:tcPr/>
                    </a:tc>
                    <a:tc>
                      <a:txBody>
                        <a:bodyPr/>
                        <a:lstStyle/>
                        <a:p>
                          <a:pPr algn="ctr"/>
                          <a:r>
                            <a:rPr lang="en-IN" dirty="0"/>
                            <a:t>131.93</a:t>
                          </a:r>
                        </a:p>
                      </a:txBody>
                      <a:tcPr/>
                    </a:tc>
                    <a:extLst>
                      <a:ext uri="{0D108BD9-81ED-4DB2-BD59-A6C34878D82A}">
                        <a16:rowId xmlns="" xmlns:a16="http://schemas.microsoft.com/office/drawing/2014/main" val="1606086027"/>
                      </a:ext>
                    </a:extLst>
                  </a:tr>
                  <a:tr h="346723">
                    <a:tc>
                      <a:txBody>
                        <a:bodyPr/>
                        <a:lstStyle/>
                        <a:p>
                          <a:pPr algn="ctr"/>
                          <a:r>
                            <a:rPr lang="en-IN" dirty="0"/>
                            <a:t>228.91</a:t>
                          </a:r>
                        </a:p>
                      </a:txBody>
                      <a:tcPr/>
                    </a:tc>
                    <a:tc>
                      <a:txBody>
                        <a:bodyPr/>
                        <a:lstStyle/>
                        <a:p>
                          <a:pPr algn="ctr"/>
                          <a:r>
                            <a:rPr lang="en-IN" dirty="0"/>
                            <a:t>23.31</a:t>
                          </a:r>
                        </a:p>
                      </a:txBody>
                      <a:tcPr/>
                    </a:tc>
                    <a:extLst>
                      <a:ext uri="{0D108BD9-81ED-4DB2-BD59-A6C34878D82A}">
                        <a16:rowId xmlns="" xmlns:a16="http://schemas.microsoft.com/office/drawing/2014/main" val="1067563545"/>
                      </a:ext>
                    </a:extLst>
                  </a:tr>
                  <a:tr h="346723">
                    <a:tc>
                      <a:txBody>
                        <a:bodyPr/>
                        <a:lstStyle/>
                        <a:p>
                          <a:pPr algn="ctr"/>
                          <a:r>
                            <a:rPr lang="en-IN" dirty="0"/>
                            <a:t>216.99</a:t>
                          </a:r>
                        </a:p>
                      </a:txBody>
                      <a:tcPr/>
                    </a:tc>
                    <a:tc>
                      <a:txBody>
                        <a:bodyPr/>
                        <a:lstStyle/>
                        <a:p>
                          <a:pPr algn="ctr"/>
                          <a:r>
                            <a:rPr lang="en-IN" dirty="0"/>
                            <a:t>37.87</a:t>
                          </a:r>
                        </a:p>
                      </a:txBody>
                      <a:tcPr/>
                    </a:tc>
                    <a:extLst>
                      <a:ext uri="{0D108BD9-81ED-4DB2-BD59-A6C34878D82A}">
                        <a16:rowId xmlns="" xmlns:a16="http://schemas.microsoft.com/office/drawing/2014/main" val="1215827660"/>
                      </a:ext>
                    </a:extLst>
                  </a:tr>
                  <a:tr h="346723">
                    <a:tc>
                      <a:txBody>
                        <a:bodyPr/>
                        <a:lstStyle/>
                        <a:p>
                          <a:pPr algn="ctr"/>
                          <a:r>
                            <a:rPr lang="en-IN" dirty="0"/>
                            <a:t>196.25</a:t>
                          </a:r>
                        </a:p>
                      </a:txBody>
                      <a:tcPr/>
                    </a:tc>
                    <a:tc>
                      <a:txBody>
                        <a:bodyPr/>
                        <a:lstStyle/>
                        <a:p>
                          <a:pPr algn="ctr"/>
                          <a:r>
                            <a:rPr lang="en-IN" dirty="0"/>
                            <a:t>87.47</a:t>
                          </a:r>
                        </a:p>
                      </a:txBody>
                      <a:tcPr/>
                    </a:tc>
                    <a:extLst>
                      <a:ext uri="{0D108BD9-81ED-4DB2-BD59-A6C34878D82A}">
                        <a16:rowId xmlns="" xmlns:a16="http://schemas.microsoft.com/office/drawing/2014/main" val="3608188"/>
                      </a:ext>
                    </a:extLst>
                  </a:tr>
                </a:tbl>
              </a:graphicData>
            </a:graphic>
          </p:graphicFrame>
        </mc:Choice>
        <mc:Fallback xmlns="">
          <p:graphicFrame>
            <p:nvGraphicFramePr>
              <p:cNvPr id="7" name="Table 7">
                <a:extLst>
                  <a:ext uri="{FF2B5EF4-FFF2-40B4-BE49-F238E27FC236}">
                    <a16:creationId xmlns:a16="http://schemas.microsoft.com/office/drawing/2014/main" id="{7E2004CA-3F28-43C3-907D-91405E48A058}"/>
                  </a:ext>
                </a:extLst>
              </p:cNvPr>
              <p:cNvGraphicFramePr>
                <a:graphicFrameLocks noGrp="1"/>
              </p:cNvGraphicFramePr>
              <p:nvPr>
                <p:extLst>
                  <p:ext uri="{D42A27DB-BD31-4B8C-83A1-F6EECF244321}">
                    <p14:modId xmlns:p14="http://schemas.microsoft.com/office/powerpoint/2010/main" val="2673597683"/>
                  </p:ext>
                </p:extLst>
              </p:nvPr>
            </p:nvGraphicFramePr>
            <p:xfrm>
              <a:off x="5656082" y="266699"/>
              <a:ext cx="5165889" cy="6126480"/>
            </p:xfrm>
            <a:graphic>
              <a:graphicData uri="http://schemas.openxmlformats.org/drawingml/2006/table">
                <a:tbl>
                  <a:tblPr firstRow="1" bandRow="1">
                    <a:tableStyleId>{5C22544A-7EE6-4342-B048-85BDC9FD1C3A}</a:tableStyleId>
                  </a:tblPr>
                  <a:tblGrid>
                    <a:gridCol w="2648932">
                      <a:extLst>
                        <a:ext uri="{9D8B030D-6E8A-4147-A177-3AD203B41FA5}">
                          <a16:colId xmlns:a16="http://schemas.microsoft.com/office/drawing/2014/main" val="1315993548"/>
                        </a:ext>
                      </a:extLst>
                    </a:gridCol>
                    <a:gridCol w="2516957">
                      <a:extLst>
                        <a:ext uri="{9D8B030D-6E8A-4147-A177-3AD203B41FA5}">
                          <a16:colId xmlns:a16="http://schemas.microsoft.com/office/drawing/2014/main" val="2247170454"/>
                        </a:ext>
                      </a:extLst>
                    </a:gridCol>
                  </a:tblGrid>
                  <a:tr h="640080">
                    <a:tc>
                      <a:txBody>
                        <a:bodyPr/>
                        <a:lstStyle/>
                        <a:p>
                          <a:pPr algn="ctr"/>
                          <a:r>
                            <a:rPr lang="en-US" dirty="0">
                              <a:solidFill>
                                <a:schemeClr val="tx1"/>
                              </a:solidFill>
                            </a:rPr>
                            <a:t>Predicted Distance to classes</a:t>
                          </a:r>
                          <a:endParaRPr lang="en-IN" dirty="0">
                            <a:solidFill>
                              <a:schemeClr val="tx1"/>
                            </a:solidFill>
                          </a:endParaRPr>
                        </a:p>
                      </a:txBody>
                      <a:tcPr/>
                    </a:tc>
                    <a:tc>
                      <a:txBody>
                        <a:bodyPr/>
                        <a:lstStyle/>
                        <a:p>
                          <a:endParaRPr lang="en-US"/>
                        </a:p>
                      </a:txBody>
                      <a:tcPr>
                        <a:blipFill>
                          <a:blip r:embed="rId3"/>
                          <a:stretch>
                            <a:fillRect l="-105314" t="-4762" r="-966" b="-873333"/>
                          </a:stretch>
                        </a:blipFill>
                      </a:tcPr>
                    </a:tc>
                    <a:extLst>
                      <a:ext uri="{0D108BD9-81ED-4DB2-BD59-A6C34878D82A}">
                        <a16:rowId xmlns:a16="http://schemas.microsoft.com/office/drawing/2014/main" val="1832079091"/>
                      </a:ext>
                    </a:extLst>
                  </a:tr>
                  <a:tr h="365760">
                    <a:tc>
                      <a:txBody>
                        <a:bodyPr/>
                        <a:lstStyle/>
                        <a:p>
                          <a:pPr algn="ctr"/>
                          <a:r>
                            <a:rPr lang="en-IN" dirty="0"/>
                            <a:t>209.07</a:t>
                          </a:r>
                        </a:p>
                      </a:txBody>
                      <a:tcPr/>
                    </a:tc>
                    <a:tc>
                      <a:txBody>
                        <a:bodyPr/>
                        <a:lstStyle/>
                        <a:p>
                          <a:pPr algn="ctr"/>
                          <a:r>
                            <a:rPr lang="en-IN" dirty="0"/>
                            <a:t>47.66</a:t>
                          </a:r>
                        </a:p>
                      </a:txBody>
                      <a:tcPr/>
                    </a:tc>
                    <a:extLst>
                      <a:ext uri="{0D108BD9-81ED-4DB2-BD59-A6C34878D82A}">
                        <a16:rowId xmlns:a16="http://schemas.microsoft.com/office/drawing/2014/main" val="844186502"/>
                      </a:ext>
                    </a:extLst>
                  </a:tr>
                  <a:tr h="365760">
                    <a:tc>
                      <a:txBody>
                        <a:bodyPr/>
                        <a:lstStyle/>
                        <a:p>
                          <a:pPr algn="ctr"/>
                          <a:r>
                            <a:rPr lang="en-IN" dirty="0"/>
                            <a:t>255.22</a:t>
                          </a:r>
                        </a:p>
                      </a:txBody>
                      <a:tcPr/>
                    </a:tc>
                    <a:tc>
                      <a:txBody>
                        <a:bodyPr/>
                        <a:lstStyle/>
                        <a:p>
                          <a:pPr algn="ctr"/>
                          <a:r>
                            <a:rPr lang="en-IN" dirty="0"/>
                            <a:t>16.36</a:t>
                          </a:r>
                        </a:p>
                      </a:txBody>
                      <a:tcPr/>
                    </a:tc>
                    <a:extLst>
                      <a:ext uri="{0D108BD9-81ED-4DB2-BD59-A6C34878D82A}">
                        <a16:rowId xmlns:a16="http://schemas.microsoft.com/office/drawing/2014/main" val="944010496"/>
                      </a:ext>
                    </a:extLst>
                  </a:tr>
                  <a:tr h="365760">
                    <a:tc>
                      <a:txBody>
                        <a:bodyPr/>
                        <a:lstStyle/>
                        <a:p>
                          <a:pPr algn="ctr"/>
                          <a:r>
                            <a:rPr lang="en-IN" dirty="0"/>
                            <a:t>223.20</a:t>
                          </a:r>
                        </a:p>
                      </a:txBody>
                      <a:tcPr/>
                    </a:tc>
                    <a:tc>
                      <a:txBody>
                        <a:bodyPr/>
                        <a:lstStyle/>
                        <a:p>
                          <a:pPr algn="ctr"/>
                          <a:r>
                            <a:rPr lang="en-IN" dirty="0"/>
                            <a:t>17.71</a:t>
                          </a:r>
                        </a:p>
                      </a:txBody>
                      <a:tcPr/>
                    </a:tc>
                    <a:extLst>
                      <a:ext uri="{0D108BD9-81ED-4DB2-BD59-A6C34878D82A}">
                        <a16:rowId xmlns:a16="http://schemas.microsoft.com/office/drawing/2014/main" val="1872259674"/>
                      </a:ext>
                    </a:extLst>
                  </a:tr>
                  <a:tr h="365760">
                    <a:tc>
                      <a:txBody>
                        <a:bodyPr/>
                        <a:lstStyle/>
                        <a:p>
                          <a:pPr algn="ctr"/>
                          <a:r>
                            <a:rPr lang="en-IN" dirty="0"/>
                            <a:t>235.40</a:t>
                          </a:r>
                        </a:p>
                      </a:txBody>
                      <a:tcPr/>
                    </a:tc>
                    <a:tc>
                      <a:txBody>
                        <a:bodyPr/>
                        <a:lstStyle/>
                        <a:p>
                          <a:pPr algn="ctr"/>
                          <a:r>
                            <a:rPr lang="en-IN" dirty="0"/>
                            <a:t>20.74</a:t>
                          </a:r>
                        </a:p>
                      </a:txBody>
                      <a:tcPr/>
                    </a:tc>
                    <a:extLst>
                      <a:ext uri="{0D108BD9-81ED-4DB2-BD59-A6C34878D82A}">
                        <a16:rowId xmlns:a16="http://schemas.microsoft.com/office/drawing/2014/main" val="1772093238"/>
                      </a:ext>
                    </a:extLst>
                  </a:tr>
                  <a:tr h="365760">
                    <a:tc>
                      <a:txBody>
                        <a:bodyPr/>
                        <a:lstStyle/>
                        <a:p>
                          <a:pPr algn="ctr"/>
                          <a:r>
                            <a:rPr lang="en-IN" dirty="0"/>
                            <a:t>208.91</a:t>
                          </a:r>
                        </a:p>
                      </a:txBody>
                      <a:tcPr/>
                    </a:tc>
                    <a:tc>
                      <a:txBody>
                        <a:bodyPr/>
                        <a:lstStyle/>
                        <a:p>
                          <a:pPr algn="ctr"/>
                          <a:r>
                            <a:rPr lang="en-IN" dirty="0"/>
                            <a:t>11.72</a:t>
                          </a:r>
                        </a:p>
                      </a:txBody>
                      <a:tcPr/>
                    </a:tc>
                    <a:extLst>
                      <a:ext uri="{0D108BD9-81ED-4DB2-BD59-A6C34878D82A}">
                        <a16:rowId xmlns:a16="http://schemas.microsoft.com/office/drawing/2014/main" val="1530047998"/>
                      </a:ext>
                    </a:extLst>
                  </a:tr>
                  <a:tr h="365760">
                    <a:tc>
                      <a:txBody>
                        <a:bodyPr/>
                        <a:lstStyle/>
                        <a:p>
                          <a:pPr algn="ctr"/>
                          <a:r>
                            <a:rPr lang="en-IN" dirty="0"/>
                            <a:t>229.82</a:t>
                          </a:r>
                        </a:p>
                      </a:txBody>
                      <a:tcPr/>
                    </a:tc>
                    <a:tc>
                      <a:txBody>
                        <a:bodyPr/>
                        <a:lstStyle/>
                        <a:p>
                          <a:pPr algn="ctr"/>
                          <a:r>
                            <a:rPr lang="en-IN" dirty="0"/>
                            <a:t>22.76</a:t>
                          </a:r>
                        </a:p>
                      </a:txBody>
                      <a:tcPr/>
                    </a:tc>
                    <a:extLst>
                      <a:ext uri="{0D108BD9-81ED-4DB2-BD59-A6C34878D82A}">
                        <a16:rowId xmlns:a16="http://schemas.microsoft.com/office/drawing/2014/main" val="448990037"/>
                      </a:ext>
                    </a:extLst>
                  </a:tr>
                  <a:tr h="365760">
                    <a:tc>
                      <a:txBody>
                        <a:bodyPr/>
                        <a:lstStyle/>
                        <a:p>
                          <a:pPr algn="ctr"/>
                          <a:r>
                            <a:rPr lang="en-IN" dirty="0"/>
                            <a:t>212.67</a:t>
                          </a:r>
                        </a:p>
                      </a:txBody>
                      <a:tcPr/>
                    </a:tc>
                    <a:tc>
                      <a:txBody>
                        <a:bodyPr/>
                        <a:lstStyle/>
                        <a:p>
                          <a:pPr algn="ctr"/>
                          <a:r>
                            <a:rPr lang="en-IN" dirty="0"/>
                            <a:t>48.13</a:t>
                          </a:r>
                        </a:p>
                      </a:txBody>
                      <a:tcPr/>
                    </a:tc>
                    <a:extLst>
                      <a:ext uri="{0D108BD9-81ED-4DB2-BD59-A6C34878D82A}">
                        <a16:rowId xmlns:a16="http://schemas.microsoft.com/office/drawing/2014/main" val="2068867327"/>
                      </a:ext>
                    </a:extLst>
                  </a:tr>
                  <a:tr h="365760">
                    <a:tc>
                      <a:txBody>
                        <a:bodyPr/>
                        <a:lstStyle/>
                        <a:p>
                          <a:pPr algn="ctr"/>
                          <a:r>
                            <a:rPr lang="en-IN" dirty="0"/>
                            <a:t>198.50</a:t>
                          </a:r>
                        </a:p>
                      </a:txBody>
                      <a:tcPr/>
                    </a:tc>
                    <a:tc>
                      <a:txBody>
                        <a:bodyPr/>
                        <a:lstStyle/>
                        <a:p>
                          <a:pPr algn="ctr"/>
                          <a:r>
                            <a:rPr lang="en-IN" dirty="0"/>
                            <a:t>85.80</a:t>
                          </a:r>
                        </a:p>
                      </a:txBody>
                      <a:tcPr/>
                    </a:tc>
                    <a:extLst>
                      <a:ext uri="{0D108BD9-81ED-4DB2-BD59-A6C34878D82A}">
                        <a16:rowId xmlns:a16="http://schemas.microsoft.com/office/drawing/2014/main" val="934767477"/>
                      </a:ext>
                    </a:extLst>
                  </a:tr>
                  <a:tr h="365760">
                    <a:tc>
                      <a:txBody>
                        <a:bodyPr/>
                        <a:lstStyle/>
                        <a:p>
                          <a:pPr algn="ctr"/>
                          <a:r>
                            <a:rPr lang="en-IN" dirty="0"/>
                            <a:t>191.56</a:t>
                          </a:r>
                        </a:p>
                      </a:txBody>
                      <a:tcPr/>
                    </a:tc>
                    <a:tc>
                      <a:txBody>
                        <a:bodyPr/>
                        <a:lstStyle/>
                        <a:p>
                          <a:pPr algn="ctr"/>
                          <a:r>
                            <a:rPr lang="en-IN" dirty="0"/>
                            <a:t>25.36</a:t>
                          </a:r>
                        </a:p>
                      </a:txBody>
                      <a:tcPr/>
                    </a:tc>
                    <a:extLst>
                      <a:ext uri="{0D108BD9-81ED-4DB2-BD59-A6C34878D82A}">
                        <a16:rowId xmlns:a16="http://schemas.microsoft.com/office/drawing/2014/main" val="2470409010"/>
                      </a:ext>
                    </a:extLst>
                  </a:tr>
                  <a:tr h="365760">
                    <a:tc>
                      <a:txBody>
                        <a:bodyPr/>
                        <a:lstStyle/>
                        <a:p>
                          <a:pPr algn="ctr"/>
                          <a:r>
                            <a:rPr lang="en-IN" dirty="0"/>
                            <a:t>197.84</a:t>
                          </a:r>
                        </a:p>
                      </a:txBody>
                      <a:tcPr/>
                    </a:tc>
                    <a:tc>
                      <a:txBody>
                        <a:bodyPr/>
                        <a:lstStyle/>
                        <a:p>
                          <a:pPr algn="ctr"/>
                          <a:r>
                            <a:rPr lang="en-IN" dirty="0"/>
                            <a:t>19.70</a:t>
                          </a:r>
                        </a:p>
                      </a:txBody>
                      <a:tcPr/>
                    </a:tc>
                    <a:extLst>
                      <a:ext uri="{0D108BD9-81ED-4DB2-BD59-A6C34878D82A}">
                        <a16:rowId xmlns:a16="http://schemas.microsoft.com/office/drawing/2014/main" val="33085263"/>
                      </a:ext>
                    </a:extLst>
                  </a:tr>
                  <a:tr h="365760">
                    <a:tc>
                      <a:txBody>
                        <a:bodyPr/>
                        <a:lstStyle/>
                        <a:p>
                          <a:pPr algn="ctr"/>
                          <a:r>
                            <a:rPr lang="en-IN" dirty="0"/>
                            <a:t>201.54</a:t>
                          </a:r>
                        </a:p>
                      </a:txBody>
                      <a:tcPr/>
                    </a:tc>
                    <a:tc>
                      <a:txBody>
                        <a:bodyPr/>
                        <a:lstStyle/>
                        <a:p>
                          <a:pPr algn="ctr"/>
                          <a:r>
                            <a:rPr lang="en-IN" dirty="0"/>
                            <a:t>65.70</a:t>
                          </a:r>
                        </a:p>
                      </a:txBody>
                      <a:tcPr/>
                    </a:tc>
                    <a:extLst>
                      <a:ext uri="{0D108BD9-81ED-4DB2-BD59-A6C34878D82A}">
                        <a16:rowId xmlns:a16="http://schemas.microsoft.com/office/drawing/2014/main" val="1388571120"/>
                      </a:ext>
                    </a:extLst>
                  </a:tr>
                  <a:tr h="365760">
                    <a:tc>
                      <a:txBody>
                        <a:bodyPr/>
                        <a:lstStyle/>
                        <a:p>
                          <a:pPr algn="ctr"/>
                          <a:r>
                            <a:rPr lang="en-IN" dirty="0"/>
                            <a:t>239.04</a:t>
                          </a:r>
                        </a:p>
                      </a:txBody>
                      <a:tcPr/>
                    </a:tc>
                    <a:tc>
                      <a:txBody>
                        <a:bodyPr/>
                        <a:lstStyle/>
                        <a:p>
                          <a:pPr algn="ctr"/>
                          <a:r>
                            <a:rPr lang="en-IN" dirty="0"/>
                            <a:t>131.93</a:t>
                          </a:r>
                        </a:p>
                      </a:txBody>
                      <a:tcPr/>
                    </a:tc>
                    <a:extLst>
                      <a:ext uri="{0D108BD9-81ED-4DB2-BD59-A6C34878D82A}">
                        <a16:rowId xmlns:a16="http://schemas.microsoft.com/office/drawing/2014/main" val="1606086027"/>
                      </a:ext>
                    </a:extLst>
                  </a:tr>
                  <a:tr h="365760">
                    <a:tc>
                      <a:txBody>
                        <a:bodyPr/>
                        <a:lstStyle/>
                        <a:p>
                          <a:pPr algn="ctr"/>
                          <a:r>
                            <a:rPr lang="en-IN" dirty="0"/>
                            <a:t>228.91</a:t>
                          </a:r>
                        </a:p>
                      </a:txBody>
                      <a:tcPr/>
                    </a:tc>
                    <a:tc>
                      <a:txBody>
                        <a:bodyPr/>
                        <a:lstStyle/>
                        <a:p>
                          <a:pPr algn="ctr"/>
                          <a:r>
                            <a:rPr lang="en-IN" dirty="0"/>
                            <a:t>23.31</a:t>
                          </a:r>
                        </a:p>
                      </a:txBody>
                      <a:tcPr/>
                    </a:tc>
                    <a:extLst>
                      <a:ext uri="{0D108BD9-81ED-4DB2-BD59-A6C34878D82A}">
                        <a16:rowId xmlns:a16="http://schemas.microsoft.com/office/drawing/2014/main" val="1067563545"/>
                      </a:ext>
                    </a:extLst>
                  </a:tr>
                  <a:tr h="365760">
                    <a:tc>
                      <a:txBody>
                        <a:bodyPr/>
                        <a:lstStyle/>
                        <a:p>
                          <a:pPr algn="ctr"/>
                          <a:r>
                            <a:rPr lang="en-IN" dirty="0"/>
                            <a:t>216.99</a:t>
                          </a:r>
                        </a:p>
                      </a:txBody>
                      <a:tcPr/>
                    </a:tc>
                    <a:tc>
                      <a:txBody>
                        <a:bodyPr/>
                        <a:lstStyle/>
                        <a:p>
                          <a:pPr algn="ctr"/>
                          <a:r>
                            <a:rPr lang="en-IN" dirty="0"/>
                            <a:t>37.87</a:t>
                          </a:r>
                        </a:p>
                      </a:txBody>
                      <a:tcPr/>
                    </a:tc>
                    <a:extLst>
                      <a:ext uri="{0D108BD9-81ED-4DB2-BD59-A6C34878D82A}">
                        <a16:rowId xmlns:a16="http://schemas.microsoft.com/office/drawing/2014/main" val="1215827660"/>
                      </a:ext>
                    </a:extLst>
                  </a:tr>
                  <a:tr h="365760">
                    <a:tc>
                      <a:txBody>
                        <a:bodyPr/>
                        <a:lstStyle/>
                        <a:p>
                          <a:pPr algn="ctr"/>
                          <a:r>
                            <a:rPr lang="en-IN" dirty="0"/>
                            <a:t>196.25</a:t>
                          </a:r>
                        </a:p>
                      </a:txBody>
                      <a:tcPr/>
                    </a:tc>
                    <a:tc>
                      <a:txBody>
                        <a:bodyPr/>
                        <a:lstStyle/>
                        <a:p>
                          <a:pPr algn="ctr"/>
                          <a:r>
                            <a:rPr lang="en-IN" dirty="0"/>
                            <a:t>87.47</a:t>
                          </a:r>
                        </a:p>
                      </a:txBody>
                      <a:tcPr/>
                    </a:tc>
                    <a:extLst>
                      <a:ext uri="{0D108BD9-81ED-4DB2-BD59-A6C34878D82A}">
                        <a16:rowId xmlns:a16="http://schemas.microsoft.com/office/drawing/2014/main" val="3608188"/>
                      </a:ext>
                    </a:extLst>
                  </a:tr>
                </a:tbl>
              </a:graphicData>
            </a:graphic>
          </p:graphicFrame>
        </mc:Fallback>
      </mc:AlternateContent>
    </p:spTree>
    <p:extLst>
      <p:ext uri="{BB962C8B-B14F-4D97-AF65-F5344CB8AC3E}">
        <p14:creationId xmlns:p14="http://schemas.microsoft.com/office/powerpoint/2010/main" val="249565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77603AC9-3A68-4A86-8C37-05B3E8BD9B4D}"/>
              </a:ext>
            </a:extLst>
          </p:cNvPr>
          <p:cNvSpPr txBox="1"/>
          <p:nvPr/>
        </p:nvSpPr>
        <p:spPr>
          <a:xfrm>
            <a:off x="156195" y="3761687"/>
            <a:ext cx="7426768" cy="3862596"/>
          </a:xfrm>
          <a:prstGeom prst="rect">
            <a:avLst/>
          </a:prstGeom>
          <a:noFill/>
        </p:spPr>
        <p:txBody>
          <a:bodyPr wrap="square" rtlCol="0">
            <a:spAutoFit/>
          </a:bodyPr>
          <a:lstStyle/>
          <a:p>
            <a:r>
              <a:rPr lang="en-US" sz="2000" dirty="0">
                <a:solidFill>
                  <a:schemeClr val="accent1">
                    <a:lumMod val="75000"/>
                  </a:schemeClr>
                </a:solidFill>
              </a:rPr>
              <a:t>True: </a:t>
            </a:r>
            <a:r>
              <a:rPr lang="en-US" sz="2000" dirty="0"/>
              <a:t>Unknown face</a:t>
            </a:r>
          </a:p>
          <a:p>
            <a:endParaRPr lang="en-US" altLang="en-US" sz="2000" dirty="0">
              <a:solidFill>
                <a:schemeClr val="accent3">
                  <a:lumMod val="75000"/>
                </a:schemeClr>
              </a:solidFill>
            </a:endParaRPr>
          </a:p>
          <a:p>
            <a:endParaRPr lang="en-US" altLang="en-US" sz="2000" dirty="0">
              <a:solidFill>
                <a:schemeClr val="accent3">
                  <a:lumMod val="75000"/>
                </a:schemeClr>
              </a:solidFill>
            </a:endParaRPr>
          </a:p>
          <a:p>
            <a:r>
              <a:rPr lang="en-US" altLang="en-US" sz="2000" dirty="0">
                <a:solidFill>
                  <a:schemeClr val="accent3">
                    <a:lumMod val="75000"/>
                  </a:schemeClr>
                </a:solidFill>
              </a:rPr>
              <a:t>Computed threshold from the training set </a:t>
            </a:r>
            <a:r>
              <a:rPr lang="en-US" altLang="en-US" sz="2000" dirty="0"/>
              <a:t>= 987.72</a:t>
            </a:r>
          </a:p>
          <a:p>
            <a:r>
              <a:rPr lang="en-US" altLang="en-US" sz="2000" dirty="0">
                <a:solidFill>
                  <a:schemeClr val="accent3">
                    <a:lumMod val="75000"/>
                  </a:schemeClr>
                </a:solidFill>
              </a:rPr>
              <a:t>Distance from face space </a:t>
            </a:r>
            <a:r>
              <a:rPr lang="en-US" altLang="en-US" sz="2000" dirty="0"/>
              <a:t>= 259.08 (&lt;987.72)</a:t>
            </a:r>
          </a:p>
          <a:p>
            <a:endParaRPr lang="en-US" sz="1600" dirty="0">
              <a:solidFill>
                <a:schemeClr val="accent1">
                  <a:lumMod val="75000"/>
                </a:schemeClr>
              </a:solidFill>
            </a:endParaRPr>
          </a:p>
          <a:p>
            <a:endParaRPr lang="en-IN" sz="2500" dirty="0"/>
          </a:p>
          <a:p>
            <a:r>
              <a:rPr lang="en-US" sz="2800" dirty="0">
                <a:solidFill>
                  <a:schemeClr val="accent1">
                    <a:lumMod val="75000"/>
                  </a:schemeClr>
                </a:solidFill>
              </a:rPr>
              <a:t>Prediction:</a:t>
            </a:r>
            <a:r>
              <a:rPr lang="en-US" sz="2800" dirty="0"/>
              <a:t> Unknown Face</a:t>
            </a:r>
          </a:p>
          <a:p>
            <a:endParaRPr lang="en-US" altLang="en-US" dirty="0"/>
          </a:p>
          <a:p>
            <a:endParaRPr lang="en-US" altLang="en-US" sz="4000" dirty="0"/>
          </a:p>
          <a:p>
            <a:endParaRPr lang="en-IN" dirty="0"/>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 xmlns:a16="http://schemas.microsoft.com/office/drawing/2014/main" id="{7E2004CA-3F28-43C3-907D-91405E48A058}"/>
                  </a:ext>
                </a:extLst>
              </p:cNvPr>
              <p:cNvGraphicFramePr>
                <a:graphicFrameLocks noGrp="1"/>
              </p:cNvGraphicFramePr>
              <p:nvPr>
                <p:extLst>
                  <p:ext uri="{D42A27DB-BD31-4B8C-83A1-F6EECF244321}">
                    <p14:modId xmlns:p14="http://schemas.microsoft.com/office/powerpoint/2010/main" val="1355801142"/>
                  </p:ext>
                </p:extLst>
              </p:nvPr>
            </p:nvGraphicFramePr>
            <p:xfrm>
              <a:off x="5703216" y="266699"/>
              <a:ext cx="5118755" cy="6126480"/>
            </p:xfrm>
            <a:graphic>
              <a:graphicData uri="http://schemas.openxmlformats.org/drawingml/2006/table">
                <a:tbl>
                  <a:tblPr firstRow="1" bandRow="1">
                    <a:tableStyleId>{5C22544A-7EE6-4342-B048-85BDC9FD1C3A}</a:tableStyleId>
                  </a:tblPr>
                  <a:tblGrid>
                    <a:gridCol w="2601798">
                      <a:extLst>
                        <a:ext uri="{9D8B030D-6E8A-4147-A177-3AD203B41FA5}">
                          <a16:colId xmlns="" xmlns:a16="http://schemas.microsoft.com/office/drawing/2014/main" val="1315993548"/>
                        </a:ext>
                      </a:extLst>
                    </a:gridCol>
                    <a:gridCol w="2516957">
                      <a:extLst>
                        <a:ext uri="{9D8B030D-6E8A-4147-A177-3AD203B41FA5}">
                          <a16:colId xmlns="" xmlns:a16="http://schemas.microsoft.com/office/drawing/2014/main" val="2247170454"/>
                        </a:ext>
                      </a:extLst>
                    </a:gridCol>
                  </a:tblGrid>
                  <a:tr h="598453">
                    <a:tc>
                      <a:txBody>
                        <a:bodyPr/>
                        <a:lstStyle/>
                        <a:p>
                          <a:pPr algn="ctr"/>
                          <a:r>
                            <a:rPr lang="en-US" dirty="0">
                              <a:solidFill>
                                <a:schemeClr val="tx1"/>
                              </a:solidFill>
                            </a:rPr>
                            <a:t>Predicted Distance to classes</a:t>
                          </a:r>
                          <a:endParaRPr lang="en-IN" dirty="0">
                            <a:solidFill>
                              <a:schemeClr val="tx1"/>
                            </a:solidFill>
                          </a:endParaRPr>
                        </a:p>
                      </a:txBody>
                      <a:tcPr/>
                    </a:tc>
                    <a:tc>
                      <a:txBody>
                        <a:bodyPr/>
                        <a:lstStyle/>
                        <a:p>
                          <a:pPr algn="ctr"/>
                          <a:r>
                            <a:rPr lang="en-IN" dirty="0">
                              <a:solidFill>
                                <a:schemeClr val="tx1"/>
                              </a:solidFill>
                            </a:rPr>
                            <a:t>Epsilon k thresholds(</a:t>
                          </a:r>
                          <a14:m>
                            <m:oMath xmlns:m="http://schemas.openxmlformats.org/officeDocument/2006/math">
                              <m:sSub>
                                <m:sSubPr>
                                  <m:ctrlPr>
                                    <a:rPr lang="en-US" sz="1800" b="0" i="1" smtClean="0">
                                      <a:solidFill>
                                        <a:schemeClr val="tx1"/>
                                      </a:solidFill>
                                      <a:latin typeface="Cambria Math"/>
                                    </a:rPr>
                                  </m:ctrlPr>
                                </m:sSubPr>
                                <m:e>
                                  <m:r>
                                    <a:rPr lang="en-US" sz="1800" b="0" i="1">
                                      <a:solidFill>
                                        <a:schemeClr val="tx1"/>
                                      </a:solidFill>
                                      <a:latin typeface="Cambria Math" panose="02040503050406030204" pitchFamily="18" charset="0"/>
                                    </a:rPr>
                                    <m:t>𝛳</m:t>
                                  </m:r>
                                </m:e>
                                <m:sub>
                                  <m:r>
                                    <a:rPr lang="en-IN" sz="1800" b="0" i="1" smtClean="0">
                                      <a:solidFill>
                                        <a:schemeClr val="tx1"/>
                                      </a:solidFill>
                                      <a:latin typeface="Cambria Math" panose="02040503050406030204" pitchFamily="18" charset="0"/>
                                    </a:rPr>
                                    <m:t>𝑘</m:t>
                                  </m:r>
                                </m:sub>
                              </m:sSub>
                            </m:oMath>
                          </a14:m>
                          <a:r>
                            <a:rPr lang="en-IN" dirty="0">
                              <a:solidFill>
                                <a:schemeClr val="tx1"/>
                              </a:solidFill>
                            </a:rPr>
                            <a:t>)</a:t>
                          </a:r>
                        </a:p>
                      </a:txBody>
                      <a:tcPr/>
                    </a:tc>
                    <a:extLst>
                      <a:ext uri="{0D108BD9-81ED-4DB2-BD59-A6C34878D82A}">
                        <a16:rowId xmlns="" xmlns:a16="http://schemas.microsoft.com/office/drawing/2014/main" val="1832079091"/>
                      </a:ext>
                    </a:extLst>
                  </a:tr>
                  <a:tr h="346723">
                    <a:tc>
                      <a:txBody>
                        <a:bodyPr/>
                        <a:lstStyle/>
                        <a:p>
                          <a:pPr algn="ctr"/>
                          <a:r>
                            <a:rPr lang="en-IN" dirty="0"/>
                            <a:t>155.01</a:t>
                          </a:r>
                        </a:p>
                      </a:txBody>
                      <a:tcPr/>
                    </a:tc>
                    <a:tc>
                      <a:txBody>
                        <a:bodyPr/>
                        <a:lstStyle/>
                        <a:p>
                          <a:pPr algn="ctr"/>
                          <a:r>
                            <a:rPr lang="en-IN" dirty="0"/>
                            <a:t>47.66</a:t>
                          </a:r>
                        </a:p>
                      </a:txBody>
                      <a:tcPr/>
                    </a:tc>
                    <a:extLst>
                      <a:ext uri="{0D108BD9-81ED-4DB2-BD59-A6C34878D82A}">
                        <a16:rowId xmlns="" xmlns:a16="http://schemas.microsoft.com/office/drawing/2014/main" val="844186502"/>
                      </a:ext>
                    </a:extLst>
                  </a:tr>
                  <a:tr h="346723">
                    <a:tc>
                      <a:txBody>
                        <a:bodyPr/>
                        <a:lstStyle/>
                        <a:p>
                          <a:pPr algn="ctr"/>
                          <a:r>
                            <a:rPr lang="en-IN" dirty="0"/>
                            <a:t>244.69</a:t>
                          </a:r>
                        </a:p>
                      </a:txBody>
                      <a:tcPr/>
                    </a:tc>
                    <a:tc>
                      <a:txBody>
                        <a:bodyPr/>
                        <a:lstStyle/>
                        <a:p>
                          <a:pPr algn="ctr"/>
                          <a:r>
                            <a:rPr lang="en-IN" dirty="0"/>
                            <a:t>16.36</a:t>
                          </a:r>
                        </a:p>
                      </a:txBody>
                      <a:tcPr/>
                    </a:tc>
                    <a:extLst>
                      <a:ext uri="{0D108BD9-81ED-4DB2-BD59-A6C34878D82A}">
                        <a16:rowId xmlns="" xmlns:a16="http://schemas.microsoft.com/office/drawing/2014/main" val="944010496"/>
                      </a:ext>
                    </a:extLst>
                  </a:tr>
                  <a:tr h="346723">
                    <a:tc>
                      <a:txBody>
                        <a:bodyPr/>
                        <a:lstStyle/>
                        <a:p>
                          <a:pPr algn="ctr"/>
                          <a:r>
                            <a:rPr lang="en-IN" dirty="0"/>
                            <a:t>130.94</a:t>
                          </a:r>
                        </a:p>
                      </a:txBody>
                      <a:tcPr/>
                    </a:tc>
                    <a:tc>
                      <a:txBody>
                        <a:bodyPr/>
                        <a:lstStyle/>
                        <a:p>
                          <a:pPr algn="ctr"/>
                          <a:r>
                            <a:rPr lang="en-IN" dirty="0"/>
                            <a:t>17.71</a:t>
                          </a:r>
                        </a:p>
                      </a:txBody>
                      <a:tcPr/>
                    </a:tc>
                    <a:extLst>
                      <a:ext uri="{0D108BD9-81ED-4DB2-BD59-A6C34878D82A}">
                        <a16:rowId xmlns="" xmlns:a16="http://schemas.microsoft.com/office/drawing/2014/main" val="1872259674"/>
                      </a:ext>
                    </a:extLst>
                  </a:tr>
                  <a:tr h="346723">
                    <a:tc>
                      <a:txBody>
                        <a:bodyPr/>
                        <a:lstStyle/>
                        <a:p>
                          <a:pPr algn="ctr"/>
                          <a:r>
                            <a:rPr lang="en-IN" dirty="0"/>
                            <a:t>214.22</a:t>
                          </a:r>
                        </a:p>
                      </a:txBody>
                      <a:tcPr/>
                    </a:tc>
                    <a:tc>
                      <a:txBody>
                        <a:bodyPr/>
                        <a:lstStyle/>
                        <a:p>
                          <a:pPr algn="ctr"/>
                          <a:r>
                            <a:rPr lang="en-IN" dirty="0"/>
                            <a:t>20.74</a:t>
                          </a:r>
                        </a:p>
                      </a:txBody>
                      <a:tcPr/>
                    </a:tc>
                    <a:extLst>
                      <a:ext uri="{0D108BD9-81ED-4DB2-BD59-A6C34878D82A}">
                        <a16:rowId xmlns="" xmlns:a16="http://schemas.microsoft.com/office/drawing/2014/main" val="1772093238"/>
                      </a:ext>
                    </a:extLst>
                  </a:tr>
                  <a:tr h="346723">
                    <a:tc>
                      <a:txBody>
                        <a:bodyPr/>
                        <a:lstStyle/>
                        <a:p>
                          <a:pPr algn="ctr"/>
                          <a:r>
                            <a:rPr lang="en-IN" dirty="0"/>
                            <a:t>166.05</a:t>
                          </a:r>
                        </a:p>
                      </a:txBody>
                      <a:tcPr/>
                    </a:tc>
                    <a:tc>
                      <a:txBody>
                        <a:bodyPr/>
                        <a:lstStyle/>
                        <a:p>
                          <a:pPr algn="ctr"/>
                          <a:r>
                            <a:rPr lang="en-IN" dirty="0"/>
                            <a:t>11.72</a:t>
                          </a:r>
                        </a:p>
                      </a:txBody>
                      <a:tcPr/>
                    </a:tc>
                    <a:extLst>
                      <a:ext uri="{0D108BD9-81ED-4DB2-BD59-A6C34878D82A}">
                        <a16:rowId xmlns="" xmlns:a16="http://schemas.microsoft.com/office/drawing/2014/main" val="1530047998"/>
                      </a:ext>
                    </a:extLst>
                  </a:tr>
                  <a:tr h="346723">
                    <a:tc>
                      <a:txBody>
                        <a:bodyPr/>
                        <a:lstStyle/>
                        <a:p>
                          <a:pPr algn="ctr"/>
                          <a:r>
                            <a:rPr lang="en-IN" dirty="0"/>
                            <a:t>248.51</a:t>
                          </a:r>
                        </a:p>
                      </a:txBody>
                      <a:tcPr/>
                    </a:tc>
                    <a:tc>
                      <a:txBody>
                        <a:bodyPr/>
                        <a:lstStyle/>
                        <a:p>
                          <a:pPr algn="ctr"/>
                          <a:r>
                            <a:rPr lang="en-IN" dirty="0"/>
                            <a:t>22.76</a:t>
                          </a:r>
                        </a:p>
                      </a:txBody>
                      <a:tcPr/>
                    </a:tc>
                    <a:extLst>
                      <a:ext uri="{0D108BD9-81ED-4DB2-BD59-A6C34878D82A}">
                        <a16:rowId xmlns="" xmlns:a16="http://schemas.microsoft.com/office/drawing/2014/main" val="448990037"/>
                      </a:ext>
                    </a:extLst>
                  </a:tr>
                  <a:tr h="346723">
                    <a:tc>
                      <a:txBody>
                        <a:bodyPr/>
                        <a:lstStyle/>
                        <a:p>
                          <a:pPr algn="ctr"/>
                          <a:r>
                            <a:rPr lang="en-IN" dirty="0"/>
                            <a:t>132.77</a:t>
                          </a:r>
                        </a:p>
                      </a:txBody>
                      <a:tcPr/>
                    </a:tc>
                    <a:tc>
                      <a:txBody>
                        <a:bodyPr/>
                        <a:lstStyle/>
                        <a:p>
                          <a:pPr algn="ctr"/>
                          <a:r>
                            <a:rPr lang="en-IN" dirty="0"/>
                            <a:t>48.13</a:t>
                          </a:r>
                        </a:p>
                      </a:txBody>
                      <a:tcPr/>
                    </a:tc>
                    <a:extLst>
                      <a:ext uri="{0D108BD9-81ED-4DB2-BD59-A6C34878D82A}">
                        <a16:rowId xmlns="" xmlns:a16="http://schemas.microsoft.com/office/drawing/2014/main" val="2068867327"/>
                      </a:ext>
                    </a:extLst>
                  </a:tr>
                  <a:tr h="346723">
                    <a:tc>
                      <a:txBody>
                        <a:bodyPr/>
                        <a:lstStyle/>
                        <a:p>
                          <a:pPr algn="ctr"/>
                          <a:r>
                            <a:rPr lang="en-IN" dirty="0"/>
                            <a:t>107.74</a:t>
                          </a:r>
                        </a:p>
                      </a:txBody>
                      <a:tcPr/>
                    </a:tc>
                    <a:tc>
                      <a:txBody>
                        <a:bodyPr/>
                        <a:lstStyle/>
                        <a:p>
                          <a:pPr algn="ctr"/>
                          <a:r>
                            <a:rPr lang="en-IN" dirty="0"/>
                            <a:t>85.80</a:t>
                          </a:r>
                        </a:p>
                      </a:txBody>
                      <a:tcPr/>
                    </a:tc>
                    <a:extLst>
                      <a:ext uri="{0D108BD9-81ED-4DB2-BD59-A6C34878D82A}">
                        <a16:rowId xmlns="" xmlns:a16="http://schemas.microsoft.com/office/drawing/2014/main" val="934767477"/>
                      </a:ext>
                    </a:extLst>
                  </a:tr>
                  <a:tr h="346723">
                    <a:tc>
                      <a:txBody>
                        <a:bodyPr/>
                        <a:lstStyle/>
                        <a:p>
                          <a:pPr algn="ctr"/>
                          <a:r>
                            <a:rPr lang="en-IN" dirty="0"/>
                            <a:t>96.82</a:t>
                          </a:r>
                        </a:p>
                      </a:txBody>
                      <a:tcPr/>
                    </a:tc>
                    <a:tc>
                      <a:txBody>
                        <a:bodyPr/>
                        <a:lstStyle/>
                        <a:p>
                          <a:pPr algn="ctr"/>
                          <a:r>
                            <a:rPr lang="en-IN" dirty="0"/>
                            <a:t>25.36</a:t>
                          </a:r>
                        </a:p>
                      </a:txBody>
                      <a:tcPr/>
                    </a:tc>
                    <a:extLst>
                      <a:ext uri="{0D108BD9-81ED-4DB2-BD59-A6C34878D82A}">
                        <a16:rowId xmlns="" xmlns:a16="http://schemas.microsoft.com/office/drawing/2014/main" val="2470409010"/>
                      </a:ext>
                    </a:extLst>
                  </a:tr>
                  <a:tr h="346723">
                    <a:tc>
                      <a:txBody>
                        <a:bodyPr/>
                        <a:lstStyle/>
                        <a:p>
                          <a:pPr algn="ctr"/>
                          <a:r>
                            <a:rPr lang="en-IN" dirty="0"/>
                            <a:t>135.21 </a:t>
                          </a:r>
                        </a:p>
                      </a:txBody>
                      <a:tcPr/>
                    </a:tc>
                    <a:tc>
                      <a:txBody>
                        <a:bodyPr/>
                        <a:lstStyle/>
                        <a:p>
                          <a:pPr algn="ctr"/>
                          <a:r>
                            <a:rPr lang="en-IN" dirty="0"/>
                            <a:t>19.70</a:t>
                          </a:r>
                        </a:p>
                      </a:txBody>
                      <a:tcPr/>
                    </a:tc>
                    <a:extLst>
                      <a:ext uri="{0D108BD9-81ED-4DB2-BD59-A6C34878D82A}">
                        <a16:rowId xmlns="" xmlns:a16="http://schemas.microsoft.com/office/drawing/2014/main" val="33085263"/>
                      </a:ext>
                    </a:extLst>
                  </a:tr>
                  <a:tr h="346723">
                    <a:tc>
                      <a:txBody>
                        <a:bodyPr/>
                        <a:lstStyle/>
                        <a:p>
                          <a:pPr algn="ctr"/>
                          <a:r>
                            <a:rPr lang="en-IN" dirty="0"/>
                            <a:t>200.50 </a:t>
                          </a:r>
                        </a:p>
                      </a:txBody>
                      <a:tcPr/>
                    </a:tc>
                    <a:tc>
                      <a:txBody>
                        <a:bodyPr/>
                        <a:lstStyle/>
                        <a:p>
                          <a:pPr algn="ctr"/>
                          <a:r>
                            <a:rPr lang="en-IN" dirty="0"/>
                            <a:t>65.70</a:t>
                          </a:r>
                        </a:p>
                      </a:txBody>
                      <a:tcPr/>
                    </a:tc>
                    <a:extLst>
                      <a:ext uri="{0D108BD9-81ED-4DB2-BD59-A6C34878D82A}">
                        <a16:rowId xmlns="" xmlns:a16="http://schemas.microsoft.com/office/drawing/2014/main" val="1388571120"/>
                      </a:ext>
                    </a:extLst>
                  </a:tr>
                  <a:tr h="346723">
                    <a:tc>
                      <a:txBody>
                        <a:bodyPr/>
                        <a:lstStyle/>
                        <a:p>
                          <a:pPr algn="ctr"/>
                          <a:r>
                            <a:rPr lang="en-IN" dirty="0"/>
                            <a:t>247.02 </a:t>
                          </a:r>
                        </a:p>
                      </a:txBody>
                      <a:tcPr/>
                    </a:tc>
                    <a:tc>
                      <a:txBody>
                        <a:bodyPr/>
                        <a:lstStyle/>
                        <a:p>
                          <a:pPr algn="ctr"/>
                          <a:r>
                            <a:rPr lang="en-IN" dirty="0"/>
                            <a:t>131.93</a:t>
                          </a:r>
                        </a:p>
                      </a:txBody>
                      <a:tcPr/>
                    </a:tc>
                    <a:extLst>
                      <a:ext uri="{0D108BD9-81ED-4DB2-BD59-A6C34878D82A}">
                        <a16:rowId xmlns="" xmlns:a16="http://schemas.microsoft.com/office/drawing/2014/main" val="1606086027"/>
                      </a:ext>
                    </a:extLst>
                  </a:tr>
                  <a:tr h="346723">
                    <a:tc>
                      <a:txBody>
                        <a:bodyPr/>
                        <a:lstStyle/>
                        <a:p>
                          <a:pPr algn="ctr"/>
                          <a:r>
                            <a:rPr lang="en-IN" dirty="0"/>
                            <a:t>177.03</a:t>
                          </a:r>
                        </a:p>
                      </a:txBody>
                      <a:tcPr/>
                    </a:tc>
                    <a:tc>
                      <a:txBody>
                        <a:bodyPr/>
                        <a:lstStyle/>
                        <a:p>
                          <a:pPr algn="ctr"/>
                          <a:r>
                            <a:rPr lang="en-IN" dirty="0"/>
                            <a:t>23.31</a:t>
                          </a:r>
                        </a:p>
                      </a:txBody>
                      <a:tcPr/>
                    </a:tc>
                    <a:extLst>
                      <a:ext uri="{0D108BD9-81ED-4DB2-BD59-A6C34878D82A}">
                        <a16:rowId xmlns="" xmlns:a16="http://schemas.microsoft.com/office/drawing/2014/main" val="1067563545"/>
                      </a:ext>
                    </a:extLst>
                  </a:tr>
                  <a:tr h="346723">
                    <a:tc>
                      <a:txBody>
                        <a:bodyPr/>
                        <a:lstStyle/>
                        <a:p>
                          <a:pPr algn="ctr"/>
                          <a:r>
                            <a:rPr lang="en-IN" dirty="0"/>
                            <a:t>167.89</a:t>
                          </a:r>
                        </a:p>
                      </a:txBody>
                      <a:tcPr/>
                    </a:tc>
                    <a:tc>
                      <a:txBody>
                        <a:bodyPr/>
                        <a:lstStyle/>
                        <a:p>
                          <a:pPr algn="ctr"/>
                          <a:r>
                            <a:rPr lang="en-IN" dirty="0"/>
                            <a:t>37.87</a:t>
                          </a:r>
                        </a:p>
                      </a:txBody>
                      <a:tcPr/>
                    </a:tc>
                    <a:extLst>
                      <a:ext uri="{0D108BD9-81ED-4DB2-BD59-A6C34878D82A}">
                        <a16:rowId xmlns="" xmlns:a16="http://schemas.microsoft.com/office/drawing/2014/main" val="1215827660"/>
                      </a:ext>
                    </a:extLst>
                  </a:tr>
                  <a:tr h="346723">
                    <a:tc>
                      <a:txBody>
                        <a:bodyPr/>
                        <a:lstStyle/>
                        <a:p>
                          <a:pPr algn="ctr"/>
                          <a:r>
                            <a:rPr lang="en-IN" dirty="0"/>
                            <a:t>100.50</a:t>
                          </a:r>
                        </a:p>
                      </a:txBody>
                      <a:tcPr/>
                    </a:tc>
                    <a:tc>
                      <a:txBody>
                        <a:bodyPr/>
                        <a:lstStyle/>
                        <a:p>
                          <a:pPr algn="ctr"/>
                          <a:r>
                            <a:rPr lang="en-IN" dirty="0"/>
                            <a:t>87.47</a:t>
                          </a:r>
                        </a:p>
                      </a:txBody>
                      <a:tcPr/>
                    </a:tc>
                    <a:extLst>
                      <a:ext uri="{0D108BD9-81ED-4DB2-BD59-A6C34878D82A}">
                        <a16:rowId xmlns="" xmlns:a16="http://schemas.microsoft.com/office/drawing/2014/main" val="3608188"/>
                      </a:ext>
                    </a:extLst>
                  </a:tr>
                </a:tbl>
              </a:graphicData>
            </a:graphic>
          </p:graphicFrame>
        </mc:Choice>
        <mc:Fallback xmlns="">
          <p:graphicFrame>
            <p:nvGraphicFramePr>
              <p:cNvPr id="7" name="Table 7">
                <a:extLst>
                  <a:ext uri="{FF2B5EF4-FFF2-40B4-BE49-F238E27FC236}">
                    <a16:creationId xmlns:a16="http://schemas.microsoft.com/office/drawing/2014/main" id="{7E2004CA-3F28-43C3-907D-91405E48A058}"/>
                  </a:ext>
                </a:extLst>
              </p:cNvPr>
              <p:cNvGraphicFramePr>
                <a:graphicFrameLocks noGrp="1"/>
              </p:cNvGraphicFramePr>
              <p:nvPr>
                <p:extLst>
                  <p:ext uri="{D42A27DB-BD31-4B8C-83A1-F6EECF244321}">
                    <p14:modId xmlns:p14="http://schemas.microsoft.com/office/powerpoint/2010/main" val="1355801142"/>
                  </p:ext>
                </p:extLst>
              </p:nvPr>
            </p:nvGraphicFramePr>
            <p:xfrm>
              <a:off x="5703216" y="266699"/>
              <a:ext cx="5118755" cy="6126480"/>
            </p:xfrm>
            <a:graphic>
              <a:graphicData uri="http://schemas.openxmlformats.org/drawingml/2006/table">
                <a:tbl>
                  <a:tblPr firstRow="1" bandRow="1">
                    <a:tableStyleId>{5C22544A-7EE6-4342-B048-85BDC9FD1C3A}</a:tableStyleId>
                  </a:tblPr>
                  <a:tblGrid>
                    <a:gridCol w="2601798">
                      <a:extLst>
                        <a:ext uri="{9D8B030D-6E8A-4147-A177-3AD203B41FA5}">
                          <a16:colId xmlns:a16="http://schemas.microsoft.com/office/drawing/2014/main" val="1315993548"/>
                        </a:ext>
                      </a:extLst>
                    </a:gridCol>
                    <a:gridCol w="2516957">
                      <a:extLst>
                        <a:ext uri="{9D8B030D-6E8A-4147-A177-3AD203B41FA5}">
                          <a16:colId xmlns:a16="http://schemas.microsoft.com/office/drawing/2014/main" val="2247170454"/>
                        </a:ext>
                      </a:extLst>
                    </a:gridCol>
                  </a:tblGrid>
                  <a:tr h="640080">
                    <a:tc>
                      <a:txBody>
                        <a:bodyPr/>
                        <a:lstStyle/>
                        <a:p>
                          <a:pPr algn="ctr"/>
                          <a:r>
                            <a:rPr lang="en-US" dirty="0">
                              <a:solidFill>
                                <a:schemeClr val="tx1"/>
                              </a:solidFill>
                            </a:rPr>
                            <a:t>Predicted Distance to classes</a:t>
                          </a:r>
                          <a:endParaRPr lang="en-IN" dirty="0">
                            <a:solidFill>
                              <a:schemeClr val="tx1"/>
                            </a:solidFill>
                          </a:endParaRPr>
                        </a:p>
                      </a:txBody>
                      <a:tcPr/>
                    </a:tc>
                    <a:tc>
                      <a:txBody>
                        <a:bodyPr/>
                        <a:lstStyle/>
                        <a:p>
                          <a:endParaRPr lang="en-US"/>
                        </a:p>
                      </a:txBody>
                      <a:tcPr>
                        <a:blipFill>
                          <a:blip r:embed="rId2"/>
                          <a:stretch>
                            <a:fillRect l="-103382" t="-4762" r="-966" b="-873333"/>
                          </a:stretch>
                        </a:blipFill>
                      </a:tcPr>
                    </a:tc>
                    <a:extLst>
                      <a:ext uri="{0D108BD9-81ED-4DB2-BD59-A6C34878D82A}">
                        <a16:rowId xmlns:a16="http://schemas.microsoft.com/office/drawing/2014/main" val="1832079091"/>
                      </a:ext>
                    </a:extLst>
                  </a:tr>
                  <a:tr h="365760">
                    <a:tc>
                      <a:txBody>
                        <a:bodyPr/>
                        <a:lstStyle/>
                        <a:p>
                          <a:pPr algn="ctr"/>
                          <a:r>
                            <a:rPr lang="en-IN" dirty="0"/>
                            <a:t>155.01</a:t>
                          </a:r>
                        </a:p>
                      </a:txBody>
                      <a:tcPr/>
                    </a:tc>
                    <a:tc>
                      <a:txBody>
                        <a:bodyPr/>
                        <a:lstStyle/>
                        <a:p>
                          <a:pPr algn="ctr"/>
                          <a:r>
                            <a:rPr lang="en-IN" dirty="0"/>
                            <a:t>47.66</a:t>
                          </a:r>
                        </a:p>
                      </a:txBody>
                      <a:tcPr/>
                    </a:tc>
                    <a:extLst>
                      <a:ext uri="{0D108BD9-81ED-4DB2-BD59-A6C34878D82A}">
                        <a16:rowId xmlns:a16="http://schemas.microsoft.com/office/drawing/2014/main" val="844186502"/>
                      </a:ext>
                    </a:extLst>
                  </a:tr>
                  <a:tr h="365760">
                    <a:tc>
                      <a:txBody>
                        <a:bodyPr/>
                        <a:lstStyle/>
                        <a:p>
                          <a:pPr algn="ctr"/>
                          <a:r>
                            <a:rPr lang="en-IN" dirty="0"/>
                            <a:t>244.69</a:t>
                          </a:r>
                        </a:p>
                      </a:txBody>
                      <a:tcPr/>
                    </a:tc>
                    <a:tc>
                      <a:txBody>
                        <a:bodyPr/>
                        <a:lstStyle/>
                        <a:p>
                          <a:pPr algn="ctr"/>
                          <a:r>
                            <a:rPr lang="en-IN" dirty="0"/>
                            <a:t>16.36</a:t>
                          </a:r>
                        </a:p>
                      </a:txBody>
                      <a:tcPr/>
                    </a:tc>
                    <a:extLst>
                      <a:ext uri="{0D108BD9-81ED-4DB2-BD59-A6C34878D82A}">
                        <a16:rowId xmlns:a16="http://schemas.microsoft.com/office/drawing/2014/main" val="944010496"/>
                      </a:ext>
                    </a:extLst>
                  </a:tr>
                  <a:tr h="365760">
                    <a:tc>
                      <a:txBody>
                        <a:bodyPr/>
                        <a:lstStyle/>
                        <a:p>
                          <a:pPr algn="ctr"/>
                          <a:r>
                            <a:rPr lang="en-IN" dirty="0"/>
                            <a:t>130.94</a:t>
                          </a:r>
                        </a:p>
                      </a:txBody>
                      <a:tcPr/>
                    </a:tc>
                    <a:tc>
                      <a:txBody>
                        <a:bodyPr/>
                        <a:lstStyle/>
                        <a:p>
                          <a:pPr algn="ctr"/>
                          <a:r>
                            <a:rPr lang="en-IN" dirty="0"/>
                            <a:t>17.71</a:t>
                          </a:r>
                        </a:p>
                      </a:txBody>
                      <a:tcPr/>
                    </a:tc>
                    <a:extLst>
                      <a:ext uri="{0D108BD9-81ED-4DB2-BD59-A6C34878D82A}">
                        <a16:rowId xmlns:a16="http://schemas.microsoft.com/office/drawing/2014/main" val="1872259674"/>
                      </a:ext>
                    </a:extLst>
                  </a:tr>
                  <a:tr h="365760">
                    <a:tc>
                      <a:txBody>
                        <a:bodyPr/>
                        <a:lstStyle/>
                        <a:p>
                          <a:pPr algn="ctr"/>
                          <a:r>
                            <a:rPr lang="en-IN" dirty="0"/>
                            <a:t>214.22</a:t>
                          </a:r>
                        </a:p>
                      </a:txBody>
                      <a:tcPr/>
                    </a:tc>
                    <a:tc>
                      <a:txBody>
                        <a:bodyPr/>
                        <a:lstStyle/>
                        <a:p>
                          <a:pPr algn="ctr"/>
                          <a:r>
                            <a:rPr lang="en-IN" dirty="0"/>
                            <a:t>20.74</a:t>
                          </a:r>
                        </a:p>
                      </a:txBody>
                      <a:tcPr/>
                    </a:tc>
                    <a:extLst>
                      <a:ext uri="{0D108BD9-81ED-4DB2-BD59-A6C34878D82A}">
                        <a16:rowId xmlns:a16="http://schemas.microsoft.com/office/drawing/2014/main" val="1772093238"/>
                      </a:ext>
                    </a:extLst>
                  </a:tr>
                  <a:tr h="365760">
                    <a:tc>
                      <a:txBody>
                        <a:bodyPr/>
                        <a:lstStyle/>
                        <a:p>
                          <a:pPr algn="ctr"/>
                          <a:r>
                            <a:rPr lang="en-IN" dirty="0"/>
                            <a:t>166.05</a:t>
                          </a:r>
                        </a:p>
                      </a:txBody>
                      <a:tcPr/>
                    </a:tc>
                    <a:tc>
                      <a:txBody>
                        <a:bodyPr/>
                        <a:lstStyle/>
                        <a:p>
                          <a:pPr algn="ctr"/>
                          <a:r>
                            <a:rPr lang="en-IN" dirty="0"/>
                            <a:t>11.72</a:t>
                          </a:r>
                        </a:p>
                      </a:txBody>
                      <a:tcPr/>
                    </a:tc>
                    <a:extLst>
                      <a:ext uri="{0D108BD9-81ED-4DB2-BD59-A6C34878D82A}">
                        <a16:rowId xmlns:a16="http://schemas.microsoft.com/office/drawing/2014/main" val="1530047998"/>
                      </a:ext>
                    </a:extLst>
                  </a:tr>
                  <a:tr h="365760">
                    <a:tc>
                      <a:txBody>
                        <a:bodyPr/>
                        <a:lstStyle/>
                        <a:p>
                          <a:pPr algn="ctr"/>
                          <a:r>
                            <a:rPr lang="en-IN" dirty="0"/>
                            <a:t>248.51</a:t>
                          </a:r>
                        </a:p>
                      </a:txBody>
                      <a:tcPr/>
                    </a:tc>
                    <a:tc>
                      <a:txBody>
                        <a:bodyPr/>
                        <a:lstStyle/>
                        <a:p>
                          <a:pPr algn="ctr"/>
                          <a:r>
                            <a:rPr lang="en-IN" dirty="0"/>
                            <a:t>22.76</a:t>
                          </a:r>
                        </a:p>
                      </a:txBody>
                      <a:tcPr/>
                    </a:tc>
                    <a:extLst>
                      <a:ext uri="{0D108BD9-81ED-4DB2-BD59-A6C34878D82A}">
                        <a16:rowId xmlns:a16="http://schemas.microsoft.com/office/drawing/2014/main" val="448990037"/>
                      </a:ext>
                    </a:extLst>
                  </a:tr>
                  <a:tr h="365760">
                    <a:tc>
                      <a:txBody>
                        <a:bodyPr/>
                        <a:lstStyle/>
                        <a:p>
                          <a:pPr algn="ctr"/>
                          <a:r>
                            <a:rPr lang="en-IN" dirty="0"/>
                            <a:t>132.77</a:t>
                          </a:r>
                        </a:p>
                      </a:txBody>
                      <a:tcPr/>
                    </a:tc>
                    <a:tc>
                      <a:txBody>
                        <a:bodyPr/>
                        <a:lstStyle/>
                        <a:p>
                          <a:pPr algn="ctr"/>
                          <a:r>
                            <a:rPr lang="en-IN" dirty="0"/>
                            <a:t>48.13</a:t>
                          </a:r>
                        </a:p>
                      </a:txBody>
                      <a:tcPr/>
                    </a:tc>
                    <a:extLst>
                      <a:ext uri="{0D108BD9-81ED-4DB2-BD59-A6C34878D82A}">
                        <a16:rowId xmlns:a16="http://schemas.microsoft.com/office/drawing/2014/main" val="2068867327"/>
                      </a:ext>
                    </a:extLst>
                  </a:tr>
                  <a:tr h="365760">
                    <a:tc>
                      <a:txBody>
                        <a:bodyPr/>
                        <a:lstStyle/>
                        <a:p>
                          <a:pPr algn="ctr"/>
                          <a:r>
                            <a:rPr lang="en-IN" dirty="0"/>
                            <a:t>107.74</a:t>
                          </a:r>
                        </a:p>
                      </a:txBody>
                      <a:tcPr/>
                    </a:tc>
                    <a:tc>
                      <a:txBody>
                        <a:bodyPr/>
                        <a:lstStyle/>
                        <a:p>
                          <a:pPr algn="ctr"/>
                          <a:r>
                            <a:rPr lang="en-IN" dirty="0"/>
                            <a:t>85.80</a:t>
                          </a:r>
                        </a:p>
                      </a:txBody>
                      <a:tcPr/>
                    </a:tc>
                    <a:extLst>
                      <a:ext uri="{0D108BD9-81ED-4DB2-BD59-A6C34878D82A}">
                        <a16:rowId xmlns:a16="http://schemas.microsoft.com/office/drawing/2014/main" val="934767477"/>
                      </a:ext>
                    </a:extLst>
                  </a:tr>
                  <a:tr h="365760">
                    <a:tc>
                      <a:txBody>
                        <a:bodyPr/>
                        <a:lstStyle/>
                        <a:p>
                          <a:pPr algn="ctr"/>
                          <a:r>
                            <a:rPr lang="en-IN" dirty="0"/>
                            <a:t>96.82</a:t>
                          </a:r>
                        </a:p>
                      </a:txBody>
                      <a:tcPr/>
                    </a:tc>
                    <a:tc>
                      <a:txBody>
                        <a:bodyPr/>
                        <a:lstStyle/>
                        <a:p>
                          <a:pPr algn="ctr"/>
                          <a:r>
                            <a:rPr lang="en-IN" dirty="0"/>
                            <a:t>25.36</a:t>
                          </a:r>
                        </a:p>
                      </a:txBody>
                      <a:tcPr/>
                    </a:tc>
                    <a:extLst>
                      <a:ext uri="{0D108BD9-81ED-4DB2-BD59-A6C34878D82A}">
                        <a16:rowId xmlns:a16="http://schemas.microsoft.com/office/drawing/2014/main" val="2470409010"/>
                      </a:ext>
                    </a:extLst>
                  </a:tr>
                  <a:tr h="365760">
                    <a:tc>
                      <a:txBody>
                        <a:bodyPr/>
                        <a:lstStyle/>
                        <a:p>
                          <a:pPr algn="ctr"/>
                          <a:r>
                            <a:rPr lang="en-IN" dirty="0"/>
                            <a:t>135.21 </a:t>
                          </a:r>
                        </a:p>
                      </a:txBody>
                      <a:tcPr/>
                    </a:tc>
                    <a:tc>
                      <a:txBody>
                        <a:bodyPr/>
                        <a:lstStyle/>
                        <a:p>
                          <a:pPr algn="ctr"/>
                          <a:r>
                            <a:rPr lang="en-IN" dirty="0"/>
                            <a:t>19.70</a:t>
                          </a:r>
                        </a:p>
                      </a:txBody>
                      <a:tcPr/>
                    </a:tc>
                    <a:extLst>
                      <a:ext uri="{0D108BD9-81ED-4DB2-BD59-A6C34878D82A}">
                        <a16:rowId xmlns:a16="http://schemas.microsoft.com/office/drawing/2014/main" val="33085263"/>
                      </a:ext>
                    </a:extLst>
                  </a:tr>
                  <a:tr h="365760">
                    <a:tc>
                      <a:txBody>
                        <a:bodyPr/>
                        <a:lstStyle/>
                        <a:p>
                          <a:pPr algn="ctr"/>
                          <a:r>
                            <a:rPr lang="en-IN" dirty="0"/>
                            <a:t>200.50 </a:t>
                          </a:r>
                        </a:p>
                      </a:txBody>
                      <a:tcPr/>
                    </a:tc>
                    <a:tc>
                      <a:txBody>
                        <a:bodyPr/>
                        <a:lstStyle/>
                        <a:p>
                          <a:pPr algn="ctr"/>
                          <a:r>
                            <a:rPr lang="en-IN" dirty="0"/>
                            <a:t>65.70</a:t>
                          </a:r>
                        </a:p>
                      </a:txBody>
                      <a:tcPr/>
                    </a:tc>
                    <a:extLst>
                      <a:ext uri="{0D108BD9-81ED-4DB2-BD59-A6C34878D82A}">
                        <a16:rowId xmlns:a16="http://schemas.microsoft.com/office/drawing/2014/main" val="1388571120"/>
                      </a:ext>
                    </a:extLst>
                  </a:tr>
                  <a:tr h="365760">
                    <a:tc>
                      <a:txBody>
                        <a:bodyPr/>
                        <a:lstStyle/>
                        <a:p>
                          <a:pPr algn="ctr"/>
                          <a:r>
                            <a:rPr lang="en-IN" dirty="0"/>
                            <a:t>247.02 </a:t>
                          </a:r>
                        </a:p>
                      </a:txBody>
                      <a:tcPr/>
                    </a:tc>
                    <a:tc>
                      <a:txBody>
                        <a:bodyPr/>
                        <a:lstStyle/>
                        <a:p>
                          <a:pPr algn="ctr"/>
                          <a:r>
                            <a:rPr lang="en-IN" dirty="0"/>
                            <a:t>131.93</a:t>
                          </a:r>
                        </a:p>
                      </a:txBody>
                      <a:tcPr/>
                    </a:tc>
                    <a:extLst>
                      <a:ext uri="{0D108BD9-81ED-4DB2-BD59-A6C34878D82A}">
                        <a16:rowId xmlns:a16="http://schemas.microsoft.com/office/drawing/2014/main" val="1606086027"/>
                      </a:ext>
                    </a:extLst>
                  </a:tr>
                  <a:tr h="365760">
                    <a:tc>
                      <a:txBody>
                        <a:bodyPr/>
                        <a:lstStyle/>
                        <a:p>
                          <a:pPr algn="ctr"/>
                          <a:r>
                            <a:rPr lang="en-IN" dirty="0"/>
                            <a:t>177.03</a:t>
                          </a:r>
                        </a:p>
                      </a:txBody>
                      <a:tcPr/>
                    </a:tc>
                    <a:tc>
                      <a:txBody>
                        <a:bodyPr/>
                        <a:lstStyle/>
                        <a:p>
                          <a:pPr algn="ctr"/>
                          <a:r>
                            <a:rPr lang="en-IN" dirty="0"/>
                            <a:t>23.31</a:t>
                          </a:r>
                        </a:p>
                      </a:txBody>
                      <a:tcPr/>
                    </a:tc>
                    <a:extLst>
                      <a:ext uri="{0D108BD9-81ED-4DB2-BD59-A6C34878D82A}">
                        <a16:rowId xmlns:a16="http://schemas.microsoft.com/office/drawing/2014/main" val="1067563545"/>
                      </a:ext>
                    </a:extLst>
                  </a:tr>
                  <a:tr h="365760">
                    <a:tc>
                      <a:txBody>
                        <a:bodyPr/>
                        <a:lstStyle/>
                        <a:p>
                          <a:pPr algn="ctr"/>
                          <a:r>
                            <a:rPr lang="en-IN" dirty="0"/>
                            <a:t>167.89</a:t>
                          </a:r>
                        </a:p>
                      </a:txBody>
                      <a:tcPr/>
                    </a:tc>
                    <a:tc>
                      <a:txBody>
                        <a:bodyPr/>
                        <a:lstStyle/>
                        <a:p>
                          <a:pPr algn="ctr"/>
                          <a:r>
                            <a:rPr lang="en-IN" dirty="0"/>
                            <a:t>37.87</a:t>
                          </a:r>
                        </a:p>
                      </a:txBody>
                      <a:tcPr/>
                    </a:tc>
                    <a:extLst>
                      <a:ext uri="{0D108BD9-81ED-4DB2-BD59-A6C34878D82A}">
                        <a16:rowId xmlns:a16="http://schemas.microsoft.com/office/drawing/2014/main" val="1215827660"/>
                      </a:ext>
                    </a:extLst>
                  </a:tr>
                  <a:tr h="365760">
                    <a:tc>
                      <a:txBody>
                        <a:bodyPr/>
                        <a:lstStyle/>
                        <a:p>
                          <a:pPr algn="ctr"/>
                          <a:r>
                            <a:rPr lang="en-IN" dirty="0"/>
                            <a:t>100.50</a:t>
                          </a:r>
                        </a:p>
                      </a:txBody>
                      <a:tcPr/>
                    </a:tc>
                    <a:tc>
                      <a:txBody>
                        <a:bodyPr/>
                        <a:lstStyle/>
                        <a:p>
                          <a:pPr algn="ctr"/>
                          <a:r>
                            <a:rPr lang="en-IN" dirty="0"/>
                            <a:t>87.47</a:t>
                          </a:r>
                        </a:p>
                      </a:txBody>
                      <a:tcPr/>
                    </a:tc>
                    <a:extLst>
                      <a:ext uri="{0D108BD9-81ED-4DB2-BD59-A6C34878D82A}">
                        <a16:rowId xmlns:a16="http://schemas.microsoft.com/office/drawing/2014/main" val="3608188"/>
                      </a:ext>
                    </a:extLst>
                  </a:tr>
                </a:tbl>
              </a:graphicData>
            </a:graphic>
          </p:graphicFrame>
        </mc:Fallback>
      </mc:AlternateContent>
      <p:pic>
        <p:nvPicPr>
          <p:cNvPr id="4" name="Picture 3">
            <a:extLst>
              <a:ext uri="{FF2B5EF4-FFF2-40B4-BE49-F238E27FC236}">
                <a16:creationId xmlns="" xmlns:a16="http://schemas.microsoft.com/office/drawing/2014/main" id="{17734C6C-05A6-4EB9-947C-A1926BE134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359" y="337757"/>
            <a:ext cx="3812551" cy="2836719"/>
          </a:xfrm>
          <a:prstGeom prst="rect">
            <a:avLst/>
          </a:prstGeom>
        </p:spPr>
      </p:pic>
    </p:spTree>
    <p:extLst>
      <p:ext uri="{BB962C8B-B14F-4D97-AF65-F5344CB8AC3E}">
        <p14:creationId xmlns:p14="http://schemas.microsoft.com/office/powerpoint/2010/main" val="281998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77603AC9-3A68-4A86-8C37-05B3E8BD9B4D}"/>
              </a:ext>
            </a:extLst>
          </p:cNvPr>
          <p:cNvSpPr txBox="1"/>
          <p:nvPr/>
        </p:nvSpPr>
        <p:spPr>
          <a:xfrm>
            <a:off x="184476" y="3667419"/>
            <a:ext cx="7426768" cy="3862596"/>
          </a:xfrm>
          <a:prstGeom prst="rect">
            <a:avLst/>
          </a:prstGeom>
          <a:noFill/>
        </p:spPr>
        <p:txBody>
          <a:bodyPr wrap="square" rtlCol="0">
            <a:spAutoFit/>
          </a:bodyPr>
          <a:lstStyle/>
          <a:p>
            <a:r>
              <a:rPr lang="en-US" sz="2000" dirty="0">
                <a:solidFill>
                  <a:schemeClr val="accent1">
                    <a:lumMod val="75000"/>
                  </a:schemeClr>
                </a:solidFill>
              </a:rPr>
              <a:t>True: </a:t>
            </a:r>
            <a:r>
              <a:rPr lang="en-US" sz="2000" dirty="0"/>
              <a:t>Unknown face</a:t>
            </a:r>
          </a:p>
          <a:p>
            <a:endParaRPr lang="en-US" altLang="en-US" sz="2000" dirty="0">
              <a:solidFill>
                <a:schemeClr val="accent3">
                  <a:lumMod val="75000"/>
                </a:schemeClr>
              </a:solidFill>
            </a:endParaRPr>
          </a:p>
          <a:p>
            <a:endParaRPr lang="en-US" altLang="en-US" sz="2000" dirty="0">
              <a:solidFill>
                <a:schemeClr val="accent3">
                  <a:lumMod val="75000"/>
                </a:schemeClr>
              </a:solidFill>
            </a:endParaRPr>
          </a:p>
          <a:p>
            <a:r>
              <a:rPr lang="en-US" altLang="en-US" sz="2000" dirty="0">
                <a:solidFill>
                  <a:schemeClr val="accent3">
                    <a:lumMod val="75000"/>
                  </a:schemeClr>
                </a:solidFill>
              </a:rPr>
              <a:t>Computed threshold from the training set </a:t>
            </a:r>
            <a:r>
              <a:rPr lang="en-US" altLang="en-US" sz="2000" dirty="0"/>
              <a:t>= 987.72</a:t>
            </a:r>
          </a:p>
          <a:p>
            <a:r>
              <a:rPr lang="en-US" altLang="en-US" sz="2000" dirty="0">
                <a:solidFill>
                  <a:schemeClr val="accent3">
                    <a:lumMod val="75000"/>
                  </a:schemeClr>
                </a:solidFill>
              </a:rPr>
              <a:t>Distance from face space </a:t>
            </a:r>
            <a:r>
              <a:rPr lang="en-US" altLang="en-US" sz="2000" dirty="0"/>
              <a:t>= 173.55 (&lt;987.72)</a:t>
            </a:r>
          </a:p>
          <a:p>
            <a:endParaRPr lang="en-US" sz="1600" dirty="0">
              <a:solidFill>
                <a:schemeClr val="accent1">
                  <a:lumMod val="75000"/>
                </a:schemeClr>
              </a:solidFill>
            </a:endParaRPr>
          </a:p>
          <a:p>
            <a:endParaRPr lang="en-IN" sz="2500" dirty="0"/>
          </a:p>
          <a:p>
            <a:r>
              <a:rPr lang="en-US" sz="2800" dirty="0">
                <a:solidFill>
                  <a:schemeClr val="accent1">
                    <a:lumMod val="75000"/>
                  </a:schemeClr>
                </a:solidFill>
              </a:rPr>
              <a:t>Prediction:</a:t>
            </a:r>
            <a:r>
              <a:rPr lang="en-US" sz="2800" dirty="0"/>
              <a:t> Unknown Face</a:t>
            </a:r>
          </a:p>
          <a:p>
            <a:endParaRPr lang="en-US" altLang="en-US" dirty="0"/>
          </a:p>
          <a:p>
            <a:endParaRPr lang="en-US" altLang="en-US" sz="4000" dirty="0"/>
          </a:p>
          <a:p>
            <a:endParaRPr lang="en-IN" dirty="0"/>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 xmlns:a16="http://schemas.microsoft.com/office/drawing/2014/main" id="{7E2004CA-3F28-43C3-907D-91405E48A058}"/>
                  </a:ext>
                </a:extLst>
              </p:cNvPr>
              <p:cNvGraphicFramePr>
                <a:graphicFrameLocks noGrp="1"/>
              </p:cNvGraphicFramePr>
              <p:nvPr>
                <p:extLst>
                  <p:ext uri="{D42A27DB-BD31-4B8C-83A1-F6EECF244321}">
                    <p14:modId xmlns:p14="http://schemas.microsoft.com/office/powerpoint/2010/main" val="4166791815"/>
                  </p:ext>
                </p:extLst>
              </p:nvPr>
            </p:nvGraphicFramePr>
            <p:xfrm>
              <a:off x="5693790" y="266699"/>
              <a:ext cx="5128181" cy="6126480"/>
            </p:xfrm>
            <a:graphic>
              <a:graphicData uri="http://schemas.openxmlformats.org/drawingml/2006/table">
                <a:tbl>
                  <a:tblPr firstRow="1" bandRow="1">
                    <a:tableStyleId>{5C22544A-7EE6-4342-B048-85BDC9FD1C3A}</a:tableStyleId>
                  </a:tblPr>
                  <a:tblGrid>
                    <a:gridCol w="2611224">
                      <a:extLst>
                        <a:ext uri="{9D8B030D-6E8A-4147-A177-3AD203B41FA5}">
                          <a16:colId xmlns="" xmlns:a16="http://schemas.microsoft.com/office/drawing/2014/main" val="1315993548"/>
                        </a:ext>
                      </a:extLst>
                    </a:gridCol>
                    <a:gridCol w="2516957">
                      <a:extLst>
                        <a:ext uri="{9D8B030D-6E8A-4147-A177-3AD203B41FA5}">
                          <a16:colId xmlns="" xmlns:a16="http://schemas.microsoft.com/office/drawing/2014/main" val="2247170454"/>
                        </a:ext>
                      </a:extLst>
                    </a:gridCol>
                  </a:tblGrid>
                  <a:tr h="615501">
                    <a:tc>
                      <a:txBody>
                        <a:bodyPr/>
                        <a:lstStyle/>
                        <a:p>
                          <a:pPr algn="ctr"/>
                          <a:r>
                            <a:rPr lang="en-US" dirty="0">
                              <a:solidFill>
                                <a:schemeClr val="tx1"/>
                              </a:solidFill>
                            </a:rPr>
                            <a:t>Predicted Distance to classes</a:t>
                          </a:r>
                          <a:endParaRPr lang="en-IN" dirty="0">
                            <a:solidFill>
                              <a:schemeClr val="tx1"/>
                            </a:solidFill>
                          </a:endParaRPr>
                        </a:p>
                      </a:txBody>
                      <a:tcPr/>
                    </a:tc>
                    <a:tc>
                      <a:txBody>
                        <a:bodyPr/>
                        <a:lstStyle/>
                        <a:p>
                          <a:pPr algn="ctr"/>
                          <a:r>
                            <a:rPr lang="en-IN" dirty="0">
                              <a:solidFill>
                                <a:schemeClr val="tx1"/>
                              </a:solidFill>
                            </a:rPr>
                            <a:t>Epsilon k thresholds(</a:t>
                          </a:r>
                          <a14:m>
                            <m:oMath xmlns:m="http://schemas.openxmlformats.org/officeDocument/2006/math">
                              <m:sSub>
                                <m:sSubPr>
                                  <m:ctrlPr>
                                    <a:rPr lang="en-US" sz="1800" b="0" i="1" smtClean="0">
                                      <a:solidFill>
                                        <a:schemeClr val="tx1"/>
                                      </a:solidFill>
                                      <a:latin typeface="Cambria Math"/>
                                    </a:rPr>
                                  </m:ctrlPr>
                                </m:sSubPr>
                                <m:e>
                                  <m:r>
                                    <a:rPr lang="en-US" sz="1800" b="0" i="1">
                                      <a:solidFill>
                                        <a:schemeClr val="tx1"/>
                                      </a:solidFill>
                                      <a:latin typeface="Cambria Math" panose="02040503050406030204" pitchFamily="18" charset="0"/>
                                    </a:rPr>
                                    <m:t>𝛳</m:t>
                                  </m:r>
                                </m:e>
                                <m:sub>
                                  <m:r>
                                    <a:rPr lang="en-IN" sz="1800" b="0" i="1" smtClean="0">
                                      <a:solidFill>
                                        <a:schemeClr val="tx1"/>
                                      </a:solidFill>
                                      <a:latin typeface="Cambria Math" panose="02040503050406030204" pitchFamily="18" charset="0"/>
                                    </a:rPr>
                                    <m:t>𝑘</m:t>
                                  </m:r>
                                </m:sub>
                              </m:sSub>
                            </m:oMath>
                          </a14:m>
                          <a:r>
                            <a:rPr lang="en-IN" dirty="0">
                              <a:solidFill>
                                <a:schemeClr val="tx1"/>
                              </a:solidFill>
                            </a:rPr>
                            <a:t>)</a:t>
                          </a:r>
                        </a:p>
                      </a:txBody>
                      <a:tcPr/>
                    </a:tc>
                    <a:extLst>
                      <a:ext uri="{0D108BD9-81ED-4DB2-BD59-A6C34878D82A}">
                        <a16:rowId xmlns="" xmlns:a16="http://schemas.microsoft.com/office/drawing/2014/main" val="1832079091"/>
                      </a:ext>
                    </a:extLst>
                  </a:tr>
                  <a:tr h="346723">
                    <a:tc>
                      <a:txBody>
                        <a:bodyPr/>
                        <a:lstStyle/>
                        <a:p>
                          <a:pPr algn="ctr"/>
                          <a:r>
                            <a:rPr lang="en-IN" dirty="0"/>
                            <a:t>142.81</a:t>
                          </a:r>
                        </a:p>
                      </a:txBody>
                      <a:tcPr/>
                    </a:tc>
                    <a:tc>
                      <a:txBody>
                        <a:bodyPr/>
                        <a:lstStyle/>
                        <a:p>
                          <a:pPr algn="ctr"/>
                          <a:r>
                            <a:rPr lang="en-IN" dirty="0"/>
                            <a:t>47.66</a:t>
                          </a:r>
                        </a:p>
                      </a:txBody>
                      <a:tcPr/>
                    </a:tc>
                    <a:extLst>
                      <a:ext uri="{0D108BD9-81ED-4DB2-BD59-A6C34878D82A}">
                        <a16:rowId xmlns="" xmlns:a16="http://schemas.microsoft.com/office/drawing/2014/main" val="844186502"/>
                      </a:ext>
                    </a:extLst>
                  </a:tr>
                  <a:tr h="346723">
                    <a:tc>
                      <a:txBody>
                        <a:bodyPr/>
                        <a:lstStyle/>
                        <a:p>
                          <a:pPr algn="ctr"/>
                          <a:r>
                            <a:rPr lang="en-IN" dirty="0"/>
                            <a:t>215.22</a:t>
                          </a:r>
                        </a:p>
                      </a:txBody>
                      <a:tcPr/>
                    </a:tc>
                    <a:tc>
                      <a:txBody>
                        <a:bodyPr/>
                        <a:lstStyle/>
                        <a:p>
                          <a:pPr algn="ctr"/>
                          <a:r>
                            <a:rPr lang="en-IN" dirty="0"/>
                            <a:t>16.36</a:t>
                          </a:r>
                        </a:p>
                      </a:txBody>
                      <a:tcPr/>
                    </a:tc>
                    <a:extLst>
                      <a:ext uri="{0D108BD9-81ED-4DB2-BD59-A6C34878D82A}">
                        <a16:rowId xmlns="" xmlns:a16="http://schemas.microsoft.com/office/drawing/2014/main" val="944010496"/>
                      </a:ext>
                    </a:extLst>
                  </a:tr>
                  <a:tr h="346723">
                    <a:tc>
                      <a:txBody>
                        <a:bodyPr/>
                        <a:lstStyle/>
                        <a:p>
                          <a:pPr algn="ctr"/>
                          <a:r>
                            <a:rPr lang="en-IN" dirty="0"/>
                            <a:t>156.41</a:t>
                          </a:r>
                        </a:p>
                      </a:txBody>
                      <a:tcPr/>
                    </a:tc>
                    <a:tc>
                      <a:txBody>
                        <a:bodyPr/>
                        <a:lstStyle/>
                        <a:p>
                          <a:pPr algn="ctr"/>
                          <a:r>
                            <a:rPr lang="en-IN" dirty="0"/>
                            <a:t>17.71</a:t>
                          </a:r>
                        </a:p>
                      </a:txBody>
                      <a:tcPr/>
                    </a:tc>
                    <a:extLst>
                      <a:ext uri="{0D108BD9-81ED-4DB2-BD59-A6C34878D82A}">
                        <a16:rowId xmlns="" xmlns:a16="http://schemas.microsoft.com/office/drawing/2014/main" val="1872259674"/>
                      </a:ext>
                    </a:extLst>
                  </a:tr>
                  <a:tr h="346723">
                    <a:tc>
                      <a:txBody>
                        <a:bodyPr/>
                        <a:lstStyle/>
                        <a:p>
                          <a:pPr algn="ctr"/>
                          <a:r>
                            <a:rPr lang="en-IN" dirty="0"/>
                            <a:t>188.48</a:t>
                          </a:r>
                        </a:p>
                      </a:txBody>
                      <a:tcPr/>
                    </a:tc>
                    <a:tc>
                      <a:txBody>
                        <a:bodyPr/>
                        <a:lstStyle/>
                        <a:p>
                          <a:pPr algn="ctr"/>
                          <a:r>
                            <a:rPr lang="en-IN" dirty="0"/>
                            <a:t>20.74</a:t>
                          </a:r>
                        </a:p>
                      </a:txBody>
                      <a:tcPr/>
                    </a:tc>
                    <a:extLst>
                      <a:ext uri="{0D108BD9-81ED-4DB2-BD59-A6C34878D82A}">
                        <a16:rowId xmlns="" xmlns:a16="http://schemas.microsoft.com/office/drawing/2014/main" val="1772093238"/>
                      </a:ext>
                    </a:extLst>
                  </a:tr>
                  <a:tr h="346723">
                    <a:tc>
                      <a:txBody>
                        <a:bodyPr/>
                        <a:lstStyle/>
                        <a:p>
                          <a:pPr algn="ctr"/>
                          <a:r>
                            <a:rPr lang="en-IN" dirty="0"/>
                            <a:t>165.75</a:t>
                          </a:r>
                        </a:p>
                      </a:txBody>
                      <a:tcPr/>
                    </a:tc>
                    <a:tc>
                      <a:txBody>
                        <a:bodyPr/>
                        <a:lstStyle/>
                        <a:p>
                          <a:pPr algn="ctr"/>
                          <a:r>
                            <a:rPr lang="en-IN" dirty="0"/>
                            <a:t>11.72</a:t>
                          </a:r>
                        </a:p>
                      </a:txBody>
                      <a:tcPr/>
                    </a:tc>
                    <a:extLst>
                      <a:ext uri="{0D108BD9-81ED-4DB2-BD59-A6C34878D82A}">
                        <a16:rowId xmlns="" xmlns:a16="http://schemas.microsoft.com/office/drawing/2014/main" val="1530047998"/>
                      </a:ext>
                    </a:extLst>
                  </a:tr>
                  <a:tr h="346723">
                    <a:tc>
                      <a:txBody>
                        <a:bodyPr/>
                        <a:lstStyle/>
                        <a:p>
                          <a:pPr algn="ctr"/>
                          <a:r>
                            <a:rPr lang="en-IN" dirty="0"/>
                            <a:t>264.23</a:t>
                          </a:r>
                        </a:p>
                      </a:txBody>
                      <a:tcPr/>
                    </a:tc>
                    <a:tc>
                      <a:txBody>
                        <a:bodyPr/>
                        <a:lstStyle/>
                        <a:p>
                          <a:pPr algn="ctr"/>
                          <a:r>
                            <a:rPr lang="en-IN" dirty="0"/>
                            <a:t>22.76</a:t>
                          </a:r>
                        </a:p>
                      </a:txBody>
                      <a:tcPr/>
                    </a:tc>
                    <a:extLst>
                      <a:ext uri="{0D108BD9-81ED-4DB2-BD59-A6C34878D82A}">
                        <a16:rowId xmlns="" xmlns:a16="http://schemas.microsoft.com/office/drawing/2014/main" val="448990037"/>
                      </a:ext>
                    </a:extLst>
                  </a:tr>
                  <a:tr h="346723">
                    <a:tc>
                      <a:txBody>
                        <a:bodyPr/>
                        <a:lstStyle/>
                        <a:p>
                          <a:pPr algn="ctr"/>
                          <a:r>
                            <a:rPr lang="en-IN" dirty="0"/>
                            <a:t>154.54</a:t>
                          </a:r>
                        </a:p>
                      </a:txBody>
                      <a:tcPr/>
                    </a:tc>
                    <a:tc>
                      <a:txBody>
                        <a:bodyPr/>
                        <a:lstStyle/>
                        <a:p>
                          <a:pPr algn="ctr"/>
                          <a:r>
                            <a:rPr lang="en-IN" dirty="0"/>
                            <a:t>48.13</a:t>
                          </a:r>
                        </a:p>
                      </a:txBody>
                      <a:tcPr/>
                    </a:tc>
                    <a:extLst>
                      <a:ext uri="{0D108BD9-81ED-4DB2-BD59-A6C34878D82A}">
                        <a16:rowId xmlns="" xmlns:a16="http://schemas.microsoft.com/office/drawing/2014/main" val="2068867327"/>
                      </a:ext>
                    </a:extLst>
                  </a:tr>
                  <a:tr h="346723">
                    <a:tc>
                      <a:txBody>
                        <a:bodyPr/>
                        <a:lstStyle/>
                        <a:p>
                          <a:pPr algn="ctr"/>
                          <a:r>
                            <a:rPr lang="en-IN" dirty="0"/>
                            <a:t>130.13</a:t>
                          </a:r>
                        </a:p>
                      </a:txBody>
                      <a:tcPr/>
                    </a:tc>
                    <a:tc>
                      <a:txBody>
                        <a:bodyPr/>
                        <a:lstStyle/>
                        <a:p>
                          <a:pPr algn="ctr"/>
                          <a:r>
                            <a:rPr lang="en-IN" dirty="0"/>
                            <a:t>85.80</a:t>
                          </a:r>
                        </a:p>
                      </a:txBody>
                      <a:tcPr/>
                    </a:tc>
                    <a:extLst>
                      <a:ext uri="{0D108BD9-81ED-4DB2-BD59-A6C34878D82A}">
                        <a16:rowId xmlns="" xmlns:a16="http://schemas.microsoft.com/office/drawing/2014/main" val="934767477"/>
                      </a:ext>
                    </a:extLst>
                  </a:tr>
                  <a:tr h="346723">
                    <a:tc>
                      <a:txBody>
                        <a:bodyPr/>
                        <a:lstStyle/>
                        <a:p>
                          <a:pPr algn="ctr"/>
                          <a:r>
                            <a:rPr lang="en-IN" dirty="0"/>
                            <a:t>138.59</a:t>
                          </a:r>
                        </a:p>
                      </a:txBody>
                      <a:tcPr/>
                    </a:tc>
                    <a:tc>
                      <a:txBody>
                        <a:bodyPr/>
                        <a:lstStyle/>
                        <a:p>
                          <a:pPr algn="ctr"/>
                          <a:r>
                            <a:rPr lang="en-IN" dirty="0"/>
                            <a:t>25.36</a:t>
                          </a:r>
                        </a:p>
                      </a:txBody>
                      <a:tcPr/>
                    </a:tc>
                    <a:extLst>
                      <a:ext uri="{0D108BD9-81ED-4DB2-BD59-A6C34878D82A}">
                        <a16:rowId xmlns="" xmlns:a16="http://schemas.microsoft.com/office/drawing/2014/main" val="2470409010"/>
                      </a:ext>
                    </a:extLst>
                  </a:tr>
                  <a:tr h="346723">
                    <a:tc>
                      <a:txBody>
                        <a:bodyPr/>
                        <a:lstStyle/>
                        <a:p>
                          <a:pPr algn="ctr"/>
                          <a:r>
                            <a:rPr lang="en-IN" dirty="0"/>
                            <a:t>129.98 </a:t>
                          </a:r>
                        </a:p>
                      </a:txBody>
                      <a:tcPr/>
                    </a:tc>
                    <a:tc>
                      <a:txBody>
                        <a:bodyPr/>
                        <a:lstStyle/>
                        <a:p>
                          <a:pPr algn="ctr"/>
                          <a:r>
                            <a:rPr lang="en-IN" dirty="0"/>
                            <a:t>19.70</a:t>
                          </a:r>
                        </a:p>
                      </a:txBody>
                      <a:tcPr/>
                    </a:tc>
                    <a:extLst>
                      <a:ext uri="{0D108BD9-81ED-4DB2-BD59-A6C34878D82A}">
                        <a16:rowId xmlns="" xmlns:a16="http://schemas.microsoft.com/office/drawing/2014/main" val="33085263"/>
                      </a:ext>
                    </a:extLst>
                  </a:tr>
                  <a:tr h="346723">
                    <a:tc>
                      <a:txBody>
                        <a:bodyPr/>
                        <a:lstStyle/>
                        <a:p>
                          <a:pPr algn="ctr"/>
                          <a:r>
                            <a:rPr lang="en-IN" dirty="0"/>
                            <a:t>162.34 </a:t>
                          </a:r>
                        </a:p>
                      </a:txBody>
                      <a:tcPr/>
                    </a:tc>
                    <a:tc>
                      <a:txBody>
                        <a:bodyPr/>
                        <a:lstStyle/>
                        <a:p>
                          <a:pPr algn="ctr"/>
                          <a:r>
                            <a:rPr lang="en-IN" dirty="0"/>
                            <a:t>65.70</a:t>
                          </a:r>
                        </a:p>
                      </a:txBody>
                      <a:tcPr/>
                    </a:tc>
                    <a:extLst>
                      <a:ext uri="{0D108BD9-81ED-4DB2-BD59-A6C34878D82A}">
                        <a16:rowId xmlns="" xmlns:a16="http://schemas.microsoft.com/office/drawing/2014/main" val="1388571120"/>
                      </a:ext>
                    </a:extLst>
                  </a:tr>
                  <a:tr h="0">
                    <a:tc>
                      <a:txBody>
                        <a:bodyPr/>
                        <a:lstStyle/>
                        <a:p>
                          <a:pPr algn="ctr"/>
                          <a:r>
                            <a:rPr lang="en-IN" dirty="0"/>
                            <a:t>213.92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131.93</a:t>
                          </a:r>
                        </a:p>
                      </a:txBody>
                      <a:tcPr/>
                    </a:tc>
                    <a:extLst>
                      <a:ext uri="{0D108BD9-81ED-4DB2-BD59-A6C34878D82A}">
                        <a16:rowId xmlns="" xmlns:a16="http://schemas.microsoft.com/office/drawing/2014/main" val="1606086027"/>
                      </a:ext>
                    </a:extLst>
                  </a:tr>
                  <a:tr h="346723">
                    <a:tc>
                      <a:txBody>
                        <a:bodyPr/>
                        <a:lstStyle/>
                        <a:p>
                          <a:pPr algn="ctr"/>
                          <a:r>
                            <a:rPr lang="en-IN" dirty="0"/>
                            <a:t>176.50</a:t>
                          </a:r>
                        </a:p>
                      </a:txBody>
                      <a:tcPr/>
                    </a:tc>
                    <a:tc>
                      <a:txBody>
                        <a:bodyPr/>
                        <a:lstStyle/>
                        <a:p>
                          <a:pPr algn="ctr"/>
                          <a:r>
                            <a:rPr lang="en-IN" dirty="0"/>
                            <a:t>23.31</a:t>
                          </a:r>
                        </a:p>
                      </a:txBody>
                      <a:tcPr/>
                    </a:tc>
                    <a:extLst>
                      <a:ext uri="{0D108BD9-81ED-4DB2-BD59-A6C34878D82A}">
                        <a16:rowId xmlns="" xmlns:a16="http://schemas.microsoft.com/office/drawing/2014/main" val="1067563545"/>
                      </a:ext>
                    </a:extLst>
                  </a:tr>
                  <a:tr h="346723">
                    <a:tc>
                      <a:txBody>
                        <a:bodyPr/>
                        <a:lstStyle/>
                        <a:p>
                          <a:pPr algn="ctr"/>
                          <a:r>
                            <a:rPr lang="en-IN" dirty="0"/>
                            <a:t>199.19</a:t>
                          </a:r>
                        </a:p>
                      </a:txBody>
                      <a:tcPr/>
                    </a:tc>
                    <a:tc>
                      <a:txBody>
                        <a:bodyPr/>
                        <a:lstStyle/>
                        <a:p>
                          <a:pPr algn="ctr"/>
                          <a:r>
                            <a:rPr lang="en-IN" dirty="0"/>
                            <a:t>37.87</a:t>
                          </a:r>
                        </a:p>
                      </a:txBody>
                      <a:tcPr/>
                    </a:tc>
                    <a:extLst>
                      <a:ext uri="{0D108BD9-81ED-4DB2-BD59-A6C34878D82A}">
                        <a16:rowId xmlns="" xmlns:a16="http://schemas.microsoft.com/office/drawing/2014/main" val="1215827660"/>
                      </a:ext>
                    </a:extLst>
                  </a:tr>
                  <a:tr h="346723">
                    <a:tc>
                      <a:txBody>
                        <a:bodyPr/>
                        <a:lstStyle/>
                        <a:p>
                          <a:pPr algn="ctr"/>
                          <a:r>
                            <a:rPr lang="en-IN" dirty="0"/>
                            <a:t>122.35</a:t>
                          </a:r>
                        </a:p>
                      </a:txBody>
                      <a:tcPr/>
                    </a:tc>
                    <a:tc>
                      <a:txBody>
                        <a:bodyPr/>
                        <a:lstStyle/>
                        <a:p>
                          <a:pPr algn="ctr"/>
                          <a:r>
                            <a:rPr lang="en-IN" dirty="0"/>
                            <a:t>87.48</a:t>
                          </a:r>
                        </a:p>
                      </a:txBody>
                      <a:tcPr/>
                    </a:tc>
                    <a:extLst>
                      <a:ext uri="{0D108BD9-81ED-4DB2-BD59-A6C34878D82A}">
                        <a16:rowId xmlns="" xmlns:a16="http://schemas.microsoft.com/office/drawing/2014/main" val="3608188"/>
                      </a:ext>
                    </a:extLst>
                  </a:tr>
                </a:tbl>
              </a:graphicData>
            </a:graphic>
          </p:graphicFrame>
        </mc:Choice>
        <mc:Fallback xmlns="">
          <p:graphicFrame>
            <p:nvGraphicFramePr>
              <p:cNvPr id="7" name="Table 7">
                <a:extLst>
                  <a:ext uri="{FF2B5EF4-FFF2-40B4-BE49-F238E27FC236}">
                    <a16:creationId xmlns:a16="http://schemas.microsoft.com/office/drawing/2014/main" id="{7E2004CA-3F28-43C3-907D-91405E48A058}"/>
                  </a:ext>
                </a:extLst>
              </p:cNvPr>
              <p:cNvGraphicFramePr>
                <a:graphicFrameLocks noGrp="1"/>
              </p:cNvGraphicFramePr>
              <p:nvPr>
                <p:extLst>
                  <p:ext uri="{D42A27DB-BD31-4B8C-83A1-F6EECF244321}">
                    <p14:modId xmlns:p14="http://schemas.microsoft.com/office/powerpoint/2010/main" val="4166791815"/>
                  </p:ext>
                </p:extLst>
              </p:nvPr>
            </p:nvGraphicFramePr>
            <p:xfrm>
              <a:off x="5693790" y="266699"/>
              <a:ext cx="5128181" cy="6126480"/>
            </p:xfrm>
            <a:graphic>
              <a:graphicData uri="http://schemas.openxmlformats.org/drawingml/2006/table">
                <a:tbl>
                  <a:tblPr firstRow="1" bandRow="1">
                    <a:tableStyleId>{5C22544A-7EE6-4342-B048-85BDC9FD1C3A}</a:tableStyleId>
                  </a:tblPr>
                  <a:tblGrid>
                    <a:gridCol w="2611224">
                      <a:extLst>
                        <a:ext uri="{9D8B030D-6E8A-4147-A177-3AD203B41FA5}">
                          <a16:colId xmlns:a16="http://schemas.microsoft.com/office/drawing/2014/main" val="1315993548"/>
                        </a:ext>
                      </a:extLst>
                    </a:gridCol>
                    <a:gridCol w="2516957">
                      <a:extLst>
                        <a:ext uri="{9D8B030D-6E8A-4147-A177-3AD203B41FA5}">
                          <a16:colId xmlns:a16="http://schemas.microsoft.com/office/drawing/2014/main" val="2247170454"/>
                        </a:ext>
                      </a:extLst>
                    </a:gridCol>
                  </a:tblGrid>
                  <a:tr h="640080">
                    <a:tc>
                      <a:txBody>
                        <a:bodyPr/>
                        <a:lstStyle/>
                        <a:p>
                          <a:pPr algn="ctr"/>
                          <a:r>
                            <a:rPr lang="en-US" dirty="0">
                              <a:solidFill>
                                <a:schemeClr val="tx1"/>
                              </a:solidFill>
                            </a:rPr>
                            <a:t>Predicted Distance to classes</a:t>
                          </a:r>
                          <a:endParaRPr lang="en-IN" dirty="0">
                            <a:solidFill>
                              <a:schemeClr val="tx1"/>
                            </a:solidFill>
                          </a:endParaRPr>
                        </a:p>
                      </a:txBody>
                      <a:tcPr/>
                    </a:tc>
                    <a:tc>
                      <a:txBody>
                        <a:bodyPr/>
                        <a:lstStyle/>
                        <a:p>
                          <a:endParaRPr lang="en-US"/>
                        </a:p>
                      </a:txBody>
                      <a:tcPr>
                        <a:blipFill>
                          <a:blip r:embed="rId2"/>
                          <a:stretch>
                            <a:fillRect l="-104358" t="-4762" r="-969" b="-873333"/>
                          </a:stretch>
                        </a:blipFill>
                      </a:tcPr>
                    </a:tc>
                    <a:extLst>
                      <a:ext uri="{0D108BD9-81ED-4DB2-BD59-A6C34878D82A}">
                        <a16:rowId xmlns:a16="http://schemas.microsoft.com/office/drawing/2014/main" val="1832079091"/>
                      </a:ext>
                    </a:extLst>
                  </a:tr>
                  <a:tr h="365760">
                    <a:tc>
                      <a:txBody>
                        <a:bodyPr/>
                        <a:lstStyle/>
                        <a:p>
                          <a:pPr algn="ctr"/>
                          <a:r>
                            <a:rPr lang="en-IN" dirty="0"/>
                            <a:t>142.81</a:t>
                          </a:r>
                        </a:p>
                      </a:txBody>
                      <a:tcPr/>
                    </a:tc>
                    <a:tc>
                      <a:txBody>
                        <a:bodyPr/>
                        <a:lstStyle/>
                        <a:p>
                          <a:pPr algn="ctr"/>
                          <a:r>
                            <a:rPr lang="en-IN" dirty="0"/>
                            <a:t>47.66</a:t>
                          </a:r>
                        </a:p>
                      </a:txBody>
                      <a:tcPr/>
                    </a:tc>
                    <a:extLst>
                      <a:ext uri="{0D108BD9-81ED-4DB2-BD59-A6C34878D82A}">
                        <a16:rowId xmlns:a16="http://schemas.microsoft.com/office/drawing/2014/main" val="844186502"/>
                      </a:ext>
                    </a:extLst>
                  </a:tr>
                  <a:tr h="365760">
                    <a:tc>
                      <a:txBody>
                        <a:bodyPr/>
                        <a:lstStyle/>
                        <a:p>
                          <a:pPr algn="ctr"/>
                          <a:r>
                            <a:rPr lang="en-IN" dirty="0"/>
                            <a:t>215.22</a:t>
                          </a:r>
                        </a:p>
                      </a:txBody>
                      <a:tcPr/>
                    </a:tc>
                    <a:tc>
                      <a:txBody>
                        <a:bodyPr/>
                        <a:lstStyle/>
                        <a:p>
                          <a:pPr algn="ctr"/>
                          <a:r>
                            <a:rPr lang="en-IN" dirty="0"/>
                            <a:t>16.36</a:t>
                          </a:r>
                        </a:p>
                      </a:txBody>
                      <a:tcPr/>
                    </a:tc>
                    <a:extLst>
                      <a:ext uri="{0D108BD9-81ED-4DB2-BD59-A6C34878D82A}">
                        <a16:rowId xmlns:a16="http://schemas.microsoft.com/office/drawing/2014/main" val="944010496"/>
                      </a:ext>
                    </a:extLst>
                  </a:tr>
                  <a:tr h="365760">
                    <a:tc>
                      <a:txBody>
                        <a:bodyPr/>
                        <a:lstStyle/>
                        <a:p>
                          <a:pPr algn="ctr"/>
                          <a:r>
                            <a:rPr lang="en-IN" dirty="0"/>
                            <a:t>156.41</a:t>
                          </a:r>
                        </a:p>
                      </a:txBody>
                      <a:tcPr/>
                    </a:tc>
                    <a:tc>
                      <a:txBody>
                        <a:bodyPr/>
                        <a:lstStyle/>
                        <a:p>
                          <a:pPr algn="ctr"/>
                          <a:r>
                            <a:rPr lang="en-IN" dirty="0"/>
                            <a:t>17.71</a:t>
                          </a:r>
                        </a:p>
                      </a:txBody>
                      <a:tcPr/>
                    </a:tc>
                    <a:extLst>
                      <a:ext uri="{0D108BD9-81ED-4DB2-BD59-A6C34878D82A}">
                        <a16:rowId xmlns:a16="http://schemas.microsoft.com/office/drawing/2014/main" val="1872259674"/>
                      </a:ext>
                    </a:extLst>
                  </a:tr>
                  <a:tr h="365760">
                    <a:tc>
                      <a:txBody>
                        <a:bodyPr/>
                        <a:lstStyle/>
                        <a:p>
                          <a:pPr algn="ctr"/>
                          <a:r>
                            <a:rPr lang="en-IN" dirty="0"/>
                            <a:t>188.48</a:t>
                          </a:r>
                        </a:p>
                      </a:txBody>
                      <a:tcPr/>
                    </a:tc>
                    <a:tc>
                      <a:txBody>
                        <a:bodyPr/>
                        <a:lstStyle/>
                        <a:p>
                          <a:pPr algn="ctr"/>
                          <a:r>
                            <a:rPr lang="en-IN" dirty="0"/>
                            <a:t>20.74</a:t>
                          </a:r>
                        </a:p>
                      </a:txBody>
                      <a:tcPr/>
                    </a:tc>
                    <a:extLst>
                      <a:ext uri="{0D108BD9-81ED-4DB2-BD59-A6C34878D82A}">
                        <a16:rowId xmlns:a16="http://schemas.microsoft.com/office/drawing/2014/main" val="1772093238"/>
                      </a:ext>
                    </a:extLst>
                  </a:tr>
                  <a:tr h="365760">
                    <a:tc>
                      <a:txBody>
                        <a:bodyPr/>
                        <a:lstStyle/>
                        <a:p>
                          <a:pPr algn="ctr"/>
                          <a:r>
                            <a:rPr lang="en-IN" dirty="0"/>
                            <a:t>165.75</a:t>
                          </a:r>
                        </a:p>
                      </a:txBody>
                      <a:tcPr/>
                    </a:tc>
                    <a:tc>
                      <a:txBody>
                        <a:bodyPr/>
                        <a:lstStyle/>
                        <a:p>
                          <a:pPr algn="ctr"/>
                          <a:r>
                            <a:rPr lang="en-IN" dirty="0"/>
                            <a:t>11.72</a:t>
                          </a:r>
                        </a:p>
                      </a:txBody>
                      <a:tcPr/>
                    </a:tc>
                    <a:extLst>
                      <a:ext uri="{0D108BD9-81ED-4DB2-BD59-A6C34878D82A}">
                        <a16:rowId xmlns:a16="http://schemas.microsoft.com/office/drawing/2014/main" val="1530047998"/>
                      </a:ext>
                    </a:extLst>
                  </a:tr>
                  <a:tr h="365760">
                    <a:tc>
                      <a:txBody>
                        <a:bodyPr/>
                        <a:lstStyle/>
                        <a:p>
                          <a:pPr algn="ctr"/>
                          <a:r>
                            <a:rPr lang="en-IN" dirty="0"/>
                            <a:t>264.23</a:t>
                          </a:r>
                        </a:p>
                      </a:txBody>
                      <a:tcPr/>
                    </a:tc>
                    <a:tc>
                      <a:txBody>
                        <a:bodyPr/>
                        <a:lstStyle/>
                        <a:p>
                          <a:pPr algn="ctr"/>
                          <a:r>
                            <a:rPr lang="en-IN" dirty="0"/>
                            <a:t>22.76</a:t>
                          </a:r>
                        </a:p>
                      </a:txBody>
                      <a:tcPr/>
                    </a:tc>
                    <a:extLst>
                      <a:ext uri="{0D108BD9-81ED-4DB2-BD59-A6C34878D82A}">
                        <a16:rowId xmlns:a16="http://schemas.microsoft.com/office/drawing/2014/main" val="448990037"/>
                      </a:ext>
                    </a:extLst>
                  </a:tr>
                  <a:tr h="365760">
                    <a:tc>
                      <a:txBody>
                        <a:bodyPr/>
                        <a:lstStyle/>
                        <a:p>
                          <a:pPr algn="ctr"/>
                          <a:r>
                            <a:rPr lang="en-IN" dirty="0"/>
                            <a:t>154.54</a:t>
                          </a:r>
                        </a:p>
                      </a:txBody>
                      <a:tcPr/>
                    </a:tc>
                    <a:tc>
                      <a:txBody>
                        <a:bodyPr/>
                        <a:lstStyle/>
                        <a:p>
                          <a:pPr algn="ctr"/>
                          <a:r>
                            <a:rPr lang="en-IN" dirty="0"/>
                            <a:t>48.13</a:t>
                          </a:r>
                        </a:p>
                      </a:txBody>
                      <a:tcPr/>
                    </a:tc>
                    <a:extLst>
                      <a:ext uri="{0D108BD9-81ED-4DB2-BD59-A6C34878D82A}">
                        <a16:rowId xmlns:a16="http://schemas.microsoft.com/office/drawing/2014/main" val="2068867327"/>
                      </a:ext>
                    </a:extLst>
                  </a:tr>
                  <a:tr h="365760">
                    <a:tc>
                      <a:txBody>
                        <a:bodyPr/>
                        <a:lstStyle/>
                        <a:p>
                          <a:pPr algn="ctr"/>
                          <a:r>
                            <a:rPr lang="en-IN" dirty="0"/>
                            <a:t>130.13</a:t>
                          </a:r>
                        </a:p>
                      </a:txBody>
                      <a:tcPr/>
                    </a:tc>
                    <a:tc>
                      <a:txBody>
                        <a:bodyPr/>
                        <a:lstStyle/>
                        <a:p>
                          <a:pPr algn="ctr"/>
                          <a:r>
                            <a:rPr lang="en-IN" dirty="0"/>
                            <a:t>85.80</a:t>
                          </a:r>
                        </a:p>
                      </a:txBody>
                      <a:tcPr/>
                    </a:tc>
                    <a:extLst>
                      <a:ext uri="{0D108BD9-81ED-4DB2-BD59-A6C34878D82A}">
                        <a16:rowId xmlns:a16="http://schemas.microsoft.com/office/drawing/2014/main" val="934767477"/>
                      </a:ext>
                    </a:extLst>
                  </a:tr>
                  <a:tr h="365760">
                    <a:tc>
                      <a:txBody>
                        <a:bodyPr/>
                        <a:lstStyle/>
                        <a:p>
                          <a:pPr algn="ctr"/>
                          <a:r>
                            <a:rPr lang="en-IN" dirty="0"/>
                            <a:t>138.59</a:t>
                          </a:r>
                        </a:p>
                      </a:txBody>
                      <a:tcPr/>
                    </a:tc>
                    <a:tc>
                      <a:txBody>
                        <a:bodyPr/>
                        <a:lstStyle/>
                        <a:p>
                          <a:pPr algn="ctr"/>
                          <a:r>
                            <a:rPr lang="en-IN" dirty="0"/>
                            <a:t>25.36</a:t>
                          </a:r>
                        </a:p>
                      </a:txBody>
                      <a:tcPr/>
                    </a:tc>
                    <a:extLst>
                      <a:ext uri="{0D108BD9-81ED-4DB2-BD59-A6C34878D82A}">
                        <a16:rowId xmlns:a16="http://schemas.microsoft.com/office/drawing/2014/main" val="2470409010"/>
                      </a:ext>
                    </a:extLst>
                  </a:tr>
                  <a:tr h="365760">
                    <a:tc>
                      <a:txBody>
                        <a:bodyPr/>
                        <a:lstStyle/>
                        <a:p>
                          <a:pPr algn="ctr"/>
                          <a:r>
                            <a:rPr lang="en-IN" dirty="0"/>
                            <a:t>129.98 </a:t>
                          </a:r>
                        </a:p>
                      </a:txBody>
                      <a:tcPr/>
                    </a:tc>
                    <a:tc>
                      <a:txBody>
                        <a:bodyPr/>
                        <a:lstStyle/>
                        <a:p>
                          <a:pPr algn="ctr"/>
                          <a:r>
                            <a:rPr lang="en-IN" dirty="0"/>
                            <a:t>19.70</a:t>
                          </a:r>
                        </a:p>
                      </a:txBody>
                      <a:tcPr/>
                    </a:tc>
                    <a:extLst>
                      <a:ext uri="{0D108BD9-81ED-4DB2-BD59-A6C34878D82A}">
                        <a16:rowId xmlns:a16="http://schemas.microsoft.com/office/drawing/2014/main" val="33085263"/>
                      </a:ext>
                    </a:extLst>
                  </a:tr>
                  <a:tr h="365760">
                    <a:tc>
                      <a:txBody>
                        <a:bodyPr/>
                        <a:lstStyle/>
                        <a:p>
                          <a:pPr algn="ctr"/>
                          <a:r>
                            <a:rPr lang="en-IN" dirty="0"/>
                            <a:t>162.34 </a:t>
                          </a:r>
                        </a:p>
                      </a:txBody>
                      <a:tcPr/>
                    </a:tc>
                    <a:tc>
                      <a:txBody>
                        <a:bodyPr/>
                        <a:lstStyle/>
                        <a:p>
                          <a:pPr algn="ctr"/>
                          <a:r>
                            <a:rPr lang="en-IN" dirty="0"/>
                            <a:t>65.70</a:t>
                          </a:r>
                        </a:p>
                      </a:txBody>
                      <a:tcPr/>
                    </a:tc>
                    <a:extLst>
                      <a:ext uri="{0D108BD9-81ED-4DB2-BD59-A6C34878D82A}">
                        <a16:rowId xmlns:a16="http://schemas.microsoft.com/office/drawing/2014/main" val="1388571120"/>
                      </a:ext>
                    </a:extLst>
                  </a:tr>
                  <a:tr h="365760">
                    <a:tc>
                      <a:txBody>
                        <a:bodyPr/>
                        <a:lstStyle/>
                        <a:p>
                          <a:pPr algn="ctr"/>
                          <a:r>
                            <a:rPr lang="en-IN" dirty="0"/>
                            <a:t>213.92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131.93</a:t>
                          </a:r>
                        </a:p>
                      </a:txBody>
                      <a:tcPr/>
                    </a:tc>
                    <a:extLst>
                      <a:ext uri="{0D108BD9-81ED-4DB2-BD59-A6C34878D82A}">
                        <a16:rowId xmlns:a16="http://schemas.microsoft.com/office/drawing/2014/main" val="1606086027"/>
                      </a:ext>
                    </a:extLst>
                  </a:tr>
                  <a:tr h="365760">
                    <a:tc>
                      <a:txBody>
                        <a:bodyPr/>
                        <a:lstStyle/>
                        <a:p>
                          <a:pPr algn="ctr"/>
                          <a:r>
                            <a:rPr lang="en-IN" dirty="0"/>
                            <a:t>176.50</a:t>
                          </a:r>
                        </a:p>
                      </a:txBody>
                      <a:tcPr/>
                    </a:tc>
                    <a:tc>
                      <a:txBody>
                        <a:bodyPr/>
                        <a:lstStyle/>
                        <a:p>
                          <a:pPr algn="ctr"/>
                          <a:r>
                            <a:rPr lang="en-IN" dirty="0"/>
                            <a:t>23.31</a:t>
                          </a:r>
                        </a:p>
                      </a:txBody>
                      <a:tcPr/>
                    </a:tc>
                    <a:extLst>
                      <a:ext uri="{0D108BD9-81ED-4DB2-BD59-A6C34878D82A}">
                        <a16:rowId xmlns:a16="http://schemas.microsoft.com/office/drawing/2014/main" val="1067563545"/>
                      </a:ext>
                    </a:extLst>
                  </a:tr>
                  <a:tr h="365760">
                    <a:tc>
                      <a:txBody>
                        <a:bodyPr/>
                        <a:lstStyle/>
                        <a:p>
                          <a:pPr algn="ctr"/>
                          <a:r>
                            <a:rPr lang="en-IN" dirty="0"/>
                            <a:t>199.19</a:t>
                          </a:r>
                        </a:p>
                      </a:txBody>
                      <a:tcPr/>
                    </a:tc>
                    <a:tc>
                      <a:txBody>
                        <a:bodyPr/>
                        <a:lstStyle/>
                        <a:p>
                          <a:pPr algn="ctr"/>
                          <a:r>
                            <a:rPr lang="en-IN" dirty="0"/>
                            <a:t>37.87</a:t>
                          </a:r>
                        </a:p>
                      </a:txBody>
                      <a:tcPr/>
                    </a:tc>
                    <a:extLst>
                      <a:ext uri="{0D108BD9-81ED-4DB2-BD59-A6C34878D82A}">
                        <a16:rowId xmlns:a16="http://schemas.microsoft.com/office/drawing/2014/main" val="1215827660"/>
                      </a:ext>
                    </a:extLst>
                  </a:tr>
                  <a:tr h="365760">
                    <a:tc>
                      <a:txBody>
                        <a:bodyPr/>
                        <a:lstStyle/>
                        <a:p>
                          <a:pPr algn="ctr"/>
                          <a:r>
                            <a:rPr lang="en-IN" dirty="0"/>
                            <a:t>122.35</a:t>
                          </a:r>
                        </a:p>
                      </a:txBody>
                      <a:tcPr/>
                    </a:tc>
                    <a:tc>
                      <a:txBody>
                        <a:bodyPr/>
                        <a:lstStyle/>
                        <a:p>
                          <a:pPr algn="ctr"/>
                          <a:r>
                            <a:rPr lang="en-IN" dirty="0"/>
                            <a:t>87.48</a:t>
                          </a:r>
                        </a:p>
                      </a:txBody>
                      <a:tcPr/>
                    </a:tc>
                    <a:extLst>
                      <a:ext uri="{0D108BD9-81ED-4DB2-BD59-A6C34878D82A}">
                        <a16:rowId xmlns:a16="http://schemas.microsoft.com/office/drawing/2014/main" val="3608188"/>
                      </a:ext>
                    </a:extLst>
                  </a:tr>
                </a:tbl>
              </a:graphicData>
            </a:graphic>
          </p:graphicFrame>
        </mc:Fallback>
      </mc:AlternateContent>
      <p:pic>
        <p:nvPicPr>
          <p:cNvPr id="3" name="Picture 2">
            <a:extLst>
              <a:ext uri="{FF2B5EF4-FFF2-40B4-BE49-F238E27FC236}">
                <a16:creationId xmlns="" xmlns:a16="http://schemas.microsoft.com/office/drawing/2014/main" id="{64F36FAE-61F0-40DA-B378-9DB9DB4365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566" y="380999"/>
            <a:ext cx="3808112" cy="2890495"/>
          </a:xfrm>
          <a:prstGeom prst="rect">
            <a:avLst/>
          </a:prstGeom>
        </p:spPr>
      </p:pic>
    </p:spTree>
    <p:extLst>
      <p:ext uri="{BB962C8B-B14F-4D97-AF65-F5344CB8AC3E}">
        <p14:creationId xmlns:p14="http://schemas.microsoft.com/office/powerpoint/2010/main" val="58299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7E49C8-39BE-4C2F-B345-4ACE9940ABE5}"/>
              </a:ext>
            </a:extLst>
          </p:cNvPr>
          <p:cNvSpPr>
            <a:spLocks noGrp="1"/>
          </p:cNvSpPr>
          <p:nvPr>
            <p:ph type="title"/>
          </p:nvPr>
        </p:nvSpPr>
        <p:spPr>
          <a:xfrm>
            <a:off x="1024127" y="377826"/>
            <a:ext cx="9720072" cy="1499616"/>
          </a:xfrm>
        </p:spPr>
        <p:txBody>
          <a:bodyPr/>
          <a:lstStyle/>
          <a:p>
            <a:r>
              <a:rPr lang="en-US" u="sng" dirty="0">
                <a:solidFill>
                  <a:schemeClr val="accent3">
                    <a:lumMod val="75000"/>
                  </a:schemeClr>
                </a:solidFill>
              </a:rPr>
              <a:t>Some other findings</a:t>
            </a:r>
            <a:endParaRPr lang="en-IN" u="sng" dirty="0">
              <a:solidFill>
                <a:schemeClr val="accent3">
                  <a:lumMod val="75000"/>
                </a:schemeClr>
              </a:solidFill>
            </a:endParaRPr>
          </a:p>
        </p:txBody>
      </p:sp>
      <p:sp>
        <p:nvSpPr>
          <p:cNvPr id="3" name="Content Placeholder 2">
            <a:extLst>
              <a:ext uri="{FF2B5EF4-FFF2-40B4-BE49-F238E27FC236}">
                <a16:creationId xmlns="" xmlns:a16="http://schemas.microsoft.com/office/drawing/2014/main" id="{514BD3A3-C2C3-4638-8257-271370E0FE61}"/>
              </a:ext>
            </a:extLst>
          </p:cNvPr>
          <p:cNvSpPr>
            <a:spLocks noGrp="1"/>
          </p:cNvSpPr>
          <p:nvPr>
            <p:ph idx="1"/>
          </p:nvPr>
        </p:nvSpPr>
        <p:spPr>
          <a:xfrm>
            <a:off x="1024128" y="1682684"/>
            <a:ext cx="9720071" cy="740004"/>
          </a:xfrm>
        </p:spPr>
        <p:txBody>
          <a:bodyPr/>
          <a:lstStyle/>
          <a:p>
            <a:pPr>
              <a:buFont typeface="Wingdings" panose="05000000000000000000" pitchFamily="2" charset="2"/>
              <a:buChar char="v"/>
            </a:pPr>
            <a:r>
              <a:rPr lang="en-US" dirty="0"/>
              <a:t> We found that for non face images, subtracting the average face image (computed from the training images), results in a “halo” on the deviation image as shown here:</a:t>
            </a:r>
            <a:endParaRPr lang="en-IN" dirty="0"/>
          </a:p>
        </p:txBody>
      </p:sp>
      <p:pic>
        <p:nvPicPr>
          <p:cNvPr id="5" name="Picture 4">
            <a:extLst>
              <a:ext uri="{FF2B5EF4-FFF2-40B4-BE49-F238E27FC236}">
                <a16:creationId xmlns="" xmlns:a16="http://schemas.microsoft.com/office/drawing/2014/main" id="{76E75BB9-44A6-41D4-9F0D-30F8252BD3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8845" y="2455503"/>
            <a:ext cx="2621543" cy="1946994"/>
          </a:xfrm>
          <a:prstGeom prst="rect">
            <a:avLst/>
          </a:prstGeom>
        </p:spPr>
      </p:pic>
      <p:pic>
        <p:nvPicPr>
          <p:cNvPr id="7" name="Picture 6">
            <a:extLst>
              <a:ext uri="{FF2B5EF4-FFF2-40B4-BE49-F238E27FC236}">
                <a16:creationId xmlns="" xmlns:a16="http://schemas.microsoft.com/office/drawing/2014/main" id="{CF7EE08E-49BE-4476-A358-AD270BF010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274" y="2455503"/>
            <a:ext cx="2621544" cy="1963547"/>
          </a:xfrm>
          <a:prstGeom prst="rect">
            <a:avLst/>
          </a:prstGeom>
        </p:spPr>
      </p:pic>
      <p:sp>
        <p:nvSpPr>
          <p:cNvPr id="8" name="Arrow: Right 7">
            <a:extLst>
              <a:ext uri="{FF2B5EF4-FFF2-40B4-BE49-F238E27FC236}">
                <a16:creationId xmlns="" xmlns:a16="http://schemas.microsoft.com/office/drawing/2014/main" id="{DD4705EB-560D-454B-BF51-7BBDE2B39B3C}"/>
              </a:ext>
            </a:extLst>
          </p:cNvPr>
          <p:cNvSpPr/>
          <p:nvPr/>
        </p:nvSpPr>
        <p:spPr>
          <a:xfrm>
            <a:off x="5219306" y="5665864"/>
            <a:ext cx="659422" cy="2181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 xmlns:a16="http://schemas.microsoft.com/office/drawing/2014/main" id="{B4331DBD-385D-4092-85DD-AC9C9A50F6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1676" y="4736106"/>
            <a:ext cx="2630515" cy="1946995"/>
          </a:xfrm>
          <a:prstGeom prst="rect">
            <a:avLst/>
          </a:prstGeom>
        </p:spPr>
      </p:pic>
      <p:pic>
        <p:nvPicPr>
          <p:cNvPr id="12" name="Picture 11">
            <a:extLst>
              <a:ext uri="{FF2B5EF4-FFF2-40B4-BE49-F238E27FC236}">
                <a16:creationId xmlns="" xmlns:a16="http://schemas.microsoft.com/office/drawing/2014/main" id="{37BF11C2-E277-48F3-A537-292C3B533F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3274" y="4725535"/>
            <a:ext cx="2673173" cy="1946996"/>
          </a:xfrm>
          <a:prstGeom prst="rect">
            <a:avLst/>
          </a:prstGeom>
        </p:spPr>
      </p:pic>
      <p:sp>
        <p:nvSpPr>
          <p:cNvPr id="13" name="Arrow: Right 12">
            <a:extLst>
              <a:ext uri="{FF2B5EF4-FFF2-40B4-BE49-F238E27FC236}">
                <a16:creationId xmlns="" xmlns:a16="http://schemas.microsoft.com/office/drawing/2014/main" id="{7F6307FF-90E7-42C6-A01A-64508E7F8D25}"/>
              </a:ext>
            </a:extLst>
          </p:cNvPr>
          <p:cNvSpPr/>
          <p:nvPr/>
        </p:nvSpPr>
        <p:spPr>
          <a:xfrm>
            <a:off x="5219307" y="3355941"/>
            <a:ext cx="650450" cy="2181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159620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E65FEAD-DA6D-4FBC-920F-61D17492699D}"/>
              </a:ext>
            </a:extLst>
          </p:cNvPr>
          <p:cNvSpPr txBox="1"/>
          <p:nvPr/>
        </p:nvSpPr>
        <p:spPr>
          <a:xfrm>
            <a:off x="664189" y="1074509"/>
            <a:ext cx="11170763" cy="4708981"/>
          </a:xfrm>
          <a:prstGeom prst="rect">
            <a:avLst/>
          </a:prstGeom>
          <a:noFill/>
        </p:spPr>
        <p:txBody>
          <a:bodyPr wrap="square" rtlCol="0">
            <a:spAutoFit/>
          </a:bodyPr>
          <a:lstStyle/>
          <a:p>
            <a:r>
              <a:rPr lang="en-US" sz="2800" dirty="0"/>
              <a:t>This resulted in the images to be classified as face images as the halo structure resembles that of a face and hence reduces the distance from the face space. </a:t>
            </a:r>
          </a:p>
          <a:p>
            <a:endParaRPr lang="en-US" sz="2800" dirty="0"/>
          </a:p>
          <a:p>
            <a:r>
              <a:rPr lang="en-US" sz="2800" dirty="0"/>
              <a:t>To counter this issue :</a:t>
            </a:r>
          </a:p>
          <a:p>
            <a:pPr marL="457200" indent="-457200">
              <a:buClr>
                <a:schemeClr val="accent1"/>
              </a:buClr>
              <a:buFont typeface="Wingdings" panose="05000000000000000000" pitchFamily="2" charset="2"/>
              <a:buChar char="§"/>
            </a:pPr>
            <a:r>
              <a:rPr lang="en-US" sz="2800" dirty="0"/>
              <a:t> For a </a:t>
            </a:r>
            <a:r>
              <a:rPr lang="en-US" sz="2800" dirty="0">
                <a:solidFill>
                  <a:schemeClr val="accent3">
                    <a:lumMod val="75000"/>
                  </a:schemeClr>
                </a:solidFill>
              </a:rPr>
              <a:t>non face image </a:t>
            </a:r>
            <a:r>
              <a:rPr lang="en-US" sz="2800" dirty="0"/>
              <a:t>we did not subtract the average image</a:t>
            </a:r>
            <a:r>
              <a:rPr lang="en-US" sz="2800" dirty="0">
                <a:solidFill>
                  <a:schemeClr val="accent3">
                    <a:lumMod val="75000"/>
                  </a:schemeClr>
                </a:solidFill>
              </a:rPr>
              <a:t> </a:t>
            </a:r>
            <a:r>
              <a:rPr lang="en-US" sz="2800" dirty="0"/>
              <a:t>before checking its distance from the face space, while</a:t>
            </a:r>
          </a:p>
          <a:p>
            <a:pPr marL="457200" indent="-457200">
              <a:buClr>
                <a:schemeClr val="accent1"/>
              </a:buClr>
              <a:buFont typeface="Wingdings" panose="05000000000000000000" pitchFamily="2" charset="2"/>
              <a:buChar char="§"/>
            </a:pPr>
            <a:r>
              <a:rPr lang="en-US" sz="2800" dirty="0"/>
              <a:t> for a </a:t>
            </a:r>
            <a:r>
              <a:rPr lang="en-US" sz="2800" dirty="0">
                <a:solidFill>
                  <a:schemeClr val="accent3">
                    <a:lumMod val="75000"/>
                  </a:schemeClr>
                </a:solidFill>
              </a:rPr>
              <a:t>face image</a:t>
            </a:r>
            <a:r>
              <a:rPr lang="en-US" sz="2800" dirty="0"/>
              <a:t>, we subtracted the average image and then computed its distance from </a:t>
            </a:r>
            <a:r>
              <a:rPr lang="en-IN" sz="2800" dirty="0"/>
              <a:t>the face space.</a:t>
            </a:r>
          </a:p>
          <a:p>
            <a:pPr marL="342900" indent="-342900">
              <a:buClr>
                <a:schemeClr val="accent1"/>
              </a:buClr>
              <a:buFont typeface="Wingdings" panose="05000000000000000000" pitchFamily="2" charset="2"/>
              <a:buChar char="q"/>
            </a:pPr>
            <a:endParaRPr lang="en-IN" sz="2000" dirty="0"/>
          </a:p>
          <a:p>
            <a:endParaRPr lang="en-IN" sz="2000" dirty="0"/>
          </a:p>
        </p:txBody>
      </p:sp>
    </p:spTree>
    <p:extLst>
      <p:ext uri="{BB962C8B-B14F-4D97-AF65-F5344CB8AC3E}">
        <p14:creationId xmlns:p14="http://schemas.microsoft.com/office/powerpoint/2010/main" val="216439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71C2FAD-D31F-4ABE-B3E9-3905403B4691}"/>
              </a:ext>
            </a:extLst>
          </p:cNvPr>
          <p:cNvSpPr>
            <a:spLocks noGrp="1"/>
          </p:cNvSpPr>
          <p:nvPr>
            <p:ph type="title"/>
          </p:nvPr>
        </p:nvSpPr>
        <p:spPr/>
        <p:txBody>
          <a:bodyPr/>
          <a:lstStyle/>
          <a:p>
            <a:r>
              <a:rPr lang="en-US" u="sng" dirty="0">
                <a:solidFill>
                  <a:schemeClr val="accent3">
                    <a:lumMod val="75000"/>
                  </a:schemeClr>
                </a:solidFill>
              </a:rPr>
              <a:t>Some other findings (contd.)</a:t>
            </a:r>
            <a:endParaRPr lang="en-IN" dirty="0"/>
          </a:p>
        </p:txBody>
      </p:sp>
      <p:sp>
        <p:nvSpPr>
          <p:cNvPr id="8" name="Content Placeholder 7">
            <a:extLst>
              <a:ext uri="{FF2B5EF4-FFF2-40B4-BE49-F238E27FC236}">
                <a16:creationId xmlns="" xmlns:a16="http://schemas.microsoft.com/office/drawing/2014/main" id="{156F7AF9-9253-46F2-A10F-000CF5BB97B2}"/>
              </a:ext>
            </a:extLst>
          </p:cNvPr>
          <p:cNvSpPr>
            <a:spLocks noGrp="1"/>
          </p:cNvSpPr>
          <p:nvPr>
            <p:ph idx="1"/>
          </p:nvPr>
        </p:nvSpPr>
        <p:spPr/>
        <p:txBody>
          <a:bodyPr/>
          <a:lstStyle/>
          <a:p>
            <a:pPr>
              <a:buFont typeface="Wingdings" panose="05000000000000000000" pitchFamily="2" charset="2"/>
              <a:buChar char="v"/>
            </a:pPr>
            <a:r>
              <a:rPr lang="en-US" dirty="0">
                <a:latin typeface="URWPalladioL-Roma"/>
              </a:rPr>
              <a:t> In the paper, the dataset they used primarily consisted of all images taken in same resolution and the subjects had the same upright posture. However, in our dataset there is a wide variation of emotions for each subject. </a:t>
            </a:r>
          </a:p>
          <a:p>
            <a:pPr marL="0" indent="0">
              <a:buNone/>
            </a:pPr>
            <a:r>
              <a:rPr lang="en-US" dirty="0">
                <a:latin typeface="URWPalladioL-Roma"/>
              </a:rPr>
              <a:t>While </a:t>
            </a:r>
            <a:r>
              <a:rPr lang="en-US" dirty="0" err="1">
                <a:latin typeface="URWPalladioL-Roma"/>
              </a:rPr>
              <a:t>experimenting,we</a:t>
            </a:r>
            <a:r>
              <a:rPr lang="en-US" dirty="0">
                <a:latin typeface="URWPalladioL-Roma"/>
              </a:rPr>
              <a:t> have seen that while considering the projection of average face image of a class, it is better to consider lower number of images with less emotions (like “center light” or “no glasses”) for the average image computation, to have a better classification accuracy.</a:t>
            </a:r>
            <a:endParaRPr lang="en-IN" dirty="0"/>
          </a:p>
          <a:p>
            <a:endParaRPr lang="en-IN" dirty="0"/>
          </a:p>
        </p:txBody>
      </p:sp>
    </p:spTree>
    <p:extLst>
      <p:ext uri="{BB962C8B-B14F-4D97-AF65-F5344CB8AC3E}">
        <p14:creationId xmlns:p14="http://schemas.microsoft.com/office/powerpoint/2010/main" val="40340975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A9DBC3-EED3-4B37-B2F3-241944E2D19D}"/>
              </a:ext>
            </a:extLst>
          </p:cNvPr>
          <p:cNvSpPr>
            <a:spLocks noGrp="1"/>
          </p:cNvSpPr>
          <p:nvPr>
            <p:ph type="title"/>
          </p:nvPr>
        </p:nvSpPr>
        <p:spPr/>
        <p:txBody>
          <a:bodyPr/>
          <a:lstStyle/>
          <a:p>
            <a:r>
              <a:rPr lang="en-IN" dirty="0"/>
              <a:t>CONCLUSION</a:t>
            </a:r>
          </a:p>
        </p:txBody>
      </p:sp>
      <p:sp>
        <p:nvSpPr>
          <p:cNvPr id="4" name="Text Placeholder 3">
            <a:extLst>
              <a:ext uri="{FF2B5EF4-FFF2-40B4-BE49-F238E27FC236}">
                <a16:creationId xmlns="" xmlns:a16="http://schemas.microsoft.com/office/drawing/2014/main" id="{DA1EFC79-F2AF-4C5E-B974-DEF8DDFA6948}"/>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777930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6B8EB4-5260-45DE-897A-3FF7DA8B8979}"/>
              </a:ext>
            </a:extLst>
          </p:cNvPr>
          <p:cNvSpPr>
            <a:spLocks noGrp="1"/>
          </p:cNvSpPr>
          <p:nvPr>
            <p:ph type="title"/>
          </p:nvPr>
        </p:nvSpPr>
        <p:spPr>
          <a:xfrm>
            <a:off x="2398206" y="4986533"/>
            <a:ext cx="7772400" cy="1463040"/>
          </a:xfrm>
        </p:spPr>
        <p:txBody>
          <a:bodyPr/>
          <a:lstStyle/>
          <a:p>
            <a:pPr algn="ctr"/>
            <a:r>
              <a:rPr lang="en-US" dirty="0"/>
              <a:t>Method outline</a:t>
            </a:r>
            <a:endParaRPr lang="en-IN" dirty="0"/>
          </a:p>
        </p:txBody>
      </p:sp>
      <p:sp>
        <p:nvSpPr>
          <p:cNvPr id="3" name="Text Placeholder 2">
            <a:extLst>
              <a:ext uri="{FF2B5EF4-FFF2-40B4-BE49-F238E27FC236}">
                <a16:creationId xmlns="" xmlns:a16="http://schemas.microsoft.com/office/drawing/2014/main" id="{B37EEA9F-0002-4B77-9415-C453A32A275A}"/>
              </a:ext>
            </a:extLst>
          </p:cNvPr>
          <p:cNvSpPr>
            <a:spLocks noGrp="1"/>
          </p:cNvSpPr>
          <p:nvPr>
            <p:ph type="body" idx="1"/>
          </p:nvPr>
        </p:nvSpPr>
        <p:spPr>
          <a:xfrm>
            <a:off x="8570406" y="4960137"/>
            <a:ext cx="3200400" cy="1463040"/>
          </a:xfrm>
        </p:spPr>
        <p:txBody>
          <a:bodyPr/>
          <a:lstStyle/>
          <a:p>
            <a:endParaRPr lang="en-IN"/>
          </a:p>
        </p:txBody>
      </p:sp>
    </p:spTree>
    <p:extLst>
      <p:ext uri="{BB962C8B-B14F-4D97-AF65-F5344CB8AC3E}">
        <p14:creationId xmlns:p14="http://schemas.microsoft.com/office/powerpoint/2010/main" val="12782320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7C07F81-45B6-4316-9E21-2C07DE3E6B2B}"/>
              </a:ext>
            </a:extLst>
          </p:cNvPr>
          <p:cNvSpPr>
            <a:spLocks noGrp="1"/>
          </p:cNvSpPr>
          <p:nvPr>
            <p:ph idx="4294967295"/>
          </p:nvPr>
        </p:nvSpPr>
        <p:spPr>
          <a:xfrm>
            <a:off x="1014884" y="867526"/>
            <a:ext cx="10515600" cy="5842000"/>
          </a:xfrm>
        </p:spPr>
        <p:txBody>
          <a:bodyPr>
            <a:normAutofit/>
          </a:bodyPr>
          <a:lstStyle/>
          <a:p>
            <a:pPr marL="0" indent="0">
              <a:buNone/>
            </a:pPr>
            <a:r>
              <a:rPr lang="en-IN" sz="3200" dirty="0"/>
              <a:t>In this project, we </a:t>
            </a:r>
          </a:p>
          <a:p>
            <a:pPr>
              <a:buFont typeface="Wingdings" panose="05000000000000000000" pitchFamily="2" charset="2"/>
              <a:buChar char="ü"/>
            </a:pPr>
            <a:r>
              <a:rPr lang="en-IN" sz="3200" dirty="0"/>
              <a:t> could verify that a non-face image was not a face image</a:t>
            </a:r>
          </a:p>
          <a:p>
            <a:pPr>
              <a:buFont typeface="Wingdings" panose="05000000000000000000" pitchFamily="2" charset="2"/>
              <a:buChar char="ü"/>
            </a:pPr>
            <a:r>
              <a:rPr lang="en-IN" sz="3200" dirty="0"/>
              <a:t> have been able to correctly classify images with high accuracy</a:t>
            </a:r>
          </a:p>
          <a:p>
            <a:pPr>
              <a:buFont typeface="Wingdings" panose="05000000000000000000" pitchFamily="2" charset="2"/>
              <a:buChar char="ü"/>
            </a:pPr>
            <a:r>
              <a:rPr lang="en-IN" sz="3200" dirty="0"/>
              <a:t> could verify whether a face image was that of an existing person or not</a:t>
            </a:r>
          </a:p>
          <a:p>
            <a:pPr>
              <a:buFont typeface="Wingdings" panose="05000000000000000000" pitchFamily="2" charset="2"/>
              <a:buChar char="ü"/>
            </a:pPr>
            <a:endParaRPr lang="en-IN" sz="3200" dirty="0"/>
          </a:p>
          <a:p>
            <a:pPr marL="0" indent="0">
              <a:buNone/>
            </a:pPr>
            <a:r>
              <a:rPr lang="en-IN" sz="3200" dirty="0"/>
              <a:t>Thus, we can say that we have been successful in replicating the works of the authors M. Turk et al. in their paper.</a:t>
            </a:r>
          </a:p>
        </p:txBody>
      </p:sp>
    </p:spTree>
    <p:extLst>
      <p:ext uri="{BB962C8B-B14F-4D97-AF65-F5344CB8AC3E}">
        <p14:creationId xmlns:p14="http://schemas.microsoft.com/office/powerpoint/2010/main" val="2755609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991A51-1E03-4356-B02C-80B78F656DF6}"/>
              </a:ext>
            </a:extLst>
          </p:cNvPr>
          <p:cNvSpPr>
            <a:spLocks noGrp="1"/>
          </p:cNvSpPr>
          <p:nvPr>
            <p:ph type="title"/>
          </p:nvPr>
        </p:nvSpPr>
        <p:spPr/>
        <p:txBody>
          <a:bodyPr/>
          <a:lstStyle/>
          <a:p>
            <a:pPr algn="ctr"/>
            <a:r>
              <a:rPr lang="en-IN" dirty="0"/>
              <a:t>					FUTURE SCOPE</a:t>
            </a:r>
          </a:p>
        </p:txBody>
      </p:sp>
      <p:sp>
        <p:nvSpPr>
          <p:cNvPr id="3" name="Text Placeholder 2">
            <a:extLst>
              <a:ext uri="{FF2B5EF4-FFF2-40B4-BE49-F238E27FC236}">
                <a16:creationId xmlns="" xmlns:a16="http://schemas.microsoft.com/office/drawing/2014/main" id="{0CF2A0AB-46E6-4040-AAE5-A8F8634024A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077355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BD1634-8D0B-4269-9925-B5D209BC5466}"/>
              </a:ext>
            </a:extLst>
          </p:cNvPr>
          <p:cNvSpPr>
            <a:spLocks noGrp="1"/>
          </p:cNvSpPr>
          <p:nvPr>
            <p:ph type="title"/>
          </p:nvPr>
        </p:nvSpPr>
        <p:spPr/>
        <p:txBody>
          <a:bodyPr/>
          <a:lstStyle/>
          <a:p>
            <a:r>
              <a:rPr lang="en-IN" u="sng" dirty="0">
                <a:solidFill>
                  <a:schemeClr val="accent3">
                    <a:lumMod val="75000"/>
                  </a:schemeClr>
                </a:solidFill>
              </a:rPr>
              <a:t>UPDATING EIGENFACES</a:t>
            </a:r>
          </a:p>
        </p:txBody>
      </p:sp>
      <p:sp>
        <p:nvSpPr>
          <p:cNvPr id="3" name="Content Placeholder 2">
            <a:extLst>
              <a:ext uri="{FF2B5EF4-FFF2-40B4-BE49-F238E27FC236}">
                <a16:creationId xmlns="" xmlns:a16="http://schemas.microsoft.com/office/drawing/2014/main" id="{CF79BE15-368A-40A5-AF6D-F195E581C53D}"/>
              </a:ext>
            </a:extLst>
          </p:cNvPr>
          <p:cNvSpPr>
            <a:spLocks noGrp="1"/>
          </p:cNvSpPr>
          <p:nvPr>
            <p:ph idx="1"/>
          </p:nvPr>
        </p:nvSpPr>
        <p:spPr/>
        <p:txBody>
          <a:bodyPr>
            <a:normAutofit/>
          </a:bodyPr>
          <a:lstStyle/>
          <a:p>
            <a:pPr algn="just">
              <a:buFont typeface="Wingdings" panose="05000000000000000000" pitchFamily="2" charset="2"/>
              <a:buChar char="v"/>
            </a:pPr>
            <a:r>
              <a:rPr lang="en-IN" sz="2400" dirty="0"/>
              <a:t> </a:t>
            </a:r>
            <a:r>
              <a:rPr lang="en-IN" sz="3200" dirty="0"/>
              <a:t>creating new class when new image of a face occurs</a:t>
            </a:r>
          </a:p>
          <a:p>
            <a:pPr algn="just">
              <a:buFont typeface="Wingdings" panose="05000000000000000000" pitchFamily="2" charset="2"/>
              <a:buChar char="v"/>
            </a:pPr>
            <a:r>
              <a:rPr lang="en-IN" sz="3200" dirty="0"/>
              <a:t> updating the eigenfaces to incorporate new image</a:t>
            </a:r>
          </a:p>
          <a:p>
            <a:pPr algn="just">
              <a:buFont typeface="Wingdings" panose="05000000000000000000" pitchFamily="2" charset="2"/>
              <a:buChar char="v"/>
            </a:pPr>
            <a:r>
              <a:rPr lang="en-IN" sz="3200" dirty="0"/>
              <a:t> running the algorithm again for a new face image</a:t>
            </a:r>
          </a:p>
        </p:txBody>
      </p:sp>
    </p:spTree>
    <p:extLst>
      <p:ext uri="{BB962C8B-B14F-4D97-AF65-F5344CB8AC3E}">
        <p14:creationId xmlns:p14="http://schemas.microsoft.com/office/powerpoint/2010/main" val="9540755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6D6B06-8AA2-4086-A480-76052AE9A7E9}"/>
              </a:ext>
            </a:extLst>
          </p:cNvPr>
          <p:cNvSpPr>
            <a:spLocks noGrp="1"/>
          </p:cNvSpPr>
          <p:nvPr>
            <p:ph type="title"/>
          </p:nvPr>
        </p:nvSpPr>
        <p:spPr/>
        <p:txBody>
          <a:bodyPr/>
          <a:lstStyle/>
          <a:p>
            <a:r>
              <a:rPr lang="en-IN" u="sng" dirty="0">
                <a:solidFill>
                  <a:schemeClr val="accent3">
                    <a:lumMod val="75000"/>
                  </a:schemeClr>
                </a:solidFill>
              </a:rPr>
              <a:t>FACE DETECTION</a:t>
            </a:r>
          </a:p>
        </p:txBody>
      </p:sp>
      <p:sp>
        <p:nvSpPr>
          <p:cNvPr id="3" name="Content Placeholder 2">
            <a:extLst>
              <a:ext uri="{FF2B5EF4-FFF2-40B4-BE49-F238E27FC236}">
                <a16:creationId xmlns="" xmlns:a16="http://schemas.microsoft.com/office/drawing/2014/main" id="{94A75965-9465-45D3-80B9-8784D4AA0B04}"/>
              </a:ext>
            </a:extLst>
          </p:cNvPr>
          <p:cNvSpPr>
            <a:spLocks noGrp="1"/>
          </p:cNvSpPr>
          <p:nvPr>
            <p:ph idx="1"/>
          </p:nvPr>
        </p:nvSpPr>
        <p:spPr>
          <a:xfrm>
            <a:off x="843257" y="2249424"/>
            <a:ext cx="10451090" cy="4023360"/>
          </a:xfrm>
        </p:spPr>
        <p:txBody>
          <a:bodyPr>
            <a:normAutofit/>
          </a:bodyPr>
          <a:lstStyle/>
          <a:p>
            <a:pPr>
              <a:buFont typeface="Wingdings" panose="05000000000000000000" pitchFamily="2" charset="2"/>
              <a:buChar char="v"/>
            </a:pPr>
            <a:r>
              <a:rPr lang="en-IN" sz="3200" dirty="0"/>
              <a:t> dividing images into smaller images</a:t>
            </a:r>
          </a:p>
          <a:p>
            <a:pPr>
              <a:buFont typeface="Wingdings" panose="05000000000000000000" pitchFamily="2" charset="2"/>
              <a:buChar char="v"/>
            </a:pPr>
            <a:r>
              <a:rPr lang="en-IN" sz="3200" dirty="0"/>
              <a:t> checking for face in each sub-image</a:t>
            </a:r>
          </a:p>
          <a:p>
            <a:pPr>
              <a:buFont typeface="Wingdings" panose="05000000000000000000" pitchFamily="2" charset="2"/>
              <a:buChar char="v"/>
            </a:pPr>
            <a:r>
              <a:rPr lang="en-IN" sz="3200" dirty="0"/>
              <a:t> drawing a boundary around the sub-image with minimum distance from face space</a:t>
            </a:r>
          </a:p>
        </p:txBody>
      </p:sp>
    </p:spTree>
    <p:extLst>
      <p:ext uri="{BB962C8B-B14F-4D97-AF65-F5344CB8AC3E}">
        <p14:creationId xmlns:p14="http://schemas.microsoft.com/office/powerpoint/2010/main" val="15645886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B64932-1CF1-41EF-B449-620E75038100}"/>
              </a:ext>
            </a:extLst>
          </p:cNvPr>
          <p:cNvSpPr>
            <a:spLocks noGrp="1"/>
          </p:cNvSpPr>
          <p:nvPr>
            <p:ph type="title"/>
          </p:nvPr>
        </p:nvSpPr>
        <p:spPr/>
        <p:txBody>
          <a:bodyPr/>
          <a:lstStyle/>
          <a:p>
            <a:r>
              <a:rPr lang="en-US" dirty="0"/>
              <a:t>references</a:t>
            </a:r>
            <a:endParaRPr lang="en-IN" dirty="0"/>
          </a:p>
        </p:txBody>
      </p:sp>
      <p:sp>
        <p:nvSpPr>
          <p:cNvPr id="3" name="Text Placeholder 2">
            <a:extLst>
              <a:ext uri="{FF2B5EF4-FFF2-40B4-BE49-F238E27FC236}">
                <a16:creationId xmlns="" xmlns:a16="http://schemas.microsoft.com/office/drawing/2014/main" id="{52D17AE5-D6C4-413E-944C-3FD8FA3D51C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3848717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7B0C811-AA90-44E3-868A-40617D37F96B}"/>
              </a:ext>
            </a:extLst>
          </p:cNvPr>
          <p:cNvSpPr txBox="1"/>
          <p:nvPr/>
        </p:nvSpPr>
        <p:spPr>
          <a:xfrm>
            <a:off x="575034" y="1008668"/>
            <a:ext cx="11302739" cy="3108543"/>
          </a:xfrm>
          <a:prstGeom prst="rect">
            <a:avLst/>
          </a:prstGeom>
          <a:noFill/>
        </p:spPr>
        <p:txBody>
          <a:bodyPr wrap="square" rtlCol="0">
            <a:spAutoFit/>
          </a:bodyPr>
          <a:lstStyle/>
          <a:p>
            <a:pPr marL="285750" indent="-285750">
              <a:buClr>
                <a:schemeClr val="accent1"/>
              </a:buClr>
              <a:buFont typeface="Wingdings" panose="05000000000000000000" pitchFamily="2" charset="2"/>
              <a:buChar char="v"/>
            </a:pPr>
            <a:r>
              <a:rPr lang="en-US" sz="2800" dirty="0"/>
              <a:t> </a:t>
            </a:r>
            <a:r>
              <a:rPr lang="en-US" sz="2400" b="1" dirty="0"/>
              <a:t>M. Turk and A. Pentland, </a:t>
            </a:r>
            <a:r>
              <a:rPr lang="en-US" sz="2400" b="1" i="1" dirty="0"/>
              <a:t>“Eigenfaces for recognition,”</a:t>
            </a:r>
            <a:r>
              <a:rPr lang="en-US" sz="2400" b="1" dirty="0"/>
              <a:t> </a:t>
            </a:r>
            <a:r>
              <a:rPr lang="en-US" sz="2400" dirty="0"/>
              <a:t>Journal of cognitive neuroscience, 1991.</a:t>
            </a:r>
          </a:p>
          <a:p>
            <a:pPr marL="285750" indent="-285750">
              <a:buClr>
                <a:schemeClr val="accent1"/>
              </a:buClr>
              <a:buFont typeface="Wingdings" panose="05000000000000000000" pitchFamily="2" charset="2"/>
              <a:buChar char="v"/>
            </a:pPr>
            <a:endParaRPr lang="en-US" sz="2400" dirty="0"/>
          </a:p>
          <a:p>
            <a:pPr marL="285750" indent="-285750">
              <a:buClr>
                <a:schemeClr val="accent1"/>
              </a:buClr>
              <a:buFont typeface="Wingdings" panose="05000000000000000000" pitchFamily="2" charset="2"/>
              <a:buChar char="v"/>
            </a:pPr>
            <a:r>
              <a:rPr lang="en-US" sz="2400" dirty="0"/>
              <a:t> </a:t>
            </a:r>
            <a:r>
              <a:rPr lang="en-US" sz="2400" b="1" dirty="0"/>
              <a:t>M. Turk and A. Pentland, “</a:t>
            </a:r>
            <a:r>
              <a:rPr lang="en-US" sz="2400" b="1" i="1" dirty="0"/>
              <a:t>Face recognition using eigenfaces</a:t>
            </a:r>
            <a:r>
              <a:rPr lang="en-US" sz="2400" b="1" dirty="0"/>
              <a:t>,” </a:t>
            </a:r>
            <a:r>
              <a:rPr lang="en-US" sz="2400" dirty="0"/>
              <a:t>in </a:t>
            </a:r>
            <a:r>
              <a:rPr lang="en-US" sz="2400" i="1" dirty="0"/>
              <a:t>Proceedings</a:t>
            </a:r>
            <a:r>
              <a:rPr lang="en-US" sz="2400" dirty="0"/>
              <a:t>. 1991 IEEE computer society conference on computer vision and pattern recognition, 1991, pp. 586–587.</a:t>
            </a:r>
            <a:endParaRPr lang="en-IN" sz="2400" dirty="0"/>
          </a:p>
          <a:p>
            <a:pPr marL="285750" indent="-285750">
              <a:buClr>
                <a:schemeClr val="accent1"/>
              </a:buClr>
              <a:buFont typeface="Wingdings" panose="05000000000000000000" pitchFamily="2" charset="2"/>
              <a:buChar char="v"/>
            </a:pPr>
            <a:endParaRPr lang="en-IN" sz="2400" dirty="0"/>
          </a:p>
          <a:p>
            <a:pPr marL="285750" indent="-285750">
              <a:buClr>
                <a:schemeClr val="accent1"/>
              </a:buClr>
              <a:buFont typeface="Wingdings" panose="05000000000000000000" pitchFamily="2" charset="2"/>
              <a:buChar char="v"/>
            </a:pPr>
            <a:r>
              <a:rPr lang="en-US" sz="2400" dirty="0"/>
              <a:t> </a:t>
            </a:r>
            <a:r>
              <a:rPr lang="en-US" sz="2400" b="1" dirty="0"/>
              <a:t>http://vision.ucsd.edu/content/yale-face-database</a:t>
            </a:r>
          </a:p>
        </p:txBody>
      </p:sp>
    </p:spTree>
    <p:extLst>
      <p:ext uri="{BB962C8B-B14F-4D97-AF65-F5344CB8AC3E}">
        <p14:creationId xmlns:p14="http://schemas.microsoft.com/office/powerpoint/2010/main" val="18387175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4FA0D4-03E8-404F-875F-04D8D3AC6C3F}"/>
              </a:ext>
            </a:extLst>
          </p:cNvPr>
          <p:cNvSpPr>
            <a:spLocks noGrp="1"/>
          </p:cNvSpPr>
          <p:nvPr>
            <p:ph type="ctrTitle"/>
          </p:nvPr>
        </p:nvSpPr>
        <p:spPr>
          <a:xfrm>
            <a:off x="381000" y="4999482"/>
            <a:ext cx="7772400" cy="1463040"/>
          </a:xfrm>
        </p:spPr>
        <p:txBody>
          <a:bodyPr>
            <a:normAutofit/>
          </a:bodyPr>
          <a:lstStyle/>
          <a:p>
            <a:r>
              <a:rPr lang="en-US" sz="8000" dirty="0"/>
              <a:t>THANK you</a:t>
            </a:r>
            <a:endParaRPr lang="en-IN" sz="8000" dirty="0"/>
          </a:p>
        </p:txBody>
      </p:sp>
      <p:sp>
        <p:nvSpPr>
          <p:cNvPr id="3" name="Subtitle 2">
            <a:extLst>
              <a:ext uri="{FF2B5EF4-FFF2-40B4-BE49-F238E27FC236}">
                <a16:creationId xmlns="" xmlns:a16="http://schemas.microsoft.com/office/drawing/2014/main" id="{A92832DF-6291-4F5D-9376-F2F1FC70B05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364281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B542883-199A-43B4-A6FE-864D2D135D62}"/>
              </a:ext>
            </a:extLst>
          </p:cNvPr>
          <p:cNvSpPr>
            <a:spLocks noGrp="1"/>
          </p:cNvSpPr>
          <p:nvPr>
            <p:ph idx="4294967295"/>
          </p:nvPr>
        </p:nvSpPr>
        <p:spPr>
          <a:xfrm>
            <a:off x="733530" y="654059"/>
            <a:ext cx="10515600" cy="5549882"/>
          </a:xfrm>
        </p:spPr>
        <p:txBody>
          <a:bodyPr>
            <a:normAutofit fontScale="92500" lnSpcReduction="10000"/>
          </a:bodyPr>
          <a:lstStyle/>
          <a:p>
            <a:pPr>
              <a:lnSpc>
                <a:spcPct val="150000"/>
              </a:lnSpc>
              <a:buFont typeface="Wingdings" panose="05000000000000000000" pitchFamily="2" charset="2"/>
              <a:buChar char="v"/>
            </a:pPr>
            <a:r>
              <a:rPr lang="en-IN" sz="3200" dirty="0"/>
              <a:t> acquire </a:t>
            </a:r>
            <a:r>
              <a:rPr lang="en-US" sz="3200" dirty="0"/>
              <a:t>an initial set of face images (training set).</a:t>
            </a:r>
          </a:p>
          <a:p>
            <a:pPr>
              <a:lnSpc>
                <a:spcPct val="150000"/>
              </a:lnSpc>
              <a:buFont typeface="Wingdings" panose="05000000000000000000" pitchFamily="2" charset="2"/>
              <a:buChar char="v"/>
            </a:pPr>
            <a:r>
              <a:rPr lang="en-US" sz="3200" dirty="0"/>
              <a:t> calculate eigenfaces of training set</a:t>
            </a:r>
          </a:p>
          <a:p>
            <a:pPr>
              <a:lnSpc>
                <a:spcPct val="150000"/>
              </a:lnSpc>
              <a:buFont typeface="Wingdings" panose="05000000000000000000" pitchFamily="2" charset="2"/>
              <a:buChar char="v"/>
            </a:pPr>
            <a:r>
              <a:rPr lang="en-US" sz="3200" dirty="0"/>
              <a:t> keep top </a:t>
            </a:r>
            <a:r>
              <a:rPr lang="en-IN" sz="3200" dirty="0"/>
              <a:t>M′ eigenfaces which makes the face space</a:t>
            </a:r>
          </a:p>
          <a:p>
            <a:pPr>
              <a:lnSpc>
                <a:spcPct val="150000"/>
              </a:lnSpc>
              <a:buFont typeface="Wingdings" panose="05000000000000000000" pitchFamily="2" charset="2"/>
              <a:buChar char="v"/>
            </a:pPr>
            <a:r>
              <a:rPr lang="en-IN" sz="3200" dirty="0"/>
              <a:t> project test image on to face space and calculate the M′ weights</a:t>
            </a:r>
          </a:p>
          <a:p>
            <a:pPr>
              <a:lnSpc>
                <a:spcPct val="150000"/>
              </a:lnSpc>
              <a:buFont typeface="Wingdings" panose="05000000000000000000" pitchFamily="2" charset="2"/>
              <a:buChar char="v"/>
            </a:pPr>
            <a:r>
              <a:rPr lang="en-IN" sz="3200" dirty="0"/>
              <a:t> compute distance from space face to check whether it is a face</a:t>
            </a:r>
          </a:p>
          <a:p>
            <a:pPr>
              <a:lnSpc>
                <a:spcPct val="150000"/>
              </a:lnSpc>
              <a:buFont typeface="Wingdings" panose="05000000000000000000" pitchFamily="2" charset="2"/>
              <a:buChar char="v"/>
            </a:pPr>
            <a:r>
              <a:rPr lang="en-IN" sz="3200" dirty="0"/>
              <a:t> if face, compare patterns of weights with existing classes and classify as known or unknown</a:t>
            </a:r>
          </a:p>
        </p:txBody>
      </p:sp>
    </p:spTree>
    <p:extLst>
      <p:ext uri="{BB962C8B-B14F-4D97-AF65-F5344CB8AC3E}">
        <p14:creationId xmlns:p14="http://schemas.microsoft.com/office/powerpoint/2010/main" val="2991076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A6E878-FA58-4649-99EC-8C70EA6CC4DF}"/>
              </a:ext>
            </a:extLst>
          </p:cNvPr>
          <p:cNvSpPr>
            <a:spLocks noGrp="1"/>
          </p:cNvSpPr>
          <p:nvPr>
            <p:ph type="title"/>
          </p:nvPr>
        </p:nvSpPr>
        <p:spPr>
          <a:xfrm>
            <a:off x="2838659" y="4960137"/>
            <a:ext cx="7772400" cy="1463040"/>
          </a:xfrm>
        </p:spPr>
        <p:txBody>
          <a:bodyPr/>
          <a:lstStyle/>
          <a:p>
            <a:pPr algn="ctr"/>
            <a:r>
              <a:rPr lang="en-IN" dirty="0"/>
              <a:t>DATA SET USED</a:t>
            </a:r>
          </a:p>
        </p:txBody>
      </p:sp>
      <p:sp>
        <p:nvSpPr>
          <p:cNvPr id="3" name="Text Placeholder 2">
            <a:extLst>
              <a:ext uri="{FF2B5EF4-FFF2-40B4-BE49-F238E27FC236}">
                <a16:creationId xmlns="" xmlns:a16="http://schemas.microsoft.com/office/drawing/2014/main" id="{72C0A854-6BF6-48C6-A6A3-684200947C70}"/>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46169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72CD8E-FAC1-4433-AE20-2FD5E9E984C9}"/>
              </a:ext>
            </a:extLst>
          </p:cNvPr>
          <p:cNvSpPr>
            <a:spLocks noGrp="1"/>
          </p:cNvSpPr>
          <p:nvPr>
            <p:ph type="title"/>
          </p:nvPr>
        </p:nvSpPr>
        <p:spPr/>
        <p:txBody>
          <a:bodyPr/>
          <a:lstStyle/>
          <a:p>
            <a:r>
              <a:rPr lang="en-IN" u="sng" dirty="0">
                <a:solidFill>
                  <a:schemeClr val="accent3">
                    <a:lumMod val="75000"/>
                  </a:schemeClr>
                </a:solidFill>
              </a:rPr>
              <a:t>YALE DATASET</a:t>
            </a:r>
          </a:p>
        </p:txBody>
      </p:sp>
      <p:sp>
        <p:nvSpPr>
          <p:cNvPr id="3" name="Content Placeholder 2">
            <a:extLst>
              <a:ext uri="{FF2B5EF4-FFF2-40B4-BE49-F238E27FC236}">
                <a16:creationId xmlns="" xmlns:a16="http://schemas.microsoft.com/office/drawing/2014/main" id="{8BA1722A-A726-407D-B96B-FB488F46E293}"/>
              </a:ext>
            </a:extLst>
          </p:cNvPr>
          <p:cNvSpPr>
            <a:spLocks noGrp="1"/>
          </p:cNvSpPr>
          <p:nvPr>
            <p:ph idx="1"/>
          </p:nvPr>
        </p:nvSpPr>
        <p:spPr/>
        <p:txBody>
          <a:bodyPr/>
          <a:lstStyle/>
          <a:p>
            <a:pPr marL="0" indent="0">
              <a:buNone/>
            </a:pPr>
            <a:r>
              <a:rPr lang="en-IN" sz="2800" i="1" u="sng" dirty="0">
                <a:solidFill>
                  <a:schemeClr val="accent3">
                    <a:lumMod val="75000"/>
                  </a:schemeClr>
                </a:solidFill>
              </a:rPr>
              <a:t>Key Features:</a:t>
            </a:r>
          </a:p>
          <a:p>
            <a:pPr>
              <a:buFont typeface="Wingdings" panose="05000000000000000000" pitchFamily="2" charset="2"/>
              <a:buChar char="v"/>
            </a:pPr>
            <a:r>
              <a:rPr lang="en-IN" dirty="0"/>
              <a:t>15 persons</a:t>
            </a:r>
          </a:p>
          <a:p>
            <a:pPr>
              <a:buFont typeface="Wingdings" panose="05000000000000000000" pitchFamily="2" charset="2"/>
              <a:buChar char="v"/>
            </a:pPr>
            <a:r>
              <a:rPr lang="en-IN" dirty="0"/>
              <a:t>11 images per person with varying emotions and light</a:t>
            </a:r>
          </a:p>
          <a:p>
            <a:pPr>
              <a:buFont typeface="Wingdings" panose="05000000000000000000" pitchFamily="2" charset="2"/>
              <a:buChar char="v"/>
            </a:pPr>
            <a:r>
              <a:rPr lang="en-IN" dirty="0"/>
              <a:t>grayscale images</a:t>
            </a:r>
          </a:p>
          <a:p>
            <a:pPr>
              <a:buFont typeface="Wingdings" panose="05000000000000000000" pitchFamily="2" charset="2"/>
              <a:buChar char="v"/>
            </a:pPr>
            <a:r>
              <a:rPr lang="en-IN" dirty="0"/>
              <a:t>GIF format</a:t>
            </a:r>
          </a:p>
          <a:p>
            <a:pPr>
              <a:buFont typeface="Wingdings" panose="05000000000000000000" pitchFamily="2" charset="2"/>
              <a:buChar char="v"/>
            </a:pPr>
            <a:r>
              <a:rPr lang="en-IN" dirty="0"/>
              <a:t>size 320x243 (pixels)</a:t>
            </a:r>
          </a:p>
          <a:p>
            <a:endParaRPr lang="en-IN" dirty="0"/>
          </a:p>
        </p:txBody>
      </p:sp>
    </p:spTree>
    <p:extLst>
      <p:ext uri="{BB962C8B-B14F-4D97-AF65-F5344CB8AC3E}">
        <p14:creationId xmlns:p14="http://schemas.microsoft.com/office/powerpoint/2010/main" val="1641369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F30B3C-0481-4B08-988E-7EC80D1B698F}"/>
              </a:ext>
            </a:extLst>
          </p:cNvPr>
          <p:cNvSpPr>
            <a:spLocks noGrp="1"/>
          </p:cNvSpPr>
          <p:nvPr>
            <p:ph type="title"/>
          </p:nvPr>
        </p:nvSpPr>
        <p:spPr/>
        <p:txBody>
          <a:bodyPr/>
          <a:lstStyle/>
          <a:p>
            <a:r>
              <a:rPr lang="en-IN" dirty="0"/>
              <a:t>CALCULATING EIGENFACES</a:t>
            </a:r>
          </a:p>
        </p:txBody>
      </p:sp>
      <p:sp>
        <p:nvSpPr>
          <p:cNvPr id="3" name="Text Placeholder 2">
            <a:extLst>
              <a:ext uri="{FF2B5EF4-FFF2-40B4-BE49-F238E27FC236}">
                <a16:creationId xmlns="" xmlns:a16="http://schemas.microsoft.com/office/drawing/2014/main" id="{9D421BA1-E873-445F-B53A-10C4A639E78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735332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66C427D3-2CD1-46B0-956C-D2FA297A94B3}"/>
                  </a:ext>
                </a:extLst>
              </p:cNvPr>
              <p:cNvSpPr>
                <a:spLocks noGrp="1"/>
              </p:cNvSpPr>
              <p:nvPr>
                <p:ph idx="4294967295"/>
              </p:nvPr>
            </p:nvSpPr>
            <p:spPr>
              <a:xfrm>
                <a:off x="838200" y="719225"/>
                <a:ext cx="10515600" cy="5683250"/>
              </a:xfrm>
            </p:spPr>
            <p:txBody>
              <a:bodyPr/>
              <a:lstStyle/>
              <a:p>
                <a:pPr>
                  <a:buFont typeface="Wingdings" panose="05000000000000000000" pitchFamily="2" charset="2"/>
                  <a:buChar char="v"/>
                </a:pPr>
                <a:r>
                  <a:rPr lang="en-US" sz="2800" dirty="0"/>
                  <a:t> image I(</a:t>
                </a:r>
                <a:r>
                  <a:rPr lang="en-US" sz="2800" dirty="0" err="1"/>
                  <a:t>x,y</a:t>
                </a:r>
                <a:r>
                  <a:rPr lang="en-US" sz="2800" dirty="0"/>
                  <a:t>) can be represented as a 2-D </a:t>
                </a:r>
                <a14:m>
                  <m:oMath xmlns:m="http://schemas.openxmlformats.org/officeDocument/2006/math">
                    <m:sSub>
                      <m:sSubPr>
                        <m:ctrlPr>
                          <a:rPr lang="en-US" sz="2800" i="1">
                            <a:latin typeface="Cambria Math"/>
                          </a:rPr>
                        </m:ctrlPr>
                      </m:sSubPr>
                      <m:e>
                        <m:r>
                          <a:rPr lang="en-IN" sz="2800" i="1">
                            <a:latin typeface="Cambria Math" panose="02040503050406030204" pitchFamily="18" charset="0"/>
                          </a:rPr>
                          <m:t>𝑁</m:t>
                        </m:r>
                      </m:e>
                      <m:sub>
                        <m:r>
                          <a:rPr lang="en-IN" sz="2800" i="1">
                            <a:latin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a:rPr>
                        </m:ctrlPr>
                      </m:sSubPr>
                      <m:e>
                        <m:r>
                          <a:rPr lang="en-IN" sz="2800" i="1">
                            <a:latin typeface="Cambria Math" panose="02040503050406030204" pitchFamily="18" charset="0"/>
                          </a:rPr>
                          <m:t>𝑁</m:t>
                        </m:r>
                      </m:e>
                      <m:sub>
                        <m:r>
                          <a:rPr lang="en-IN" sz="2800" i="1">
                            <a:latin typeface="Cambria Math" panose="02040503050406030204" pitchFamily="18" charset="0"/>
                          </a:rPr>
                          <m:t>2</m:t>
                        </m:r>
                      </m:sub>
                    </m:sSub>
                  </m:oMath>
                </a14:m>
                <a:r>
                  <a:rPr lang="en-US" sz="2800" dirty="0"/>
                  <a:t> array of 8-bit intensity values</a:t>
                </a:r>
              </a:p>
              <a:p>
                <a:pPr>
                  <a:buFont typeface="Wingdings" panose="05000000000000000000" pitchFamily="2" charset="2"/>
                  <a:buChar char="v"/>
                </a:pPr>
                <a:r>
                  <a:rPr lang="en-US" sz="2800" dirty="0"/>
                  <a:t> Flattened to make a 1-D array of dimension </a:t>
                </a:r>
                <a14:m>
                  <m:oMath xmlns:m="http://schemas.openxmlformats.org/officeDocument/2006/math">
                    <m:sSub>
                      <m:sSubPr>
                        <m:ctrlPr>
                          <a:rPr lang="en-US" sz="2800" i="1">
                            <a:latin typeface="Cambria Math"/>
                          </a:rPr>
                        </m:ctrlPr>
                      </m:sSubPr>
                      <m:e>
                        <m:r>
                          <a:rPr lang="en-IN" sz="2800" i="1">
                            <a:latin typeface="Cambria Math" panose="02040503050406030204" pitchFamily="18" charset="0"/>
                          </a:rPr>
                          <m:t>𝑁</m:t>
                        </m:r>
                      </m:e>
                      <m:sub>
                        <m:r>
                          <a:rPr lang="en-IN" sz="2800" i="1">
                            <a:latin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a:rPr>
                        </m:ctrlPr>
                      </m:sSubPr>
                      <m:e>
                        <m:r>
                          <a:rPr lang="en-IN" sz="2800" i="1">
                            <a:latin typeface="Cambria Math" panose="02040503050406030204" pitchFamily="18" charset="0"/>
                          </a:rPr>
                          <m:t>𝑁</m:t>
                        </m:r>
                      </m:e>
                      <m:sub>
                        <m:r>
                          <a:rPr lang="en-IN" sz="2800" i="1">
                            <a:latin typeface="Cambria Math" panose="02040503050406030204" pitchFamily="18" charset="0"/>
                          </a:rPr>
                          <m:t>2</m:t>
                        </m:r>
                      </m:sub>
                    </m:sSub>
                    <m:r>
                      <a:rPr lang="en-IN" sz="2800" i="1">
                        <a:latin typeface="Cambria Math" panose="02040503050406030204" pitchFamily="18" charset="0"/>
                      </a:rPr>
                      <m:t> </m:t>
                    </m:r>
                  </m:oMath>
                </a14:m>
                <a:endParaRPr lang="en-US" sz="2800" dirty="0"/>
              </a:p>
              <a:p>
                <a:pPr>
                  <a:buFont typeface="Wingdings" panose="05000000000000000000" pitchFamily="2" charset="2"/>
                  <a:buChar char="v"/>
                </a:pPr>
                <a:r>
                  <a:rPr lang="en-US" sz="2800" dirty="0"/>
                  <a:t> training set of face images: </a:t>
                </a:r>
                <a14:m>
                  <m:oMath xmlns:m="http://schemas.openxmlformats.org/officeDocument/2006/math">
                    <m:sSub>
                      <m:sSubPr>
                        <m:ctrlPr>
                          <a:rPr lang="en-US" sz="2800" i="1">
                            <a:latin typeface="Cambria Math"/>
                          </a:rPr>
                        </m:ctrlPr>
                      </m:sSubPr>
                      <m:e>
                        <m:r>
                          <a:rPr lang="en-US" sz="2800" i="1">
                            <a:latin typeface="Cambria Math" panose="02040503050406030204" pitchFamily="18" charset="0"/>
                          </a:rPr>
                          <m:t>𝜏</m:t>
                        </m:r>
                      </m:e>
                      <m:sub>
                        <m:r>
                          <a:rPr lang="en-IN" sz="2800" i="1">
                            <a:latin typeface="Cambria Math" panose="02040503050406030204" pitchFamily="18" charset="0"/>
                          </a:rPr>
                          <m:t>1</m:t>
                        </m:r>
                      </m:sub>
                    </m:sSub>
                    <m:r>
                      <a:rPr lang="en-IN" sz="2800" i="1">
                        <a:latin typeface="Cambria Math" panose="02040503050406030204" pitchFamily="18" charset="0"/>
                      </a:rPr>
                      <m:t>,</m:t>
                    </m:r>
                    <m:sSub>
                      <m:sSubPr>
                        <m:ctrlPr>
                          <a:rPr lang="en-US" sz="2800" i="1">
                            <a:latin typeface="Cambria Math"/>
                          </a:rPr>
                        </m:ctrlPr>
                      </m:sSubPr>
                      <m:e>
                        <m:r>
                          <a:rPr lang="en-US" sz="2800" i="1">
                            <a:latin typeface="Cambria Math" panose="02040503050406030204" pitchFamily="18" charset="0"/>
                          </a:rPr>
                          <m:t>𝜏</m:t>
                        </m:r>
                      </m:e>
                      <m:sub>
                        <m:r>
                          <a:rPr lang="en-IN" sz="2800" i="1">
                            <a:latin typeface="Cambria Math" panose="02040503050406030204" pitchFamily="18" charset="0"/>
                          </a:rPr>
                          <m:t>2</m:t>
                        </m:r>
                      </m:sub>
                    </m:sSub>
                  </m:oMath>
                </a14:m>
                <a:r>
                  <a:rPr lang="en-IN" sz="2800" dirty="0"/>
                  <a:t>,…..,</a:t>
                </a:r>
                <a:r>
                  <a:rPr lang="en-US" sz="2800" dirty="0"/>
                  <a:t> </a:t>
                </a:r>
                <a14:m>
                  <m:oMath xmlns:m="http://schemas.openxmlformats.org/officeDocument/2006/math">
                    <m:sSub>
                      <m:sSubPr>
                        <m:ctrlPr>
                          <a:rPr lang="en-US" sz="2800" i="1">
                            <a:latin typeface="Cambria Math"/>
                          </a:rPr>
                        </m:ctrlPr>
                      </m:sSubPr>
                      <m:e>
                        <m:r>
                          <a:rPr lang="en-US" sz="2800" i="1">
                            <a:latin typeface="Cambria Math" panose="02040503050406030204" pitchFamily="18" charset="0"/>
                          </a:rPr>
                          <m:t>𝜏</m:t>
                        </m:r>
                      </m:e>
                      <m:sub>
                        <m:r>
                          <a:rPr lang="en-IN" sz="2800" i="1">
                            <a:latin typeface="Cambria Math" panose="02040503050406030204" pitchFamily="18" charset="0"/>
                          </a:rPr>
                          <m:t>𝑀</m:t>
                        </m:r>
                      </m:sub>
                    </m:sSub>
                  </m:oMath>
                </a14:m>
                <a:endParaRPr lang="en-IN" sz="2800" dirty="0"/>
              </a:p>
              <a:p>
                <a:pPr>
                  <a:buFont typeface="Wingdings" panose="05000000000000000000" pitchFamily="2" charset="2"/>
                  <a:buChar char="v"/>
                </a:pPr>
                <a:endParaRPr lang="en-IN" sz="2800" dirty="0"/>
              </a:p>
              <a:p>
                <a:pPr>
                  <a:buFont typeface="Wingdings" panose="05000000000000000000" pitchFamily="2" charset="2"/>
                  <a:buChar char="v"/>
                </a:pPr>
                <a:r>
                  <a:rPr lang="en-IN" sz="2800" dirty="0"/>
                  <a:t> Average face computed :  </a:t>
                </a:r>
                <a14:m>
                  <m:oMath xmlns:m="http://schemas.openxmlformats.org/officeDocument/2006/math">
                    <m:r>
                      <a:rPr lang="en-IN" sz="2800" i="1">
                        <a:latin typeface="Cambria Math" panose="02040503050406030204" pitchFamily="18" charset="0"/>
                        <a:ea typeface="Cambria Math" panose="02040503050406030204" pitchFamily="18" charset="0"/>
                      </a:rPr>
                      <m:t>𝜓</m:t>
                    </m:r>
                    <m:r>
                      <a:rPr lang="en-IN" sz="2800" i="1">
                        <a:latin typeface="Cambria Math" panose="02040503050406030204" pitchFamily="18" charset="0"/>
                        <a:ea typeface="Cambria Math" panose="02040503050406030204" pitchFamily="18" charset="0"/>
                      </a:rPr>
                      <m:t>=</m:t>
                    </m:r>
                    <m:f>
                      <m:fPr>
                        <m:ctrlPr>
                          <a:rPr lang="en-IN" sz="2800" i="1">
                            <a:latin typeface="Cambria Math"/>
                            <a:ea typeface="Cambria Math" panose="02040503050406030204" pitchFamily="18" charset="0"/>
                          </a:rPr>
                        </m:ctrlPr>
                      </m:fPr>
                      <m:num>
                        <m:r>
                          <a:rPr lang="en-IN" sz="2800" i="1">
                            <a:latin typeface="Cambria Math" panose="02040503050406030204" pitchFamily="18" charset="0"/>
                            <a:ea typeface="Cambria Math" panose="02040503050406030204" pitchFamily="18" charset="0"/>
                          </a:rPr>
                          <m:t>1</m:t>
                        </m:r>
                      </m:num>
                      <m:den>
                        <m:r>
                          <a:rPr lang="en-IN" sz="2800" i="1">
                            <a:latin typeface="Cambria Math" panose="02040503050406030204" pitchFamily="18" charset="0"/>
                            <a:ea typeface="Cambria Math" panose="02040503050406030204" pitchFamily="18" charset="0"/>
                          </a:rPr>
                          <m:t>𝑀</m:t>
                        </m:r>
                      </m:den>
                    </m:f>
                    <m:nary>
                      <m:naryPr>
                        <m:chr m:val="∑"/>
                        <m:ctrlPr>
                          <a:rPr lang="en-IN" sz="2800" i="1">
                            <a:latin typeface="Cambria Math"/>
                            <a:ea typeface="Cambria Math" panose="02040503050406030204" pitchFamily="18" charset="0"/>
                          </a:rPr>
                        </m:ctrlPr>
                      </m:naryPr>
                      <m:sub>
                        <m:r>
                          <m:rPr>
                            <m:brk m:alnAt="23"/>
                          </m:rPr>
                          <a:rPr lang="en-IN" sz="2800" i="1">
                            <a:latin typeface="Cambria Math" panose="02040503050406030204" pitchFamily="18" charset="0"/>
                            <a:ea typeface="Cambria Math" panose="02040503050406030204" pitchFamily="18" charset="0"/>
                          </a:rPr>
                          <m:t>𝑖</m:t>
                        </m:r>
                        <m:r>
                          <a:rPr lang="en-IN" sz="2800" i="1">
                            <a:latin typeface="Cambria Math" panose="02040503050406030204" pitchFamily="18" charset="0"/>
                            <a:ea typeface="Cambria Math" panose="02040503050406030204" pitchFamily="18" charset="0"/>
                          </a:rPr>
                          <m:t>=1</m:t>
                        </m:r>
                      </m:sub>
                      <m:sup>
                        <m:r>
                          <a:rPr lang="en-IN" sz="2800" i="1">
                            <a:latin typeface="Cambria Math" panose="02040503050406030204" pitchFamily="18" charset="0"/>
                            <a:ea typeface="Cambria Math" panose="02040503050406030204" pitchFamily="18" charset="0"/>
                          </a:rPr>
                          <m:t>𝑀</m:t>
                        </m:r>
                      </m:sup>
                      <m:e>
                        <m:sSub>
                          <m:sSubPr>
                            <m:ctrlPr>
                              <a:rPr lang="en-US" sz="2800" i="1">
                                <a:latin typeface="Cambria Math"/>
                              </a:rPr>
                            </m:ctrlPr>
                          </m:sSubPr>
                          <m:e>
                            <m:r>
                              <a:rPr lang="en-US" sz="2800" i="1">
                                <a:latin typeface="Cambria Math" panose="02040503050406030204" pitchFamily="18" charset="0"/>
                              </a:rPr>
                              <m:t>𝜏</m:t>
                            </m:r>
                          </m:e>
                          <m:sub>
                            <m:r>
                              <a:rPr lang="en-IN" sz="2800" i="1">
                                <a:latin typeface="Cambria Math" panose="02040503050406030204" pitchFamily="18" charset="0"/>
                              </a:rPr>
                              <m:t>𝑖</m:t>
                            </m:r>
                          </m:sub>
                        </m:sSub>
                      </m:e>
                    </m:nary>
                  </m:oMath>
                </a14:m>
                <a:endParaRPr lang="en-IN" sz="2800" dirty="0"/>
              </a:p>
              <a:p>
                <a:pPr>
                  <a:buFont typeface="Wingdings" panose="05000000000000000000" pitchFamily="2" charset="2"/>
                  <a:buChar char="v"/>
                </a:pPr>
                <a:endParaRPr lang="en-IN" sz="2800" dirty="0"/>
              </a:p>
              <a:p>
                <a:pPr>
                  <a:buFont typeface="Wingdings" panose="05000000000000000000" pitchFamily="2" charset="2"/>
                  <a:buChar char="v"/>
                </a:pPr>
                <a:r>
                  <a:rPr lang="en-US" sz="2800" dirty="0"/>
                  <a:t> deviation images : </a:t>
                </a:r>
                <a14:m>
                  <m:oMath xmlns:m="http://schemas.openxmlformats.org/officeDocument/2006/math">
                    <m:sSub>
                      <m:sSubPr>
                        <m:ctrlPr>
                          <a:rPr lang="en-US" sz="2800" i="1">
                            <a:latin typeface="Cambria Math"/>
                          </a:rPr>
                        </m:ctrlPr>
                      </m:sSubPr>
                      <m:e>
                        <m:r>
                          <m:rPr>
                            <m:sty m:val="p"/>
                          </m:rPr>
                          <a:rPr lang="el-GR" sz="2800" i="1">
                            <a:latin typeface="Cambria Math" panose="02040503050406030204" pitchFamily="18" charset="0"/>
                            <a:ea typeface="Cambria Math" panose="02040503050406030204" pitchFamily="18" charset="0"/>
                          </a:rPr>
                          <m:t>Φ</m:t>
                        </m:r>
                      </m:e>
                      <m:sub>
                        <m:r>
                          <a:rPr lang="en-IN" sz="2800" i="1">
                            <a:latin typeface="Cambria Math" panose="02040503050406030204" pitchFamily="18" charset="0"/>
                          </a:rPr>
                          <m:t>𝑖</m:t>
                        </m:r>
                      </m:sub>
                    </m:sSub>
                    <m:r>
                      <a:rPr lang="en-IN" sz="2800" i="1">
                        <a:latin typeface="Cambria Math" panose="02040503050406030204" pitchFamily="18" charset="0"/>
                      </a:rPr>
                      <m:t>=</m:t>
                    </m:r>
                    <m:sSub>
                      <m:sSubPr>
                        <m:ctrlPr>
                          <a:rPr lang="en-US" sz="2800" i="1">
                            <a:latin typeface="Cambria Math"/>
                          </a:rPr>
                        </m:ctrlPr>
                      </m:sSubPr>
                      <m:e>
                        <m:r>
                          <a:rPr lang="en-US" sz="2800" i="1">
                            <a:latin typeface="Cambria Math" panose="02040503050406030204" pitchFamily="18" charset="0"/>
                          </a:rPr>
                          <m:t>𝜏</m:t>
                        </m:r>
                      </m:e>
                      <m:sub>
                        <m:r>
                          <a:rPr lang="en-IN" sz="2800" i="1">
                            <a:latin typeface="Cambria Math" panose="02040503050406030204" pitchFamily="18" charset="0"/>
                          </a:rPr>
                          <m:t>𝑖</m:t>
                        </m:r>
                      </m:sub>
                    </m:sSub>
                    <m:r>
                      <a:rPr lang="en-IN" sz="2800" i="1">
                        <a:latin typeface="Cambria Math" panose="02040503050406030204" pitchFamily="18" charset="0"/>
                      </a:rPr>
                      <m:t>−</m:t>
                    </m:r>
                    <m:r>
                      <a:rPr lang="en-IN" sz="2800" i="1">
                        <a:latin typeface="Cambria Math" panose="02040503050406030204" pitchFamily="18" charset="0"/>
                        <a:ea typeface="Cambria Math" panose="02040503050406030204" pitchFamily="18" charset="0"/>
                      </a:rPr>
                      <m:t>𝜓</m:t>
                    </m:r>
                  </m:oMath>
                </a14:m>
                <a:endParaRPr lang="en-US" sz="2800" dirty="0"/>
              </a:p>
              <a:p>
                <a:pPr>
                  <a:buFont typeface="Wingdings" panose="05000000000000000000" pitchFamily="2" charset="2"/>
                  <a:buChar char="v"/>
                </a:pPr>
                <a:endParaRPr lang="en-US" sz="2800" dirty="0"/>
              </a:p>
              <a:p>
                <a:pPr>
                  <a:buFont typeface="Wingdings" panose="05000000000000000000" pitchFamily="2" charset="2"/>
                  <a:buChar char="v"/>
                </a:pPr>
                <a:r>
                  <a:rPr lang="en-US" sz="2800" dirty="0"/>
                  <a:t> So our training data is now represented as : </a:t>
                </a:r>
                <a14:m>
                  <m:oMath xmlns:m="http://schemas.openxmlformats.org/officeDocument/2006/math">
                    <m:r>
                      <a:rPr lang="en-IN" sz="2800" i="1">
                        <a:latin typeface="Cambria Math" panose="02040503050406030204" pitchFamily="18" charset="0"/>
                      </a:rPr>
                      <m:t>𝐴</m:t>
                    </m:r>
                    <m:r>
                      <a:rPr lang="en-IN" sz="2800" i="1">
                        <a:latin typeface="Cambria Math" panose="02040503050406030204" pitchFamily="18" charset="0"/>
                      </a:rPr>
                      <m:t>=[</m:t>
                    </m:r>
                    <m:sSub>
                      <m:sSubPr>
                        <m:ctrlPr>
                          <a:rPr lang="en-US" sz="2800" i="1">
                            <a:latin typeface="Cambria Math"/>
                          </a:rPr>
                        </m:ctrlPr>
                      </m:sSubPr>
                      <m:e>
                        <m:r>
                          <m:rPr>
                            <m:sty m:val="p"/>
                          </m:rPr>
                          <a:rPr lang="el-GR" sz="2800" i="1">
                            <a:latin typeface="Cambria Math" panose="02040503050406030204" pitchFamily="18" charset="0"/>
                            <a:ea typeface="Cambria Math" panose="02040503050406030204" pitchFamily="18" charset="0"/>
                          </a:rPr>
                          <m:t>Φ</m:t>
                        </m:r>
                      </m:e>
                      <m:sub>
                        <m:r>
                          <a:rPr lang="en-IN" sz="2800" i="1">
                            <a:latin typeface="Cambria Math" panose="02040503050406030204" pitchFamily="18" charset="0"/>
                            <a:ea typeface="Cambria Math" panose="02040503050406030204" pitchFamily="18" charset="0"/>
                          </a:rPr>
                          <m:t>1</m:t>
                        </m:r>
                      </m:sub>
                    </m:sSub>
                    <m:r>
                      <a:rPr lang="en-IN" sz="2800" i="1">
                        <a:latin typeface="Cambria Math" panose="02040503050406030204" pitchFamily="18" charset="0"/>
                      </a:rPr>
                      <m:t>,</m:t>
                    </m:r>
                    <m:sSub>
                      <m:sSubPr>
                        <m:ctrlPr>
                          <a:rPr lang="en-US" sz="2800" i="1">
                            <a:latin typeface="Cambria Math"/>
                          </a:rPr>
                        </m:ctrlPr>
                      </m:sSubPr>
                      <m:e>
                        <m:r>
                          <m:rPr>
                            <m:sty m:val="p"/>
                          </m:rPr>
                          <a:rPr lang="el-GR" sz="2800" i="1">
                            <a:latin typeface="Cambria Math" panose="02040503050406030204" pitchFamily="18" charset="0"/>
                            <a:ea typeface="Cambria Math" panose="02040503050406030204" pitchFamily="18" charset="0"/>
                          </a:rPr>
                          <m:t>Φ</m:t>
                        </m:r>
                      </m:e>
                      <m:sub>
                        <m:r>
                          <a:rPr lang="en-IN" sz="2800" i="1">
                            <a:latin typeface="Cambria Math" panose="02040503050406030204" pitchFamily="18" charset="0"/>
                            <a:ea typeface="Cambria Math" panose="02040503050406030204" pitchFamily="18" charset="0"/>
                          </a:rPr>
                          <m:t>2</m:t>
                        </m:r>
                      </m:sub>
                    </m:sSub>
                    <m:r>
                      <a:rPr lang="en-IN" sz="2800" i="1">
                        <a:latin typeface="Cambria Math" panose="02040503050406030204" pitchFamily="18" charset="0"/>
                      </a:rPr>
                      <m:t>,…,</m:t>
                    </m:r>
                    <m:sSub>
                      <m:sSubPr>
                        <m:ctrlPr>
                          <a:rPr lang="en-US" sz="2800" i="1">
                            <a:latin typeface="Cambria Math"/>
                          </a:rPr>
                        </m:ctrlPr>
                      </m:sSubPr>
                      <m:e>
                        <m:r>
                          <m:rPr>
                            <m:sty m:val="p"/>
                          </m:rPr>
                          <a:rPr lang="el-GR" sz="2800" i="1">
                            <a:latin typeface="Cambria Math" panose="02040503050406030204" pitchFamily="18" charset="0"/>
                            <a:ea typeface="Cambria Math" panose="02040503050406030204" pitchFamily="18" charset="0"/>
                          </a:rPr>
                          <m:t>Φ</m:t>
                        </m:r>
                      </m:e>
                      <m:sub>
                        <m:r>
                          <a:rPr lang="en-IN" sz="2800" i="1">
                            <a:latin typeface="Cambria Math" panose="02040503050406030204" pitchFamily="18" charset="0"/>
                            <a:ea typeface="Cambria Math" panose="02040503050406030204" pitchFamily="18" charset="0"/>
                          </a:rPr>
                          <m:t>𝑀</m:t>
                        </m:r>
                      </m:sub>
                    </m:sSub>
                    <m:r>
                      <a:rPr lang="en-IN" sz="2800" i="1">
                        <a:latin typeface="Cambria Math" panose="02040503050406030204" pitchFamily="18" charset="0"/>
                      </a:rPr>
                      <m:t>]</m:t>
                    </m:r>
                  </m:oMath>
                </a14:m>
                <a:endParaRPr lang="en-US" sz="2800" dirty="0"/>
              </a:p>
              <a:p>
                <a:pPr>
                  <a:buFont typeface="Wingdings" panose="05000000000000000000" pitchFamily="2" charset="2"/>
                  <a:buChar char="v"/>
                </a:pPr>
                <a:endParaRPr lang="en-US" dirty="0"/>
              </a:p>
              <a:p>
                <a:endParaRPr lang="en-US" dirty="0"/>
              </a:p>
            </p:txBody>
          </p:sp>
        </mc:Choice>
        <mc:Fallback xmlns="">
          <p:sp>
            <p:nvSpPr>
              <p:cNvPr id="3" name="Content Placeholder 2">
                <a:extLst>
                  <a:ext uri="{FF2B5EF4-FFF2-40B4-BE49-F238E27FC236}">
                    <a16:creationId xmlns:a16="http://schemas.microsoft.com/office/drawing/2014/main" id="{66C427D3-2CD1-46B0-956C-D2FA297A94B3}"/>
                  </a:ext>
                </a:extLst>
              </p:cNvPr>
              <p:cNvSpPr>
                <a:spLocks noGrp="1" noRot="1" noChangeAspect="1" noMove="1" noResize="1" noEditPoints="1" noAdjustHandles="1" noChangeArrowheads="1" noChangeShapeType="1" noTextEdit="1"/>
              </p:cNvSpPr>
              <p:nvPr>
                <p:ph idx="4294967295"/>
              </p:nvPr>
            </p:nvSpPr>
            <p:spPr>
              <a:xfrm>
                <a:off x="838200" y="719225"/>
                <a:ext cx="10515600" cy="5683250"/>
              </a:xfrm>
              <a:blipFill>
                <a:blip r:embed="rId2"/>
                <a:stretch>
                  <a:fillRect l="-1449" t="-1931"/>
                </a:stretch>
              </a:blipFill>
            </p:spPr>
            <p:txBody>
              <a:bodyPr/>
              <a:lstStyle/>
              <a:p>
                <a:r>
                  <a:rPr lang="en-IN">
                    <a:noFill/>
                  </a:rPr>
                  <a:t> </a:t>
                </a:r>
              </a:p>
            </p:txBody>
          </p:sp>
        </mc:Fallback>
      </mc:AlternateContent>
    </p:spTree>
    <p:extLst>
      <p:ext uri="{BB962C8B-B14F-4D97-AF65-F5344CB8AC3E}">
        <p14:creationId xmlns:p14="http://schemas.microsoft.com/office/powerpoint/2010/main" val="9506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125000"/>
              </a:schemeClr>
              <a:schemeClr val="phClr">
                <a:tint val="92000"/>
                <a:shade val="70000"/>
                <a:satMod val="110000"/>
              </a:schemeClr>
            </a:duotone>
          </a:blip>
          <a:tile tx="0" ty="0" sx="22000" sy="22000" flip="none" algn="tl"/>
        </a:blipFill>
      </a:bgFillStyleLst>
    </a:fmtScheme>
  </a:themeElements>
  <a:objectDefaults/>
  <a:extraClrSchemeLst/>
  <a:extLst>
    <a:ext uri="{05A4C25C-085E-4340-85A3-A5531E510DB2}">
      <thm15:themeFamily xmlns="" xmlns:thm15="http://schemas.microsoft.com/office/thememl/2012/main" name="Integral" id="{3577F8C9-A904-41D8-97D2-FD898F53F20E}" vid="{E736489A-00C3-4E0A-AAA8-D4D3127BA5B3}"/>
    </a:ext>
  </a:extLst>
</a:theme>
</file>

<file path=docProps/app.xml><?xml version="1.0" encoding="utf-8"?>
<Properties xmlns="http://schemas.openxmlformats.org/officeDocument/2006/extended-properties" xmlns:vt="http://schemas.openxmlformats.org/officeDocument/2006/docPropsVTypes">
  <Template>Retrospect</Template>
  <TotalTime>1108</TotalTime>
  <Words>2459</Words>
  <Application>Microsoft Office PowerPoint</Application>
  <PresentationFormat>Custom</PresentationFormat>
  <Paragraphs>474</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Integral</vt:lpstr>
      <vt:lpstr>Eigenfaces for Recognition</vt:lpstr>
      <vt:lpstr>MOTIVATION</vt:lpstr>
      <vt:lpstr>PowerPoint Presentation</vt:lpstr>
      <vt:lpstr>Method outline</vt:lpstr>
      <vt:lpstr>PowerPoint Presentation</vt:lpstr>
      <vt:lpstr>DATA SET USED</vt:lpstr>
      <vt:lpstr>YALE DATASET</vt:lpstr>
      <vt:lpstr>CALCULATING EIGENFACES</vt:lpstr>
      <vt:lpstr>PowerPoint Presentation</vt:lpstr>
      <vt:lpstr>Average face image</vt:lpstr>
      <vt:lpstr>Original image and deviation Image</vt:lpstr>
      <vt:lpstr>PowerPoint Presentation</vt:lpstr>
      <vt:lpstr>PowerPoint Presentation</vt:lpstr>
      <vt:lpstr>PowerPoint Presentation</vt:lpstr>
      <vt:lpstr>    Classifying a face image </vt:lpstr>
      <vt:lpstr>PowerPoint Presentation</vt:lpstr>
      <vt:lpstr>PowerPoint Presentation</vt:lpstr>
      <vt:lpstr>PowerPoint Presentation</vt:lpstr>
      <vt:lpstr>Experiments &amp; results</vt:lpstr>
      <vt:lpstr>PowerPoint Presentation</vt:lpstr>
      <vt:lpstr>PowerPoint Presentation</vt:lpstr>
      <vt:lpstr>Choice of M’ </vt:lpstr>
      <vt:lpstr>Calculating the threshold value</vt:lpstr>
      <vt:lpstr>Calculating the threshold value</vt:lpstr>
      <vt:lpstr>PowerPoint Presentation</vt:lpstr>
      <vt:lpstr>PowerPoint Presentation</vt:lpstr>
      <vt:lpstr>PowerPoint Presentation</vt:lpstr>
      <vt:lpstr>PowerPoint Presentation</vt:lpstr>
      <vt:lpstr>PowerPoint Presentation</vt:lpstr>
      <vt:lpstr>Testing on some other images</vt:lpstr>
      <vt:lpstr>PowerPoint Presentation</vt:lpstr>
      <vt:lpstr>PowerPoint Presentation</vt:lpstr>
      <vt:lpstr>PowerPoint Presentation</vt:lpstr>
      <vt:lpstr>PowerPoint Presentation</vt:lpstr>
      <vt:lpstr>PowerPoint Presentation</vt:lpstr>
      <vt:lpstr>Some other findings</vt:lpstr>
      <vt:lpstr>PowerPoint Presentation</vt:lpstr>
      <vt:lpstr>Some other findings (contd.)</vt:lpstr>
      <vt:lpstr>CONCLUSION</vt:lpstr>
      <vt:lpstr>PowerPoint Presentation</vt:lpstr>
      <vt:lpstr>     FUTURE SCOPE</vt:lpstr>
      <vt:lpstr>UPDATING EIGENFACES</vt:lpstr>
      <vt:lpstr>FACE DETECTION</vt:lpstr>
      <vt:lpstr>references</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Eigenfaces for Recognition</dc:title>
  <dc:creator>Avirup Chakraborty</dc:creator>
  <cp:lastModifiedBy>lenovo</cp:lastModifiedBy>
  <cp:revision>95</cp:revision>
  <dcterms:created xsi:type="dcterms:W3CDTF">2020-04-26T05:43:44Z</dcterms:created>
  <dcterms:modified xsi:type="dcterms:W3CDTF">2020-05-01T10:13:47Z</dcterms:modified>
</cp:coreProperties>
</file>