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57" r:id="rId3"/>
    <p:sldId id="302" r:id="rId4"/>
    <p:sldId id="259" r:id="rId5"/>
    <p:sldId id="291" r:id="rId6"/>
    <p:sldId id="294" r:id="rId7"/>
    <p:sldId id="295" r:id="rId8"/>
    <p:sldId id="303" r:id="rId9"/>
    <p:sldId id="277" r:id="rId10"/>
    <p:sldId id="283" r:id="rId11"/>
    <p:sldId id="278" r:id="rId12"/>
    <p:sldId id="279" r:id="rId13"/>
    <p:sldId id="287" r:id="rId14"/>
    <p:sldId id="281" r:id="rId15"/>
    <p:sldId id="301" r:id="rId16"/>
    <p:sldId id="268" r:id="rId17"/>
    <p:sldId id="272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06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17"/>
  </p:normalViewPr>
  <p:slideViewPr>
    <p:cSldViewPr snapToGrid="0" snapToObjects="1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0870-6F51-B746-A579-BE969D396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9B93C-5296-C145-8C14-3CF34AE88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BB1F-2003-FE4F-9B93-96F94CEF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FB57-EB04-D04F-A50B-C7F932C7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91A3-D0B0-164B-95FF-BDD8F061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4F03-04B0-7240-84AE-942903F7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E061-DAF2-BA4A-8A8B-8AD01321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DF0F-E7A7-FE42-998C-8A90F854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72A8-E657-ED48-86D7-252520B9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9DFA-059F-4E47-8636-AE18F0CB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36BF-88AE-CE47-B21B-D98A6BFC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0EAB-3BDA-9F4F-B579-A1EF7CD7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4816-72A6-7243-8B24-A9E7481D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A7BB-5800-AA4E-BDE6-B3581FFCF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24" y="1825625"/>
            <a:ext cx="5588876" cy="3788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3C17-A71E-484F-8E3E-6CA923DA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99386" cy="37883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6E7F-C725-1C42-948B-F3DDE97C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8FAD-474C-774F-B6A9-0941AF24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F9CE9-FBA7-2342-AF9B-364F5430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6FF-64F3-F94C-8911-B9E38B1E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33F98-B49C-C643-BEFB-2C211AD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45683-C2BE-2947-BAA2-667C6E5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45BB-033D-B344-93B2-DFE486E5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FA4F9-4D4B-7649-9D27-A4DEDDAE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7CDE1-39D6-EE4E-BC66-6511CE8F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67E5-EF2A-0A4F-AB4F-F9706E4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D017BA1-46AC-C841-88B6-BB4D59FF1458}"/>
              </a:ext>
            </a:extLst>
          </p:cNvPr>
          <p:cNvGrpSpPr/>
          <p:nvPr userDrawn="1"/>
        </p:nvGrpSpPr>
        <p:grpSpPr>
          <a:xfrm>
            <a:off x="0" y="5678996"/>
            <a:ext cx="12192000" cy="1179004"/>
            <a:chOff x="0" y="5678996"/>
            <a:chExt cx="12192000" cy="1179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453F78-75CA-924A-9BAB-4A6FCF6D5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41337" y="5678996"/>
              <a:ext cx="8050663" cy="1179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CFCB38-E1C1-724D-B6B0-C453925A9073}"/>
                </a:ext>
              </a:extLst>
            </p:cNvPr>
            <p:cNvSpPr/>
            <p:nvPr/>
          </p:nvSpPr>
          <p:spPr>
            <a:xfrm>
              <a:off x="0" y="5678996"/>
              <a:ext cx="8789158" cy="1179004"/>
            </a:xfrm>
            <a:prstGeom prst="rect">
              <a:avLst/>
            </a:prstGeom>
            <a:solidFill>
              <a:srgbClr val="0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060F7F-B57C-0440-80EA-BC16A2FEE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5733426"/>
              <a:ext cx="3793203" cy="1068993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1D13C-A5BB-A544-9C3D-59C5A5C9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0AED-4B29-D14C-AA72-752D7A67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924" y="1825625"/>
            <a:ext cx="11340662" cy="377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2C87-0818-6B4F-BAB0-2E13C8E3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B102-9C77-EF42-8EF4-CCC12F7C03A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6CC0-C740-EE41-93B4-00EA1872F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C3B2-32BA-AA4E-84E9-D7F8BFE2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urworldindata.org/what-can-data-on-testing-tell-us-about-the-pandemic" TargetMode="External"/><Relationship Id="rId4" Type="http://schemas.openxmlformats.org/officeDocument/2006/relationships/hyperlink" Target="https://www.washingtonpost.com/world/2020/03/13/how-countries-around-world-have-tried-contain-coronavirus/?arc404=tru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tree/master/csse_covid_19_data/csse_covid_19_time_seri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ourworldindat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covidtracking.com/api/states/dail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8AED-16A2-234B-9B1C-A1E88DCC4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5" y="2864069"/>
            <a:ext cx="9767887" cy="868362"/>
          </a:xfrm>
        </p:spPr>
        <p:txBody>
          <a:bodyPr>
            <a:normAutofit fontScale="90000"/>
          </a:bodyPr>
          <a:lstStyle/>
          <a:p>
            <a:r>
              <a:rPr lang="en-US" sz="6700" b="1" dirty="0"/>
              <a:t>How Do We Flatten The Curve?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233D7-6377-B84F-8499-E8A6DA68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268" y="420016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Debanjan Das</a:t>
            </a:r>
          </a:p>
          <a:p>
            <a:r>
              <a:rPr lang="en-IE" dirty="0"/>
              <a:t>&lt; 01-05-2020 &gt;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B650C-4271-4EBD-A5D9-41A8831E76FD}"/>
              </a:ext>
            </a:extLst>
          </p:cNvPr>
          <p:cNvSpPr txBox="1"/>
          <p:nvPr/>
        </p:nvSpPr>
        <p:spPr>
          <a:xfrm>
            <a:off x="3895725" y="3732431"/>
            <a:ext cx="547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COVID-19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A6609-F7D3-4161-97C0-B0C32075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31" y="112410"/>
            <a:ext cx="4518938" cy="27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2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A925-C956-8843-BBD9-4FD6B4E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17500"/>
            <a:ext cx="11340662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 – RQ2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21D9-E2C8-F948-9096-D377548D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" y="1025525"/>
            <a:ext cx="11340662" cy="3771276"/>
          </a:xfrm>
        </p:spPr>
        <p:txBody>
          <a:bodyPr/>
          <a:lstStyle/>
          <a:p>
            <a:r>
              <a:rPr lang="en-US" dirty="0"/>
              <a:t>A graph demonstrating the effect of lockdown in Norway.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A318A-2847-45FD-B6AB-5F1742E6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49" y="1415573"/>
            <a:ext cx="10475201" cy="40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A925-C956-8843-BBD9-4FD6B4E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9" y="90487"/>
            <a:ext cx="11340662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 – RQ2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21D9-E2C8-F948-9096-D377548D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19" y="826153"/>
            <a:ext cx="11340662" cy="767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has also been implicated that the longer a country takes to implement a lockdown, the higher is the mean growth rate of cases.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33605-E553-468A-9331-33FF5D6B0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9" y="1593197"/>
            <a:ext cx="10853977" cy="40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8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A925-C956-8843-BBD9-4FD6B4E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939"/>
            <a:ext cx="11340662" cy="818839"/>
          </a:xfrm>
        </p:spPr>
        <p:txBody>
          <a:bodyPr/>
          <a:lstStyle/>
          <a:p>
            <a:r>
              <a:rPr lang="en-US" dirty="0"/>
              <a:t>   Reason behind sharp increase in US cases?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220B8-C898-4A41-9D7A-B58D98726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2" t="29722" r="22734" b="11250"/>
          <a:stretch/>
        </p:blipFill>
        <p:spPr>
          <a:xfrm>
            <a:off x="0" y="772900"/>
            <a:ext cx="5332385" cy="405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C350E-5F65-4531-8394-979A55B8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061" y="782425"/>
            <a:ext cx="6793939" cy="4048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267611-767E-4AA4-94FC-89A9276ADF18}"/>
              </a:ext>
            </a:extLst>
          </p:cNvPr>
          <p:cNvSpPr/>
          <p:nvPr/>
        </p:nvSpPr>
        <p:spPr>
          <a:xfrm>
            <a:off x="1938337" y="4948649"/>
            <a:ext cx="831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Indication of less testing by the US compared to other countries. Until 23</a:t>
            </a:r>
            <a:r>
              <a:rPr lang="en-IN" baseline="30000" dirty="0"/>
              <a:t>rd</a:t>
            </a:r>
            <a:r>
              <a:rPr lang="en-IN" dirty="0"/>
              <a:t> of March, less than 1 test per 1000 people were conducted.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A10D5-B407-4674-B6E2-686FF463E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9620"/>
            <a:ext cx="49911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CA6EA-BCCE-4D56-B7A0-0259828F2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461290"/>
            <a:ext cx="342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6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E64A-D2D3-41A8-9DDF-27230639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6"/>
            <a:ext cx="11340662" cy="111124"/>
          </a:xfrm>
        </p:spPr>
        <p:txBody>
          <a:bodyPr>
            <a:normAutofit fontScale="90000"/>
          </a:bodyPr>
          <a:lstStyle/>
          <a:p>
            <a:r>
              <a:rPr lang="en-IN" dirty="0"/>
              <a:t>    Decrease In Mobility Rates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B83E9-5963-43E9-82BC-72B50220A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1" t="23317" r="13874" b="9476"/>
          <a:stretch/>
        </p:blipFill>
        <p:spPr>
          <a:xfrm>
            <a:off x="0" y="0"/>
            <a:ext cx="12567838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B1047-39F3-4465-A378-86CCB1EA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" y="2224066"/>
            <a:ext cx="11340662" cy="17097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mobility rate? – Movement trends over time by geography, across different categories of places. </a:t>
            </a:r>
          </a:p>
        </p:txBody>
      </p:sp>
    </p:spTree>
    <p:extLst>
      <p:ext uri="{BB962C8B-B14F-4D97-AF65-F5344CB8AC3E}">
        <p14:creationId xmlns:p14="http://schemas.microsoft.com/office/powerpoint/2010/main" val="398311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8EB63B-B6CC-44A2-AE36-DA825C62615C}"/>
              </a:ext>
            </a:extLst>
          </p:cNvPr>
          <p:cNvSpPr txBox="1"/>
          <p:nvPr/>
        </p:nvSpPr>
        <p:spPr>
          <a:xfrm>
            <a:off x="276225" y="4005263"/>
            <a:ext cx="11820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an in-depth analysis of US states, it is observed that mean growth rate tends to increase in incidence of less testing and high mobility rates. </a:t>
            </a:r>
          </a:p>
          <a:p>
            <a:endParaRPr lang="en-IN" dirty="0"/>
          </a:p>
          <a:p>
            <a:r>
              <a:rPr lang="en-IN" dirty="0"/>
              <a:t>That is exactly what has happened with United States which might be one of the reasons their growth rate is so high.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456F4-35EE-4524-860B-394760F8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63"/>
            <a:ext cx="5778438" cy="37597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9F48D0-9870-41E4-A16B-FA95CA7D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14" y="138625"/>
            <a:ext cx="6600636" cy="36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19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5855-E888-4747-9E48-A68C3CEE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1302-DFBD-E647-8F99-36ECD302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personal identity (names, date of birth) has been revealed. </a:t>
            </a:r>
          </a:p>
          <a:p>
            <a:r>
              <a:rPr lang="en-US" dirty="0"/>
              <a:t>Data taken from an opensource framework and other verified sources.</a:t>
            </a:r>
          </a:p>
          <a:p>
            <a:r>
              <a:rPr lang="en-US" dirty="0"/>
              <a:t>Research projects are subject to risk when it comes to getting misused. </a:t>
            </a:r>
          </a:p>
          <a:p>
            <a:r>
              <a:rPr lang="en-US" dirty="0"/>
              <a:t>Confusion might arise between co-relation and causation. </a:t>
            </a:r>
          </a:p>
        </p:txBody>
      </p:sp>
    </p:spTree>
    <p:extLst>
      <p:ext uri="{BB962C8B-B14F-4D97-AF65-F5344CB8AC3E}">
        <p14:creationId xmlns:p14="http://schemas.microsoft.com/office/powerpoint/2010/main" val="1517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5855-E888-4747-9E48-A68C3CEE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and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1302-DFBD-E647-8F99-36ECD302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used further to check how some of the factors are behaving.</a:t>
            </a:r>
          </a:p>
          <a:p>
            <a:r>
              <a:rPr lang="en-US" dirty="0"/>
              <a:t>With so much COVID-19 data flying around, it’s best to take the data with a grain of salt as it might have been influenced by political reasons. </a:t>
            </a:r>
          </a:p>
          <a:p>
            <a:r>
              <a:rPr lang="en-US" dirty="0"/>
              <a:t> Enough sources of data to use those ranges of prediction in order to establish some level of confidence. </a:t>
            </a:r>
          </a:p>
        </p:txBody>
      </p:sp>
    </p:spTree>
    <p:extLst>
      <p:ext uri="{BB962C8B-B14F-4D97-AF65-F5344CB8AC3E}">
        <p14:creationId xmlns:p14="http://schemas.microsoft.com/office/powerpoint/2010/main" val="420967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BBD6-B7E0-EC4A-9779-806088EC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5B57-D8A5-EF43-8493-299C5449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factors like Testing and Mobility, found to have a co-relation with growth rate. </a:t>
            </a:r>
          </a:p>
          <a:p>
            <a:r>
              <a:rPr lang="en-US" dirty="0"/>
              <a:t>The curve can be flattened with high testing and low mobility rates.</a:t>
            </a:r>
          </a:p>
          <a:p>
            <a:r>
              <a:rPr lang="en-US" dirty="0"/>
              <a:t>Higher the testing, the lesser the growth rate is likely to be in future.</a:t>
            </a:r>
          </a:p>
          <a:p>
            <a:r>
              <a:rPr lang="en-US" dirty="0"/>
              <a:t>Similarly, a country with less mobility is likely to have less growth rate.</a:t>
            </a:r>
          </a:p>
          <a:p>
            <a:r>
              <a:rPr lang="en-US" dirty="0"/>
              <a:t>These correlations do not imply causation. </a:t>
            </a:r>
          </a:p>
        </p:txBody>
      </p:sp>
    </p:spTree>
    <p:extLst>
      <p:ext uri="{BB962C8B-B14F-4D97-AF65-F5344CB8AC3E}">
        <p14:creationId xmlns:p14="http://schemas.microsoft.com/office/powerpoint/2010/main" val="330805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D1F5A-1272-4CAF-97D4-416B69BD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233487"/>
            <a:ext cx="7977188" cy="3985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59947-FD79-43BA-9E6F-C51B5779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590550"/>
            <a:ext cx="8867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140997-6451-4A4C-BE4B-E03227A1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&amp;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66719-E09F-7F4C-B843-21F0A49D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education and awareness. </a:t>
            </a:r>
          </a:p>
          <a:p>
            <a:r>
              <a:rPr lang="en-US" dirty="0"/>
              <a:t>The main objective of this project is to investigate the impact of various factors affecting the severity of the COVID-19 outbreak and how it is being dealt globally.</a:t>
            </a:r>
          </a:p>
        </p:txBody>
      </p:sp>
    </p:spTree>
    <p:extLst>
      <p:ext uri="{BB962C8B-B14F-4D97-AF65-F5344CB8AC3E}">
        <p14:creationId xmlns:p14="http://schemas.microsoft.com/office/powerpoint/2010/main" val="420276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97A6E5-7C48-4704-B4BF-1741EB1E5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1058399"/>
            <a:ext cx="5657850" cy="37928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A2CF92-2529-47C6-BE2A-15703A31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317501"/>
            <a:ext cx="11341100" cy="740898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862F3-A67B-43A6-BC0E-B19ADB13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13" y="1106023"/>
            <a:ext cx="6301304" cy="36279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0B41BB-383D-4061-9CC6-905CEF384E64}"/>
              </a:ext>
            </a:extLst>
          </p:cNvPr>
          <p:cNvSpPr/>
          <p:nvPr/>
        </p:nvSpPr>
        <p:spPr>
          <a:xfrm>
            <a:off x="195263" y="4854355"/>
            <a:ext cx="5367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sz="1400" dirty="0">
                <a:hlinkClick r:id="rId4"/>
              </a:rPr>
              <a:t>https://www.washingtonpost.com/world/2020/03/13/how-countries-around-world-have-tried-contain-coronavirus/?arc404=true</a:t>
            </a:r>
            <a:r>
              <a:rPr lang="en-US" dirty="0"/>
              <a:t>)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0144A-BB87-418A-B4C8-B4B53F5A69E0}"/>
              </a:ext>
            </a:extLst>
          </p:cNvPr>
          <p:cNvSpPr/>
          <p:nvPr/>
        </p:nvSpPr>
        <p:spPr>
          <a:xfrm>
            <a:off x="5955765" y="48424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IN" sz="14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https://ourworldindata.org/what-can-data-on-testing-tell-us-about-the-pandemic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516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7A44-C918-CF45-B84E-C25C99B6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E121-5A83-6940-9BAA-54E3C04E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>
                <a:solidFill>
                  <a:srgbClr val="0070C0"/>
                </a:solidFill>
              </a:rPr>
              <a:t>factors </a:t>
            </a:r>
            <a:r>
              <a:rPr lang="en-US" dirty="0"/>
              <a:t>affect the severity of Covid-19 outbreak within a country? </a:t>
            </a:r>
          </a:p>
          <a:p>
            <a:r>
              <a:rPr lang="en-US" dirty="0"/>
              <a:t>Has </a:t>
            </a:r>
            <a:r>
              <a:rPr lang="en-US" dirty="0">
                <a:solidFill>
                  <a:schemeClr val="accent1"/>
                </a:solidFill>
              </a:rPr>
              <a:t>lockdown and social distancing </a:t>
            </a:r>
            <a:r>
              <a:rPr lang="en-US" dirty="0"/>
              <a:t>measures reduced the number of cases globally?</a:t>
            </a:r>
          </a:p>
          <a:p>
            <a:r>
              <a:rPr lang="en-US" dirty="0"/>
              <a:t>Why has there been a </a:t>
            </a:r>
            <a:r>
              <a:rPr lang="en-US" dirty="0">
                <a:solidFill>
                  <a:srgbClr val="0070C0"/>
                </a:solidFill>
              </a:rPr>
              <a:t>sharp increase </a:t>
            </a:r>
            <a:r>
              <a:rPr lang="en-US" dirty="0"/>
              <a:t>in the number of cases in US? </a:t>
            </a:r>
          </a:p>
        </p:txBody>
      </p:sp>
    </p:spTree>
    <p:extLst>
      <p:ext uri="{BB962C8B-B14F-4D97-AF65-F5344CB8AC3E}">
        <p14:creationId xmlns:p14="http://schemas.microsoft.com/office/powerpoint/2010/main" val="256323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E6DD-5514-4FA6-BC40-D1B2A380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43" y="292101"/>
            <a:ext cx="11340662" cy="5778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 and Data Collection – RQ1 and RQ2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AB04B-8519-4D74-B534-C0EA33CAD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69"/>
          <a:stretch/>
        </p:blipFill>
        <p:spPr>
          <a:xfrm>
            <a:off x="523874" y="1088343"/>
            <a:ext cx="10668000" cy="1418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928693-D711-4933-B3F4-3107648238A4}"/>
              </a:ext>
            </a:extLst>
          </p:cNvPr>
          <p:cNvSpPr/>
          <p:nvPr/>
        </p:nvSpPr>
        <p:spPr>
          <a:xfrm>
            <a:off x="428625" y="3952013"/>
            <a:ext cx="10667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Source:</a:t>
            </a:r>
          </a:p>
          <a:p>
            <a:endParaRPr lang="en-US" dirty="0"/>
          </a:p>
          <a:p>
            <a:r>
              <a:rPr lang="en-US" dirty="0"/>
              <a:t>1. Novel Coronavirus COVID-19 Data Repository by Johns Hopkins CSSE</a:t>
            </a:r>
          </a:p>
          <a:p>
            <a:r>
              <a:rPr lang="en-US" dirty="0"/>
              <a:t>(</a:t>
            </a:r>
            <a:r>
              <a:rPr lang="en-IN" dirty="0">
                <a:hlinkClick r:id="rId3"/>
              </a:rPr>
              <a:t>https://github.com/CSSEGISandData/COVID-19/tree/master/csse_covid_19_data/csse_covid_19_time_series</a:t>
            </a:r>
            <a:r>
              <a:rPr lang="en-IN" dirty="0"/>
              <a:t>)</a:t>
            </a:r>
            <a:r>
              <a:rPr lang="en-US" dirty="0"/>
              <a:t> 2. Our World in Data: (</a:t>
            </a:r>
            <a:r>
              <a:rPr lang="en-IN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9EDC9-DB47-48F5-9428-76F4EDC72F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6" r="199" b="62801"/>
          <a:stretch/>
        </p:blipFill>
        <p:spPr>
          <a:xfrm>
            <a:off x="542923" y="2658307"/>
            <a:ext cx="8557703" cy="11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E6DD-5514-4FA6-BC40-D1B2A380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340662" cy="5778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 and Data Collection – RQ3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4A15B-B052-40B3-8FF7-6CE145CEADB7}"/>
              </a:ext>
            </a:extLst>
          </p:cNvPr>
          <p:cNvSpPr txBox="1"/>
          <p:nvPr/>
        </p:nvSpPr>
        <p:spPr>
          <a:xfrm>
            <a:off x="428625" y="2955411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In-depth analysis of certain US states.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626F8-D8AC-487A-B534-B014BF0C6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58"/>
          <a:stretch/>
        </p:blipFill>
        <p:spPr>
          <a:xfrm>
            <a:off x="6879675" y="1181100"/>
            <a:ext cx="4294834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35CB6-4726-4B75-965A-BE9921C62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0" b="55059"/>
          <a:stretch/>
        </p:blipFill>
        <p:spPr>
          <a:xfrm>
            <a:off x="40729" y="1074912"/>
            <a:ext cx="6077123" cy="1754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950344-95E2-461F-8417-00957220E028}"/>
              </a:ext>
            </a:extLst>
          </p:cNvPr>
          <p:cNvSpPr txBox="1"/>
          <p:nvPr/>
        </p:nvSpPr>
        <p:spPr>
          <a:xfrm>
            <a:off x="6753225" y="2935026"/>
            <a:ext cx="415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drop in mobility and tests per 1000 per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4EFA-5523-4D35-93AA-AFE9B9BDD5B2}"/>
              </a:ext>
            </a:extLst>
          </p:cNvPr>
          <p:cNvSpPr/>
          <p:nvPr/>
        </p:nvSpPr>
        <p:spPr>
          <a:xfrm>
            <a:off x="428625" y="3745638"/>
            <a:ext cx="10667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Source:</a:t>
            </a:r>
          </a:p>
          <a:p>
            <a:endParaRPr lang="en-US" dirty="0"/>
          </a:p>
          <a:p>
            <a:r>
              <a:rPr lang="en-US" dirty="0"/>
              <a:t>1. The Covid Tracking Project.</a:t>
            </a:r>
          </a:p>
          <a:p>
            <a:r>
              <a:rPr lang="en-US" dirty="0"/>
              <a:t>(</a:t>
            </a:r>
            <a:r>
              <a:rPr lang="en-IN" dirty="0">
                <a:hlinkClick r:id="rId4"/>
              </a:rPr>
              <a:t>https://covidtracking.com/api/states/daily</a:t>
            </a:r>
            <a:r>
              <a:rPr lang="en-IN" dirty="0"/>
              <a:t>)</a:t>
            </a:r>
            <a:r>
              <a:rPr lang="en-US" dirty="0"/>
              <a:t> </a:t>
            </a:r>
          </a:p>
          <a:p>
            <a:r>
              <a:rPr lang="en-US" dirty="0"/>
              <a:t>2. </a:t>
            </a:r>
            <a:r>
              <a:rPr lang="en-IN" dirty="0"/>
              <a:t>Google Mobility Report. (</a:t>
            </a:r>
            <a:r>
              <a:rPr lang="en-IN" dirty="0">
                <a:hlinkClick r:id="rId5"/>
              </a:rPr>
              <a:t>https://www.google.com/covid19/mobility/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91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A925-C956-8843-BBD9-4FD6B4E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2897"/>
            <a:ext cx="12725400" cy="659153"/>
          </a:xfrm>
        </p:spPr>
        <p:txBody>
          <a:bodyPr>
            <a:noAutofit/>
          </a:bodyPr>
          <a:lstStyle/>
          <a:p>
            <a:r>
              <a:rPr lang="en-US" sz="3800" dirty="0"/>
              <a:t>RQ1 – Factors that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/>
              <a:t>affect the severity of outbreak in a country </a:t>
            </a:r>
            <a:br>
              <a:rPr lang="en-US" sz="3200" b="1" dirty="0"/>
            </a:br>
            <a:r>
              <a:rPr lang="en-US" sz="32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21D9-E2C8-F948-9096-D377548D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9" y="1380076"/>
            <a:ext cx="11340662" cy="3771276"/>
          </a:xfrm>
        </p:spPr>
        <p:txBody>
          <a:bodyPr/>
          <a:lstStyle/>
          <a:p>
            <a:r>
              <a:rPr lang="en-IN" dirty="0"/>
              <a:t>After multiple linear regression on the manually compiled dataset, it has been found how different factors are co-related to the deaths per million.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57E4F-21AC-430C-BD23-CF736683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37" y="2414899"/>
            <a:ext cx="3876675" cy="447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964D6B-2227-4F24-83F4-02D831AD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88" y="2462212"/>
            <a:ext cx="4952031" cy="2731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558F4-4D1D-4EB2-9368-0C0A4D477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22" b="6804"/>
          <a:stretch/>
        </p:blipFill>
        <p:spPr>
          <a:xfrm>
            <a:off x="5338762" y="2905125"/>
            <a:ext cx="6853238" cy="25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0F52C7-521E-4EEE-B51B-3D5CD850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914400"/>
            <a:ext cx="9920293" cy="3714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7F0DD7-FFEA-42E5-93D6-5B37C067A6E0}"/>
              </a:ext>
            </a:extLst>
          </p:cNvPr>
          <p:cNvSpPr/>
          <p:nvPr/>
        </p:nvSpPr>
        <p:spPr>
          <a:xfrm>
            <a:off x="430052" y="1805285"/>
            <a:ext cx="113318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Relationship Between Testing And Growth Rate?</a:t>
            </a:r>
          </a:p>
        </p:txBody>
      </p:sp>
    </p:spTree>
    <p:extLst>
      <p:ext uri="{BB962C8B-B14F-4D97-AF65-F5344CB8AC3E}">
        <p14:creationId xmlns:p14="http://schemas.microsoft.com/office/powerpoint/2010/main" val="2547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A925-C956-8843-BBD9-4FD6B4E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459859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 – RQ2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21D9-E2C8-F948-9096-D377548D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69975"/>
            <a:ext cx="11340662" cy="3771276"/>
          </a:xfrm>
        </p:spPr>
        <p:txBody>
          <a:bodyPr/>
          <a:lstStyle/>
          <a:p>
            <a:r>
              <a:rPr lang="en-US" dirty="0"/>
              <a:t>The Lockdown certainly does have an effect as it has reduced the growth rate of cases.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45B3E-8219-4754-8ABD-612CC14F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3" y="1963821"/>
            <a:ext cx="10421812" cy="34798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A8178-4BAB-4317-A1E6-008A7A41203D}"/>
              </a:ext>
            </a:extLst>
          </p:cNvPr>
          <p:cNvSpPr/>
          <p:nvPr/>
        </p:nvSpPr>
        <p:spPr>
          <a:xfrm>
            <a:off x="-88491" y="1908640"/>
            <a:ext cx="126836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Relationship between Lockdown/Mobility and Growth Rate of Covid-19 cases ?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3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proposal template" id="{D76ABF5F-2C50-1045-94DB-BA1105AE46AB}" vid="{FBAD5DD3-748E-0B44-838D-A09416698B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11261</TotalTime>
  <Words>678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How Do We Flatten The Curve?</vt:lpstr>
      <vt:lpstr>Motivations &amp; Objectives</vt:lpstr>
      <vt:lpstr>Related Work</vt:lpstr>
      <vt:lpstr>Research Questions</vt:lpstr>
      <vt:lpstr>Datasets and Data Collection – RQ1 and RQ2</vt:lpstr>
      <vt:lpstr>Datasets and Data Collection – RQ3</vt:lpstr>
      <vt:lpstr>RQ1 – Factors that affect the severity of outbreak in a country   </vt:lpstr>
      <vt:lpstr>PowerPoint Presentation</vt:lpstr>
      <vt:lpstr>Key Findings – RQ2</vt:lpstr>
      <vt:lpstr>Key Findings – RQ2</vt:lpstr>
      <vt:lpstr>Key Findings – RQ2</vt:lpstr>
      <vt:lpstr>   Reason behind sharp increase in US cases?</vt:lpstr>
      <vt:lpstr>    Decrease In Mobility Rates </vt:lpstr>
      <vt:lpstr>PowerPoint Presentation</vt:lpstr>
      <vt:lpstr>Ethical Considerations</vt:lpstr>
      <vt:lpstr>Reproducibility and Data Quality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Starts &amp; Slow Finishes A Data Analysis of the Marathon</dc:title>
  <dc:creator>Microsoft Office User</dc:creator>
  <cp:lastModifiedBy>debanjan das</cp:lastModifiedBy>
  <cp:revision>168</cp:revision>
  <dcterms:created xsi:type="dcterms:W3CDTF">2018-03-15T11:35:38Z</dcterms:created>
  <dcterms:modified xsi:type="dcterms:W3CDTF">2020-05-01T11:40:59Z</dcterms:modified>
</cp:coreProperties>
</file>