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91" r:id="rId5"/>
    <p:sldId id="258" r:id="rId6"/>
    <p:sldId id="292" r:id="rId7"/>
    <p:sldId id="293" r:id="rId8"/>
    <p:sldId id="294" r:id="rId9"/>
    <p:sldId id="295" r:id="rId10"/>
    <p:sldId id="296" r:id="rId11"/>
    <p:sldId id="281" r:id="rId12"/>
    <p:sldId id="263" r:id="rId13"/>
    <p:sldId id="264" r:id="rId14"/>
    <p:sldId id="267" r:id="rId15"/>
    <p:sldId id="268" r:id="rId16"/>
    <p:sldId id="269" r:id="rId17"/>
    <p:sldId id="270" r:id="rId18"/>
    <p:sldId id="271" r:id="rId19"/>
    <p:sldId id="272" r:id="rId20"/>
    <p:sldId id="273" r:id="rId21"/>
    <p:sldId id="274" r:id="rId22"/>
    <p:sldId id="275" r:id="rId23"/>
    <p:sldId id="276" r:id="rId24"/>
    <p:sldId id="265" r:id="rId25"/>
    <p:sldId id="277" r:id="rId26"/>
    <p:sldId id="278" r:id="rId27"/>
    <p:sldId id="279" r:id="rId28"/>
    <p:sldId id="266" r:id="rId29"/>
    <p:sldId id="282" r:id="rId30"/>
    <p:sldId id="283" r:id="rId31"/>
    <p:sldId id="297" r:id="rId32"/>
    <p:sldId id="284" r:id="rId33"/>
    <p:sldId id="298" r:id="rId34"/>
    <p:sldId id="285" r:id="rId35"/>
    <p:sldId id="286" r:id="rId36"/>
    <p:sldId id="287"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A5B7-4126-4FDD-958C-D027DC5BB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0FC360-2D53-4F76-B0F5-EB657907B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85B53D-7B63-423E-9787-E7A87785DCD6}"/>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5" name="Footer Placeholder 4">
            <a:extLst>
              <a:ext uri="{FF2B5EF4-FFF2-40B4-BE49-F238E27FC236}">
                <a16:creationId xmlns:a16="http://schemas.microsoft.com/office/drawing/2014/main" id="{079156A5-A7AF-45D4-9912-78ECEFE3C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FEABA-8838-4EB9-8A0A-4C04181FC82F}"/>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58741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30AD-1F82-48BA-B85E-B5025C77C3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66051D-2785-47EB-AA54-D67CBDF99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A1A77-78F6-446B-99F5-51FD4D552050}"/>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5" name="Footer Placeholder 4">
            <a:extLst>
              <a:ext uri="{FF2B5EF4-FFF2-40B4-BE49-F238E27FC236}">
                <a16:creationId xmlns:a16="http://schemas.microsoft.com/office/drawing/2014/main" id="{6DFBAF32-2720-40F0-B9A2-1181A101F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5500F-B65D-4730-9C8F-D1BB9B8B1C43}"/>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3820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6C9F97-CDD8-4872-8D24-5F81DF9FB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63CC90-C3EB-4788-BB85-F0738A2C14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90298-5029-47A7-958D-C797967847A0}"/>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5" name="Footer Placeholder 4">
            <a:extLst>
              <a:ext uri="{FF2B5EF4-FFF2-40B4-BE49-F238E27FC236}">
                <a16:creationId xmlns:a16="http://schemas.microsoft.com/office/drawing/2014/main" id="{2287B9C3-FECB-4AE2-A669-2110658C1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1266D-E17A-4421-91D1-9F9D7634DA9A}"/>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408722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EF4-7513-4D7A-BD6F-B545A44F1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D9658-805C-4934-895C-95F55BC56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D772A-62C2-46BC-B963-78621D70BED6}"/>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5" name="Footer Placeholder 4">
            <a:extLst>
              <a:ext uri="{FF2B5EF4-FFF2-40B4-BE49-F238E27FC236}">
                <a16:creationId xmlns:a16="http://schemas.microsoft.com/office/drawing/2014/main" id="{910C12FB-55C1-4764-A5E6-0B4CCD76A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7FCC8-F421-46FE-9EBF-3FA31D3A7250}"/>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60624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1118-43F9-466B-BD76-43FAC560DD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57E46A-96F8-4112-8170-3A3398CDF3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276933-3C8F-4241-9036-BBD40ECCC8A7}"/>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5" name="Footer Placeholder 4">
            <a:extLst>
              <a:ext uri="{FF2B5EF4-FFF2-40B4-BE49-F238E27FC236}">
                <a16:creationId xmlns:a16="http://schemas.microsoft.com/office/drawing/2014/main" id="{6EE33EBC-016F-4472-B497-00E3447D2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18580-5FFC-4869-80E1-72CA81799494}"/>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231236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BD36-375E-4C1F-9A2C-271B2F1ED1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C310EE-6FC8-4090-BD3F-053A9D27E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FD54D1-C7E9-49DC-9B94-471A06057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4BBA2E-8DA4-41F0-86CA-65C2D7C025BC}"/>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6" name="Footer Placeholder 5">
            <a:extLst>
              <a:ext uri="{FF2B5EF4-FFF2-40B4-BE49-F238E27FC236}">
                <a16:creationId xmlns:a16="http://schemas.microsoft.com/office/drawing/2014/main" id="{31507452-F5B9-42B2-AD40-FC14D27E4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29343-5594-43A2-8D50-6025BA5FB0FC}"/>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138399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81F8-2FEF-4C30-B625-15522D0CD8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9ABD8-9096-45BA-B455-6A730F49C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5A33A-BA68-4240-9BFE-C87463E1C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EC4268-DF8C-4CAA-A6C6-81349A92A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D0342-24B9-40B5-9D88-3D425E608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C1135A-9397-4129-9215-96D4C6029A38}"/>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8" name="Footer Placeholder 7">
            <a:extLst>
              <a:ext uri="{FF2B5EF4-FFF2-40B4-BE49-F238E27FC236}">
                <a16:creationId xmlns:a16="http://schemas.microsoft.com/office/drawing/2014/main" id="{5C6B1CDC-4F68-4B76-A906-D3D4879AA2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E32E95-69D7-4DE4-AD8C-5D2079232B0B}"/>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343165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50B2-88A8-40BC-A286-61044B805B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76969F-B19A-4713-B508-74EDCA754C29}"/>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4" name="Footer Placeholder 3">
            <a:extLst>
              <a:ext uri="{FF2B5EF4-FFF2-40B4-BE49-F238E27FC236}">
                <a16:creationId xmlns:a16="http://schemas.microsoft.com/office/drawing/2014/main" id="{16BD9570-5407-4D4A-BE04-0881D15A19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D74FC9-09D4-4314-B0A3-6B7C9DA37E0C}"/>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84896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1EB8E-20D4-424D-A62E-F57E687ECFC2}"/>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3" name="Footer Placeholder 2">
            <a:extLst>
              <a:ext uri="{FF2B5EF4-FFF2-40B4-BE49-F238E27FC236}">
                <a16:creationId xmlns:a16="http://schemas.microsoft.com/office/drawing/2014/main" id="{0B5621B3-9BF3-4557-B636-99E4CDC014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B4D014-520D-4B87-8D71-68E953BF56E0}"/>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59641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1B5C-7FB7-418F-B450-835FA7084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757FB-9DDE-4DB4-B33C-0B301C5AA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55F492-9F8B-41F5-8AC8-56F78F665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3A80E-502F-4716-89CB-0085CCB99060}"/>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6" name="Footer Placeholder 5">
            <a:extLst>
              <a:ext uri="{FF2B5EF4-FFF2-40B4-BE49-F238E27FC236}">
                <a16:creationId xmlns:a16="http://schemas.microsoft.com/office/drawing/2014/main" id="{7822BA4A-80F4-4A50-970E-52B722197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C5096-8CB2-4444-BEDF-F04057402410}"/>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297353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F4DC-29FF-464C-AD2E-35F18CF52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3B7BFF-3AAA-4F69-8040-5A9DFBE97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1BE997-BE45-4C63-BE8C-71B2D82A4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0FADA-CA5F-4DA0-88FD-AB1FABDCAADB}"/>
              </a:ext>
            </a:extLst>
          </p:cNvPr>
          <p:cNvSpPr>
            <a:spLocks noGrp="1"/>
          </p:cNvSpPr>
          <p:nvPr>
            <p:ph type="dt" sz="half" idx="10"/>
          </p:nvPr>
        </p:nvSpPr>
        <p:spPr/>
        <p:txBody>
          <a:bodyPr/>
          <a:lstStyle/>
          <a:p>
            <a:fld id="{986B89D7-9E5D-48FF-A57B-4A7C9CAA50F5}" type="datetimeFigureOut">
              <a:rPr lang="en-IN" smtClean="0"/>
              <a:t>03-02-2021</a:t>
            </a:fld>
            <a:endParaRPr lang="en-IN"/>
          </a:p>
        </p:txBody>
      </p:sp>
      <p:sp>
        <p:nvSpPr>
          <p:cNvPr id="6" name="Footer Placeholder 5">
            <a:extLst>
              <a:ext uri="{FF2B5EF4-FFF2-40B4-BE49-F238E27FC236}">
                <a16:creationId xmlns:a16="http://schemas.microsoft.com/office/drawing/2014/main" id="{0F819CA9-FD8E-4BAA-B77D-399B00DA71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93674-48A2-4703-B06F-4C365D812867}"/>
              </a:ext>
            </a:extLst>
          </p:cNvPr>
          <p:cNvSpPr>
            <a:spLocks noGrp="1"/>
          </p:cNvSpPr>
          <p:nvPr>
            <p:ph type="sldNum" sz="quarter" idx="12"/>
          </p:nvPr>
        </p:nvSpPr>
        <p:spPr/>
        <p:txBody>
          <a:bodyPr/>
          <a:lstStyle/>
          <a:p>
            <a:fld id="{2693BB81-C9DF-4A31-8BDB-522BA90CCC1B}" type="slidenum">
              <a:rPr lang="en-IN" smtClean="0"/>
              <a:t>‹#›</a:t>
            </a:fld>
            <a:endParaRPr lang="en-IN"/>
          </a:p>
        </p:txBody>
      </p:sp>
    </p:spTree>
    <p:extLst>
      <p:ext uri="{BB962C8B-B14F-4D97-AF65-F5344CB8AC3E}">
        <p14:creationId xmlns:p14="http://schemas.microsoft.com/office/powerpoint/2010/main" val="182436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3CEC-F9B3-4C47-B051-5E363B399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8DDF8-8683-407F-87F1-7FBE3298A2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DC18C-FF3F-454F-89DF-D3EAA35F2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B89D7-9E5D-48FF-A57B-4A7C9CAA50F5}" type="datetimeFigureOut">
              <a:rPr lang="en-IN" smtClean="0"/>
              <a:t>03-02-2021</a:t>
            </a:fld>
            <a:endParaRPr lang="en-IN"/>
          </a:p>
        </p:txBody>
      </p:sp>
      <p:sp>
        <p:nvSpPr>
          <p:cNvPr id="5" name="Footer Placeholder 4">
            <a:extLst>
              <a:ext uri="{FF2B5EF4-FFF2-40B4-BE49-F238E27FC236}">
                <a16:creationId xmlns:a16="http://schemas.microsoft.com/office/drawing/2014/main" id="{7DF5106B-FFFE-450C-A6B9-59E470A9B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EF6CAA-B7B5-4E4E-A41F-01B801DED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3BB81-C9DF-4A31-8BDB-522BA90CCC1B}" type="slidenum">
              <a:rPr lang="en-IN" smtClean="0"/>
              <a:t>‹#›</a:t>
            </a:fld>
            <a:endParaRPr lang="en-IN"/>
          </a:p>
        </p:txBody>
      </p:sp>
    </p:spTree>
    <p:extLst>
      <p:ext uri="{BB962C8B-B14F-4D97-AF65-F5344CB8AC3E}">
        <p14:creationId xmlns:p14="http://schemas.microsoft.com/office/powerpoint/2010/main" val="392437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F704-2FA4-4BB6-A476-5E61B58673BE}"/>
              </a:ext>
            </a:extLst>
          </p:cNvPr>
          <p:cNvSpPr>
            <a:spLocks noGrp="1"/>
          </p:cNvSpPr>
          <p:nvPr>
            <p:ph type="ctrTitle"/>
          </p:nvPr>
        </p:nvSpPr>
        <p:spPr/>
        <p:txBody>
          <a:bodyPr>
            <a:normAutofit/>
          </a:bodyPr>
          <a:lstStyle/>
          <a:p>
            <a:r>
              <a:rPr lang="en-IN" b="1" i="0" dirty="0">
                <a:effectLst/>
                <a:latin typeface="-apple-system"/>
              </a:rPr>
              <a:t>Use of AI in Trade Finance</a:t>
            </a:r>
            <a:br>
              <a:rPr lang="en-IN" b="1" i="0" dirty="0">
                <a:effectLst/>
                <a:latin typeface="-apple-system"/>
              </a:rPr>
            </a:br>
            <a:endParaRPr lang="en-IN" dirty="0"/>
          </a:p>
        </p:txBody>
      </p:sp>
      <p:sp>
        <p:nvSpPr>
          <p:cNvPr id="3" name="Subtitle 2">
            <a:extLst>
              <a:ext uri="{FF2B5EF4-FFF2-40B4-BE49-F238E27FC236}">
                <a16:creationId xmlns:a16="http://schemas.microsoft.com/office/drawing/2014/main" id="{5AAF9E0D-78DD-4882-8A70-CD955F7BB756}"/>
              </a:ext>
            </a:extLst>
          </p:cNvPr>
          <p:cNvSpPr>
            <a:spLocks noGrp="1"/>
          </p:cNvSpPr>
          <p:nvPr>
            <p:ph type="subTitle" idx="1"/>
          </p:nvPr>
        </p:nvSpPr>
        <p:spPr/>
        <p:txBody>
          <a:bodyPr/>
          <a:lstStyle/>
          <a:p>
            <a:r>
              <a:rPr lang="en-IN" dirty="0">
                <a:solidFill>
                  <a:schemeClr val="tx1">
                    <a:lumMod val="95000"/>
                    <a:lumOff val="5000"/>
                  </a:schemeClr>
                </a:solidFill>
              </a:rPr>
              <a:t>Debanjan Mondal</a:t>
            </a:r>
          </a:p>
          <a:p>
            <a:endParaRPr lang="en-IN" dirty="0"/>
          </a:p>
        </p:txBody>
      </p:sp>
    </p:spTree>
    <p:extLst>
      <p:ext uri="{BB962C8B-B14F-4D97-AF65-F5344CB8AC3E}">
        <p14:creationId xmlns:p14="http://schemas.microsoft.com/office/powerpoint/2010/main" val="248609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C9AB1-1AFC-4A44-A42F-8EDC690777FE}"/>
              </a:ext>
            </a:extLst>
          </p:cNvPr>
          <p:cNvSpPr>
            <a:spLocks noGrp="1"/>
          </p:cNvSpPr>
          <p:nvPr>
            <p:ph idx="1"/>
          </p:nvPr>
        </p:nvSpPr>
        <p:spPr>
          <a:xfrm>
            <a:off x="838200" y="379828"/>
            <a:ext cx="10515600" cy="5797135"/>
          </a:xfrm>
        </p:spPr>
        <p:txBody>
          <a:bodyPr/>
          <a:lstStyle/>
          <a:p>
            <a:pPr marL="0" indent="0" algn="l">
              <a:buNone/>
            </a:pPr>
            <a:r>
              <a:rPr lang="en-IN" sz="3200" b="1" i="0" dirty="0">
                <a:solidFill>
                  <a:srgbClr val="292929"/>
                </a:solidFill>
                <a:effectLst/>
                <a:latin typeface="charter"/>
              </a:rPr>
              <a:t>Cluster Analysis:</a:t>
            </a:r>
            <a:endParaRPr lang="en-IN" sz="3200" b="0" i="1" dirty="0">
              <a:solidFill>
                <a:srgbClr val="292929"/>
              </a:solidFill>
              <a:effectLst/>
              <a:latin typeface="charter"/>
            </a:endParaRPr>
          </a:p>
          <a:p>
            <a:pPr algn="l"/>
            <a:r>
              <a:rPr lang="en-IN" b="0" i="1" dirty="0">
                <a:solidFill>
                  <a:srgbClr val="292929"/>
                </a:solidFill>
                <a:effectLst/>
                <a:latin typeface="charter"/>
              </a:rPr>
              <a:t>In Cluster Analysis, you group data items that have some measure of similarity based on characteristic values.</a:t>
            </a:r>
          </a:p>
          <a:p>
            <a:pPr algn="l"/>
            <a:r>
              <a:rPr lang="en-IN" b="0" i="1" dirty="0">
                <a:solidFill>
                  <a:srgbClr val="292929"/>
                </a:solidFill>
                <a:effectLst/>
                <a:latin typeface="charter"/>
              </a:rPr>
              <a:t>At the end what you will have is a set of different groups (Let’s assume A — Z such groups). A Data Item(d1) in one group(A) is very much similar to other Data Items(d2 — dx) in the same group(A), but d1 is significantly different from Data Items belonging to different groups (B — Z).</a:t>
            </a:r>
          </a:p>
          <a:p>
            <a:endParaRPr lang="en-IN" dirty="0"/>
          </a:p>
        </p:txBody>
      </p:sp>
    </p:spTree>
    <p:extLst>
      <p:ext uri="{BB962C8B-B14F-4D97-AF65-F5344CB8AC3E}">
        <p14:creationId xmlns:p14="http://schemas.microsoft.com/office/powerpoint/2010/main" val="402554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3475-023A-471A-A9BC-1A9C1AA052F0}"/>
              </a:ext>
            </a:extLst>
          </p:cNvPr>
          <p:cNvSpPr>
            <a:spLocks noGrp="1"/>
          </p:cNvSpPr>
          <p:nvPr>
            <p:ph type="title"/>
          </p:nvPr>
        </p:nvSpPr>
        <p:spPr/>
        <p:txBody>
          <a:bodyPr/>
          <a:lstStyle/>
          <a:p>
            <a:r>
              <a:rPr lang="en-IN" dirty="0">
                <a:solidFill>
                  <a:srgbClr val="FF0000"/>
                </a:solidFill>
              </a:rPr>
              <a:t>Time-Series Analysis</a:t>
            </a:r>
          </a:p>
        </p:txBody>
      </p:sp>
      <p:sp>
        <p:nvSpPr>
          <p:cNvPr id="3" name="Content Placeholder 2">
            <a:extLst>
              <a:ext uri="{FF2B5EF4-FFF2-40B4-BE49-F238E27FC236}">
                <a16:creationId xmlns:a16="http://schemas.microsoft.com/office/drawing/2014/main" id="{D7E12BDC-6D46-4BE4-9AF3-246AE9E02631}"/>
              </a:ext>
            </a:extLst>
          </p:cNvPr>
          <p:cNvSpPr>
            <a:spLocks noGrp="1"/>
          </p:cNvSpPr>
          <p:nvPr>
            <p:ph idx="1"/>
          </p:nvPr>
        </p:nvSpPr>
        <p:spPr/>
        <p:txBody>
          <a:bodyPr/>
          <a:lstStyle/>
          <a:p>
            <a:pPr marL="0" indent="0">
              <a:buNone/>
            </a:pPr>
            <a:r>
              <a:rPr lang="en-IN" b="0" i="0" dirty="0">
                <a:solidFill>
                  <a:srgbClr val="292929"/>
                </a:solidFill>
                <a:effectLst/>
                <a:latin typeface="charter"/>
              </a:rPr>
              <a:t>A time series is any numeric quantity measured across fixed intervals of time.</a:t>
            </a:r>
          </a:p>
          <a:p>
            <a:r>
              <a:rPr lang="en-IN" b="0" i="0" dirty="0">
                <a:solidFill>
                  <a:srgbClr val="292929"/>
                </a:solidFill>
                <a:effectLst/>
                <a:latin typeface="charter"/>
              </a:rPr>
              <a:t>For example hourly stock prices or daily sales of a particular store.</a:t>
            </a:r>
            <a:endParaRPr lang="en-IN" dirty="0"/>
          </a:p>
        </p:txBody>
      </p:sp>
    </p:spTree>
    <p:extLst>
      <p:ext uri="{BB962C8B-B14F-4D97-AF65-F5344CB8AC3E}">
        <p14:creationId xmlns:p14="http://schemas.microsoft.com/office/powerpoint/2010/main" val="112160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3D1FC-EDFD-4D4A-BCCC-D201E1BB7C54}"/>
              </a:ext>
            </a:extLst>
          </p:cNvPr>
          <p:cNvSpPr>
            <a:spLocks noGrp="1"/>
          </p:cNvSpPr>
          <p:nvPr>
            <p:ph idx="1"/>
          </p:nvPr>
        </p:nvSpPr>
        <p:spPr>
          <a:xfrm>
            <a:off x="838200" y="407963"/>
            <a:ext cx="10515600" cy="5769000"/>
          </a:xfrm>
        </p:spPr>
        <p:txBody>
          <a:bodyPr/>
          <a:lstStyle/>
          <a:p>
            <a:pPr marL="0" indent="0">
              <a:buNone/>
            </a:pPr>
            <a:r>
              <a:rPr lang="en-IN" dirty="0"/>
              <a:t>Deep Learning Applications:</a:t>
            </a:r>
          </a:p>
          <a:p>
            <a:pPr marL="0" indent="0">
              <a:buNone/>
            </a:pPr>
            <a:endParaRPr lang="en-IN" dirty="0"/>
          </a:p>
          <a:p>
            <a:r>
              <a:rPr lang="en-IN" dirty="0"/>
              <a:t>OCR</a:t>
            </a:r>
          </a:p>
          <a:p>
            <a:r>
              <a:rPr lang="en-IN" dirty="0"/>
              <a:t>NLP</a:t>
            </a:r>
          </a:p>
          <a:p>
            <a:endParaRPr lang="en-IN" dirty="0"/>
          </a:p>
        </p:txBody>
      </p:sp>
    </p:spTree>
    <p:extLst>
      <p:ext uri="{BB962C8B-B14F-4D97-AF65-F5344CB8AC3E}">
        <p14:creationId xmlns:p14="http://schemas.microsoft.com/office/powerpoint/2010/main" val="311795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C751-AF7B-49FD-A3A2-599DEA2575F2}"/>
              </a:ext>
            </a:extLst>
          </p:cNvPr>
          <p:cNvSpPr>
            <a:spLocks noGrp="1"/>
          </p:cNvSpPr>
          <p:nvPr>
            <p:ph type="title"/>
          </p:nvPr>
        </p:nvSpPr>
        <p:spPr/>
        <p:txBody>
          <a:bodyPr/>
          <a:lstStyle/>
          <a:p>
            <a:r>
              <a:rPr lang="en-IN" dirty="0">
                <a:solidFill>
                  <a:srgbClr val="FF0000"/>
                </a:solidFill>
              </a:rPr>
              <a:t>OCR</a:t>
            </a:r>
          </a:p>
        </p:txBody>
      </p:sp>
      <p:sp>
        <p:nvSpPr>
          <p:cNvPr id="3" name="Content Placeholder 2">
            <a:extLst>
              <a:ext uri="{FF2B5EF4-FFF2-40B4-BE49-F238E27FC236}">
                <a16:creationId xmlns:a16="http://schemas.microsoft.com/office/drawing/2014/main" id="{C04B027C-54EA-4C0B-A97F-1721AA7D635B}"/>
              </a:ext>
            </a:extLst>
          </p:cNvPr>
          <p:cNvSpPr>
            <a:spLocks noGrp="1"/>
          </p:cNvSpPr>
          <p:nvPr>
            <p:ph idx="1"/>
          </p:nvPr>
        </p:nvSpPr>
        <p:spPr/>
        <p:txBody>
          <a:bodyPr/>
          <a:lstStyle/>
          <a:p>
            <a:r>
              <a:rPr lang="en-IN" b="1" i="0" dirty="0">
                <a:solidFill>
                  <a:srgbClr val="292929"/>
                </a:solidFill>
                <a:effectLst/>
                <a:latin typeface="charter"/>
              </a:rPr>
              <a:t>OCR</a:t>
            </a:r>
            <a:r>
              <a:rPr lang="en-IN" b="0" i="0" dirty="0">
                <a:solidFill>
                  <a:srgbClr val="292929"/>
                </a:solidFill>
                <a:effectLst/>
                <a:latin typeface="charter"/>
              </a:rPr>
              <a:t>, or optical character recognition, is one of the earliest addressed computer vision (</a:t>
            </a:r>
            <a:r>
              <a:rPr lang="en-IN" b="1" i="0" dirty="0">
                <a:solidFill>
                  <a:srgbClr val="202122"/>
                </a:solidFill>
                <a:effectLst/>
                <a:latin typeface="Arial" panose="020B0604020202020204" pitchFamily="34" charset="0"/>
              </a:rPr>
              <a:t>Computer vision</a:t>
            </a:r>
            <a:r>
              <a:rPr lang="en-IN" b="0" i="0" dirty="0">
                <a:solidFill>
                  <a:srgbClr val="202122"/>
                </a:solidFill>
                <a:effectLst/>
                <a:latin typeface="Arial" panose="020B0604020202020204" pitchFamily="34" charset="0"/>
              </a:rPr>
              <a:t> is an </a:t>
            </a:r>
            <a:r>
              <a:rPr lang="en-IN" b="0" i="0" u="none" strike="noStrike" dirty="0">
                <a:solidFill>
                  <a:schemeClr val="tx1">
                    <a:lumMod val="85000"/>
                    <a:lumOff val="15000"/>
                  </a:schemeClr>
                </a:solidFill>
                <a:effectLst/>
                <a:latin typeface="Arial" panose="020B0604020202020204" pitchFamily="34" charset="0"/>
              </a:rPr>
              <a:t>interdisciplinary scientific field</a:t>
            </a:r>
            <a:r>
              <a:rPr lang="en-IN" b="0" i="0" dirty="0">
                <a:solidFill>
                  <a:schemeClr val="tx1">
                    <a:lumMod val="85000"/>
                    <a:lumOff val="15000"/>
                  </a:schemeClr>
                </a:solidFill>
                <a:effectLst/>
                <a:latin typeface="Arial" panose="020B0604020202020204" pitchFamily="34" charset="0"/>
              </a:rPr>
              <a:t> that deals with how </a:t>
            </a:r>
            <a:r>
              <a:rPr lang="en-IN" b="0" i="0" u="none" strike="noStrike" dirty="0">
                <a:solidFill>
                  <a:schemeClr val="tx1">
                    <a:lumMod val="85000"/>
                    <a:lumOff val="15000"/>
                  </a:schemeClr>
                </a:solidFill>
                <a:effectLst/>
                <a:latin typeface="Arial" panose="020B0604020202020204" pitchFamily="34" charset="0"/>
              </a:rPr>
              <a:t>computers</a:t>
            </a:r>
            <a:r>
              <a:rPr lang="en-IN" b="0" i="0" dirty="0">
                <a:solidFill>
                  <a:schemeClr val="tx1">
                    <a:lumMod val="85000"/>
                    <a:lumOff val="15000"/>
                  </a:schemeClr>
                </a:solidFill>
                <a:effectLst/>
                <a:latin typeface="Arial" panose="020B0604020202020204" pitchFamily="34" charset="0"/>
              </a:rPr>
              <a:t> can gain high-level understanding from </a:t>
            </a:r>
            <a:r>
              <a:rPr lang="en-IN" b="0" i="0" u="none" strike="noStrike" dirty="0">
                <a:solidFill>
                  <a:schemeClr val="tx1">
                    <a:lumMod val="85000"/>
                    <a:lumOff val="15000"/>
                  </a:schemeClr>
                </a:solidFill>
                <a:effectLst/>
                <a:latin typeface="Arial" panose="020B0604020202020204" pitchFamily="34" charset="0"/>
              </a:rPr>
              <a:t>digital images</a:t>
            </a:r>
            <a:r>
              <a:rPr lang="en-IN" b="0" i="0" dirty="0">
                <a:solidFill>
                  <a:schemeClr val="tx1">
                    <a:lumMod val="85000"/>
                    <a:lumOff val="15000"/>
                  </a:schemeClr>
                </a:solidFill>
                <a:effectLst/>
                <a:latin typeface="Arial" panose="020B0604020202020204" pitchFamily="34" charset="0"/>
              </a:rPr>
              <a:t> or </a:t>
            </a:r>
            <a:r>
              <a:rPr lang="en-IN" b="0" i="0" u="none" strike="noStrike" dirty="0">
                <a:solidFill>
                  <a:schemeClr val="tx1">
                    <a:lumMod val="85000"/>
                    <a:lumOff val="15000"/>
                  </a:schemeClr>
                </a:solidFill>
                <a:effectLst/>
                <a:latin typeface="Arial" panose="020B0604020202020204" pitchFamily="34" charset="0"/>
              </a:rPr>
              <a:t>videos</a:t>
            </a:r>
            <a:r>
              <a:rPr lang="en-IN" b="0" i="0" dirty="0">
                <a:solidFill>
                  <a:schemeClr val="tx1">
                    <a:lumMod val="85000"/>
                    <a:lumOff val="15000"/>
                  </a:schemeClr>
                </a:solidFill>
                <a:effectLst/>
                <a:latin typeface="Arial" panose="020B0604020202020204" pitchFamily="34" charset="0"/>
              </a:rPr>
              <a:t>.</a:t>
            </a:r>
            <a:r>
              <a:rPr lang="en-IN" b="0" i="0" dirty="0">
                <a:solidFill>
                  <a:schemeClr val="tx1">
                    <a:lumMod val="85000"/>
                    <a:lumOff val="15000"/>
                  </a:schemeClr>
                </a:solidFill>
                <a:effectLst/>
                <a:latin typeface="charter"/>
              </a:rPr>
              <a:t>) </a:t>
            </a:r>
            <a:r>
              <a:rPr lang="en-IN" b="0" i="0" dirty="0">
                <a:solidFill>
                  <a:srgbClr val="292929"/>
                </a:solidFill>
                <a:effectLst/>
                <a:latin typeface="charter"/>
              </a:rPr>
              <a:t>tasks.</a:t>
            </a:r>
          </a:p>
          <a:p>
            <a:r>
              <a:rPr lang="en-IN" b="0" i="0" dirty="0">
                <a:solidFill>
                  <a:srgbClr val="292929"/>
                </a:solidFill>
                <a:effectLst/>
                <a:latin typeface="charter"/>
              </a:rPr>
              <a:t>In its most general meaning, it refers to extracting text from every possible image, be it a standard printed page from a book, or a random image with graffiti in it (“</a:t>
            </a:r>
            <a:r>
              <a:rPr lang="en-IN" b="1" i="0" dirty="0">
                <a:solidFill>
                  <a:srgbClr val="292929"/>
                </a:solidFill>
                <a:effectLst/>
                <a:latin typeface="charter"/>
              </a:rPr>
              <a:t>in the wild</a:t>
            </a:r>
            <a:r>
              <a:rPr lang="en-IN" b="0" i="0" dirty="0">
                <a:solidFill>
                  <a:srgbClr val="292929"/>
                </a:solidFill>
                <a:effectLst/>
                <a:latin typeface="charter"/>
              </a:rPr>
              <a:t>”).</a:t>
            </a:r>
          </a:p>
          <a:p>
            <a:r>
              <a:rPr lang="en-IN" dirty="0">
                <a:solidFill>
                  <a:srgbClr val="292929"/>
                </a:solidFill>
                <a:latin typeface="sohne"/>
              </a:rPr>
              <a:t>Lets look at some </a:t>
            </a:r>
            <a:r>
              <a:rPr lang="en-IN" b="0" i="0" dirty="0">
                <a:solidFill>
                  <a:srgbClr val="292929"/>
                </a:solidFill>
                <a:effectLst/>
                <a:latin typeface="sohne"/>
              </a:rPr>
              <a:t>Data sets/Tasks</a:t>
            </a:r>
            <a:endParaRPr lang="en-IN" b="0" i="0" dirty="0">
              <a:solidFill>
                <a:srgbClr val="292929"/>
              </a:solidFill>
              <a:effectLst/>
              <a:latin typeface="charter"/>
            </a:endParaRPr>
          </a:p>
          <a:p>
            <a:endParaRPr lang="en-IN" dirty="0">
              <a:solidFill>
                <a:srgbClr val="292929"/>
              </a:solidFill>
              <a:latin typeface="charter"/>
            </a:endParaRPr>
          </a:p>
        </p:txBody>
      </p:sp>
    </p:spTree>
    <p:extLst>
      <p:ext uri="{BB962C8B-B14F-4D97-AF65-F5344CB8AC3E}">
        <p14:creationId xmlns:p14="http://schemas.microsoft.com/office/powerpoint/2010/main" val="233955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8C31-FCCB-42B4-993E-F40DC78C3FB6}"/>
              </a:ext>
            </a:extLst>
          </p:cNvPr>
          <p:cNvSpPr>
            <a:spLocks noGrp="1"/>
          </p:cNvSpPr>
          <p:nvPr>
            <p:ph type="title"/>
          </p:nvPr>
        </p:nvSpPr>
        <p:spPr/>
        <p:txBody>
          <a:bodyPr/>
          <a:lstStyle/>
          <a:p>
            <a:r>
              <a:rPr lang="en-IN" b="0" i="0" dirty="0">
                <a:solidFill>
                  <a:srgbClr val="292929"/>
                </a:solidFill>
                <a:effectLst/>
                <a:latin typeface="sohne"/>
              </a:rPr>
              <a:t>SVHN (</a:t>
            </a:r>
            <a:r>
              <a:rPr lang="en-IN" b="0" i="0" dirty="0">
                <a:solidFill>
                  <a:srgbClr val="292929"/>
                </a:solidFill>
                <a:effectLst/>
                <a:latin typeface="charter"/>
              </a:rPr>
              <a:t>Street View House Numbers data-set)</a:t>
            </a:r>
            <a:endParaRPr lang="en-IN" b="0" i="0" dirty="0">
              <a:solidFill>
                <a:srgbClr val="292929"/>
              </a:solidFill>
              <a:effectLst/>
              <a:latin typeface="sohne"/>
            </a:endParaRPr>
          </a:p>
        </p:txBody>
      </p:sp>
      <p:sp>
        <p:nvSpPr>
          <p:cNvPr id="3" name="Content Placeholder 2">
            <a:extLst>
              <a:ext uri="{FF2B5EF4-FFF2-40B4-BE49-F238E27FC236}">
                <a16:creationId xmlns:a16="http://schemas.microsoft.com/office/drawing/2014/main" id="{F9B14531-1EA7-49CA-911C-5F395C67EA90}"/>
              </a:ext>
            </a:extLst>
          </p:cNvPr>
          <p:cNvSpPr>
            <a:spLocks noGrp="1"/>
          </p:cNvSpPr>
          <p:nvPr>
            <p:ph idx="1"/>
          </p:nvPr>
        </p:nvSpPr>
        <p:spPr/>
        <p:txBody>
          <a:bodyPr/>
          <a:lstStyle/>
          <a:p>
            <a:pPr marL="0" indent="0">
              <a:buNone/>
            </a:pPr>
            <a:r>
              <a:rPr lang="en-IN" b="0" i="0" dirty="0">
                <a:solidFill>
                  <a:srgbClr val="292929"/>
                </a:solidFill>
                <a:effectLst/>
                <a:latin typeface="charter"/>
              </a:rPr>
              <a:t>Street View House Numbers data-set. As its name implies, this is a data-set of house numbers extracted from google street view. The digits come in various shapes and writing styles, however, each house number is located in the middle of the image, thus detection is not required. </a:t>
            </a:r>
            <a:endParaRPr lang="en-IN" dirty="0"/>
          </a:p>
        </p:txBody>
      </p:sp>
    </p:spTree>
    <p:extLst>
      <p:ext uri="{BB962C8B-B14F-4D97-AF65-F5344CB8AC3E}">
        <p14:creationId xmlns:p14="http://schemas.microsoft.com/office/powerpoint/2010/main" val="370185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551311-2F84-4CE7-AF55-DD5A99DB99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15" y="422031"/>
            <a:ext cx="11788727" cy="6147581"/>
          </a:xfrm>
        </p:spPr>
      </p:pic>
    </p:spTree>
    <p:extLst>
      <p:ext uri="{BB962C8B-B14F-4D97-AF65-F5344CB8AC3E}">
        <p14:creationId xmlns:p14="http://schemas.microsoft.com/office/powerpoint/2010/main" val="399247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5BF5-A4BF-4D1B-A1E1-3169A88F24CB}"/>
              </a:ext>
            </a:extLst>
          </p:cNvPr>
          <p:cNvSpPr>
            <a:spLocks noGrp="1"/>
          </p:cNvSpPr>
          <p:nvPr>
            <p:ph type="title"/>
          </p:nvPr>
        </p:nvSpPr>
        <p:spPr/>
        <p:txBody>
          <a:bodyPr/>
          <a:lstStyle/>
          <a:p>
            <a:r>
              <a:rPr lang="en-IN" b="0" i="0" dirty="0">
                <a:solidFill>
                  <a:srgbClr val="292929"/>
                </a:solidFill>
                <a:effectLst/>
                <a:latin typeface="sohne"/>
              </a:rPr>
              <a:t>License plates</a:t>
            </a:r>
            <a:endParaRPr lang="en-IN" dirty="0"/>
          </a:p>
        </p:txBody>
      </p:sp>
      <p:sp>
        <p:nvSpPr>
          <p:cNvPr id="3" name="Content Placeholder 2">
            <a:extLst>
              <a:ext uri="{FF2B5EF4-FFF2-40B4-BE49-F238E27FC236}">
                <a16:creationId xmlns:a16="http://schemas.microsoft.com/office/drawing/2014/main" id="{09CBE32C-198C-497A-AF80-36AEAB3FFBBE}"/>
              </a:ext>
            </a:extLst>
          </p:cNvPr>
          <p:cNvSpPr>
            <a:spLocks noGrp="1"/>
          </p:cNvSpPr>
          <p:nvPr>
            <p:ph idx="1"/>
          </p:nvPr>
        </p:nvSpPr>
        <p:spPr/>
        <p:txBody>
          <a:bodyPr/>
          <a:lstStyle/>
          <a:p>
            <a:pPr marL="0" indent="0">
              <a:buNone/>
            </a:pPr>
            <a:r>
              <a:rPr lang="en-IN" b="0" i="0" dirty="0">
                <a:solidFill>
                  <a:srgbClr val="292929"/>
                </a:solidFill>
                <a:effectLst/>
                <a:latin typeface="charter"/>
              </a:rPr>
              <a:t>Another common challenge, which is not very hard and useful in practice, is the license plate recognition. This task, as most OCR tasks, requires to detect the license plate, and then recognizing it’s </a:t>
            </a:r>
            <a:r>
              <a:rPr lang="en-IN" b="1" i="0" dirty="0">
                <a:solidFill>
                  <a:srgbClr val="292929"/>
                </a:solidFill>
                <a:effectLst/>
                <a:latin typeface="charter"/>
              </a:rPr>
              <a:t>characters</a:t>
            </a:r>
            <a:r>
              <a:rPr lang="en-IN" b="0" i="0" dirty="0">
                <a:solidFill>
                  <a:srgbClr val="292929"/>
                </a:solidFill>
                <a:effectLst/>
                <a:latin typeface="charter"/>
              </a:rPr>
              <a:t>. Since the plate’s shape is relatively constant, some approach use simple reshaping method before actually recognizing the digits.</a:t>
            </a:r>
            <a:endParaRPr lang="en-IN" dirty="0"/>
          </a:p>
        </p:txBody>
      </p:sp>
    </p:spTree>
    <p:extLst>
      <p:ext uri="{BB962C8B-B14F-4D97-AF65-F5344CB8AC3E}">
        <p14:creationId xmlns:p14="http://schemas.microsoft.com/office/powerpoint/2010/main" val="13642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C44FA8-4604-4C5C-9DE4-7F85CB853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57" y="281354"/>
            <a:ext cx="11619914" cy="6372664"/>
          </a:xfrm>
        </p:spPr>
      </p:pic>
    </p:spTree>
    <p:extLst>
      <p:ext uri="{BB962C8B-B14F-4D97-AF65-F5344CB8AC3E}">
        <p14:creationId xmlns:p14="http://schemas.microsoft.com/office/powerpoint/2010/main" val="244141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5A43-0822-4B84-BCA0-83AB9B564F9F}"/>
              </a:ext>
            </a:extLst>
          </p:cNvPr>
          <p:cNvSpPr>
            <a:spLocks noGrp="1"/>
          </p:cNvSpPr>
          <p:nvPr>
            <p:ph type="title"/>
          </p:nvPr>
        </p:nvSpPr>
        <p:spPr/>
        <p:txBody>
          <a:bodyPr/>
          <a:lstStyle/>
          <a:p>
            <a:r>
              <a:rPr lang="en-IN" b="0" i="0" dirty="0">
                <a:solidFill>
                  <a:srgbClr val="292929"/>
                </a:solidFill>
                <a:effectLst/>
                <a:latin typeface="sohne"/>
              </a:rPr>
              <a:t>PDF OCR</a:t>
            </a:r>
            <a:endParaRPr lang="en-IN" dirty="0"/>
          </a:p>
        </p:txBody>
      </p:sp>
      <p:sp>
        <p:nvSpPr>
          <p:cNvPr id="3" name="Content Placeholder 2">
            <a:extLst>
              <a:ext uri="{FF2B5EF4-FFF2-40B4-BE49-F238E27FC236}">
                <a16:creationId xmlns:a16="http://schemas.microsoft.com/office/drawing/2014/main" id="{C920596D-D5F9-4C87-A10A-FC9251075D3A}"/>
              </a:ext>
            </a:extLst>
          </p:cNvPr>
          <p:cNvSpPr>
            <a:spLocks noGrp="1"/>
          </p:cNvSpPr>
          <p:nvPr>
            <p:ph idx="1"/>
          </p:nvPr>
        </p:nvSpPr>
        <p:spPr/>
        <p:txBody>
          <a:bodyPr/>
          <a:lstStyle/>
          <a:p>
            <a:pPr marL="0" indent="0">
              <a:buNone/>
            </a:pPr>
            <a:r>
              <a:rPr lang="en-IN" b="0" i="0" dirty="0">
                <a:solidFill>
                  <a:srgbClr val="292929"/>
                </a:solidFill>
                <a:effectLst/>
                <a:latin typeface="charter"/>
              </a:rPr>
              <a:t>The most common scenario for OCR is the printed/pdf OCR. The structured nature of printed documents make it much easier to parse them. Most OCR tools (e.g. </a:t>
            </a:r>
            <a:r>
              <a:rPr lang="en-IN" b="0" i="0" dirty="0">
                <a:effectLst/>
                <a:latin typeface="charter"/>
              </a:rPr>
              <a:t>Tesseract</a:t>
            </a:r>
            <a:r>
              <a:rPr lang="en-IN" b="0" i="0" dirty="0">
                <a:solidFill>
                  <a:srgbClr val="292929"/>
                </a:solidFill>
                <a:effectLst/>
                <a:latin typeface="charter"/>
              </a:rPr>
              <a:t>) are mostly intended to address this task, and achieve good result.</a:t>
            </a:r>
            <a:endParaRPr lang="en-IN" dirty="0"/>
          </a:p>
        </p:txBody>
      </p:sp>
    </p:spTree>
    <p:extLst>
      <p:ext uri="{BB962C8B-B14F-4D97-AF65-F5344CB8AC3E}">
        <p14:creationId xmlns:p14="http://schemas.microsoft.com/office/powerpoint/2010/main" val="2956467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EC10D4-7BC9-4836-946F-2D0A8AE18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720" y="154745"/>
            <a:ext cx="4867422" cy="6386732"/>
          </a:xfrm>
        </p:spPr>
      </p:pic>
    </p:spTree>
    <p:extLst>
      <p:ext uri="{BB962C8B-B14F-4D97-AF65-F5344CB8AC3E}">
        <p14:creationId xmlns:p14="http://schemas.microsoft.com/office/powerpoint/2010/main" val="81594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4784-B98F-4E66-B3E4-E64836879BED}"/>
              </a:ext>
            </a:extLst>
          </p:cNvPr>
          <p:cNvSpPr>
            <a:spLocks noGrp="1"/>
          </p:cNvSpPr>
          <p:nvPr>
            <p:ph type="title"/>
          </p:nvPr>
        </p:nvSpPr>
        <p:spPr/>
        <p:txBody>
          <a:bodyPr/>
          <a:lstStyle/>
          <a:p>
            <a:r>
              <a:rPr lang="en-IN" dirty="0"/>
              <a:t> Content</a:t>
            </a:r>
          </a:p>
        </p:txBody>
      </p:sp>
      <p:sp>
        <p:nvSpPr>
          <p:cNvPr id="3" name="Content Placeholder 2">
            <a:extLst>
              <a:ext uri="{FF2B5EF4-FFF2-40B4-BE49-F238E27FC236}">
                <a16:creationId xmlns:a16="http://schemas.microsoft.com/office/drawing/2014/main" id="{F39A7AD4-2710-4DA7-9228-49271F5A5EDC}"/>
              </a:ext>
            </a:extLst>
          </p:cNvPr>
          <p:cNvSpPr>
            <a:spLocks noGrp="1"/>
          </p:cNvSpPr>
          <p:nvPr>
            <p:ph idx="1"/>
          </p:nvPr>
        </p:nvSpPr>
        <p:spPr/>
        <p:txBody>
          <a:bodyPr/>
          <a:lstStyle/>
          <a:p>
            <a:r>
              <a:rPr lang="en-IN" dirty="0"/>
              <a:t>Machine Learning</a:t>
            </a:r>
          </a:p>
          <a:p>
            <a:r>
              <a:rPr lang="en-IN" dirty="0"/>
              <a:t>Deep Learning</a:t>
            </a:r>
          </a:p>
          <a:p>
            <a:r>
              <a:rPr lang="en-IN" dirty="0"/>
              <a:t>Use-Cases in Trade Finance</a:t>
            </a:r>
          </a:p>
        </p:txBody>
      </p:sp>
    </p:spTree>
    <p:extLst>
      <p:ext uri="{BB962C8B-B14F-4D97-AF65-F5344CB8AC3E}">
        <p14:creationId xmlns:p14="http://schemas.microsoft.com/office/powerpoint/2010/main" val="497060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0BC5-023D-4736-9A1A-170FE606D893}"/>
              </a:ext>
            </a:extLst>
          </p:cNvPr>
          <p:cNvSpPr>
            <a:spLocks noGrp="1"/>
          </p:cNvSpPr>
          <p:nvPr>
            <p:ph type="title"/>
          </p:nvPr>
        </p:nvSpPr>
        <p:spPr/>
        <p:txBody>
          <a:bodyPr/>
          <a:lstStyle/>
          <a:p>
            <a:r>
              <a:rPr lang="en-IN" b="0" i="0">
                <a:solidFill>
                  <a:srgbClr val="292929"/>
                </a:solidFill>
                <a:effectLst/>
                <a:latin typeface="sohne"/>
              </a:rPr>
              <a:t>OCR in the wild</a:t>
            </a:r>
            <a:endParaRPr lang="en-IN"/>
          </a:p>
        </p:txBody>
      </p:sp>
      <p:sp>
        <p:nvSpPr>
          <p:cNvPr id="3" name="Content Placeholder 2">
            <a:extLst>
              <a:ext uri="{FF2B5EF4-FFF2-40B4-BE49-F238E27FC236}">
                <a16:creationId xmlns:a16="http://schemas.microsoft.com/office/drawing/2014/main" id="{19FFC4F0-2C8D-4CA7-A9FC-FDAB78A3C113}"/>
              </a:ext>
            </a:extLst>
          </p:cNvPr>
          <p:cNvSpPr>
            <a:spLocks noGrp="1"/>
          </p:cNvSpPr>
          <p:nvPr>
            <p:ph idx="1"/>
          </p:nvPr>
        </p:nvSpPr>
        <p:spPr/>
        <p:txBody>
          <a:bodyPr/>
          <a:lstStyle/>
          <a:p>
            <a:pPr marL="0" indent="0">
              <a:buNone/>
            </a:pPr>
            <a:r>
              <a:rPr lang="en-IN" b="0" i="0" dirty="0">
                <a:solidFill>
                  <a:srgbClr val="292929"/>
                </a:solidFill>
                <a:effectLst/>
                <a:latin typeface="charter"/>
              </a:rPr>
              <a:t>This is the most challenging OCR task, as it introduces all general computer vision challenges such as noise, lighting, and artifacts into OCR. Some relevant data-sets for this task is the </a:t>
            </a:r>
            <a:r>
              <a:rPr lang="en-IN" b="0" i="0" dirty="0">
                <a:effectLst/>
                <a:latin typeface="charter"/>
              </a:rPr>
              <a:t>coco-text</a:t>
            </a:r>
            <a:r>
              <a:rPr lang="en-IN" b="0" i="0" dirty="0">
                <a:solidFill>
                  <a:srgbClr val="292929"/>
                </a:solidFill>
                <a:effectLst/>
                <a:latin typeface="charter"/>
              </a:rPr>
              <a:t>, and the </a:t>
            </a:r>
            <a:r>
              <a:rPr lang="en-IN" b="0" i="0" dirty="0">
                <a:effectLst/>
                <a:latin typeface="charter"/>
              </a:rPr>
              <a:t>SVT</a:t>
            </a:r>
            <a:r>
              <a:rPr lang="en-IN" b="0" i="0" dirty="0">
                <a:solidFill>
                  <a:srgbClr val="292929"/>
                </a:solidFill>
                <a:effectLst/>
                <a:latin typeface="charter"/>
              </a:rPr>
              <a:t> data set which once again, uses street view images to extract text from.</a:t>
            </a:r>
            <a:endParaRPr lang="en-IN" dirty="0"/>
          </a:p>
        </p:txBody>
      </p:sp>
    </p:spTree>
    <p:extLst>
      <p:ext uri="{BB962C8B-B14F-4D97-AF65-F5344CB8AC3E}">
        <p14:creationId xmlns:p14="http://schemas.microsoft.com/office/powerpoint/2010/main" val="101081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A2E780-53C8-4842-BDD3-9F7B7161D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83" y="295422"/>
            <a:ext cx="11659661" cy="6377423"/>
          </a:xfrm>
        </p:spPr>
      </p:pic>
    </p:spTree>
    <p:extLst>
      <p:ext uri="{BB962C8B-B14F-4D97-AF65-F5344CB8AC3E}">
        <p14:creationId xmlns:p14="http://schemas.microsoft.com/office/powerpoint/2010/main" val="297368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58242E-18A1-452E-B4CA-86AE91A65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88" y="99457"/>
            <a:ext cx="11746523" cy="6413885"/>
          </a:xfrm>
        </p:spPr>
      </p:pic>
    </p:spTree>
    <p:extLst>
      <p:ext uri="{BB962C8B-B14F-4D97-AF65-F5344CB8AC3E}">
        <p14:creationId xmlns:p14="http://schemas.microsoft.com/office/powerpoint/2010/main" val="316887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0DABDC-9645-458F-B940-F9994CD64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896" y="450167"/>
            <a:ext cx="11479236" cy="6105378"/>
          </a:xfrm>
        </p:spPr>
      </p:pic>
    </p:spTree>
    <p:extLst>
      <p:ext uri="{BB962C8B-B14F-4D97-AF65-F5344CB8AC3E}">
        <p14:creationId xmlns:p14="http://schemas.microsoft.com/office/powerpoint/2010/main" val="201512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E521-4D89-4C53-B4AA-F1C01E1C497B}"/>
              </a:ext>
            </a:extLst>
          </p:cNvPr>
          <p:cNvSpPr>
            <a:spLocks noGrp="1"/>
          </p:cNvSpPr>
          <p:nvPr>
            <p:ph type="title"/>
          </p:nvPr>
        </p:nvSpPr>
        <p:spPr/>
        <p:txBody>
          <a:bodyPr/>
          <a:lstStyle/>
          <a:p>
            <a:r>
              <a:rPr lang="en-IN" dirty="0">
                <a:solidFill>
                  <a:srgbClr val="FF0000"/>
                </a:solidFill>
              </a:rPr>
              <a:t>NLP</a:t>
            </a:r>
          </a:p>
        </p:txBody>
      </p:sp>
      <p:sp>
        <p:nvSpPr>
          <p:cNvPr id="3" name="Content Placeholder 2">
            <a:extLst>
              <a:ext uri="{FF2B5EF4-FFF2-40B4-BE49-F238E27FC236}">
                <a16:creationId xmlns:a16="http://schemas.microsoft.com/office/drawing/2014/main" id="{94A94B79-44C6-43C7-ADEB-2FF9ABEAD3CA}"/>
              </a:ext>
            </a:extLst>
          </p:cNvPr>
          <p:cNvSpPr>
            <a:spLocks noGrp="1"/>
          </p:cNvSpPr>
          <p:nvPr>
            <p:ph idx="1"/>
          </p:nvPr>
        </p:nvSpPr>
        <p:spPr/>
        <p:txBody>
          <a:bodyPr/>
          <a:lstStyle/>
          <a:p>
            <a:pPr marL="0" indent="0" algn="l">
              <a:buNone/>
            </a:pPr>
            <a:r>
              <a:rPr lang="en-IN" b="0" i="0" dirty="0">
                <a:solidFill>
                  <a:srgbClr val="292929"/>
                </a:solidFill>
                <a:effectLst/>
                <a:latin typeface="charter"/>
              </a:rPr>
              <a:t>NLP is an interdisciplinary field concerned with the interactions between computers and natural human languages (</a:t>
            </a:r>
            <a:r>
              <a:rPr lang="en-IN" b="0" i="1" dirty="0">
                <a:solidFill>
                  <a:srgbClr val="292929"/>
                </a:solidFill>
                <a:effectLst/>
                <a:latin typeface="charter"/>
              </a:rPr>
              <a:t>e.g.,</a:t>
            </a:r>
            <a:r>
              <a:rPr lang="en-IN" b="0" i="0" dirty="0">
                <a:solidFill>
                  <a:srgbClr val="292929"/>
                </a:solidFill>
                <a:effectLst/>
                <a:latin typeface="charter"/>
              </a:rPr>
              <a:t> English) — speech or text. NLP-powered software helps us in our daily lives in various ways, for example:</a:t>
            </a:r>
          </a:p>
          <a:p>
            <a:pPr marL="0" indent="0" algn="l">
              <a:buNone/>
            </a:pPr>
            <a:r>
              <a:rPr lang="en-IN" b="1" i="0" dirty="0">
                <a:solidFill>
                  <a:srgbClr val="292929"/>
                </a:solidFill>
                <a:effectLst/>
                <a:latin typeface="charter"/>
              </a:rPr>
              <a:t>Personal assistants</a:t>
            </a:r>
            <a:r>
              <a:rPr lang="en-IN" b="0" i="0" dirty="0">
                <a:solidFill>
                  <a:srgbClr val="292929"/>
                </a:solidFill>
                <a:effectLst/>
                <a:latin typeface="charter"/>
              </a:rPr>
              <a:t>: Siri, Cortana, and Google Assistant.</a:t>
            </a:r>
          </a:p>
          <a:p>
            <a:pPr marL="0" indent="0" algn="l">
              <a:buNone/>
            </a:pPr>
            <a:r>
              <a:rPr lang="en-IN" b="1" i="0" dirty="0">
                <a:solidFill>
                  <a:srgbClr val="292929"/>
                </a:solidFill>
                <a:effectLst/>
                <a:latin typeface="charter"/>
              </a:rPr>
              <a:t>Auto-complete</a:t>
            </a:r>
            <a:r>
              <a:rPr lang="en-IN" b="0" i="0" dirty="0">
                <a:solidFill>
                  <a:srgbClr val="292929"/>
                </a:solidFill>
                <a:effectLst/>
                <a:latin typeface="charter"/>
              </a:rPr>
              <a:t>: In search engines (</a:t>
            </a:r>
            <a:r>
              <a:rPr lang="en-IN" b="0" i="1" dirty="0">
                <a:solidFill>
                  <a:srgbClr val="292929"/>
                </a:solidFill>
                <a:effectLst/>
                <a:latin typeface="charter"/>
              </a:rPr>
              <a:t>e.g.,</a:t>
            </a:r>
            <a:r>
              <a:rPr lang="en-IN" b="0" i="0" dirty="0">
                <a:solidFill>
                  <a:srgbClr val="292929"/>
                </a:solidFill>
                <a:effectLst/>
                <a:latin typeface="charter"/>
              </a:rPr>
              <a:t> Google, Bing).</a:t>
            </a:r>
          </a:p>
          <a:p>
            <a:pPr marL="0" indent="0" algn="l">
              <a:buNone/>
            </a:pPr>
            <a:r>
              <a:rPr lang="en-IN" b="1" i="0" dirty="0">
                <a:solidFill>
                  <a:srgbClr val="292929"/>
                </a:solidFill>
                <a:effectLst/>
                <a:latin typeface="charter"/>
              </a:rPr>
              <a:t>Spell checking</a:t>
            </a:r>
            <a:r>
              <a:rPr lang="en-IN" b="0" i="0" dirty="0">
                <a:solidFill>
                  <a:srgbClr val="292929"/>
                </a:solidFill>
                <a:effectLst/>
                <a:latin typeface="charter"/>
              </a:rPr>
              <a:t>: Almost everywhere, in your browser, your IDE (</a:t>
            </a:r>
            <a:r>
              <a:rPr lang="en-IN" b="0" i="1" dirty="0">
                <a:solidFill>
                  <a:srgbClr val="292929"/>
                </a:solidFill>
                <a:effectLst/>
                <a:latin typeface="charter"/>
              </a:rPr>
              <a:t>e.g.,</a:t>
            </a:r>
            <a:r>
              <a:rPr lang="en-IN" b="0" i="0" dirty="0">
                <a:solidFill>
                  <a:srgbClr val="292929"/>
                </a:solidFill>
                <a:effectLst/>
                <a:latin typeface="charter"/>
              </a:rPr>
              <a:t> Visual Studio), desktop apps (</a:t>
            </a:r>
            <a:r>
              <a:rPr lang="en-IN" b="0" i="1" dirty="0">
                <a:solidFill>
                  <a:srgbClr val="292929"/>
                </a:solidFill>
                <a:effectLst/>
                <a:latin typeface="charter"/>
              </a:rPr>
              <a:t>e.g.,</a:t>
            </a:r>
            <a:r>
              <a:rPr lang="en-IN" b="0" i="0" dirty="0">
                <a:solidFill>
                  <a:srgbClr val="292929"/>
                </a:solidFill>
                <a:effectLst/>
                <a:latin typeface="charter"/>
              </a:rPr>
              <a:t> Microsoft Word).</a:t>
            </a:r>
          </a:p>
          <a:p>
            <a:pPr marL="0" indent="0" algn="l">
              <a:buNone/>
            </a:pPr>
            <a:r>
              <a:rPr lang="en-IN" b="1" i="0" dirty="0">
                <a:solidFill>
                  <a:srgbClr val="292929"/>
                </a:solidFill>
                <a:effectLst/>
                <a:latin typeface="charter"/>
              </a:rPr>
              <a:t>Machine Translation</a:t>
            </a:r>
            <a:r>
              <a:rPr lang="en-IN" b="0" i="0" dirty="0">
                <a:solidFill>
                  <a:srgbClr val="292929"/>
                </a:solidFill>
                <a:effectLst/>
                <a:latin typeface="charter"/>
              </a:rPr>
              <a:t>: Google Translate.</a:t>
            </a:r>
          </a:p>
          <a:p>
            <a:endParaRPr lang="en-IN" dirty="0"/>
          </a:p>
        </p:txBody>
      </p:sp>
    </p:spTree>
    <p:extLst>
      <p:ext uri="{BB962C8B-B14F-4D97-AF65-F5344CB8AC3E}">
        <p14:creationId xmlns:p14="http://schemas.microsoft.com/office/powerpoint/2010/main" val="367902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51C21-DE30-4A70-BAB6-D27150075F21}"/>
              </a:ext>
            </a:extLst>
          </p:cNvPr>
          <p:cNvSpPr>
            <a:spLocks noGrp="1"/>
          </p:cNvSpPr>
          <p:nvPr>
            <p:ph idx="1"/>
          </p:nvPr>
        </p:nvSpPr>
        <p:spPr>
          <a:xfrm>
            <a:off x="838200" y="379828"/>
            <a:ext cx="10515600" cy="5797135"/>
          </a:xfrm>
        </p:spPr>
        <p:txBody>
          <a:bodyPr>
            <a:normAutofit/>
          </a:bodyPr>
          <a:lstStyle/>
          <a:p>
            <a:pPr marL="0" indent="0" algn="l">
              <a:buNone/>
            </a:pPr>
            <a:r>
              <a:rPr lang="en-IN" b="0" i="0" dirty="0">
                <a:solidFill>
                  <a:srgbClr val="292929"/>
                </a:solidFill>
                <a:effectLst/>
                <a:latin typeface="charter"/>
              </a:rPr>
              <a:t>Let’s take a look at some NLP tasks and categorize them based on the research progress for each task.</a:t>
            </a:r>
          </a:p>
          <a:p>
            <a:pPr marL="0" indent="0" algn="l">
              <a:buNone/>
            </a:pPr>
            <a:endParaRPr lang="en-IN" b="0" i="0" dirty="0">
              <a:solidFill>
                <a:srgbClr val="292929"/>
              </a:solidFill>
              <a:effectLst/>
              <a:latin typeface="charter"/>
            </a:endParaRPr>
          </a:p>
          <a:p>
            <a:pPr marL="0" indent="0" algn="l">
              <a:buNone/>
            </a:pPr>
            <a:r>
              <a:rPr lang="en-IN" b="1" dirty="0">
                <a:solidFill>
                  <a:srgbClr val="292929"/>
                </a:solidFill>
                <a:latin typeface="charter"/>
              </a:rPr>
              <a:t>   </a:t>
            </a:r>
            <a:r>
              <a:rPr lang="en-IN" b="1" i="0" dirty="0">
                <a:solidFill>
                  <a:srgbClr val="292929"/>
                </a:solidFill>
                <a:effectLst/>
                <a:latin typeface="charter"/>
              </a:rPr>
              <a:t>Mostly solved:</a:t>
            </a:r>
            <a:endParaRPr lang="en-IN" b="0" i="0" dirty="0">
              <a:solidFill>
                <a:srgbClr val="292929"/>
              </a:solidFill>
              <a:effectLst/>
              <a:latin typeface="charter"/>
            </a:endParaRPr>
          </a:p>
          <a:p>
            <a:pPr algn="l">
              <a:buFont typeface="Arial" panose="020B0604020202020204" pitchFamily="34" charset="0"/>
              <a:buChar char="•"/>
            </a:pPr>
            <a:r>
              <a:rPr lang="en-IN" b="0" i="0" dirty="0">
                <a:solidFill>
                  <a:srgbClr val="292929"/>
                </a:solidFill>
                <a:effectLst/>
                <a:latin typeface="charter"/>
              </a:rPr>
              <a:t>Spam Detection (</a:t>
            </a:r>
            <a:r>
              <a:rPr lang="en-IN" b="0" i="1" dirty="0">
                <a:solidFill>
                  <a:srgbClr val="292929"/>
                </a:solidFill>
                <a:effectLst/>
                <a:latin typeface="charter"/>
              </a:rPr>
              <a:t>e.g.</a:t>
            </a:r>
            <a:r>
              <a:rPr lang="en-IN" b="0" i="0" dirty="0">
                <a:solidFill>
                  <a:srgbClr val="292929"/>
                </a:solidFill>
                <a:effectLst/>
                <a:latin typeface="charter"/>
              </a:rPr>
              <a:t> Gmail).</a:t>
            </a:r>
          </a:p>
          <a:p>
            <a:pPr algn="l">
              <a:buFont typeface="Arial" panose="020B0604020202020204" pitchFamily="34" charset="0"/>
              <a:buChar char="•"/>
            </a:pPr>
            <a:r>
              <a:rPr lang="en-IN" b="0" i="0" dirty="0">
                <a:solidFill>
                  <a:srgbClr val="292929"/>
                </a:solidFill>
                <a:effectLst/>
                <a:latin typeface="charter"/>
              </a:rPr>
              <a:t>Part of Speech (</a:t>
            </a:r>
            <a:r>
              <a:rPr lang="en-IN" b="1" i="0" dirty="0">
                <a:solidFill>
                  <a:srgbClr val="292929"/>
                </a:solidFill>
                <a:effectLst/>
                <a:latin typeface="charter"/>
              </a:rPr>
              <a:t>POS</a:t>
            </a:r>
            <a:r>
              <a:rPr lang="en-IN" b="0" i="0" dirty="0">
                <a:solidFill>
                  <a:srgbClr val="292929"/>
                </a:solidFill>
                <a:effectLst/>
                <a:latin typeface="charter"/>
              </a:rPr>
              <a:t>) tagging: Given a sentence, determine POS tags for each word (</a:t>
            </a:r>
            <a:r>
              <a:rPr lang="en-IN" b="0" i="1" dirty="0">
                <a:solidFill>
                  <a:srgbClr val="292929"/>
                </a:solidFill>
                <a:effectLst/>
                <a:latin typeface="charter"/>
              </a:rPr>
              <a:t>e.g. </a:t>
            </a:r>
            <a:r>
              <a:rPr lang="en-IN" b="0" i="0" dirty="0">
                <a:solidFill>
                  <a:srgbClr val="292929"/>
                </a:solidFill>
                <a:effectLst/>
                <a:latin typeface="charter"/>
              </a:rPr>
              <a:t> NOUN, VERB, ADV, ADJ).</a:t>
            </a:r>
          </a:p>
          <a:p>
            <a:pPr algn="l">
              <a:buFont typeface="Arial" panose="020B0604020202020204" pitchFamily="34" charset="0"/>
              <a:buChar char="•"/>
            </a:pPr>
            <a:r>
              <a:rPr lang="en-IN" b="0" i="0" dirty="0">
                <a:solidFill>
                  <a:srgbClr val="292929"/>
                </a:solidFill>
                <a:effectLst/>
                <a:latin typeface="charter"/>
              </a:rPr>
              <a:t>Named Entity Recognition (</a:t>
            </a:r>
            <a:r>
              <a:rPr lang="en-IN" b="1" i="0" dirty="0">
                <a:solidFill>
                  <a:srgbClr val="292929"/>
                </a:solidFill>
                <a:effectLst/>
                <a:latin typeface="charter"/>
              </a:rPr>
              <a:t>NER</a:t>
            </a:r>
            <a:r>
              <a:rPr lang="en-IN" b="0" i="0" dirty="0">
                <a:solidFill>
                  <a:srgbClr val="292929"/>
                </a:solidFill>
                <a:effectLst/>
                <a:latin typeface="charter"/>
              </a:rPr>
              <a:t>): Given a sentence, determine named entities (</a:t>
            </a:r>
            <a:r>
              <a:rPr lang="en-IN" b="0" i="1" dirty="0">
                <a:solidFill>
                  <a:srgbClr val="292929"/>
                </a:solidFill>
                <a:effectLst/>
                <a:latin typeface="charter"/>
              </a:rPr>
              <a:t>e.g., </a:t>
            </a:r>
            <a:r>
              <a:rPr lang="en-IN" b="0" i="0" dirty="0">
                <a:solidFill>
                  <a:srgbClr val="292929"/>
                </a:solidFill>
                <a:effectLst/>
                <a:latin typeface="charter"/>
              </a:rPr>
              <a:t>person names, locations, organizations).</a:t>
            </a:r>
          </a:p>
          <a:p>
            <a:endParaRPr lang="en-IN" dirty="0"/>
          </a:p>
        </p:txBody>
      </p:sp>
    </p:spTree>
    <p:extLst>
      <p:ext uri="{BB962C8B-B14F-4D97-AF65-F5344CB8AC3E}">
        <p14:creationId xmlns:p14="http://schemas.microsoft.com/office/powerpoint/2010/main" val="31751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0E69C-36D7-4D1C-A3F7-87C9A278CC05}"/>
              </a:ext>
            </a:extLst>
          </p:cNvPr>
          <p:cNvSpPr>
            <a:spLocks noGrp="1"/>
          </p:cNvSpPr>
          <p:nvPr>
            <p:ph idx="1"/>
          </p:nvPr>
        </p:nvSpPr>
        <p:spPr/>
        <p:txBody>
          <a:bodyPr>
            <a:normAutofit fontScale="92500" lnSpcReduction="20000"/>
          </a:bodyPr>
          <a:lstStyle/>
          <a:p>
            <a:pPr marL="0" indent="0" algn="l">
              <a:buNone/>
            </a:pPr>
            <a:r>
              <a:rPr lang="en-IN" b="1" dirty="0">
                <a:solidFill>
                  <a:srgbClr val="292929"/>
                </a:solidFill>
                <a:latin typeface="charter"/>
              </a:rPr>
              <a:t>   </a:t>
            </a:r>
            <a:r>
              <a:rPr lang="en-IN" b="1" i="0" dirty="0">
                <a:solidFill>
                  <a:srgbClr val="292929"/>
                </a:solidFill>
                <a:effectLst/>
                <a:latin typeface="charter"/>
              </a:rPr>
              <a:t>Making good progress:</a:t>
            </a:r>
            <a:endParaRPr lang="en-IN" b="0" i="0" dirty="0">
              <a:solidFill>
                <a:srgbClr val="292929"/>
              </a:solidFill>
              <a:effectLst/>
              <a:latin typeface="charter"/>
            </a:endParaRPr>
          </a:p>
          <a:p>
            <a:pPr algn="l">
              <a:buFont typeface="Arial" panose="020B0604020202020204" pitchFamily="34" charset="0"/>
              <a:buChar char="•"/>
            </a:pPr>
            <a:r>
              <a:rPr lang="en-IN" b="0" i="0" dirty="0">
                <a:solidFill>
                  <a:srgbClr val="292929"/>
                </a:solidFill>
                <a:effectLst/>
                <a:latin typeface="charter"/>
              </a:rPr>
              <a:t>Sentiment Analysis: Given a sentence, determine it’s polarity (</a:t>
            </a:r>
            <a:r>
              <a:rPr lang="en-IN" b="0" i="1" dirty="0">
                <a:solidFill>
                  <a:srgbClr val="292929"/>
                </a:solidFill>
                <a:effectLst/>
                <a:latin typeface="charter"/>
              </a:rPr>
              <a:t>e.g.,</a:t>
            </a:r>
            <a:r>
              <a:rPr lang="en-IN" b="0" i="0" dirty="0">
                <a:solidFill>
                  <a:srgbClr val="292929"/>
                </a:solidFill>
                <a:effectLst/>
                <a:latin typeface="charter"/>
              </a:rPr>
              <a:t> positive, negative, neutral), or emotions (</a:t>
            </a:r>
            <a:r>
              <a:rPr lang="en-IN" b="0" i="1" dirty="0">
                <a:solidFill>
                  <a:srgbClr val="292929"/>
                </a:solidFill>
                <a:effectLst/>
                <a:latin typeface="charter"/>
              </a:rPr>
              <a:t>e.g.,</a:t>
            </a:r>
            <a:r>
              <a:rPr lang="en-IN" b="0" i="0" dirty="0">
                <a:solidFill>
                  <a:srgbClr val="292929"/>
                </a:solidFill>
                <a:effectLst/>
                <a:latin typeface="charter"/>
              </a:rPr>
              <a:t> happy, sad, surprised, angry)</a:t>
            </a:r>
          </a:p>
          <a:p>
            <a:pPr algn="l">
              <a:buFont typeface="Arial" panose="020B0604020202020204" pitchFamily="34" charset="0"/>
              <a:buChar char="•"/>
            </a:pPr>
            <a:r>
              <a:rPr lang="en-IN" b="0" i="0" dirty="0">
                <a:solidFill>
                  <a:srgbClr val="292929"/>
                </a:solidFill>
                <a:effectLst/>
                <a:latin typeface="charter"/>
              </a:rPr>
              <a:t>Co-reference Resolution: Given a sentence, determine which words (“mentions”) refer to the same objects (“entities”). for example (</a:t>
            </a:r>
            <a:r>
              <a:rPr lang="en-IN" b="1" i="0" dirty="0">
                <a:solidFill>
                  <a:srgbClr val="292929"/>
                </a:solidFill>
                <a:effectLst/>
                <a:latin typeface="charter"/>
              </a:rPr>
              <a:t>Manning</a:t>
            </a:r>
            <a:r>
              <a:rPr lang="en-IN" b="0" i="0" dirty="0">
                <a:solidFill>
                  <a:srgbClr val="292929"/>
                </a:solidFill>
                <a:effectLst/>
                <a:latin typeface="charter"/>
              </a:rPr>
              <a:t> is a great NLP professor, </a:t>
            </a:r>
            <a:r>
              <a:rPr lang="en-IN" b="1" i="0" dirty="0">
                <a:solidFill>
                  <a:srgbClr val="292929"/>
                </a:solidFill>
                <a:effectLst/>
                <a:latin typeface="charter"/>
              </a:rPr>
              <a:t>he</a:t>
            </a:r>
            <a:r>
              <a:rPr lang="en-IN" b="0" i="0" dirty="0">
                <a:solidFill>
                  <a:srgbClr val="292929"/>
                </a:solidFill>
                <a:effectLst/>
                <a:latin typeface="charter"/>
              </a:rPr>
              <a:t> worked in academia for over 25 years).</a:t>
            </a:r>
          </a:p>
          <a:p>
            <a:pPr algn="l">
              <a:buFont typeface="Arial" panose="020B0604020202020204" pitchFamily="34" charset="0"/>
              <a:buChar char="•"/>
            </a:pPr>
            <a:r>
              <a:rPr lang="en-IN" b="0" i="0" dirty="0">
                <a:solidFill>
                  <a:srgbClr val="292929"/>
                </a:solidFill>
                <a:effectLst/>
                <a:latin typeface="charter"/>
              </a:rPr>
              <a:t>Word Sense Disambiguation (</a:t>
            </a:r>
            <a:r>
              <a:rPr lang="en-IN" b="1" i="0" dirty="0">
                <a:solidFill>
                  <a:srgbClr val="292929"/>
                </a:solidFill>
                <a:effectLst/>
                <a:latin typeface="charter"/>
              </a:rPr>
              <a:t>WSD</a:t>
            </a:r>
            <a:r>
              <a:rPr lang="en-IN" b="0" i="0" dirty="0">
                <a:solidFill>
                  <a:srgbClr val="292929"/>
                </a:solidFill>
                <a:effectLst/>
                <a:latin typeface="charter"/>
              </a:rPr>
              <a:t>): Many words have more than one meaning, we have to select the meaning which makes the most sense in context (</a:t>
            </a:r>
            <a:r>
              <a:rPr lang="en-IN" b="0" i="1" dirty="0">
                <a:solidFill>
                  <a:srgbClr val="292929"/>
                </a:solidFill>
                <a:effectLst/>
                <a:latin typeface="charter"/>
              </a:rPr>
              <a:t>e.g.,</a:t>
            </a:r>
            <a:r>
              <a:rPr lang="en-IN" b="0" i="0" dirty="0">
                <a:solidFill>
                  <a:srgbClr val="292929"/>
                </a:solidFill>
                <a:effectLst/>
                <a:latin typeface="charter"/>
              </a:rPr>
              <a:t> I went to the bank to get some money), here bank means a financial institution, not the land beside a river.</a:t>
            </a:r>
          </a:p>
          <a:p>
            <a:pPr algn="l">
              <a:buFont typeface="Arial" panose="020B0604020202020204" pitchFamily="34" charset="0"/>
              <a:buChar char="•"/>
            </a:pPr>
            <a:r>
              <a:rPr lang="en-IN" b="0" i="0" dirty="0">
                <a:solidFill>
                  <a:srgbClr val="292929"/>
                </a:solidFill>
                <a:effectLst/>
                <a:latin typeface="charter"/>
              </a:rPr>
              <a:t>Machine Translation (</a:t>
            </a:r>
            <a:r>
              <a:rPr lang="en-IN" b="0" i="1" dirty="0">
                <a:solidFill>
                  <a:srgbClr val="292929"/>
                </a:solidFill>
                <a:effectLst/>
                <a:latin typeface="charter"/>
              </a:rPr>
              <a:t>e.g.</a:t>
            </a:r>
            <a:r>
              <a:rPr lang="en-IN" b="0" i="0" dirty="0">
                <a:solidFill>
                  <a:srgbClr val="292929"/>
                </a:solidFill>
                <a:effectLst/>
                <a:latin typeface="charter"/>
              </a:rPr>
              <a:t> Google Translate)</a:t>
            </a:r>
          </a:p>
          <a:p>
            <a:endParaRPr lang="en-IN" dirty="0"/>
          </a:p>
        </p:txBody>
      </p:sp>
    </p:spTree>
    <p:extLst>
      <p:ext uri="{BB962C8B-B14F-4D97-AF65-F5344CB8AC3E}">
        <p14:creationId xmlns:p14="http://schemas.microsoft.com/office/powerpoint/2010/main" val="2178438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E822F-94A5-4725-B6B2-C46218F3919A}"/>
              </a:ext>
            </a:extLst>
          </p:cNvPr>
          <p:cNvSpPr>
            <a:spLocks noGrp="1"/>
          </p:cNvSpPr>
          <p:nvPr>
            <p:ph idx="1"/>
          </p:nvPr>
        </p:nvSpPr>
        <p:spPr/>
        <p:txBody>
          <a:bodyPr/>
          <a:lstStyle/>
          <a:p>
            <a:pPr marL="0" indent="0" algn="l">
              <a:buNone/>
            </a:pPr>
            <a:r>
              <a:rPr lang="en-IN" b="1" i="0" dirty="0">
                <a:solidFill>
                  <a:srgbClr val="292929"/>
                </a:solidFill>
                <a:effectLst/>
                <a:latin typeface="charter"/>
              </a:rPr>
              <a:t>   Still a bit hard:</a:t>
            </a:r>
            <a:endParaRPr lang="en-IN" b="0" i="0" dirty="0">
              <a:solidFill>
                <a:srgbClr val="292929"/>
              </a:solidFill>
              <a:effectLst/>
              <a:latin typeface="charter"/>
            </a:endParaRPr>
          </a:p>
          <a:p>
            <a:pPr algn="l">
              <a:buFont typeface="Arial" panose="020B0604020202020204" pitchFamily="34" charset="0"/>
              <a:buChar char="•"/>
            </a:pPr>
            <a:r>
              <a:rPr lang="en-IN" b="0" i="0" dirty="0">
                <a:solidFill>
                  <a:srgbClr val="292929"/>
                </a:solidFill>
                <a:effectLst/>
                <a:latin typeface="charter"/>
              </a:rPr>
              <a:t>Dialogue agents and chat-bots, especially open domain ones.</a:t>
            </a:r>
          </a:p>
          <a:p>
            <a:pPr algn="l">
              <a:buFont typeface="Arial" panose="020B0604020202020204" pitchFamily="34" charset="0"/>
              <a:buChar char="•"/>
            </a:pPr>
            <a:r>
              <a:rPr lang="en-IN" b="0" i="0" dirty="0">
                <a:solidFill>
                  <a:srgbClr val="292929"/>
                </a:solidFill>
                <a:effectLst/>
                <a:latin typeface="charter"/>
              </a:rPr>
              <a:t>Question Answering.</a:t>
            </a:r>
          </a:p>
          <a:p>
            <a:pPr algn="l">
              <a:buFont typeface="Arial" panose="020B0604020202020204" pitchFamily="34" charset="0"/>
              <a:buChar char="•"/>
            </a:pPr>
            <a:r>
              <a:rPr lang="en-IN" b="0" i="0" dirty="0">
                <a:solidFill>
                  <a:srgbClr val="292929"/>
                </a:solidFill>
                <a:effectLst/>
                <a:latin typeface="charter"/>
              </a:rPr>
              <a:t>Summarization.</a:t>
            </a:r>
          </a:p>
          <a:p>
            <a:pPr algn="l">
              <a:buFont typeface="Arial" panose="020B0604020202020204" pitchFamily="34" charset="0"/>
              <a:buChar char="•"/>
            </a:pPr>
            <a:r>
              <a:rPr lang="en-IN" b="0" i="0" dirty="0">
                <a:solidFill>
                  <a:srgbClr val="292929"/>
                </a:solidFill>
                <a:effectLst/>
                <a:latin typeface="charter"/>
              </a:rPr>
              <a:t>NLP for low resource languages.</a:t>
            </a:r>
          </a:p>
          <a:p>
            <a:endParaRPr lang="en-IN" dirty="0"/>
          </a:p>
        </p:txBody>
      </p:sp>
    </p:spTree>
    <p:extLst>
      <p:ext uri="{BB962C8B-B14F-4D97-AF65-F5344CB8AC3E}">
        <p14:creationId xmlns:p14="http://schemas.microsoft.com/office/powerpoint/2010/main" val="28405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B2DC-56E5-43EC-8F86-A3118F55247F}"/>
              </a:ext>
            </a:extLst>
          </p:cNvPr>
          <p:cNvSpPr>
            <a:spLocks noGrp="1"/>
          </p:cNvSpPr>
          <p:nvPr>
            <p:ph type="title"/>
          </p:nvPr>
        </p:nvSpPr>
        <p:spPr/>
        <p:txBody>
          <a:bodyPr/>
          <a:lstStyle/>
          <a:p>
            <a:r>
              <a:rPr lang="en-IN" dirty="0">
                <a:solidFill>
                  <a:srgbClr val="FF0000"/>
                </a:solidFill>
              </a:rPr>
              <a:t>Use-Cases in Trade Finance</a:t>
            </a:r>
          </a:p>
        </p:txBody>
      </p:sp>
      <p:sp>
        <p:nvSpPr>
          <p:cNvPr id="3" name="Content Placeholder 2">
            <a:extLst>
              <a:ext uri="{FF2B5EF4-FFF2-40B4-BE49-F238E27FC236}">
                <a16:creationId xmlns:a16="http://schemas.microsoft.com/office/drawing/2014/main" id="{07C1600B-3CBC-46F8-AEAB-74B55E980132}"/>
              </a:ext>
            </a:extLst>
          </p:cNvPr>
          <p:cNvSpPr>
            <a:spLocks noGrp="1"/>
          </p:cNvSpPr>
          <p:nvPr>
            <p:ph idx="1"/>
          </p:nvPr>
        </p:nvSpPr>
        <p:spPr/>
        <p:txBody>
          <a:bodyPr/>
          <a:lstStyle/>
          <a:p>
            <a:r>
              <a:rPr lang="en-IN" dirty="0"/>
              <a:t>Analytics Dashboard</a:t>
            </a:r>
          </a:p>
          <a:p>
            <a:r>
              <a:rPr lang="en-IN" dirty="0"/>
              <a:t>Automation with OCR-NLP</a:t>
            </a:r>
          </a:p>
        </p:txBody>
      </p:sp>
    </p:spTree>
    <p:extLst>
      <p:ext uri="{BB962C8B-B14F-4D97-AF65-F5344CB8AC3E}">
        <p14:creationId xmlns:p14="http://schemas.microsoft.com/office/powerpoint/2010/main" val="1209879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8FFD-58EB-4332-9B96-B87C12008E69}"/>
              </a:ext>
            </a:extLst>
          </p:cNvPr>
          <p:cNvSpPr>
            <a:spLocks noGrp="1"/>
          </p:cNvSpPr>
          <p:nvPr>
            <p:ph type="title"/>
          </p:nvPr>
        </p:nvSpPr>
        <p:spPr/>
        <p:txBody>
          <a:bodyPr/>
          <a:lstStyle/>
          <a:p>
            <a:br>
              <a:rPr lang="en-IN" sz="1800" b="0" i="0" u="none" strike="noStrike" baseline="0" dirty="0">
                <a:solidFill>
                  <a:srgbClr val="000000"/>
                </a:solidFill>
                <a:latin typeface="Interstate ExtraLight"/>
              </a:rPr>
            </a:br>
            <a:br>
              <a:rPr lang="en-IN" sz="1800" b="0" i="0" u="none" strike="noStrike" baseline="0" dirty="0">
                <a:latin typeface="Interstate ExtraLight"/>
              </a:rPr>
            </a:br>
            <a:r>
              <a:rPr lang="en-IN" b="0" i="0" u="none" strike="noStrike" baseline="0" dirty="0">
                <a:solidFill>
                  <a:srgbClr val="FF0000"/>
                </a:solidFill>
                <a:latin typeface="+mn-lt"/>
              </a:rPr>
              <a:t> Trade Finance Analytics Dashboard</a:t>
            </a:r>
            <a:endParaRPr lang="en-IN" dirty="0">
              <a:solidFill>
                <a:srgbClr val="FF0000"/>
              </a:solidFill>
              <a:latin typeface="+mn-lt"/>
            </a:endParaRPr>
          </a:p>
        </p:txBody>
      </p:sp>
      <p:sp>
        <p:nvSpPr>
          <p:cNvPr id="3" name="Content Placeholder 2">
            <a:extLst>
              <a:ext uri="{FF2B5EF4-FFF2-40B4-BE49-F238E27FC236}">
                <a16:creationId xmlns:a16="http://schemas.microsoft.com/office/drawing/2014/main" id="{9FD10A76-A77D-45BE-9C7A-2F0DDAE19F91}"/>
              </a:ext>
            </a:extLst>
          </p:cNvPr>
          <p:cNvSpPr>
            <a:spLocks noGrp="1"/>
          </p:cNvSpPr>
          <p:nvPr>
            <p:ph idx="1"/>
          </p:nvPr>
        </p:nvSpPr>
        <p:spPr/>
        <p:txBody>
          <a:bodyPr>
            <a:normAutofit/>
          </a:bodyPr>
          <a:lstStyle/>
          <a:p>
            <a:pPr marL="0" indent="0">
              <a:buNone/>
            </a:pPr>
            <a:r>
              <a:rPr lang="en-IN" b="0" i="0" u="none" strike="noStrike" baseline="0" dirty="0">
                <a:solidFill>
                  <a:srgbClr val="000000"/>
                </a:solidFill>
              </a:rPr>
              <a:t>“With an aim to provide greater visibility and real-time distribution chain insights to Trade Finance clients”</a:t>
            </a:r>
            <a:endParaRPr lang="en-IN" dirty="0"/>
          </a:p>
        </p:txBody>
      </p:sp>
    </p:spTree>
    <p:extLst>
      <p:ext uri="{BB962C8B-B14F-4D97-AF65-F5344CB8AC3E}">
        <p14:creationId xmlns:p14="http://schemas.microsoft.com/office/powerpoint/2010/main" val="66391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4A7BD2-DBAB-4449-BAE0-A00B03417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3" y="365125"/>
            <a:ext cx="10494498" cy="5811838"/>
          </a:xfrm>
        </p:spPr>
      </p:pic>
    </p:spTree>
    <p:extLst>
      <p:ext uri="{BB962C8B-B14F-4D97-AF65-F5344CB8AC3E}">
        <p14:creationId xmlns:p14="http://schemas.microsoft.com/office/powerpoint/2010/main" val="3524962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9393-15E7-4EB4-B2D3-B2EA67FEDB7D}"/>
              </a:ext>
            </a:extLst>
          </p:cNvPr>
          <p:cNvSpPr>
            <a:spLocks noGrp="1"/>
          </p:cNvSpPr>
          <p:nvPr>
            <p:ph type="title"/>
          </p:nvPr>
        </p:nvSpPr>
        <p:spPr/>
        <p:txBody>
          <a:bodyPr>
            <a:normAutofit/>
          </a:bodyPr>
          <a:lstStyle/>
          <a:p>
            <a:r>
              <a:rPr lang="en-IN" b="0" i="0" u="none" strike="noStrike" baseline="0" dirty="0">
                <a:solidFill>
                  <a:srgbClr val="000000"/>
                </a:solidFill>
                <a:latin typeface="+mn-lt"/>
              </a:rPr>
              <a:t>Track Transaction Data in Real-Time </a:t>
            </a:r>
            <a:endParaRPr lang="en-IN" dirty="0">
              <a:latin typeface="+mn-lt"/>
            </a:endParaRPr>
          </a:p>
        </p:txBody>
      </p:sp>
      <p:sp>
        <p:nvSpPr>
          <p:cNvPr id="3" name="Content Placeholder 2">
            <a:extLst>
              <a:ext uri="{FF2B5EF4-FFF2-40B4-BE49-F238E27FC236}">
                <a16:creationId xmlns:a16="http://schemas.microsoft.com/office/drawing/2014/main" id="{AD91821D-B350-4D5E-B0A5-29701052D3F6}"/>
              </a:ext>
            </a:extLst>
          </p:cNvPr>
          <p:cNvSpPr>
            <a:spLocks noGrp="1"/>
          </p:cNvSpPr>
          <p:nvPr>
            <p:ph idx="1"/>
          </p:nvPr>
        </p:nvSpPr>
        <p:spPr/>
        <p:txBody>
          <a:bodyPr/>
          <a:lstStyle/>
          <a:p>
            <a:pPr marL="0" indent="0">
              <a:buNone/>
            </a:pPr>
            <a:r>
              <a:rPr lang="en-IN" b="0" i="0" u="none" strike="noStrike" baseline="0" dirty="0">
                <a:solidFill>
                  <a:srgbClr val="000000"/>
                </a:solidFill>
              </a:rPr>
              <a:t>1. Exposure: View Program Credit Availability. </a:t>
            </a:r>
          </a:p>
          <a:p>
            <a:pPr marL="0" indent="0">
              <a:buNone/>
            </a:pPr>
            <a:r>
              <a:rPr lang="en-IN" b="0" i="0" u="none" strike="noStrike" baseline="0" dirty="0">
                <a:solidFill>
                  <a:srgbClr val="000000"/>
                </a:solidFill>
              </a:rPr>
              <a:t>2. Account Debtors: Monitor Buyer Repayment Status. </a:t>
            </a:r>
          </a:p>
          <a:p>
            <a:pPr marL="0" indent="0">
              <a:buNone/>
            </a:pPr>
            <a:r>
              <a:rPr lang="en-IN" b="0" i="0" u="none" strike="noStrike" baseline="0" dirty="0">
                <a:solidFill>
                  <a:srgbClr val="000000"/>
                </a:solidFill>
              </a:rPr>
              <a:t>3. Utilization Trend: Evaluate Credit Utilization by Month. </a:t>
            </a:r>
          </a:p>
          <a:p>
            <a:pPr marL="0" indent="0">
              <a:buNone/>
            </a:pPr>
            <a:r>
              <a:rPr lang="en-IN" b="0" i="0" u="none" strike="noStrike" baseline="0" dirty="0">
                <a:solidFill>
                  <a:srgbClr val="000000"/>
                </a:solidFill>
              </a:rPr>
              <a:t>4. Country Wise Distribution: Visualize Utilization By Country or Buyer Domicile. </a:t>
            </a:r>
          </a:p>
          <a:p>
            <a:pPr marL="0" indent="0">
              <a:buNone/>
            </a:pPr>
            <a:r>
              <a:rPr lang="en-IN" b="0" i="0" u="none" strike="noStrike" baseline="0" dirty="0">
                <a:solidFill>
                  <a:srgbClr val="000000"/>
                </a:solidFill>
              </a:rPr>
              <a:t>5. Past Due: Identify Late Payments and Program Aging. </a:t>
            </a:r>
          </a:p>
          <a:p>
            <a:pPr marL="0" indent="0">
              <a:buNone/>
            </a:pPr>
            <a:r>
              <a:rPr lang="en-IN" b="0" i="0" u="none" strike="noStrike" baseline="0" dirty="0">
                <a:solidFill>
                  <a:srgbClr val="000000"/>
                </a:solidFill>
              </a:rPr>
              <a:t>6. Alerts: Receive Notifications on Tasks Requiring Attention. </a:t>
            </a:r>
          </a:p>
          <a:p>
            <a:endParaRPr lang="en-IN" dirty="0"/>
          </a:p>
        </p:txBody>
      </p:sp>
    </p:spTree>
    <p:extLst>
      <p:ext uri="{BB962C8B-B14F-4D97-AF65-F5344CB8AC3E}">
        <p14:creationId xmlns:p14="http://schemas.microsoft.com/office/powerpoint/2010/main" val="2619869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988BE9-41A6-49B2-A62E-643CCED0A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42" y="353405"/>
            <a:ext cx="12079458" cy="6188072"/>
          </a:xfrm>
        </p:spPr>
      </p:pic>
    </p:spTree>
    <p:extLst>
      <p:ext uri="{BB962C8B-B14F-4D97-AF65-F5344CB8AC3E}">
        <p14:creationId xmlns:p14="http://schemas.microsoft.com/office/powerpoint/2010/main" val="4144066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FE4F-D208-4736-A0F6-EC8F0CF81103}"/>
              </a:ext>
            </a:extLst>
          </p:cNvPr>
          <p:cNvSpPr>
            <a:spLocks noGrp="1"/>
          </p:cNvSpPr>
          <p:nvPr>
            <p:ph type="title"/>
          </p:nvPr>
        </p:nvSpPr>
        <p:spPr/>
        <p:txBody>
          <a:bodyPr>
            <a:normAutofit/>
          </a:bodyPr>
          <a:lstStyle/>
          <a:p>
            <a:r>
              <a:rPr lang="en-IN" b="0" i="0" u="none" strike="noStrike" baseline="0" dirty="0">
                <a:solidFill>
                  <a:srgbClr val="000000"/>
                </a:solidFill>
                <a:latin typeface="+mn-lt"/>
              </a:rPr>
              <a:t>Client Information Analytics </a:t>
            </a:r>
            <a:endParaRPr lang="en-IN" dirty="0">
              <a:latin typeface="+mn-lt"/>
            </a:endParaRPr>
          </a:p>
        </p:txBody>
      </p:sp>
      <p:sp>
        <p:nvSpPr>
          <p:cNvPr id="3" name="Content Placeholder 2">
            <a:extLst>
              <a:ext uri="{FF2B5EF4-FFF2-40B4-BE49-F238E27FC236}">
                <a16:creationId xmlns:a16="http://schemas.microsoft.com/office/drawing/2014/main" id="{70A2F6EE-FF3D-4096-8365-6857036005A9}"/>
              </a:ext>
            </a:extLst>
          </p:cNvPr>
          <p:cNvSpPr>
            <a:spLocks noGrp="1"/>
          </p:cNvSpPr>
          <p:nvPr>
            <p:ph idx="1"/>
          </p:nvPr>
        </p:nvSpPr>
        <p:spPr/>
        <p:txBody>
          <a:bodyPr>
            <a:normAutofit/>
          </a:bodyPr>
          <a:lstStyle/>
          <a:p>
            <a:pPr marL="0" indent="0">
              <a:buNone/>
            </a:pPr>
            <a:r>
              <a:rPr lang="en-IN" b="0" i="0" u="none" strike="noStrike" baseline="0" dirty="0">
                <a:solidFill>
                  <a:srgbClr val="000000"/>
                </a:solidFill>
              </a:rPr>
              <a:t>7. Financed Transactions: See the Latest Transactions in your Portfolio. </a:t>
            </a:r>
          </a:p>
          <a:p>
            <a:pPr marL="0" indent="0">
              <a:buNone/>
            </a:pPr>
            <a:r>
              <a:rPr lang="en-IN" b="0" i="0" u="none" strike="noStrike" baseline="0" dirty="0">
                <a:solidFill>
                  <a:srgbClr val="000000"/>
                </a:solidFill>
              </a:rPr>
              <a:t>8. Account Debtors List: Track Program-Specific Buyer Details. </a:t>
            </a:r>
          </a:p>
          <a:p>
            <a:pPr marL="0" indent="0">
              <a:buNone/>
            </a:pPr>
            <a:r>
              <a:rPr lang="en-IN" b="0" i="0" u="none" strike="noStrike" baseline="0" dirty="0">
                <a:solidFill>
                  <a:srgbClr val="000000"/>
                </a:solidFill>
              </a:rPr>
              <a:t> 9. Commercial Instruments: Monitor Commercial Instruments Per Financing. </a:t>
            </a:r>
            <a:endParaRPr lang="en-IN" dirty="0"/>
          </a:p>
        </p:txBody>
      </p:sp>
    </p:spTree>
    <p:extLst>
      <p:ext uri="{BB962C8B-B14F-4D97-AF65-F5344CB8AC3E}">
        <p14:creationId xmlns:p14="http://schemas.microsoft.com/office/powerpoint/2010/main" val="1797062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34BBE7-4A61-459E-BB8A-075DBFAD0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031" y="549692"/>
            <a:ext cx="11338559" cy="5935514"/>
          </a:xfrm>
        </p:spPr>
      </p:pic>
    </p:spTree>
    <p:extLst>
      <p:ext uri="{BB962C8B-B14F-4D97-AF65-F5344CB8AC3E}">
        <p14:creationId xmlns:p14="http://schemas.microsoft.com/office/powerpoint/2010/main" val="1151985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6C10-E3EB-4AFF-8F02-D5126A476355}"/>
              </a:ext>
            </a:extLst>
          </p:cNvPr>
          <p:cNvSpPr>
            <a:spLocks noGrp="1"/>
          </p:cNvSpPr>
          <p:nvPr>
            <p:ph type="title"/>
          </p:nvPr>
        </p:nvSpPr>
        <p:spPr/>
        <p:txBody>
          <a:bodyPr>
            <a:normAutofit/>
          </a:bodyPr>
          <a:lstStyle/>
          <a:p>
            <a:r>
              <a:rPr lang="en-IN" b="0" i="0" u="none" strike="noStrike" baseline="0" dirty="0">
                <a:solidFill>
                  <a:srgbClr val="FF0000"/>
                </a:solidFill>
                <a:latin typeface="+mn-lt"/>
              </a:rPr>
              <a:t>Robot Process Automation (RPA) technology</a:t>
            </a:r>
            <a:endParaRPr lang="en-IN" dirty="0">
              <a:solidFill>
                <a:srgbClr val="FF0000"/>
              </a:solidFill>
              <a:latin typeface="+mn-lt"/>
            </a:endParaRPr>
          </a:p>
        </p:txBody>
      </p:sp>
      <p:pic>
        <p:nvPicPr>
          <p:cNvPr id="5" name="Content Placeholder 4">
            <a:extLst>
              <a:ext uri="{FF2B5EF4-FFF2-40B4-BE49-F238E27FC236}">
                <a16:creationId xmlns:a16="http://schemas.microsoft.com/office/drawing/2014/main" id="{1263973E-8C01-4C4A-886E-BE401ECE36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7894"/>
            <a:ext cx="10767646" cy="4124943"/>
          </a:xfrm>
        </p:spPr>
      </p:pic>
    </p:spTree>
    <p:extLst>
      <p:ext uri="{BB962C8B-B14F-4D97-AF65-F5344CB8AC3E}">
        <p14:creationId xmlns:p14="http://schemas.microsoft.com/office/powerpoint/2010/main" val="1666499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F38-27B2-45F7-9102-68877209611B}"/>
              </a:ext>
            </a:extLst>
          </p:cNvPr>
          <p:cNvSpPr>
            <a:spLocks noGrp="1"/>
          </p:cNvSpPr>
          <p:nvPr>
            <p:ph type="title"/>
          </p:nvPr>
        </p:nvSpPr>
        <p:spPr>
          <a:xfrm>
            <a:off x="838200" y="365125"/>
            <a:ext cx="10515600" cy="929103"/>
          </a:xfrm>
        </p:spPr>
        <p:txBody>
          <a:bodyPr>
            <a:normAutofit/>
          </a:bodyPr>
          <a:lstStyle/>
          <a:p>
            <a:r>
              <a:rPr lang="en-IN" b="0" i="0" u="none" strike="noStrike" baseline="0" dirty="0">
                <a:solidFill>
                  <a:srgbClr val="A200FF"/>
                </a:solidFill>
                <a:latin typeface="+mn-lt"/>
              </a:rPr>
              <a:t>The case for RPA in trade finance</a:t>
            </a:r>
            <a:endParaRPr lang="en-IN" dirty="0"/>
          </a:p>
        </p:txBody>
      </p:sp>
      <p:sp>
        <p:nvSpPr>
          <p:cNvPr id="3" name="Content Placeholder 2">
            <a:extLst>
              <a:ext uri="{FF2B5EF4-FFF2-40B4-BE49-F238E27FC236}">
                <a16:creationId xmlns:a16="http://schemas.microsoft.com/office/drawing/2014/main" id="{85720534-5F1B-4036-AB3E-102620253600}"/>
              </a:ext>
            </a:extLst>
          </p:cNvPr>
          <p:cNvSpPr>
            <a:spLocks noGrp="1"/>
          </p:cNvSpPr>
          <p:nvPr>
            <p:ph idx="1"/>
          </p:nvPr>
        </p:nvSpPr>
        <p:spPr>
          <a:xfrm>
            <a:off x="838200" y="1294228"/>
            <a:ext cx="10515600" cy="4882735"/>
          </a:xfrm>
        </p:spPr>
        <p:txBody>
          <a:bodyPr>
            <a:noAutofit/>
          </a:bodyPr>
          <a:lstStyle/>
          <a:p>
            <a:pPr marL="0" indent="0" algn="l">
              <a:buNone/>
            </a:pPr>
            <a:r>
              <a:rPr lang="en-IN" b="0" i="0" u="none" strike="noStrike" baseline="0" dirty="0"/>
              <a:t>Global trade is exposed to various types of risk and is subject to high degrees of regulation. Compliance during trade financing involves, amongst other inspections, checks on country sanctions, credit limits, anti-money laundering (AML) verification and financial crime compliance (FCC). </a:t>
            </a:r>
            <a:endParaRPr lang="en-IN" dirty="0"/>
          </a:p>
          <a:p>
            <a:pPr marL="0" indent="0" algn="l">
              <a:buNone/>
            </a:pPr>
            <a:r>
              <a:rPr lang="en-IN" b="0" i="0" u="none" strike="noStrike" baseline="0" dirty="0"/>
              <a:t>Transaction processors need to carry out a series of validations and checks and then escalate the issue if any discrepancies are found. These steps require simultaneously feeding data into the trade back-office applications and making decisions. </a:t>
            </a:r>
          </a:p>
          <a:p>
            <a:pPr marL="0" indent="0" algn="l">
              <a:buNone/>
            </a:pPr>
            <a:r>
              <a:rPr lang="en-IN" b="0" i="0" u="none" strike="noStrike" baseline="0" dirty="0"/>
              <a:t>Many of these steps are repetitive in nature, while others require scrutiny, such as verifying the transaction details against a customer’s business nature, a bill amount against the trade contract, signatures and the bank’s charge collections.</a:t>
            </a:r>
            <a:endParaRPr lang="en-IN" dirty="0"/>
          </a:p>
        </p:txBody>
      </p:sp>
    </p:spTree>
    <p:extLst>
      <p:ext uri="{BB962C8B-B14F-4D97-AF65-F5344CB8AC3E}">
        <p14:creationId xmlns:p14="http://schemas.microsoft.com/office/powerpoint/2010/main" val="2246408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ABD26-1E53-4F5A-B1CD-F6DA2FC63F30}"/>
              </a:ext>
            </a:extLst>
          </p:cNvPr>
          <p:cNvSpPr>
            <a:spLocks noGrp="1"/>
          </p:cNvSpPr>
          <p:nvPr>
            <p:ph idx="1"/>
          </p:nvPr>
        </p:nvSpPr>
        <p:spPr>
          <a:xfrm>
            <a:off x="838200" y="492369"/>
            <a:ext cx="10515600" cy="5684594"/>
          </a:xfrm>
        </p:spPr>
        <p:txBody>
          <a:bodyPr>
            <a:noAutofit/>
          </a:bodyPr>
          <a:lstStyle/>
          <a:p>
            <a:pPr marL="0" indent="0" algn="l">
              <a:buNone/>
            </a:pPr>
            <a:r>
              <a:rPr lang="en-IN" b="0" i="0" u="none" strike="noStrike" baseline="0" dirty="0"/>
              <a:t>Using intelligent </a:t>
            </a:r>
            <a:r>
              <a:rPr lang="en-IN" b="1" i="0" u="none" strike="noStrike" baseline="0" dirty="0"/>
              <a:t>OCR</a:t>
            </a:r>
            <a:r>
              <a:rPr lang="en-IN" b="0" i="0" u="none" strike="noStrike" baseline="0" dirty="0"/>
              <a:t> to read unstructured and even hand-written instructions will complement the set of data to be evaluated. Then applying </a:t>
            </a:r>
            <a:r>
              <a:rPr lang="en-IN" b="1" i="0" u="none" strike="noStrike" baseline="0" dirty="0"/>
              <a:t>ML algorithms </a:t>
            </a:r>
            <a:r>
              <a:rPr lang="en-IN" b="0" i="0" u="none" strike="noStrike" baseline="0" dirty="0"/>
              <a:t>onto this complete data set will help support manual judgment and can, over time, replace human decision-making. </a:t>
            </a:r>
          </a:p>
          <a:p>
            <a:pPr marL="0" indent="0" algn="l">
              <a:buNone/>
            </a:pPr>
            <a:r>
              <a:rPr lang="en-IN" b="0" i="0" u="none" strike="noStrike" baseline="0" dirty="0"/>
              <a:t>For example, if the history of a client had been financing trade originating from one specific entity address and for a limited set of goods, applying for financing under the same name but with a different entity and for different goods will be an exception scenario that would first be highlighted by the robot for manual decision-making. ML algorithms will take such decisions into account going forward and add it to the historical data set, thus enabling them to “decide” automatically in future occurrences. Increasing the historical dataset over time and applying it will lead to the human worker acknowledging decisions only up to the robot making judgement fully automated.</a:t>
            </a:r>
            <a:endParaRPr lang="en-IN" dirty="0"/>
          </a:p>
        </p:txBody>
      </p:sp>
    </p:spTree>
    <p:extLst>
      <p:ext uri="{BB962C8B-B14F-4D97-AF65-F5344CB8AC3E}">
        <p14:creationId xmlns:p14="http://schemas.microsoft.com/office/powerpoint/2010/main" val="4177225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F6C8-8471-4FE2-8487-B92EFCB172AA}"/>
              </a:ext>
            </a:extLst>
          </p:cNvPr>
          <p:cNvSpPr>
            <a:spLocks noGrp="1"/>
          </p:cNvSpPr>
          <p:nvPr>
            <p:ph type="title"/>
          </p:nvPr>
        </p:nvSpPr>
        <p:spPr/>
        <p:txBody>
          <a:bodyPr/>
          <a:lstStyle/>
          <a:p>
            <a:r>
              <a:rPr lang="en-IN" dirty="0">
                <a:solidFill>
                  <a:srgbClr val="7030A0"/>
                </a:solidFill>
              </a:rPr>
              <a:t>THE End!!</a:t>
            </a:r>
          </a:p>
        </p:txBody>
      </p:sp>
    </p:spTree>
    <p:extLst>
      <p:ext uri="{BB962C8B-B14F-4D97-AF65-F5344CB8AC3E}">
        <p14:creationId xmlns:p14="http://schemas.microsoft.com/office/powerpoint/2010/main" val="403933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7F33-1168-4CE8-93ED-428B2F7195A7}"/>
              </a:ext>
            </a:extLst>
          </p:cNvPr>
          <p:cNvSpPr>
            <a:spLocks noGrp="1"/>
          </p:cNvSpPr>
          <p:nvPr>
            <p:ph type="title"/>
          </p:nvPr>
        </p:nvSpPr>
        <p:spPr/>
        <p:txBody>
          <a:bodyPr/>
          <a:lstStyle/>
          <a:p>
            <a:r>
              <a:rPr kumimoji="0" lang="en-US" altLang="en-US" sz="4400" b="0" i="0" u="none" strike="noStrike" cap="none" normalizeH="0" baseline="0" dirty="0">
                <a:ln>
                  <a:noFill/>
                </a:ln>
                <a:solidFill>
                  <a:srgbClr val="FF0000"/>
                </a:solidFill>
                <a:effectLst/>
                <a:latin typeface="sohne"/>
              </a:rPr>
              <a:t>So what is this Machine Learning?</a:t>
            </a:r>
            <a:endParaRPr lang="en-IN" dirty="0">
              <a:solidFill>
                <a:srgbClr val="FF0000"/>
              </a:solidFill>
            </a:endParaRPr>
          </a:p>
        </p:txBody>
      </p:sp>
      <p:sp>
        <p:nvSpPr>
          <p:cNvPr id="4" name="Rectangle 1">
            <a:extLst>
              <a:ext uri="{FF2B5EF4-FFF2-40B4-BE49-F238E27FC236}">
                <a16:creationId xmlns:a16="http://schemas.microsoft.com/office/drawing/2014/main" id="{AAD7B912-15CB-414E-9C18-F85932B6912F}"/>
              </a:ext>
            </a:extLst>
          </p:cNvPr>
          <p:cNvSpPr>
            <a:spLocks noGrp="1" noChangeArrowheads="1"/>
          </p:cNvSpPr>
          <p:nvPr>
            <p:ph idx="1"/>
          </p:nvPr>
        </p:nvSpPr>
        <p:spPr bwMode="auto">
          <a:xfrm>
            <a:off x="838200" y="1692970"/>
            <a:ext cx="1090832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n-lt"/>
              </a:rPr>
              <a:t>Starting with broad definition, ML is…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292929"/>
                </a:solidFill>
                <a:effectLst/>
                <a:latin typeface="+mn-lt"/>
              </a:rPr>
              <a:t>Machines imitating and adapting human like behavior.</a:t>
            </a:r>
            <a:endParaRPr kumimoji="0" lang="en-US" altLang="en-US" sz="2000" b="0" i="0" u="none" strike="noStrike" cap="none" normalizeH="0" baseline="0" dirty="0">
              <a:ln>
                <a:noFill/>
              </a:ln>
              <a:solidFill>
                <a:srgbClr val="2929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n-lt"/>
              </a:rPr>
              <a:t>How exactly?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n-lt"/>
              </a:rPr>
              <a:t>For an example, let me ask you a quiz…</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92929"/>
                </a:solidFill>
                <a:effectLst/>
                <a:latin typeface="+mn-lt"/>
              </a:rPr>
              <a:t>3 – 9</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92929"/>
                </a:solidFill>
                <a:effectLst/>
                <a:latin typeface="+mn-lt"/>
              </a:rPr>
              <a:t>4 – 16</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92929"/>
                </a:solidFill>
                <a:effectLst/>
                <a:latin typeface="+mn-lt"/>
              </a:rPr>
              <a:t>8 – 64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92929"/>
                </a:solidFill>
                <a:effectLst/>
                <a:latin typeface="+mn-lt"/>
              </a:rPr>
              <a:t>9 –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292929"/>
                </a:solidFill>
                <a:effectLst/>
                <a:latin typeface="+mn-lt"/>
              </a:rPr>
              <a:t>How did you come to </a:t>
            </a:r>
            <a:r>
              <a:rPr kumimoji="0" lang="en-US" altLang="en-US" sz="2000" b="1" i="1" u="none" strike="noStrike" cap="none" normalizeH="0" baseline="0" dirty="0">
                <a:ln>
                  <a:noFill/>
                </a:ln>
                <a:solidFill>
                  <a:srgbClr val="292929"/>
                </a:solidFill>
                <a:effectLst/>
                <a:latin typeface="+mn-lt"/>
              </a:rPr>
              <a:t>81</a:t>
            </a:r>
            <a:r>
              <a:rPr kumimoji="0" lang="en-US" altLang="en-US" sz="2000" b="0" i="1" u="none" strike="noStrike" cap="none" normalizeH="0" baseline="0" dirty="0">
                <a:ln>
                  <a:noFill/>
                </a:ln>
                <a:solidFill>
                  <a:srgbClr val="292929"/>
                </a:solidFill>
                <a:effectLst/>
                <a:latin typeface="+mn-lt"/>
              </a:rPr>
              <a:t>???</a:t>
            </a:r>
            <a:endParaRPr kumimoji="0" lang="en-US" altLang="en-US" sz="2000" b="0" i="0" u="none" strike="noStrike" cap="none" normalizeH="0" baseline="0" dirty="0">
              <a:ln>
                <a:noFill/>
              </a:ln>
              <a:solidFill>
                <a:srgbClr val="2929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n-lt"/>
              </a:rPr>
              <a:t>That’s exactly kind of behavior that we are trying to teach to machines. We are trying to teach machines to </a:t>
            </a:r>
            <a:r>
              <a:rPr kumimoji="0" lang="en-US" altLang="en-US" sz="2000" b="1" i="1" u="none" strike="noStrike" cap="none" normalizeH="0" baseline="0" dirty="0">
                <a:ln>
                  <a:noFill/>
                </a:ln>
                <a:solidFill>
                  <a:srgbClr val="292929"/>
                </a:solidFill>
                <a:effectLst/>
                <a:latin typeface="+mn-lt"/>
              </a:rPr>
              <a:t>“Learn from Experience”</a:t>
            </a:r>
            <a:r>
              <a:rPr kumimoji="0" lang="en-US" altLang="en-US" sz="2000" b="0" i="0" u="none" strike="noStrike" cap="none" normalizeH="0" baseline="0" dirty="0">
                <a:ln>
                  <a:noFill/>
                </a:ln>
                <a:solidFill>
                  <a:srgbClr val="292929"/>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292929"/>
                </a:solidFill>
                <a:effectLst/>
                <a:latin typeface="+mn-lt"/>
              </a:rPr>
              <a:t>Machine learning algorithms use computational methods to “learn” information directly from data without relying on a predetermined equation as a model.</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n-lt"/>
              </a:rPr>
              <a:t>The infamous </a:t>
            </a:r>
            <a:r>
              <a:rPr kumimoji="0" lang="en-US" altLang="en-US" sz="2000" b="1" i="1" u="none" strike="noStrike" cap="none" normalizeH="0" baseline="0" dirty="0">
                <a:ln>
                  <a:noFill/>
                </a:ln>
                <a:solidFill>
                  <a:srgbClr val="292929"/>
                </a:solidFill>
                <a:effectLst/>
                <a:latin typeface="+mn-lt"/>
              </a:rPr>
              <a:t>ML-Algorithms </a:t>
            </a:r>
            <a:r>
              <a:rPr kumimoji="0" lang="en-US" altLang="en-US" sz="2000" b="0" i="0" u="none" strike="noStrike" cap="none" normalizeH="0" baseline="0" dirty="0">
                <a:ln>
                  <a:noFill/>
                </a:ln>
                <a:solidFill>
                  <a:srgbClr val="292929"/>
                </a:solidFill>
                <a:effectLst/>
                <a:latin typeface="+mn-lt"/>
              </a:rPr>
              <a:t>find natural patterns within the data, get insights and predict the unknown for better decisions.</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48459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C0E8E-BF59-4A12-9F5B-0A06B29407FF}"/>
              </a:ext>
            </a:extLst>
          </p:cNvPr>
          <p:cNvSpPr>
            <a:spLocks noGrp="1"/>
          </p:cNvSpPr>
          <p:nvPr>
            <p:ph idx="1"/>
          </p:nvPr>
        </p:nvSpPr>
        <p:spPr>
          <a:xfrm>
            <a:off x="838200" y="464234"/>
            <a:ext cx="10515600" cy="5712729"/>
          </a:xfrm>
        </p:spPr>
        <p:txBody>
          <a:bodyPr/>
          <a:lstStyle/>
          <a:p>
            <a:pPr marL="0" indent="0" algn="l">
              <a:buNone/>
            </a:pPr>
            <a:r>
              <a:rPr lang="en-IN" b="0" i="0" dirty="0">
                <a:solidFill>
                  <a:srgbClr val="292929"/>
                </a:solidFill>
                <a:effectLst/>
                <a:latin typeface="charter"/>
              </a:rPr>
              <a:t>There are two types of ML Techniques:</a:t>
            </a:r>
          </a:p>
          <a:p>
            <a:pPr marL="0" indent="0" algn="l">
              <a:buNone/>
            </a:pPr>
            <a:endParaRPr lang="en-IN" b="0" i="0" dirty="0">
              <a:solidFill>
                <a:srgbClr val="292929"/>
              </a:solidFill>
              <a:effectLst/>
              <a:latin typeface="charter"/>
            </a:endParaRPr>
          </a:p>
          <a:p>
            <a:pPr algn="l">
              <a:buFont typeface="+mj-lt"/>
              <a:buAutoNum type="arabicPeriod"/>
            </a:pPr>
            <a:r>
              <a:rPr lang="en-IN" b="0" i="0" dirty="0">
                <a:solidFill>
                  <a:srgbClr val="292929"/>
                </a:solidFill>
                <a:effectLst/>
                <a:latin typeface="charter"/>
              </a:rPr>
              <a:t>Supervised Learning</a:t>
            </a:r>
          </a:p>
          <a:p>
            <a:pPr algn="l">
              <a:buFont typeface="+mj-lt"/>
              <a:buAutoNum type="arabicPeriod"/>
            </a:pPr>
            <a:r>
              <a:rPr lang="en-IN" b="0" i="0" dirty="0">
                <a:solidFill>
                  <a:srgbClr val="292929"/>
                </a:solidFill>
                <a:effectLst/>
                <a:latin typeface="charter"/>
              </a:rPr>
              <a:t>Unsupervised Learning</a:t>
            </a:r>
            <a:br>
              <a:rPr lang="en-IN" dirty="0">
                <a:effectLst/>
              </a:rPr>
            </a:br>
            <a:endParaRPr lang="en-IN"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20974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832C-DEE6-4589-A8EA-51BDBEE36D84}"/>
              </a:ext>
            </a:extLst>
          </p:cNvPr>
          <p:cNvSpPr>
            <a:spLocks noGrp="1"/>
          </p:cNvSpPr>
          <p:nvPr>
            <p:ph type="title"/>
          </p:nvPr>
        </p:nvSpPr>
        <p:spPr/>
        <p:txBody>
          <a:bodyPr/>
          <a:lstStyle/>
          <a:p>
            <a:r>
              <a:rPr lang="en-IN" b="1" i="0" dirty="0">
                <a:solidFill>
                  <a:srgbClr val="FF0000"/>
                </a:solidFill>
                <a:effectLst/>
                <a:latin typeface="sohne"/>
              </a:rPr>
              <a:t>Supervised Learning:</a:t>
            </a:r>
            <a:endParaRPr lang="en-IN" dirty="0">
              <a:solidFill>
                <a:srgbClr val="FF0000"/>
              </a:solidFill>
            </a:endParaRPr>
          </a:p>
        </p:txBody>
      </p:sp>
      <p:sp>
        <p:nvSpPr>
          <p:cNvPr id="3" name="Content Placeholder 2">
            <a:extLst>
              <a:ext uri="{FF2B5EF4-FFF2-40B4-BE49-F238E27FC236}">
                <a16:creationId xmlns:a16="http://schemas.microsoft.com/office/drawing/2014/main" id="{0E0DDA1C-AF0C-4A6E-8038-2ECB46A29358}"/>
              </a:ext>
            </a:extLst>
          </p:cNvPr>
          <p:cNvSpPr>
            <a:spLocks noGrp="1"/>
          </p:cNvSpPr>
          <p:nvPr>
            <p:ph idx="1"/>
          </p:nvPr>
        </p:nvSpPr>
        <p:spPr/>
        <p:txBody>
          <a:bodyPr/>
          <a:lstStyle/>
          <a:p>
            <a:pPr algn="l"/>
            <a:r>
              <a:rPr lang="en-IN" b="0" i="0" dirty="0">
                <a:solidFill>
                  <a:srgbClr val="292929"/>
                </a:solidFill>
                <a:effectLst/>
                <a:latin typeface="charter"/>
              </a:rPr>
              <a:t>Finds patterns (and develops predictive models) using both, input data and output data.</a:t>
            </a:r>
          </a:p>
          <a:p>
            <a:pPr algn="l"/>
            <a:r>
              <a:rPr lang="en-IN" b="0" i="0" dirty="0">
                <a:solidFill>
                  <a:srgbClr val="292929"/>
                </a:solidFill>
                <a:effectLst/>
                <a:latin typeface="charter"/>
              </a:rPr>
              <a:t>All Supervised Learning techniques area form of either </a:t>
            </a:r>
            <a:r>
              <a:rPr lang="en-IN" b="1" i="1" dirty="0">
                <a:solidFill>
                  <a:srgbClr val="292929"/>
                </a:solidFill>
                <a:effectLst/>
                <a:latin typeface="charter"/>
              </a:rPr>
              <a:t>Classification </a:t>
            </a:r>
            <a:r>
              <a:rPr lang="en-IN" b="0" i="0" dirty="0">
                <a:solidFill>
                  <a:srgbClr val="292929"/>
                </a:solidFill>
                <a:effectLst/>
                <a:latin typeface="charter"/>
              </a:rPr>
              <a:t>or </a:t>
            </a:r>
            <a:r>
              <a:rPr lang="en-IN" b="1" i="1" dirty="0">
                <a:solidFill>
                  <a:srgbClr val="292929"/>
                </a:solidFill>
                <a:effectLst/>
                <a:latin typeface="charter"/>
              </a:rPr>
              <a:t>Regression</a:t>
            </a:r>
            <a:r>
              <a:rPr lang="en-IN" b="0" i="0" dirty="0">
                <a:solidFill>
                  <a:srgbClr val="292929"/>
                </a:solidFill>
                <a:effectLst/>
                <a:latin typeface="charter"/>
              </a:rPr>
              <a:t>.</a:t>
            </a:r>
          </a:p>
          <a:p>
            <a:endParaRPr lang="en-IN" dirty="0"/>
          </a:p>
        </p:txBody>
      </p:sp>
    </p:spTree>
    <p:extLst>
      <p:ext uri="{BB962C8B-B14F-4D97-AF65-F5344CB8AC3E}">
        <p14:creationId xmlns:p14="http://schemas.microsoft.com/office/powerpoint/2010/main" val="372722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C4C58-7082-44D1-A906-4CC1E949CFAB}"/>
              </a:ext>
            </a:extLst>
          </p:cNvPr>
          <p:cNvSpPr>
            <a:spLocks noGrp="1"/>
          </p:cNvSpPr>
          <p:nvPr>
            <p:ph idx="1"/>
          </p:nvPr>
        </p:nvSpPr>
        <p:spPr>
          <a:xfrm>
            <a:off x="838200" y="450166"/>
            <a:ext cx="10515600" cy="5726797"/>
          </a:xfrm>
        </p:spPr>
        <p:txBody>
          <a:bodyPr/>
          <a:lstStyle/>
          <a:p>
            <a:pPr marL="0" indent="0" algn="l">
              <a:buNone/>
            </a:pPr>
            <a:r>
              <a:rPr lang="en-IN" sz="3200" b="1" i="0" dirty="0">
                <a:solidFill>
                  <a:srgbClr val="292929"/>
                </a:solidFill>
                <a:effectLst/>
                <a:latin typeface="charter"/>
              </a:rPr>
              <a:t>Classification</a:t>
            </a:r>
            <a:r>
              <a:rPr lang="en-IN" sz="3200" b="0" i="1" dirty="0">
                <a:solidFill>
                  <a:srgbClr val="292929"/>
                </a:solidFill>
                <a:effectLst/>
                <a:latin typeface="charter"/>
              </a:rPr>
              <a:t>:</a:t>
            </a:r>
          </a:p>
          <a:p>
            <a:pPr algn="l"/>
            <a:r>
              <a:rPr lang="en-IN" b="0" i="1" dirty="0">
                <a:solidFill>
                  <a:srgbClr val="292929"/>
                </a:solidFill>
                <a:effectLst/>
                <a:latin typeface="charter"/>
              </a:rPr>
              <a:t>Classification is used for predicting discrete responses.</a:t>
            </a:r>
          </a:p>
          <a:p>
            <a:pPr marL="0" indent="0" algn="l">
              <a:buNone/>
            </a:pPr>
            <a:r>
              <a:rPr lang="en-IN" b="0" i="1" dirty="0">
                <a:solidFill>
                  <a:srgbClr val="292929"/>
                </a:solidFill>
                <a:effectLst/>
                <a:latin typeface="charter"/>
              </a:rPr>
              <a:t>   For example:</a:t>
            </a:r>
          </a:p>
          <a:p>
            <a:pPr algn="l"/>
            <a:r>
              <a:rPr lang="en-IN" b="0" i="1" dirty="0">
                <a:solidFill>
                  <a:srgbClr val="292929"/>
                </a:solidFill>
                <a:effectLst/>
                <a:latin typeface="charter"/>
              </a:rPr>
              <a:t>Whether India will WIN or LOSE a Cricket match? Whether an email is SPAM or GENUINE?</a:t>
            </a:r>
          </a:p>
          <a:p>
            <a:pPr algn="l"/>
            <a:r>
              <a:rPr lang="en-IN" b="0" i="1" dirty="0">
                <a:solidFill>
                  <a:srgbClr val="292929"/>
                </a:solidFill>
                <a:effectLst/>
                <a:latin typeface="charter"/>
              </a:rPr>
              <a:t>WIN, LOSE, SPAM, GENUINE are the predefined classes. And output has to fall among these depending on the input.</a:t>
            </a:r>
          </a:p>
          <a:p>
            <a:endParaRPr lang="en-IN" dirty="0"/>
          </a:p>
        </p:txBody>
      </p:sp>
    </p:spTree>
    <p:extLst>
      <p:ext uri="{BB962C8B-B14F-4D97-AF65-F5344CB8AC3E}">
        <p14:creationId xmlns:p14="http://schemas.microsoft.com/office/powerpoint/2010/main" val="278984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6A002-9258-41C8-A428-EE435AB54792}"/>
              </a:ext>
            </a:extLst>
          </p:cNvPr>
          <p:cNvSpPr>
            <a:spLocks noGrp="1"/>
          </p:cNvSpPr>
          <p:nvPr>
            <p:ph idx="1"/>
          </p:nvPr>
        </p:nvSpPr>
        <p:spPr>
          <a:xfrm>
            <a:off x="838200" y="379828"/>
            <a:ext cx="10515600" cy="5797135"/>
          </a:xfrm>
        </p:spPr>
        <p:txBody>
          <a:bodyPr/>
          <a:lstStyle/>
          <a:p>
            <a:pPr marL="0" indent="0" algn="l">
              <a:buNone/>
            </a:pPr>
            <a:r>
              <a:rPr lang="en-IN" sz="3200" b="1" i="0" dirty="0">
                <a:solidFill>
                  <a:srgbClr val="292929"/>
                </a:solidFill>
                <a:effectLst/>
                <a:latin typeface="charter"/>
              </a:rPr>
              <a:t>Regression</a:t>
            </a:r>
            <a:r>
              <a:rPr lang="en-IN" sz="3200" b="0" i="1" dirty="0">
                <a:solidFill>
                  <a:srgbClr val="292929"/>
                </a:solidFill>
                <a:effectLst/>
                <a:latin typeface="charter"/>
              </a:rPr>
              <a:t>:</a:t>
            </a:r>
          </a:p>
          <a:p>
            <a:pPr algn="l"/>
            <a:r>
              <a:rPr lang="en-IN" b="0" i="1" dirty="0">
                <a:solidFill>
                  <a:srgbClr val="292929"/>
                </a:solidFill>
                <a:effectLst/>
                <a:latin typeface="charter"/>
              </a:rPr>
              <a:t>Regression is used for predicting continuous responses.</a:t>
            </a:r>
          </a:p>
          <a:p>
            <a:pPr marL="0" indent="0" algn="l">
              <a:buNone/>
            </a:pPr>
            <a:r>
              <a:rPr lang="en-IN" b="0" i="1" dirty="0">
                <a:solidFill>
                  <a:srgbClr val="292929"/>
                </a:solidFill>
                <a:effectLst/>
                <a:latin typeface="charter"/>
              </a:rPr>
              <a:t>   For example:</a:t>
            </a:r>
          </a:p>
          <a:p>
            <a:pPr algn="l"/>
            <a:r>
              <a:rPr lang="en-IN" b="0" i="1" dirty="0">
                <a:solidFill>
                  <a:srgbClr val="292929"/>
                </a:solidFill>
                <a:effectLst/>
                <a:latin typeface="charter"/>
              </a:rPr>
              <a:t>Trend in stock market prices, Weather forecast, etc.</a:t>
            </a:r>
          </a:p>
          <a:p>
            <a:endParaRPr lang="en-IN" dirty="0"/>
          </a:p>
        </p:txBody>
      </p:sp>
    </p:spTree>
    <p:extLst>
      <p:ext uri="{BB962C8B-B14F-4D97-AF65-F5344CB8AC3E}">
        <p14:creationId xmlns:p14="http://schemas.microsoft.com/office/powerpoint/2010/main" val="350268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E7EE-C60A-4A8E-884A-F208E50990F7}"/>
              </a:ext>
            </a:extLst>
          </p:cNvPr>
          <p:cNvSpPr>
            <a:spLocks noGrp="1"/>
          </p:cNvSpPr>
          <p:nvPr>
            <p:ph type="title"/>
          </p:nvPr>
        </p:nvSpPr>
        <p:spPr/>
        <p:txBody>
          <a:bodyPr/>
          <a:lstStyle/>
          <a:p>
            <a:r>
              <a:rPr lang="en-IN" b="1" i="0" dirty="0">
                <a:solidFill>
                  <a:srgbClr val="FF0000"/>
                </a:solidFill>
                <a:effectLst/>
                <a:latin typeface="sohne"/>
              </a:rPr>
              <a:t>Unsupervised Learning:</a:t>
            </a:r>
            <a:endParaRPr lang="en-IN" dirty="0">
              <a:solidFill>
                <a:srgbClr val="FF0000"/>
              </a:solidFill>
            </a:endParaRPr>
          </a:p>
        </p:txBody>
      </p:sp>
      <p:sp>
        <p:nvSpPr>
          <p:cNvPr id="3" name="Content Placeholder 2">
            <a:extLst>
              <a:ext uri="{FF2B5EF4-FFF2-40B4-BE49-F238E27FC236}">
                <a16:creationId xmlns:a16="http://schemas.microsoft.com/office/drawing/2014/main" id="{97315DC2-F28F-471C-961C-4ED72A35E59C}"/>
              </a:ext>
            </a:extLst>
          </p:cNvPr>
          <p:cNvSpPr>
            <a:spLocks noGrp="1"/>
          </p:cNvSpPr>
          <p:nvPr>
            <p:ph idx="1"/>
          </p:nvPr>
        </p:nvSpPr>
        <p:spPr/>
        <p:txBody>
          <a:bodyPr/>
          <a:lstStyle/>
          <a:p>
            <a:pPr algn="l"/>
            <a:r>
              <a:rPr lang="en-IN" b="0" i="0" dirty="0">
                <a:solidFill>
                  <a:srgbClr val="292929"/>
                </a:solidFill>
                <a:effectLst/>
                <a:latin typeface="charter"/>
              </a:rPr>
              <a:t>Finds patterns based only on input data. This technique is useful when you’re not quite sure what to look for. Often used for exploratory Analysis of raw data.</a:t>
            </a:r>
          </a:p>
          <a:p>
            <a:pPr algn="l"/>
            <a:r>
              <a:rPr lang="en-IN" b="0" i="0" dirty="0">
                <a:solidFill>
                  <a:srgbClr val="292929"/>
                </a:solidFill>
                <a:effectLst/>
                <a:latin typeface="charter"/>
              </a:rPr>
              <a:t>Most Unsupervised Learning techniques are a form of Cluster Analysis.</a:t>
            </a:r>
          </a:p>
          <a:p>
            <a:endParaRPr lang="en-IN" dirty="0"/>
          </a:p>
        </p:txBody>
      </p:sp>
    </p:spTree>
    <p:extLst>
      <p:ext uri="{BB962C8B-B14F-4D97-AF65-F5344CB8AC3E}">
        <p14:creationId xmlns:p14="http://schemas.microsoft.com/office/powerpoint/2010/main" val="345724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1587</Words>
  <Application>Microsoft Office PowerPoint</Application>
  <PresentationFormat>Widescreen</PresentationFormat>
  <Paragraphs>106</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-apple-system</vt:lpstr>
      <vt:lpstr>Arial</vt:lpstr>
      <vt:lpstr>Calibri</vt:lpstr>
      <vt:lpstr>Calibri Light</vt:lpstr>
      <vt:lpstr>charter</vt:lpstr>
      <vt:lpstr>Interstate ExtraLight</vt:lpstr>
      <vt:lpstr>sohne</vt:lpstr>
      <vt:lpstr>Office Theme</vt:lpstr>
      <vt:lpstr>Use of AI in Trade Finance </vt:lpstr>
      <vt:lpstr> Content</vt:lpstr>
      <vt:lpstr>PowerPoint Presentation</vt:lpstr>
      <vt:lpstr>So what is this Machine Learning?</vt:lpstr>
      <vt:lpstr>PowerPoint Presentation</vt:lpstr>
      <vt:lpstr>Supervised Learning:</vt:lpstr>
      <vt:lpstr>PowerPoint Presentation</vt:lpstr>
      <vt:lpstr>PowerPoint Presentation</vt:lpstr>
      <vt:lpstr>Unsupervised Learning:</vt:lpstr>
      <vt:lpstr>PowerPoint Presentation</vt:lpstr>
      <vt:lpstr>Time-Series Analysis</vt:lpstr>
      <vt:lpstr>PowerPoint Presentation</vt:lpstr>
      <vt:lpstr>OCR</vt:lpstr>
      <vt:lpstr>SVHN (Street View House Numbers data-set)</vt:lpstr>
      <vt:lpstr>PowerPoint Presentation</vt:lpstr>
      <vt:lpstr>License plates</vt:lpstr>
      <vt:lpstr>PowerPoint Presentation</vt:lpstr>
      <vt:lpstr>PDF OCR</vt:lpstr>
      <vt:lpstr>PowerPoint Presentation</vt:lpstr>
      <vt:lpstr>OCR in the wild</vt:lpstr>
      <vt:lpstr>PowerPoint Presentation</vt:lpstr>
      <vt:lpstr>PowerPoint Presentation</vt:lpstr>
      <vt:lpstr>PowerPoint Presentation</vt:lpstr>
      <vt:lpstr>NLP</vt:lpstr>
      <vt:lpstr>PowerPoint Presentation</vt:lpstr>
      <vt:lpstr>PowerPoint Presentation</vt:lpstr>
      <vt:lpstr>PowerPoint Presentation</vt:lpstr>
      <vt:lpstr>Use-Cases in Trade Finance</vt:lpstr>
      <vt:lpstr>   Trade Finance Analytics Dashboard</vt:lpstr>
      <vt:lpstr>Track Transaction Data in Real-Time </vt:lpstr>
      <vt:lpstr>PowerPoint Presentation</vt:lpstr>
      <vt:lpstr>Client Information Analytics </vt:lpstr>
      <vt:lpstr>PowerPoint Presentation</vt:lpstr>
      <vt:lpstr>Robot Process Automation (RPA) technology</vt:lpstr>
      <vt:lpstr>The case for RPA in trade finance</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debanjan mondal</dc:creator>
  <cp:lastModifiedBy>debanjan mondal</cp:lastModifiedBy>
  <cp:revision>70</cp:revision>
  <dcterms:created xsi:type="dcterms:W3CDTF">2021-02-02T09:59:09Z</dcterms:created>
  <dcterms:modified xsi:type="dcterms:W3CDTF">2021-02-03T10:13:39Z</dcterms:modified>
</cp:coreProperties>
</file>