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3" r:id="rId6"/>
    <p:sldId id="264" r:id="rId7"/>
    <p:sldId id="265" r:id="rId8"/>
    <p:sldId id="266" r:id="rId9"/>
    <p:sldId id="267" r:id="rId10"/>
    <p:sldId id="268" r:id="rId11"/>
    <p:sldId id="269" r:id="rId12"/>
    <p:sldId id="270" r:id="rId13"/>
    <p:sldId id="273" r:id="rId14"/>
    <p:sldId id="274" r:id="rId15"/>
    <p:sldId id="275" r:id="rId16"/>
    <p:sldId id="276" r:id="rId17"/>
    <p:sldId id="271" r:id="rId18"/>
    <p:sldId id="278"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22"/>
    <a:srgbClr val="DDDDDD"/>
    <a:srgbClr val="344529"/>
    <a:srgbClr val="2B39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232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655826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77921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413593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75267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523779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834540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594862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21290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8269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3243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2729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7234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741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272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2/21/2021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5351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2/21/2021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200953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a:solidFill>
            <a:schemeClr val="accent3">
              <a:lumMod val="20000"/>
              <a:lumOff val="80000"/>
            </a:schemeClr>
          </a:solidFill>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2001079" y="1364974"/>
            <a:ext cx="8807790" cy="2621391"/>
          </a:xfrm>
          <a:solidFill>
            <a:schemeClr val="accent3">
              <a:lumMod val="20000"/>
              <a:lumOff val="80000"/>
            </a:schemeClr>
          </a:solidFill>
          <a:ln w="76200">
            <a:solidFill>
              <a:schemeClr val="bg1"/>
            </a:solidFill>
          </a:ln>
        </p:spPr>
        <p:txBody>
          <a:bodyPr>
            <a:noAutofit/>
          </a:bodyPr>
          <a:lstStyle/>
          <a:p>
            <a:pPr algn="ctr"/>
            <a:r>
              <a:rPr lang="en-US" sz="8800" dirty="0">
                <a:solidFill>
                  <a:schemeClr val="bg1"/>
                </a:solidFill>
              </a:rPr>
              <a:t>Data Science</a:t>
            </a:r>
            <a:br>
              <a:rPr lang="en-US" sz="8800" dirty="0">
                <a:solidFill>
                  <a:schemeClr val="bg1"/>
                </a:solidFill>
              </a:rPr>
            </a:br>
            <a:r>
              <a:rPr lang="en-US" sz="8800" dirty="0">
                <a:solidFill>
                  <a:schemeClr val="bg1"/>
                </a:solidFill>
              </a:rPr>
              <a:t>Project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34" presetClass="emph" presetSubtype="0" fill="hold" grpId="1" nodeType="after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2"/>
                                        </p:tgtEl>
                                        <p:attrNameLst>
                                          <p:attrName>ppt_x</p:attrName>
                                          <p:attrName>ppt_y</p:attrName>
                                        </p:attrNameLst>
                                      </p:cBhvr>
                                    </p:animMotion>
                                    <p:animRot by="1500000">
                                      <p:cBhvr>
                                        <p:cTn id="11" dur="125" fill="hold">
                                          <p:stCondLst>
                                            <p:cond delay="0"/>
                                          </p:stCondLst>
                                        </p:cTn>
                                        <p:tgtEl>
                                          <p:spTgt spid="2"/>
                                        </p:tgtEl>
                                        <p:attrNameLst>
                                          <p:attrName>r</p:attrName>
                                        </p:attrNameLst>
                                      </p:cBhvr>
                                    </p:animRot>
                                    <p:animRot by="-1500000">
                                      <p:cBhvr>
                                        <p:cTn id="12" dur="125" fill="hold">
                                          <p:stCondLst>
                                            <p:cond delay="125"/>
                                          </p:stCondLst>
                                        </p:cTn>
                                        <p:tgtEl>
                                          <p:spTgt spid="2"/>
                                        </p:tgtEl>
                                        <p:attrNameLst>
                                          <p:attrName>r</p:attrName>
                                        </p:attrNameLst>
                                      </p:cBhvr>
                                    </p:animRot>
                                    <p:animRot by="-1500000">
                                      <p:cBhvr>
                                        <p:cTn id="13" dur="125" fill="hold">
                                          <p:stCondLst>
                                            <p:cond delay="250"/>
                                          </p:stCondLst>
                                        </p:cTn>
                                        <p:tgtEl>
                                          <p:spTgt spid="2"/>
                                        </p:tgtEl>
                                        <p:attrNameLst>
                                          <p:attrName>r</p:attrName>
                                        </p:attrNameLst>
                                      </p:cBhvr>
                                    </p:animRot>
                                    <p:animRot by="1500000">
                                      <p:cBhvr>
                                        <p:cTn id="14"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100F8A8A-538A-43AB-B1D8-69140C1611B1}"/>
              </a:ext>
            </a:extLst>
          </p:cNvPr>
          <p:cNvSpPr>
            <a:spLocks noGrp="1"/>
          </p:cNvSpPr>
          <p:nvPr>
            <p:ph type="title"/>
          </p:nvPr>
        </p:nvSpPr>
        <p:spPr/>
        <p:txBody>
          <a:bodyPr/>
          <a:lstStyle/>
          <a:p>
            <a:r>
              <a:rPr lang="en-IN" b="1" dirty="0"/>
              <a:t>OUTPUT</a:t>
            </a:r>
          </a:p>
        </p:txBody>
      </p:sp>
      <p:pic>
        <p:nvPicPr>
          <p:cNvPr id="5" name="Content Placeholder 4">
            <a:extLst>
              <a:ext uri="{FF2B5EF4-FFF2-40B4-BE49-F238E27FC236}">
                <a16:creationId xmlns:a16="http://schemas.microsoft.com/office/drawing/2014/main" id="{5F2DA4FA-D752-46C4-8D0F-6F6AC981196F}"/>
              </a:ext>
            </a:extLst>
          </p:cNvPr>
          <p:cNvPicPr>
            <a:picLocks noGrp="1" noChangeAspect="1"/>
          </p:cNvPicPr>
          <p:nvPr>
            <p:ph idx="1"/>
          </p:nvPr>
        </p:nvPicPr>
        <p:blipFill>
          <a:blip r:embed="rId2"/>
          <a:stretch>
            <a:fillRect/>
          </a:stretch>
        </p:blipFill>
        <p:spPr>
          <a:xfrm>
            <a:off x="677334" y="1497496"/>
            <a:ext cx="8348869" cy="4850295"/>
          </a:xfrm>
        </p:spPr>
      </p:pic>
    </p:spTree>
    <p:extLst>
      <p:ext uri="{BB962C8B-B14F-4D97-AF65-F5344CB8AC3E}">
        <p14:creationId xmlns:p14="http://schemas.microsoft.com/office/powerpoint/2010/main" val="29171484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childTnLst>
                          </p:cTn>
                        </p:par>
                        <p:par>
                          <p:cTn id="11" fill="hold">
                            <p:stCondLst>
                              <p:cond delay="1000"/>
                            </p:stCondLst>
                            <p:childTnLst>
                              <p:par>
                                <p:cTn id="12" presetID="45"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par>
                          <p:cTn id="17" fill="hold">
                            <p:stCondLst>
                              <p:cond delay="3000"/>
                            </p:stCondLst>
                            <p:childTnLst>
                              <p:par>
                                <p:cTn id="18" presetID="26" presetClass="emph" presetSubtype="0" fill="hold" nodeType="afterEffect">
                                  <p:stCondLst>
                                    <p:cond delay="0"/>
                                  </p:stCondLst>
                                  <p:childTnLst>
                                    <p:animEffect transition="out" filter="fade">
                                      <p:cBhvr>
                                        <p:cTn id="19" dur="500" tmFilter="0, 0; .2, .5; .8, .5; 1, 0"/>
                                        <p:tgtEl>
                                          <p:spTgt spid="5"/>
                                        </p:tgtEl>
                                      </p:cBhvr>
                                    </p:animEffect>
                                    <p:animScale>
                                      <p:cBhvr>
                                        <p:cTn id="2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100F8A8A-538A-43AB-B1D8-69140C1611B1}"/>
              </a:ext>
            </a:extLst>
          </p:cNvPr>
          <p:cNvSpPr>
            <a:spLocks noGrp="1"/>
          </p:cNvSpPr>
          <p:nvPr>
            <p:ph type="title"/>
          </p:nvPr>
        </p:nvSpPr>
        <p:spPr/>
        <p:txBody>
          <a:bodyPr/>
          <a:lstStyle/>
          <a:p>
            <a:r>
              <a:rPr lang="en-IN" b="1" dirty="0"/>
              <a:t>OUTPUT</a:t>
            </a:r>
          </a:p>
        </p:txBody>
      </p:sp>
      <p:pic>
        <p:nvPicPr>
          <p:cNvPr id="6" name="Content Placeholder 5">
            <a:extLst>
              <a:ext uri="{FF2B5EF4-FFF2-40B4-BE49-F238E27FC236}">
                <a16:creationId xmlns:a16="http://schemas.microsoft.com/office/drawing/2014/main" id="{A6018A18-E05C-4F14-AEC3-1ADA0D711926}"/>
              </a:ext>
            </a:extLst>
          </p:cNvPr>
          <p:cNvPicPr>
            <a:picLocks noGrp="1" noChangeAspect="1"/>
          </p:cNvPicPr>
          <p:nvPr>
            <p:ph idx="1"/>
          </p:nvPr>
        </p:nvPicPr>
        <p:blipFill>
          <a:blip r:embed="rId2"/>
          <a:stretch>
            <a:fillRect/>
          </a:stretch>
        </p:blipFill>
        <p:spPr>
          <a:xfrm>
            <a:off x="677334" y="1426862"/>
            <a:ext cx="8016092" cy="4969564"/>
          </a:xfrm>
        </p:spPr>
      </p:pic>
    </p:spTree>
    <p:extLst>
      <p:ext uri="{BB962C8B-B14F-4D97-AF65-F5344CB8AC3E}">
        <p14:creationId xmlns:p14="http://schemas.microsoft.com/office/powerpoint/2010/main" val="3012309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childTnLst>
                          </p:cTn>
                        </p:par>
                        <p:par>
                          <p:cTn id="11" fill="hold">
                            <p:stCondLst>
                              <p:cond delay="1000"/>
                            </p:stCondLst>
                            <p:childTnLst>
                              <p:par>
                                <p:cTn id="12" presetID="45"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anim calcmode="lin" valueType="num">
                                      <p:cBhvr>
                                        <p:cTn id="15" dur="2000" fill="hold"/>
                                        <p:tgtEl>
                                          <p:spTgt spid="6"/>
                                        </p:tgtEl>
                                        <p:attrNameLst>
                                          <p:attrName>ppt_w</p:attrName>
                                        </p:attrNameLst>
                                      </p:cBhvr>
                                      <p:tavLst>
                                        <p:tav tm="0" fmla="#ppt_w*sin(2.5*pi*$)">
                                          <p:val>
                                            <p:fltVal val="0"/>
                                          </p:val>
                                        </p:tav>
                                        <p:tav tm="100000">
                                          <p:val>
                                            <p:fltVal val="1"/>
                                          </p:val>
                                        </p:tav>
                                      </p:tavLst>
                                    </p:anim>
                                    <p:anim calcmode="lin" valueType="num">
                                      <p:cBhvr>
                                        <p:cTn id="16" dur="2000" fill="hold"/>
                                        <p:tgtEl>
                                          <p:spTgt spid="6"/>
                                        </p:tgtEl>
                                        <p:attrNameLst>
                                          <p:attrName>ppt_h</p:attrName>
                                        </p:attrNameLst>
                                      </p:cBhvr>
                                      <p:tavLst>
                                        <p:tav tm="0">
                                          <p:val>
                                            <p:strVal val="#ppt_h"/>
                                          </p:val>
                                        </p:tav>
                                        <p:tav tm="100000">
                                          <p:val>
                                            <p:strVal val="#ppt_h"/>
                                          </p:val>
                                        </p:tav>
                                      </p:tavLst>
                                    </p:anim>
                                  </p:childTnLst>
                                </p:cTn>
                              </p:par>
                            </p:childTnLst>
                          </p:cTn>
                        </p:par>
                        <p:par>
                          <p:cTn id="17" fill="hold">
                            <p:stCondLst>
                              <p:cond delay="3000"/>
                            </p:stCondLst>
                            <p:childTnLst>
                              <p:par>
                                <p:cTn id="18" presetID="26" presetClass="emph" presetSubtype="0" fill="hold" nodeType="afterEffect">
                                  <p:stCondLst>
                                    <p:cond delay="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100F8A8A-538A-43AB-B1D8-69140C1611B1}"/>
              </a:ext>
            </a:extLst>
          </p:cNvPr>
          <p:cNvSpPr>
            <a:spLocks noGrp="1"/>
          </p:cNvSpPr>
          <p:nvPr>
            <p:ph type="title"/>
          </p:nvPr>
        </p:nvSpPr>
        <p:spPr/>
        <p:txBody>
          <a:bodyPr/>
          <a:lstStyle/>
          <a:p>
            <a:r>
              <a:rPr lang="en-IN" b="1" dirty="0"/>
              <a:t>OUTPUT</a:t>
            </a:r>
          </a:p>
        </p:txBody>
      </p:sp>
      <p:pic>
        <p:nvPicPr>
          <p:cNvPr id="5" name="Content Placeholder 4">
            <a:extLst>
              <a:ext uri="{FF2B5EF4-FFF2-40B4-BE49-F238E27FC236}">
                <a16:creationId xmlns:a16="http://schemas.microsoft.com/office/drawing/2014/main" id="{7717484D-9054-403B-A49D-5D53685022FE}"/>
              </a:ext>
            </a:extLst>
          </p:cNvPr>
          <p:cNvPicPr>
            <a:picLocks noGrp="1" noChangeAspect="1"/>
          </p:cNvPicPr>
          <p:nvPr>
            <p:ph idx="1"/>
          </p:nvPr>
        </p:nvPicPr>
        <p:blipFill>
          <a:blip r:embed="rId2"/>
          <a:stretch>
            <a:fillRect/>
          </a:stretch>
        </p:blipFill>
        <p:spPr>
          <a:xfrm>
            <a:off x="677334" y="1537252"/>
            <a:ext cx="8055849" cy="4711148"/>
          </a:xfrm>
        </p:spPr>
      </p:pic>
    </p:spTree>
    <p:extLst>
      <p:ext uri="{BB962C8B-B14F-4D97-AF65-F5344CB8AC3E}">
        <p14:creationId xmlns:p14="http://schemas.microsoft.com/office/powerpoint/2010/main" val="2408891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childTnLst>
                          </p:cTn>
                        </p:par>
                        <p:par>
                          <p:cTn id="11" fill="hold">
                            <p:stCondLst>
                              <p:cond delay="1000"/>
                            </p:stCondLst>
                            <p:childTnLst>
                              <p:par>
                                <p:cTn id="12" presetID="45"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par>
                          <p:cTn id="17" fill="hold">
                            <p:stCondLst>
                              <p:cond delay="3000"/>
                            </p:stCondLst>
                            <p:childTnLst>
                              <p:par>
                                <p:cTn id="18" presetID="26" presetClass="emph" presetSubtype="0" fill="hold" nodeType="afterEffect">
                                  <p:stCondLst>
                                    <p:cond delay="0"/>
                                  </p:stCondLst>
                                  <p:childTnLst>
                                    <p:animEffect transition="out" filter="fade">
                                      <p:cBhvr>
                                        <p:cTn id="19" dur="500" tmFilter="0, 0; .2, .5; .8, .5; 1, 0"/>
                                        <p:tgtEl>
                                          <p:spTgt spid="5"/>
                                        </p:tgtEl>
                                      </p:cBhvr>
                                    </p:animEffect>
                                    <p:animScale>
                                      <p:cBhvr>
                                        <p:cTn id="2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100F8A8A-538A-43AB-B1D8-69140C1611B1}"/>
              </a:ext>
            </a:extLst>
          </p:cNvPr>
          <p:cNvSpPr>
            <a:spLocks noGrp="1"/>
          </p:cNvSpPr>
          <p:nvPr>
            <p:ph type="title"/>
          </p:nvPr>
        </p:nvSpPr>
        <p:spPr>
          <a:xfrm>
            <a:off x="855472" y="618478"/>
            <a:ext cx="8596668" cy="1320800"/>
          </a:xfrm>
        </p:spPr>
        <p:txBody>
          <a:bodyPr/>
          <a:lstStyle/>
          <a:p>
            <a:r>
              <a:rPr lang="en-IN" b="1" dirty="0"/>
              <a:t>OUTPUT</a:t>
            </a:r>
          </a:p>
        </p:txBody>
      </p:sp>
      <p:pic>
        <p:nvPicPr>
          <p:cNvPr id="6" name="Content Placeholder 5">
            <a:extLst>
              <a:ext uri="{FF2B5EF4-FFF2-40B4-BE49-F238E27FC236}">
                <a16:creationId xmlns:a16="http://schemas.microsoft.com/office/drawing/2014/main" id="{0616B314-A1EB-4E71-9580-426DB8A1327F}"/>
              </a:ext>
            </a:extLst>
          </p:cNvPr>
          <p:cNvPicPr>
            <a:picLocks noGrp="1" noChangeAspect="1"/>
          </p:cNvPicPr>
          <p:nvPr>
            <p:ph idx="1"/>
          </p:nvPr>
        </p:nvPicPr>
        <p:blipFill>
          <a:blip r:embed="rId2"/>
          <a:stretch>
            <a:fillRect/>
          </a:stretch>
        </p:blipFill>
        <p:spPr>
          <a:xfrm>
            <a:off x="855472" y="1789172"/>
            <a:ext cx="7301948" cy="4598503"/>
          </a:xfrm>
        </p:spPr>
      </p:pic>
    </p:spTree>
    <p:extLst>
      <p:ext uri="{BB962C8B-B14F-4D97-AF65-F5344CB8AC3E}">
        <p14:creationId xmlns:p14="http://schemas.microsoft.com/office/powerpoint/2010/main" val="627952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childTnLst>
                          </p:cTn>
                        </p:par>
                        <p:par>
                          <p:cTn id="11" fill="hold">
                            <p:stCondLst>
                              <p:cond delay="1000"/>
                            </p:stCondLst>
                            <p:childTnLst>
                              <p:par>
                                <p:cTn id="12" presetID="45"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anim calcmode="lin" valueType="num">
                                      <p:cBhvr>
                                        <p:cTn id="15" dur="2000" fill="hold"/>
                                        <p:tgtEl>
                                          <p:spTgt spid="6"/>
                                        </p:tgtEl>
                                        <p:attrNameLst>
                                          <p:attrName>ppt_w</p:attrName>
                                        </p:attrNameLst>
                                      </p:cBhvr>
                                      <p:tavLst>
                                        <p:tav tm="0" fmla="#ppt_w*sin(2.5*pi*$)">
                                          <p:val>
                                            <p:fltVal val="0"/>
                                          </p:val>
                                        </p:tav>
                                        <p:tav tm="100000">
                                          <p:val>
                                            <p:fltVal val="1"/>
                                          </p:val>
                                        </p:tav>
                                      </p:tavLst>
                                    </p:anim>
                                    <p:anim calcmode="lin" valueType="num">
                                      <p:cBhvr>
                                        <p:cTn id="16" dur="2000" fill="hold"/>
                                        <p:tgtEl>
                                          <p:spTgt spid="6"/>
                                        </p:tgtEl>
                                        <p:attrNameLst>
                                          <p:attrName>ppt_h</p:attrName>
                                        </p:attrNameLst>
                                      </p:cBhvr>
                                      <p:tavLst>
                                        <p:tav tm="0">
                                          <p:val>
                                            <p:strVal val="#ppt_h"/>
                                          </p:val>
                                        </p:tav>
                                        <p:tav tm="100000">
                                          <p:val>
                                            <p:strVal val="#ppt_h"/>
                                          </p:val>
                                        </p:tav>
                                      </p:tavLst>
                                    </p:anim>
                                  </p:childTnLst>
                                </p:cTn>
                              </p:par>
                            </p:childTnLst>
                          </p:cTn>
                        </p:par>
                        <p:par>
                          <p:cTn id="17" fill="hold">
                            <p:stCondLst>
                              <p:cond delay="3000"/>
                            </p:stCondLst>
                            <p:childTnLst>
                              <p:par>
                                <p:cTn id="18" presetID="26" presetClass="emph" presetSubtype="0" fill="hold" nodeType="afterEffect">
                                  <p:stCondLst>
                                    <p:cond delay="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2EC-D9A2-406C-AE33-819DE5068378}"/>
              </a:ext>
            </a:extLst>
          </p:cNvPr>
          <p:cNvSpPr>
            <a:spLocks noGrp="1"/>
          </p:cNvSpPr>
          <p:nvPr>
            <p:ph type="title"/>
          </p:nvPr>
        </p:nvSpPr>
        <p:spPr>
          <a:xfrm>
            <a:off x="560343" y="609600"/>
            <a:ext cx="8596668" cy="1320800"/>
          </a:xfrm>
        </p:spPr>
        <p:txBody>
          <a:bodyPr>
            <a:normAutofit fontScale="90000"/>
          </a:bodyPr>
          <a:lstStyle/>
          <a:p>
            <a:r>
              <a:rPr lang="en-IN" sz="4400" b="1" dirty="0"/>
              <a:t>CONCLUSION</a:t>
            </a:r>
            <a:br>
              <a:rPr lang="en-IN" sz="4400" b="1" dirty="0"/>
            </a:br>
            <a:br>
              <a:rPr lang="en-IN" sz="4400" b="1" dirty="0"/>
            </a:br>
            <a:endParaRPr lang="en-IN" sz="4400" b="1" dirty="0"/>
          </a:p>
        </p:txBody>
      </p:sp>
      <p:sp>
        <p:nvSpPr>
          <p:cNvPr id="5" name="Content Placeholder 4">
            <a:extLst>
              <a:ext uri="{FF2B5EF4-FFF2-40B4-BE49-F238E27FC236}">
                <a16:creationId xmlns:a16="http://schemas.microsoft.com/office/drawing/2014/main" id="{16DF4AD0-CD21-491D-B3FA-A2E108A268DE}"/>
              </a:ext>
            </a:extLst>
          </p:cNvPr>
          <p:cNvSpPr>
            <a:spLocks noGrp="1"/>
          </p:cNvSpPr>
          <p:nvPr>
            <p:ph idx="1"/>
          </p:nvPr>
        </p:nvSpPr>
        <p:spPr>
          <a:xfrm>
            <a:off x="560343" y="1427150"/>
            <a:ext cx="8830649" cy="4352213"/>
          </a:xfrm>
        </p:spPr>
        <p:txBody>
          <a:bodyPr>
            <a:normAutofit/>
          </a:bodyPr>
          <a:lstStyle/>
          <a:p>
            <a:pPr marL="0" indent="0" algn="just">
              <a:buNone/>
            </a:pPr>
            <a:r>
              <a:rPr lang="en-IN" dirty="0"/>
              <a:t>Major factors influencing the test scores are: </a:t>
            </a:r>
          </a:p>
          <a:p>
            <a:pPr marL="0" indent="0" algn="just">
              <a:buNone/>
            </a:pPr>
            <a:r>
              <a:rPr lang="en-IN" dirty="0"/>
              <a:t>1. Lunch provided 2. Parental Level of Education 3. Test Preparation. </a:t>
            </a:r>
            <a:br>
              <a:rPr lang="en-IN" dirty="0"/>
            </a:br>
            <a:endParaRPr lang="en-IN" dirty="0"/>
          </a:p>
          <a:p>
            <a:pPr marL="0" indent="0" algn="just">
              <a:buNone/>
            </a:pPr>
            <a:r>
              <a:rPr lang="en-IN" dirty="0"/>
              <a:t>Out of these, the Parental Level of Education cannot be changed by the educational institution as it is already fixed by the students. However, if the educational institution looks into the lunch provided and the test preparation of the students, the scores would drastically improve.</a:t>
            </a:r>
          </a:p>
          <a:p>
            <a:pPr marL="0" indent="0" algn="just">
              <a:buNone/>
            </a:pPr>
            <a:endParaRPr lang="en-IN" dirty="0"/>
          </a:p>
          <a:p>
            <a:pPr marL="0" indent="0" algn="just">
              <a:buNone/>
            </a:pPr>
            <a:r>
              <a:rPr lang="en-IN" dirty="0"/>
              <a:t>To measure the effectiveness of a test preparation course, we can see the average scores scored by the students who have taken the preparation course and those students who have not taken the preparation course and infer from the comparison data</a:t>
            </a:r>
          </a:p>
        </p:txBody>
      </p:sp>
    </p:spTree>
    <p:extLst>
      <p:ext uri="{BB962C8B-B14F-4D97-AF65-F5344CB8AC3E}">
        <p14:creationId xmlns:p14="http://schemas.microsoft.com/office/powerpoint/2010/main" val="3040505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anim calcmode="lin" valueType="num">
                                      <p:cBhvr>
                                        <p:cTn id="2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1000"/>
                                        <p:tgtEl>
                                          <p:spTgt spid="5">
                                            <p:txEl>
                                              <p:pRg st="4" end="4"/>
                                            </p:txEl>
                                          </p:spTgt>
                                        </p:tgtEl>
                                      </p:cBhvr>
                                    </p:animEffect>
                                    <p:anim calcmode="lin" valueType="num">
                                      <p:cBhvr>
                                        <p:cTn id="3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FDA9-6505-45A0-8C9F-A624315814DC}"/>
              </a:ext>
            </a:extLst>
          </p:cNvPr>
          <p:cNvSpPr>
            <a:spLocks noGrp="1"/>
          </p:cNvSpPr>
          <p:nvPr>
            <p:ph type="title"/>
          </p:nvPr>
        </p:nvSpPr>
        <p:spPr/>
        <p:txBody>
          <a:bodyPr/>
          <a:lstStyle/>
          <a:p>
            <a:r>
              <a:rPr lang="en-US" b="1" dirty="0"/>
              <a:t>INDIVIDUAL CONTRIBUTIONS	</a:t>
            </a:r>
            <a:endParaRPr lang="en-IN" b="1" dirty="0"/>
          </a:p>
        </p:txBody>
      </p:sp>
      <p:sp>
        <p:nvSpPr>
          <p:cNvPr id="3" name="Content Placeholder 2">
            <a:extLst>
              <a:ext uri="{FF2B5EF4-FFF2-40B4-BE49-F238E27FC236}">
                <a16:creationId xmlns:a16="http://schemas.microsoft.com/office/drawing/2014/main" id="{A96AF650-908A-4C74-8DE7-5E0F5C914F4F}"/>
              </a:ext>
            </a:extLst>
          </p:cNvPr>
          <p:cNvSpPr>
            <a:spLocks noGrp="1"/>
          </p:cNvSpPr>
          <p:nvPr>
            <p:ph idx="1"/>
          </p:nvPr>
        </p:nvSpPr>
        <p:spPr>
          <a:xfrm>
            <a:off x="677334" y="2174467"/>
            <a:ext cx="8596668" cy="2509065"/>
          </a:xfrm>
        </p:spPr>
        <p:txBody>
          <a:bodyPr>
            <a:normAutofit/>
          </a:bodyPr>
          <a:lstStyle/>
          <a:p>
            <a:r>
              <a:rPr lang="en-US" sz="2100" dirty="0"/>
              <a:t>Rishiraj Chakraborty - 18701617070 – PowerPoint Presentation</a:t>
            </a:r>
          </a:p>
          <a:p>
            <a:r>
              <a:rPr lang="en-US" sz="2100" dirty="0"/>
              <a:t>Debanjan Paul – 18701617119 - Code and Output graphs</a:t>
            </a:r>
          </a:p>
          <a:p>
            <a:r>
              <a:rPr lang="en-IN" sz="2100" dirty="0"/>
              <a:t>Anirban Dandapat – 18701618013 -Presenter</a:t>
            </a:r>
          </a:p>
          <a:p>
            <a:r>
              <a:rPr lang="en-IN" sz="2100" dirty="0"/>
              <a:t>Dhrubajyoti Chatterjee – 18701617116 – Presenter</a:t>
            </a:r>
          </a:p>
          <a:p>
            <a:r>
              <a:rPr lang="en-IN" sz="2100" dirty="0"/>
              <a:t>Rahul Rooj </a:t>
            </a:r>
            <a:r>
              <a:rPr lang="en-IN" sz="2100"/>
              <a:t>- 18701617078 </a:t>
            </a:r>
            <a:r>
              <a:rPr lang="en-IN" sz="2100" dirty="0"/>
              <a:t>- Presenter</a:t>
            </a:r>
          </a:p>
        </p:txBody>
      </p:sp>
    </p:spTree>
    <p:extLst>
      <p:ext uri="{BB962C8B-B14F-4D97-AF65-F5344CB8AC3E}">
        <p14:creationId xmlns:p14="http://schemas.microsoft.com/office/powerpoint/2010/main" val="42033913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36F8-EB84-49B4-AFC7-960BE37B5769}"/>
              </a:ext>
            </a:extLst>
          </p:cNvPr>
          <p:cNvSpPr>
            <a:spLocks noGrp="1"/>
          </p:cNvSpPr>
          <p:nvPr>
            <p:ph type="title"/>
          </p:nvPr>
        </p:nvSpPr>
        <p:spPr>
          <a:xfrm>
            <a:off x="1114656" y="2358887"/>
            <a:ext cx="8596668" cy="2902226"/>
          </a:xfrm>
        </p:spPr>
        <p:txBody>
          <a:bodyPr>
            <a:noAutofit/>
          </a:bodyPr>
          <a:lstStyle/>
          <a:p>
            <a:pPr algn="ctr"/>
            <a:r>
              <a:rPr lang="en-IN" sz="9600" b="1" dirty="0"/>
              <a:t>THANK YOU</a:t>
            </a:r>
          </a:p>
        </p:txBody>
      </p:sp>
    </p:spTree>
    <p:extLst>
      <p:ext uri="{BB962C8B-B14F-4D97-AF65-F5344CB8AC3E}">
        <p14:creationId xmlns:p14="http://schemas.microsoft.com/office/powerpoint/2010/main" val="28328655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12" dur="2000" fill="hold"/>
                                        <p:tgtEl>
                                          <p:spTgt spid="2"/>
                                        </p:tgtEl>
                                        <p:attrNameLst>
                                          <p:attrName>style.color</p:attrName>
                                        </p:attrNameLst>
                                      </p:cBhvr>
                                      <p:by>
                                        <p:hsl h="7200000" s="0" l="0"/>
                                      </p:by>
                                    </p:animClr>
                                    <p:animClr clrSpc="hsl" dir="cw">
                                      <p:cBhvr>
                                        <p:cTn id="13" dur="2000" fill="hold"/>
                                        <p:tgtEl>
                                          <p:spTgt spid="2"/>
                                        </p:tgtEl>
                                        <p:attrNameLst>
                                          <p:attrName>fillcolor</p:attrName>
                                        </p:attrNameLst>
                                      </p:cBhvr>
                                      <p:by>
                                        <p:hsl h="7200000" s="0" l="0"/>
                                      </p:by>
                                    </p:animClr>
                                    <p:animClr clrSpc="hsl" dir="cw">
                                      <p:cBhvr>
                                        <p:cTn id="14" dur="2000" fill="hold"/>
                                        <p:tgtEl>
                                          <p:spTgt spid="2"/>
                                        </p:tgtEl>
                                        <p:attrNameLst>
                                          <p:attrName>stroke.color</p:attrName>
                                        </p:attrNameLst>
                                      </p:cBhvr>
                                      <p:by>
                                        <p:hsl h="7200000" s="0" l="0"/>
                                      </p:by>
                                    </p:animClr>
                                    <p:set>
                                      <p:cBhvr>
                                        <p:cTn id="15" dur="20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2EC-D9A2-406C-AE33-819DE5068378}"/>
              </a:ext>
            </a:extLst>
          </p:cNvPr>
          <p:cNvSpPr>
            <a:spLocks noGrp="1"/>
          </p:cNvSpPr>
          <p:nvPr>
            <p:ph type="title"/>
          </p:nvPr>
        </p:nvSpPr>
        <p:spPr/>
        <p:txBody>
          <a:bodyPr>
            <a:normAutofit/>
          </a:bodyPr>
          <a:lstStyle/>
          <a:p>
            <a:r>
              <a:rPr lang="en-IN" sz="4400" b="1" dirty="0"/>
              <a:t>CONTENTS</a:t>
            </a:r>
          </a:p>
        </p:txBody>
      </p:sp>
      <p:sp>
        <p:nvSpPr>
          <p:cNvPr id="3" name="Content Placeholder 2">
            <a:extLst>
              <a:ext uri="{FF2B5EF4-FFF2-40B4-BE49-F238E27FC236}">
                <a16:creationId xmlns:a16="http://schemas.microsoft.com/office/drawing/2014/main" id="{1D9FE7D0-B41B-427B-BD70-50F0368CD8FB}"/>
              </a:ext>
            </a:extLst>
          </p:cNvPr>
          <p:cNvSpPr>
            <a:spLocks noGrp="1"/>
          </p:cNvSpPr>
          <p:nvPr>
            <p:ph idx="1"/>
          </p:nvPr>
        </p:nvSpPr>
        <p:spPr>
          <a:xfrm>
            <a:off x="677334" y="2151711"/>
            <a:ext cx="8596668" cy="3880773"/>
          </a:xfrm>
        </p:spPr>
        <p:txBody>
          <a:bodyPr>
            <a:normAutofit lnSpcReduction="10000"/>
          </a:bodyPr>
          <a:lstStyle/>
          <a:p>
            <a:r>
              <a:rPr lang="en-IN" sz="2400" dirty="0"/>
              <a:t>ABSTRACT</a:t>
            </a:r>
          </a:p>
          <a:p>
            <a:r>
              <a:rPr lang="en-IN" sz="2400" dirty="0"/>
              <a:t>INTRODUCTION</a:t>
            </a:r>
          </a:p>
          <a:p>
            <a:r>
              <a:rPr lang="en-IN" sz="2400" dirty="0"/>
              <a:t>PROBLEM STATEMENT</a:t>
            </a:r>
          </a:p>
          <a:p>
            <a:r>
              <a:rPr lang="en-IN" sz="2400" dirty="0"/>
              <a:t>DESCRIPTION OF DATA</a:t>
            </a:r>
          </a:p>
          <a:p>
            <a:r>
              <a:rPr lang="en-IN" sz="2400" dirty="0"/>
              <a:t>APPROACH</a:t>
            </a:r>
          </a:p>
          <a:p>
            <a:r>
              <a:rPr lang="en-IN" sz="2400" dirty="0"/>
              <a:t>PROGRAM CODE</a:t>
            </a:r>
          </a:p>
          <a:p>
            <a:r>
              <a:rPr lang="en-IN" sz="2400" dirty="0"/>
              <a:t>OUTPUT</a:t>
            </a:r>
          </a:p>
          <a:p>
            <a:r>
              <a:rPr lang="en-IN" sz="2400" dirty="0"/>
              <a:t>CONCLUSION</a:t>
            </a:r>
          </a:p>
          <a:p>
            <a:endParaRPr lang="en-IN" sz="3600" dirty="0"/>
          </a:p>
        </p:txBody>
      </p:sp>
    </p:spTree>
    <p:extLst>
      <p:ext uri="{BB962C8B-B14F-4D97-AF65-F5344CB8AC3E}">
        <p14:creationId xmlns:p14="http://schemas.microsoft.com/office/powerpoint/2010/main" val="2197623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6" presetClass="entr" presetSubtype="16" fill="hold" grpId="0" nodeType="withEffect">
                                  <p:stCondLst>
                                    <p:cond delay="0"/>
                                  </p:stCondLst>
                                  <p:iterate type="lt">
                                    <p:tmPct val="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1750"/>
                                        <p:tgtEl>
                                          <p:spTgt spid="3">
                                            <p:txEl>
                                              <p:pRg st="0" end="0"/>
                                            </p:txEl>
                                          </p:spTgt>
                                        </p:tgtEl>
                                      </p:cBhvr>
                                    </p:animEffect>
                                  </p:childTnLst>
                                </p:cTn>
                              </p:par>
                            </p:childTnLst>
                          </p:cTn>
                        </p:par>
                        <p:par>
                          <p:cTn id="14" fill="hold">
                            <p:stCondLst>
                              <p:cond delay="1750"/>
                            </p:stCondLst>
                            <p:childTnLst>
                              <p:par>
                                <p:cTn id="15" presetID="6" presetClass="entr" presetSubtype="16" fill="hold" grpId="0" nodeType="afterEffect">
                                  <p:stCondLst>
                                    <p:cond delay="0"/>
                                  </p:stCondLst>
                                  <p:iterate type="lt">
                                    <p:tmPct val="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1750"/>
                                        <p:tgtEl>
                                          <p:spTgt spid="3">
                                            <p:txEl>
                                              <p:pRg st="1" end="1"/>
                                            </p:txEl>
                                          </p:spTgt>
                                        </p:tgtEl>
                                      </p:cBhvr>
                                    </p:animEffect>
                                  </p:childTnLst>
                                </p:cTn>
                              </p:par>
                            </p:childTnLst>
                          </p:cTn>
                        </p:par>
                        <p:par>
                          <p:cTn id="18" fill="hold">
                            <p:stCondLst>
                              <p:cond delay="3500"/>
                            </p:stCondLst>
                            <p:childTnLst>
                              <p:par>
                                <p:cTn id="19" presetID="6" presetClass="entr" presetSubtype="16" fill="hold" grpId="0" nodeType="afterEffect">
                                  <p:stCondLst>
                                    <p:cond delay="0"/>
                                  </p:stCondLst>
                                  <p:iterate type="lt">
                                    <p:tmPct val="0"/>
                                  </p:iterate>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ircle(in)">
                                      <p:cBhvr>
                                        <p:cTn id="21" dur="1750"/>
                                        <p:tgtEl>
                                          <p:spTgt spid="3">
                                            <p:txEl>
                                              <p:pRg st="2" end="2"/>
                                            </p:txEl>
                                          </p:spTgt>
                                        </p:tgtEl>
                                      </p:cBhvr>
                                    </p:animEffect>
                                  </p:childTnLst>
                                </p:cTn>
                              </p:par>
                            </p:childTnLst>
                          </p:cTn>
                        </p:par>
                        <p:par>
                          <p:cTn id="22" fill="hold">
                            <p:stCondLst>
                              <p:cond delay="5250"/>
                            </p:stCondLst>
                            <p:childTnLst>
                              <p:par>
                                <p:cTn id="23" presetID="6" presetClass="entr" presetSubtype="16" fill="hold" grpId="0" nodeType="afterEffect">
                                  <p:stCondLst>
                                    <p:cond delay="0"/>
                                  </p:stCondLst>
                                  <p:iterate type="lt">
                                    <p:tmPct val="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1750"/>
                                        <p:tgtEl>
                                          <p:spTgt spid="3">
                                            <p:txEl>
                                              <p:pRg st="3" end="3"/>
                                            </p:txEl>
                                          </p:spTgt>
                                        </p:tgtEl>
                                      </p:cBhvr>
                                    </p:animEffect>
                                  </p:childTnLst>
                                </p:cTn>
                              </p:par>
                            </p:childTnLst>
                          </p:cTn>
                        </p:par>
                        <p:par>
                          <p:cTn id="26" fill="hold">
                            <p:stCondLst>
                              <p:cond delay="7000"/>
                            </p:stCondLst>
                            <p:childTnLst>
                              <p:par>
                                <p:cTn id="27" presetID="6" presetClass="entr" presetSubtype="16" fill="hold" grpId="0" nodeType="afterEffect">
                                  <p:stCondLst>
                                    <p:cond delay="0"/>
                                  </p:stCondLst>
                                  <p:iterate type="lt">
                                    <p:tmPct val="0"/>
                                  </p:iterate>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ircle(in)">
                                      <p:cBhvr>
                                        <p:cTn id="29" dur="1750"/>
                                        <p:tgtEl>
                                          <p:spTgt spid="3">
                                            <p:txEl>
                                              <p:pRg st="4" end="4"/>
                                            </p:txEl>
                                          </p:spTgt>
                                        </p:tgtEl>
                                      </p:cBhvr>
                                    </p:animEffect>
                                  </p:childTnLst>
                                </p:cTn>
                              </p:par>
                            </p:childTnLst>
                          </p:cTn>
                        </p:par>
                        <p:par>
                          <p:cTn id="30" fill="hold">
                            <p:stCondLst>
                              <p:cond delay="8750"/>
                            </p:stCondLst>
                            <p:childTnLst>
                              <p:par>
                                <p:cTn id="31" presetID="6" presetClass="entr" presetSubtype="16" fill="hold" grpId="0" nodeType="afterEffect">
                                  <p:stCondLst>
                                    <p:cond delay="0"/>
                                  </p:stCondLst>
                                  <p:iterate type="lt">
                                    <p:tmPct val="0"/>
                                  </p:iterate>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ircle(in)">
                                      <p:cBhvr>
                                        <p:cTn id="33" dur="1750"/>
                                        <p:tgtEl>
                                          <p:spTgt spid="3">
                                            <p:txEl>
                                              <p:pRg st="5" end="5"/>
                                            </p:txEl>
                                          </p:spTgt>
                                        </p:tgtEl>
                                      </p:cBhvr>
                                    </p:animEffect>
                                  </p:childTnLst>
                                </p:cTn>
                              </p:par>
                            </p:childTnLst>
                          </p:cTn>
                        </p:par>
                        <p:par>
                          <p:cTn id="34" fill="hold">
                            <p:stCondLst>
                              <p:cond delay="10500"/>
                            </p:stCondLst>
                            <p:childTnLst>
                              <p:par>
                                <p:cTn id="35" presetID="6" presetClass="entr" presetSubtype="16" fill="hold" grpId="0" nodeType="afterEffect">
                                  <p:stCondLst>
                                    <p:cond delay="0"/>
                                  </p:stCondLst>
                                  <p:iterate type="lt">
                                    <p:tmPct val="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1750"/>
                                        <p:tgtEl>
                                          <p:spTgt spid="3">
                                            <p:txEl>
                                              <p:pRg st="6" end="6"/>
                                            </p:txEl>
                                          </p:spTgt>
                                        </p:tgtEl>
                                      </p:cBhvr>
                                    </p:animEffect>
                                  </p:childTnLst>
                                </p:cTn>
                              </p:par>
                            </p:childTnLst>
                          </p:cTn>
                        </p:par>
                        <p:par>
                          <p:cTn id="38" fill="hold">
                            <p:stCondLst>
                              <p:cond delay="12250"/>
                            </p:stCondLst>
                            <p:childTnLst>
                              <p:par>
                                <p:cTn id="39" presetID="6" presetClass="entr" presetSubtype="16" fill="hold" grpId="0" nodeType="afterEffect">
                                  <p:stCondLst>
                                    <p:cond delay="0"/>
                                  </p:stCondLst>
                                  <p:iterate type="lt">
                                    <p:tmPct val="0"/>
                                  </p:iterate>
                                  <p:childTnLst>
                                    <p:set>
                                      <p:cBhvr>
                                        <p:cTn id="40" dur="1" fill="hold">
                                          <p:stCondLst>
                                            <p:cond delay="0"/>
                                          </p:stCondLst>
                                        </p:cTn>
                                        <p:tgtEl>
                                          <p:spTgt spid="3">
                                            <p:txEl>
                                              <p:pRg st="7" end="7"/>
                                            </p:txEl>
                                          </p:spTgt>
                                        </p:tgtEl>
                                        <p:attrNameLst>
                                          <p:attrName>style.visibility</p:attrName>
                                        </p:attrNameLst>
                                      </p:cBhvr>
                                      <p:to>
                                        <p:strVal val="visible"/>
                                      </p:to>
                                    </p:set>
                                    <p:animEffect transition="in" filter="circle(in)">
                                      <p:cBhvr>
                                        <p:cTn id="41" dur="1750"/>
                                        <p:tgtEl>
                                          <p:spTgt spid="3">
                                            <p:txEl>
                                              <p:pRg st="7" end="7"/>
                                            </p:txEl>
                                          </p:spTgt>
                                        </p:tgtEl>
                                      </p:cBhvr>
                                    </p:animEffect>
                                  </p:childTnLst>
                                </p:cTn>
                              </p:par>
                            </p:childTnLst>
                          </p:cTn>
                        </p:par>
                        <p:par>
                          <p:cTn id="42" fill="hold">
                            <p:stCondLst>
                              <p:cond delay="14000"/>
                            </p:stCondLst>
                            <p:childTnLst>
                              <p:par>
                                <p:cTn id="43" presetID="15" presetClass="emph" presetSubtype="0" grpId="1" nodeType="afterEffect">
                                  <p:stCondLst>
                                    <p:cond delay="0"/>
                                  </p:stCondLst>
                                  <p:iterate type="lt">
                                    <p:tmAbs val="25"/>
                                  </p:iterate>
                                  <p:childTnLst>
                                    <p:set>
                                      <p:cBhvr override="childStyle">
                                        <p:cTn id="44" dur="indefinite"/>
                                        <p:tgtEl>
                                          <p:spTgt spid="3">
                                            <p:txEl>
                                              <p:pRg st="0" end="0"/>
                                            </p:txEl>
                                          </p:spTgt>
                                        </p:tgtEl>
                                        <p:attrNameLst>
                                          <p:attrName>style.fontWeight</p:attrName>
                                        </p:attrNameLst>
                                      </p:cBhvr>
                                      <p:to>
                                        <p:strVal val="bold"/>
                                      </p:to>
                                    </p:set>
                                  </p:childTnLst>
                                </p:cTn>
                              </p:par>
                            </p:childTnLst>
                          </p:cTn>
                        </p:par>
                        <p:par>
                          <p:cTn id="45" fill="hold">
                            <p:stCondLst>
                              <p:cond delay="14200"/>
                            </p:stCondLst>
                            <p:childTnLst>
                              <p:par>
                                <p:cTn id="46" presetID="15" presetClass="emph" presetSubtype="0" grpId="1" nodeType="afterEffect">
                                  <p:stCondLst>
                                    <p:cond delay="0"/>
                                  </p:stCondLst>
                                  <p:iterate type="lt">
                                    <p:tmAbs val="25"/>
                                  </p:iterate>
                                  <p:childTnLst>
                                    <p:set>
                                      <p:cBhvr override="childStyle">
                                        <p:cTn id="47" dur="indefinite"/>
                                        <p:tgtEl>
                                          <p:spTgt spid="3">
                                            <p:txEl>
                                              <p:pRg st="1" end="1"/>
                                            </p:txEl>
                                          </p:spTgt>
                                        </p:tgtEl>
                                        <p:attrNameLst>
                                          <p:attrName>style.fontWeight</p:attrName>
                                        </p:attrNameLst>
                                      </p:cBhvr>
                                      <p:to>
                                        <p:strVal val="bold"/>
                                      </p:to>
                                    </p:set>
                                  </p:childTnLst>
                                </p:cTn>
                              </p:par>
                            </p:childTnLst>
                          </p:cTn>
                        </p:par>
                        <p:par>
                          <p:cTn id="48" fill="hold">
                            <p:stCondLst>
                              <p:cond delay="14500"/>
                            </p:stCondLst>
                            <p:childTnLst>
                              <p:par>
                                <p:cTn id="49" presetID="15" presetClass="emph" presetSubtype="0" grpId="1" nodeType="afterEffect">
                                  <p:stCondLst>
                                    <p:cond delay="0"/>
                                  </p:stCondLst>
                                  <p:iterate type="lt">
                                    <p:tmAbs val="25"/>
                                  </p:iterate>
                                  <p:childTnLst>
                                    <p:set>
                                      <p:cBhvr override="childStyle">
                                        <p:cTn id="50" dur="indefinite"/>
                                        <p:tgtEl>
                                          <p:spTgt spid="3">
                                            <p:txEl>
                                              <p:pRg st="2" end="2"/>
                                            </p:txEl>
                                          </p:spTgt>
                                        </p:tgtEl>
                                        <p:attrNameLst>
                                          <p:attrName>style.fontWeight</p:attrName>
                                        </p:attrNameLst>
                                      </p:cBhvr>
                                      <p:to>
                                        <p:strVal val="bold"/>
                                      </p:to>
                                    </p:set>
                                  </p:childTnLst>
                                </p:cTn>
                              </p:par>
                            </p:childTnLst>
                          </p:cTn>
                        </p:par>
                        <p:par>
                          <p:cTn id="51" fill="hold">
                            <p:stCondLst>
                              <p:cond delay="14900"/>
                            </p:stCondLst>
                            <p:childTnLst>
                              <p:par>
                                <p:cTn id="52" presetID="15" presetClass="emph" presetSubtype="0" grpId="1" nodeType="afterEffect">
                                  <p:stCondLst>
                                    <p:cond delay="0"/>
                                  </p:stCondLst>
                                  <p:iterate type="lt">
                                    <p:tmAbs val="25"/>
                                  </p:iterate>
                                  <p:childTnLst>
                                    <p:set>
                                      <p:cBhvr override="childStyle">
                                        <p:cTn id="53" dur="indefinite"/>
                                        <p:tgtEl>
                                          <p:spTgt spid="3">
                                            <p:txEl>
                                              <p:pRg st="3" end="3"/>
                                            </p:txEl>
                                          </p:spTgt>
                                        </p:tgtEl>
                                        <p:attrNameLst>
                                          <p:attrName>style.fontWeight</p:attrName>
                                        </p:attrNameLst>
                                      </p:cBhvr>
                                      <p:to>
                                        <p:strVal val="bold"/>
                                      </p:to>
                                    </p:set>
                                  </p:childTnLst>
                                </p:cTn>
                              </p:par>
                            </p:childTnLst>
                          </p:cTn>
                        </p:par>
                        <p:par>
                          <p:cTn id="54" fill="hold">
                            <p:stCondLst>
                              <p:cond delay="15325"/>
                            </p:stCondLst>
                            <p:childTnLst>
                              <p:par>
                                <p:cTn id="55" presetID="15" presetClass="emph" presetSubtype="0" grpId="1" nodeType="afterEffect">
                                  <p:stCondLst>
                                    <p:cond delay="0"/>
                                  </p:stCondLst>
                                  <p:iterate type="lt">
                                    <p:tmAbs val="25"/>
                                  </p:iterate>
                                  <p:childTnLst>
                                    <p:set>
                                      <p:cBhvr override="childStyle">
                                        <p:cTn id="56" dur="indefinite"/>
                                        <p:tgtEl>
                                          <p:spTgt spid="3">
                                            <p:txEl>
                                              <p:pRg st="4" end="4"/>
                                            </p:txEl>
                                          </p:spTgt>
                                        </p:tgtEl>
                                        <p:attrNameLst>
                                          <p:attrName>style.fontWeight</p:attrName>
                                        </p:attrNameLst>
                                      </p:cBhvr>
                                      <p:to>
                                        <p:strVal val="bold"/>
                                      </p:to>
                                    </p:set>
                                  </p:childTnLst>
                                </p:cTn>
                              </p:par>
                            </p:childTnLst>
                          </p:cTn>
                        </p:par>
                        <p:par>
                          <p:cTn id="57" fill="hold">
                            <p:stCondLst>
                              <p:cond delay="15525"/>
                            </p:stCondLst>
                            <p:childTnLst>
                              <p:par>
                                <p:cTn id="58" presetID="15" presetClass="emph" presetSubtype="0" grpId="1" nodeType="afterEffect">
                                  <p:stCondLst>
                                    <p:cond delay="0"/>
                                  </p:stCondLst>
                                  <p:iterate type="lt">
                                    <p:tmAbs val="25"/>
                                  </p:iterate>
                                  <p:childTnLst>
                                    <p:set>
                                      <p:cBhvr override="childStyle">
                                        <p:cTn id="59" dur="indefinite"/>
                                        <p:tgtEl>
                                          <p:spTgt spid="3">
                                            <p:txEl>
                                              <p:pRg st="5" end="5"/>
                                            </p:txEl>
                                          </p:spTgt>
                                        </p:tgtEl>
                                        <p:attrNameLst>
                                          <p:attrName>style.fontWeight</p:attrName>
                                        </p:attrNameLst>
                                      </p:cBhvr>
                                      <p:to>
                                        <p:strVal val="bold"/>
                                      </p:to>
                                    </p:set>
                                  </p:childTnLst>
                                </p:cTn>
                              </p:par>
                            </p:childTnLst>
                          </p:cTn>
                        </p:par>
                        <p:par>
                          <p:cTn id="60" fill="hold">
                            <p:stCondLst>
                              <p:cond delay="15800"/>
                            </p:stCondLst>
                            <p:childTnLst>
                              <p:par>
                                <p:cTn id="61" presetID="15" presetClass="emph" presetSubtype="0" grpId="1" nodeType="afterEffect">
                                  <p:stCondLst>
                                    <p:cond delay="0"/>
                                  </p:stCondLst>
                                  <p:iterate type="lt">
                                    <p:tmAbs val="25"/>
                                  </p:iterate>
                                  <p:childTnLst>
                                    <p:set>
                                      <p:cBhvr override="childStyle">
                                        <p:cTn id="62" dur="indefinite"/>
                                        <p:tgtEl>
                                          <p:spTgt spid="3">
                                            <p:txEl>
                                              <p:pRg st="6" end="6"/>
                                            </p:txEl>
                                          </p:spTgt>
                                        </p:tgtEl>
                                        <p:attrNameLst>
                                          <p:attrName>style.fontWeight</p:attrName>
                                        </p:attrNameLst>
                                      </p:cBhvr>
                                      <p:to>
                                        <p:strVal val="bold"/>
                                      </p:to>
                                    </p:set>
                                  </p:childTnLst>
                                </p:cTn>
                              </p:par>
                            </p:childTnLst>
                          </p:cTn>
                        </p:par>
                        <p:par>
                          <p:cTn id="63" fill="hold">
                            <p:stCondLst>
                              <p:cond delay="15950"/>
                            </p:stCondLst>
                            <p:childTnLst>
                              <p:par>
                                <p:cTn id="64" presetID="15" presetClass="emph" presetSubtype="0" grpId="1" nodeType="afterEffect">
                                  <p:stCondLst>
                                    <p:cond delay="0"/>
                                  </p:stCondLst>
                                  <p:iterate type="lt">
                                    <p:tmAbs val="25"/>
                                  </p:iterate>
                                  <p:childTnLst>
                                    <p:set>
                                      <p:cBhvr override="childStyle">
                                        <p:cTn id="65" dur="indefinite"/>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2EC-D9A2-406C-AE33-819DE5068378}"/>
              </a:ext>
            </a:extLst>
          </p:cNvPr>
          <p:cNvSpPr>
            <a:spLocks noGrp="1"/>
          </p:cNvSpPr>
          <p:nvPr>
            <p:ph type="title"/>
          </p:nvPr>
        </p:nvSpPr>
        <p:spPr/>
        <p:txBody>
          <a:bodyPr>
            <a:normAutofit/>
          </a:bodyPr>
          <a:lstStyle/>
          <a:p>
            <a:r>
              <a:rPr lang="en-IN" sz="4400" b="1" dirty="0"/>
              <a:t>ABSTRACT</a:t>
            </a:r>
          </a:p>
        </p:txBody>
      </p:sp>
      <p:sp>
        <p:nvSpPr>
          <p:cNvPr id="3" name="Content Placeholder 2">
            <a:extLst>
              <a:ext uri="{FF2B5EF4-FFF2-40B4-BE49-F238E27FC236}">
                <a16:creationId xmlns:a16="http://schemas.microsoft.com/office/drawing/2014/main" id="{1D9FE7D0-B41B-427B-BD70-50F0368CD8FB}"/>
              </a:ext>
            </a:extLst>
          </p:cNvPr>
          <p:cNvSpPr>
            <a:spLocks noGrp="1"/>
          </p:cNvSpPr>
          <p:nvPr>
            <p:ph idx="1"/>
          </p:nvPr>
        </p:nvSpPr>
        <p:spPr>
          <a:xfrm>
            <a:off x="677334" y="2258244"/>
            <a:ext cx="8596668" cy="3880773"/>
          </a:xfrm>
        </p:spPr>
        <p:txBody>
          <a:bodyPr>
            <a:normAutofit fontScale="62500" lnSpcReduction="20000"/>
          </a:bodyPr>
          <a:lstStyle/>
          <a:p>
            <a:pPr algn="just"/>
            <a:r>
              <a:rPr lang="en-IN" sz="3600" dirty="0"/>
              <a:t>The real fact in the education institute is the significant growth of education data.</a:t>
            </a:r>
          </a:p>
          <a:p>
            <a:pPr marL="0" indent="0" algn="just">
              <a:buNone/>
            </a:pPr>
            <a:endParaRPr lang="en-IN" sz="3600" dirty="0"/>
          </a:p>
          <a:p>
            <a:pPr algn="just"/>
            <a:r>
              <a:rPr lang="en-IN" sz="3600" dirty="0"/>
              <a:t>The main goal of this presentation is to look at the various aspects that affect the test scores of students in various educational institutions.</a:t>
            </a:r>
          </a:p>
          <a:p>
            <a:pPr marL="0" indent="0" algn="just">
              <a:buNone/>
            </a:pPr>
            <a:endParaRPr lang="en-IN" sz="3600" dirty="0"/>
          </a:p>
          <a:p>
            <a:pPr algn="just"/>
            <a:r>
              <a:rPr lang="en-IN" sz="3600" dirty="0"/>
              <a:t>Data mining techniques was used to extract the essential information from the data set and to explore the relationships between variable stored in the data sets.</a:t>
            </a:r>
          </a:p>
        </p:txBody>
      </p:sp>
    </p:spTree>
    <p:extLst>
      <p:ext uri="{BB962C8B-B14F-4D97-AF65-F5344CB8AC3E}">
        <p14:creationId xmlns:p14="http://schemas.microsoft.com/office/powerpoint/2010/main" val="3316562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2EC-D9A2-406C-AE33-819DE5068378}"/>
              </a:ext>
            </a:extLst>
          </p:cNvPr>
          <p:cNvSpPr>
            <a:spLocks noGrp="1"/>
          </p:cNvSpPr>
          <p:nvPr>
            <p:ph type="title"/>
          </p:nvPr>
        </p:nvSpPr>
        <p:spPr/>
        <p:txBody>
          <a:bodyPr>
            <a:normAutofit/>
          </a:bodyPr>
          <a:lstStyle/>
          <a:p>
            <a:r>
              <a:rPr lang="en-IN" sz="4400" b="1" dirty="0"/>
              <a:t>INTRODUCTION</a:t>
            </a:r>
          </a:p>
        </p:txBody>
      </p:sp>
      <p:sp>
        <p:nvSpPr>
          <p:cNvPr id="3" name="Content Placeholder 2">
            <a:extLst>
              <a:ext uri="{FF2B5EF4-FFF2-40B4-BE49-F238E27FC236}">
                <a16:creationId xmlns:a16="http://schemas.microsoft.com/office/drawing/2014/main" id="{1D9FE7D0-B41B-427B-BD70-50F0368CD8FB}"/>
              </a:ext>
            </a:extLst>
          </p:cNvPr>
          <p:cNvSpPr>
            <a:spLocks noGrp="1"/>
          </p:cNvSpPr>
          <p:nvPr>
            <p:ph idx="1"/>
          </p:nvPr>
        </p:nvSpPr>
        <p:spPr>
          <a:xfrm>
            <a:off x="677334" y="1681195"/>
            <a:ext cx="8596668" cy="4462153"/>
          </a:xfrm>
        </p:spPr>
        <p:txBody>
          <a:bodyPr>
            <a:normAutofit fontScale="55000" lnSpcReduction="20000"/>
          </a:bodyPr>
          <a:lstStyle/>
          <a:p>
            <a:pPr algn="just"/>
            <a:r>
              <a:rPr lang="en-IN" sz="3600" b="1" dirty="0"/>
              <a:t>The data in various educational institutes is growing significantly. Presently the need to represent data in an integrated and consistent format is also increasing.</a:t>
            </a:r>
          </a:p>
          <a:p>
            <a:pPr algn="just"/>
            <a:r>
              <a:rPr lang="en-IN" sz="3600" b="1" dirty="0"/>
              <a:t>So we propose a model on which data mining and data warehouse techniques  can be applied to predict student academic performance in schools.</a:t>
            </a:r>
          </a:p>
          <a:p>
            <a:pPr algn="just"/>
            <a:r>
              <a:rPr lang="en-IN" sz="3600" b="1" dirty="0"/>
              <a:t>Data mining is a technique to find a relationship between variables or factors in the large amount of database (usually data warehouse).</a:t>
            </a:r>
          </a:p>
          <a:p>
            <a:pPr algn="just"/>
            <a:r>
              <a:rPr lang="en-IN" sz="3600" b="1" dirty="0"/>
              <a:t>The data and information gained from the learning system can be used as an substantial indicator for monitoring of the potential student failure in the school.</a:t>
            </a:r>
          </a:p>
          <a:p>
            <a:pPr algn="just"/>
            <a:r>
              <a:rPr lang="en-IN" sz="3600" b="1" dirty="0"/>
              <a:t>Furthermore alerts can be sent to the parent and academic staff to intimate them about the performance of the student.</a:t>
            </a:r>
          </a:p>
        </p:txBody>
      </p:sp>
    </p:spTree>
    <p:extLst>
      <p:ext uri="{BB962C8B-B14F-4D97-AF65-F5344CB8AC3E}">
        <p14:creationId xmlns:p14="http://schemas.microsoft.com/office/powerpoint/2010/main" val="27075860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2EC-D9A2-406C-AE33-819DE5068378}"/>
              </a:ext>
            </a:extLst>
          </p:cNvPr>
          <p:cNvSpPr>
            <a:spLocks noGrp="1"/>
          </p:cNvSpPr>
          <p:nvPr>
            <p:ph type="title"/>
          </p:nvPr>
        </p:nvSpPr>
        <p:spPr/>
        <p:txBody>
          <a:bodyPr>
            <a:normAutofit/>
          </a:bodyPr>
          <a:lstStyle/>
          <a:p>
            <a:r>
              <a:rPr lang="en-IN" sz="4400" b="1" dirty="0"/>
              <a:t>PROBLEM STATEMENT</a:t>
            </a:r>
          </a:p>
        </p:txBody>
      </p:sp>
      <p:sp>
        <p:nvSpPr>
          <p:cNvPr id="3" name="Content Placeholder 2">
            <a:extLst>
              <a:ext uri="{FF2B5EF4-FFF2-40B4-BE49-F238E27FC236}">
                <a16:creationId xmlns:a16="http://schemas.microsoft.com/office/drawing/2014/main" id="{1D9FE7D0-B41B-427B-BD70-50F0368CD8FB}"/>
              </a:ext>
            </a:extLst>
          </p:cNvPr>
          <p:cNvSpPr>
            <a:spLocks noGrp="1"/>
          </p:cNvSpPr>
          <p:nvPr>
            <p:ph idx="1"/>
          </p:nvPr>
        </p:nvSpPr>
        <p:spPr>
          <a:xfrm>
            <a:off x="677334" y="2236611"/>
            <a:ext cx="8596668" cy="2384778"/>
          </a:xfrm>
        </p:spPr>
        <p:txBody>
          <a:bodyPr>
            <a:normAutofit fontScale="92500" lnSpcReduction="10000"/>
          </a:bodyPr>
          <a:lstStyle/>
          <a:p>
            <a:pPr marL="0" indent="0" algn="just">
              <a:buNone/>
            </a:pPr>
            <a:r>
              <a:rPr lang="en-IN" sz="3600" dirty="0"/>
              <a:t>Student performance was measured based on maths, reading and writing score. What are the major factors influencing the test scores? How do you measure the effectiveness of a test preparation course?</a:t>
            </a:r>
          </a:p>
        </p:txBody>
      </p:sp>
    </p:spTree>
    <p:extLst>
      <p:ext uri="{BB962C8B-B14F-4D97-AF65-F5344CB8AC3E}">
        <p14:creationId xmlns:p14="http://schemas.microsoft.com/office/powerpoint/2010/main" val="3320243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2EC-D9A2-406C-AE33-819DE5068378}"/>
              </a:ext>
            </a:extLst>
          </p:cNvPr>
          <p:cNvSpPr>
            <a:spLocks noGrp="1"/>
          </p:cNvSpPr>
          <p:nvPr>
            <p:ph type="title"/>
          </p:nvPr>
        </p:nvSpPr>
        <p:spPr/>
        <p:txBody>
          <a:bodyPr>
            <a:normAutofit fontScale="90000"/>
          </a:bodyPr>
          <a:lstStyle/>
          <a:p>
            <a:r>
              <a:rPr lang="en-IN" sz="4400" b="1" dirty="0"/>
              <a:t>DESCRIPTION OF DATA</a:t>
            </a:r>
            <a:br>
              <a:rPr lang="en-IN" sz="4400" b="1" dirty="0"/>
            </a:br>
            <a:endParaRPr lang="en-IN" sz="4400" b="1" dirty="0"/>
          </a:p>
        </p:txBody>
      </p:sp>
      <p:sp>
        <p:nvSpPr>
          <p:cNvPr id="7" name="Content Placeholder 6">
            <a:extLst>
              <a:ext uri="{FF2B5EF4-FFF2-40B4-BE49-F238E27FC236}">
                <a16:creationId xmlns:a16="http://schemas.microsoft.com/office/drawing/2014/main" id="{D3A4F917-24AF-474C-B048-DA6526E9BA91}"/>
              </a:ext>
            </a:extLst>
          </p:cNvPr>
          <p:cNvSpPr>
            <a:spLocks noGrp="1"/>
          </p:cNvSpPr>
          <p:nvPr>
            <p:ph idx="1"/>
          </p:nvPr>
        </p:nvSpPr>
        <p:spPr>
          <a:xfrm>
            <a:off x="677334" y="2600595"/>
            <a:ext cx="8596668" cy="1656809"/>
          </a:xfrm>
        </p:spPr>
        <p:txBody>
          <a:bodyPr>
            <a:normAutofit/>
          </a:bodyPr>
          <a:lstStyle/>
          <a:p>
            <a:pPr marL="0" indent="0" algn="just">
              <a:buNone/>
            </a:pPr>
            <a:r>
              <a:rPr lang="en-IN" sz="2000" dirty="0"/>
              <a:t>The data given to us are of a set of students of educational institutions where we need to find out which factors influence the test score of the students based on different features such as Race/ethnicity, Parental educational background , Lunch type, Test preparation which influence their Math scores, Reading scores, and Writing scores.</a:t>
            </a:r>
          </a:p>
        </p:txBody>
      </p:sp>
    </p:spTree>
    <p:extLst>
      <p:ext uri="{BB962C8B-B14F-4D97-AF65-F5344CB8AC3E}">
        <p14:creationId xmlns:p14="http://schemas.microsoft.com/office/powerpoint/2010/main" val="622178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2EC-D9A2-406C-AE33-819DE5068378}"/>
              </a:ext>
            </a:extLst>
          </p:cNvPr>
          <p:cNvSpPr>
            <a:spLocks noGrp="1"/>
          </p:cNvSpPr>
          <p:nvPr>
            <p:ph type="title"/>
          </p:nvPr>
        </p:nvSpPr>
        <p:spPr/>
        <p:txBody>
          <a:bodyPr>
            <a:normAutofit fontScale="90000"/>
          </a:bodyPr>
          <a:lstStyle/>
          <a:p>
            <a:r>
              <a:rPr lang="en-IN" sz="4400" b="1" dirty="0"/>
              <a:t>APPROACH</a:t>
            </a:r>
            <a:br>
              <a:rPr lang="en-IN" sz="4400" b="1" dirty="0"/>
            </a:br>
            <a:endParaRPr lang="en-IN" sz="4400" b="1" dirty="0"/>
          </a:p>
        </p:txBody>
      </p:sp>
      <p:sp>
        <p:nvSpPr>
          <p:cNvPr id="7" name="Content Placeholder 6">
            <a:extLst>
              <a:ext uri="{FF2B5EF4-FFF2-40B4-BE49-F238E27FC236}">
                <a16:creationId xmlns:a16="http://schemas.microsoft.com/office/drawing/2014/main" id="{D3A4F917-24AF-474C-B048-DA6526E9BA91}"/>
              </a:ext>
            </a:extLst>
          </p:cNvPr>
          <p:cNvSpPr>
            <a:spLocks noGrp="1"/>
          </p:cNvSpPr>
          <p:nvPr>
            <p:ph idx="1"/>
          </p:nvPr>
        </p:nvSpPr>
        <p:spPr>
          <a:xfrm>
            <a:off x="677334" y="1725583"/>
            <a:ext cx="8596668" cy="4522817"/>
          </a:xfrm>
        </p:spPr>
        <p:txBody>
          <a:bodyPr>
            <a:normAutofit fontScale="92500" lnSpcReduction="10000"/>
          </a:bodyPr>
          <a:lstStyle/>
          <a:p>
            <a:pPr algn="just"/>
            <a:r>
              <a:rPr lang="en-IN" dirty="0"/>
              <a:t>We opened the data given in CSV format through MS Excel and made a separate column named “</a:t>
            </a:r>
            <a:r>
              <a:rPr lang="en-IN" u="sng" dirty="0"/>
              <a:t>Average Scores</a:t>
            </a:r>
            <a:r>
              <a:rPr lang="en-IN" dirty="0"/>
              <a:t>” and stored the average of math score, reading score, writing score there for every student irrespective of any feature.</a:t>
            </a:r>
          </a:p>
          <a:p>
            <a:pPr algn="just"/>
            <a:endParaRPr lang="en-IN" dirty="0"/>
          </a:p>
          <a:p>
            <a:pPr algn="just"/>
            <a:r>
              <a:rPr lang="en-IN" dirty="0"/>
              <a:t>Next we segregated every data feature wise with average score for example gender with average score, race with average score, etc.</a:t>
            </a:r>
          </a:p>
          <a:p>
            <a:pPr marL="0" indent="0" algn="just">
              <a:buNone/>
            </a:pPr>
            <a:endParaRPr lang="en-IN" dirty="0"/>
          </a:p>
          <a:p>
            <a:pPr algn="just"/>
            <a:r>
              <a:rPr lang="en-IN" dirty="0"/>
              <a:t>We grouped every feature’s average score. For example we grouped the average score for parental educational background with Bachelor’s Degree.</a:t>
            </a:r>
          </a:p>
          <a:p>
            <a:pPr marL="0" indent="0" algn="just">
              <a:buNone/>
            </a:pPr>
            <a:endParaRPr lang="en-IN" dirty="0"/>
          </a:p>
          <a:p>
            <a:pPr algn="just"/>
            <a:r>
              <a:rPr lang="en-IN" dirty="0"/>
              <a:t>We are plotting the groups with two axis X and Y. In X axis we are keeping all the independent data like test preparation completed or not, gender, race, lunch type and in Y axis we are keeping all the dependent data , i.e. we re keeping the average score and plotting bar graphs for all the features, and finally showing up how the graph is coming.</a:t>
            </a:r>
          </a:p>
        </p:txBody>
      </p:sp>
    </p:spTree>
    <p:extLst>
      <p:ext uri="{BB962C8B-B14F-4D97-AF65-F5344CB8AC3E}">
        <p14:creationId xmlns:p14="http://schemas.microsoft.com/office/powerpoint/2010/main" val="1962522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 calcmode="lin" valueType="num">
                                      <p:cBhvr additive="base">
                                        <p:cTn id="3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2EC-D9A2-406C-AE33-819DE5068378}"/>
              </a:ext>
            </a:extLst>
          </p:cNvPr>
          <p:cNvSpPr>
            <a:spLocks noGrp="1"/>
          </p:cNvSpPr>
          <p:nvPr>
            <p:ph type="title"/>
          </p:nvPr>
        </p:nvSpPr>
        <p:spPr/>
        <p:txBody>
          <a:bodyPr>
            <a:normAutofit fontScale="90000"/>
          </a:bodyPr>
          <a:lstStyle/>
          <a:p>
            <a:r>
              <a:rPr lang="en-IN" sz="4400" b="1" dirty="0"/>
              <a:t>PROGRAM CODE</a:t>
            </a:r>
            <a:br>
              <a:rPr lang="en-IN" sz="4400" b="1" dirty="0"/>
            </a:br>
            <a:br>
              <a:rPr lang="en-IN" sz="4400" b="1" dirty="0"/>
            </a:br>
            <a:endParaRPr lang="en-IN" sz="4400" b="1" dirty="0"/>
          </a:p>
        </p:txBody>
      </p:sp>
      <p:pic>
        <p:nvPicPr>
          <p:cNvPr id="13" name="Content Placeholder 12">
            <a:extLst>
              <a:ext uri="{FF2B5EF4-FFF2-40B4-BE49-F238E27FC236}">
                <a16:creationId xmlns:a16="http://schemas.microsoft.com/office/drawing/2014/main" id="{97744028-5D81-4FBA-B389-C40E965EE7E4}"/>
              </a:ext>
            </a:extLst>
          </p:cNvPr>
          <p:cNvPicPr>
            <a:picLocks noGrp="1" noChangeAspect="1"/>
          </p:cNvPicPr>
          <p:nvPr>
            <p:ph idx="1"/>
          </p:nvPr>
        </p:nvPicPr>
        <p:blipFill>
          <a:blip r:embed="rId2"/>
          <a:stretch>
            <a:fillRect/>
          </a:stretch>
        </p:blipFill>
        <p:spPr>
          <a:xfrm>
            <a:off x="677334" y="1270000"/>
            <a:ext cx="10659450" cy="5407451"/>
          </a:xfrm>
        </p:spPr>
      </p:pic>
    </p:spTree>
    <p:extLst>
      <p:ext uri="{BB962C8B-B14F-4D97-AF65-F5344CB8AC3E}">
        <p14:creationId xmlns:p14="http://schemas.microsoft.com/office/powerpoint/2010/main" val="2861226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100F8A8A-538A-43AB-B1D8-69140C1611B1}"/>
              </a:ext>
            </a:extLst>
          </p:cNvPr>
          <p:cNvSpPr>
            <a:spLocks noGrp="1"/>
          </p:cNvSpPr>
          <p:nvPr>
            <p:ph type="title"/>
          </p:nvPr>
        </p:nvSpPr>
        <p:spPr/>
        <p:txBody>
          <a:bodyPr/>
          <a:lstStyle/>
          <a:p>
            <a:r>
              <a:rPr lang="en-IN" b="1" dirty="0"/>
              <a:t>OUTPUT</a:t>
            </a:r>
          </a:p>
        </p:txBody>
      </p:sp>
      <p:pic>
        <p:nvPicPr>
          <p:cNvPr id="25" name="Content Placeholder 24">
            <a:extLst>
              <a:ext uri="{FF2B5EF4-FFF2-40B4-BE49-F238E27FC236}">
                <a16:creationId xmlns:a16="http://schemas.microsoft.com/office/drawing/2014/main" id="{FA074F57-B901-43D7-84A5-16134F4EA9DB}"/>
              </a:ext>
            </a:extLst>
          </p:cNvPr>
          <p:cNvPicPr>
            <a:picLocks noGrp="1" noChangeAspect="1"/>
          </p:cNvPicPr>
          <p:nvPr>
            <p:ph idx="1"/>
          </p:nvPr>
        </p:nvPicPr>
        <p:blipFill>
          <a:blip r:embed="rId2"/>
          <a:stretch>
            <a:fillRect/>
          </a:stretch>
        </p:blipFill>
        <p:spPr>
          <a:xfrm>
            <a:off x="677334" y="1404729"/>
            <a:ext cx="8770418" cy="4943061"/>
          </a:xfrm>
        </p:spPr>
      </p:pic>
    </p:spTree>
    <p:extLst>
      <p:ext uri="{BB962C8B-B14F-4D97-AF65-F5344CB8AC3E}">
        <p14:creationId xmlns:p14="http://schemas.microsoft.com/office/powerpoint/2010/main" val="163985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childTnLst>
                          </p:cTn>
                        </p:par>
                        <p:par>
                          <p:cTn id="11" fill="hold">
                            <p:stCondLst>
                              <p:cond delay="1000"/>
                            </p:stCondLst>
                            <p:childTnLst>
                              <p:par>
                                <p:cTn id="12" presetID="45"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2000"/>
                                        <p:tgtEl>
                                          <p:spTgt spid="25"/>
                                        </p:tgtEl>
                                      </p:cBhvr>
                                    </p:animEffect>
                                    <p:anim calcmode="lin" valueType="num">
                                      <p:cBhvr>
                                        <p:cTn id="15" dur="2000" fill="hold"/>
                                        <p:tgtEl>
                                          <p:spTgt spid="25"/>
                                        </p:tgtEl>
                                        <p:attrNameLst>
                                          <p:attrName>ppt_w</p:attrName>
                                        </p:attrNameLst>
                                      </p:cBhvr>
                                      <p:tavLst>
                                        <p:tav tm="0" fmla="#ppt_w*sin(2.5*pi*$)">
                                          <p:val>
                                            <p:fltVal val="0"/>
                                          </p:val>
                                        </p:tav>
                                        <p:tav tm="100000">
                                          <p:val>
                                            <p:fltVal val="1"/>
                                          </p:val>
                                        </p:tav>
                                      </p:tavLst>
                                    </p:anim>
                                    <p:anim calcmode="lin" valueType="num">
                                      <p:cBhvr>
                                        <p:cTn id="16" dur="2000" fill="hold"/>
                                        <p:tgtEl>
                                          <p:spTgt spid="25"/>
                                        </p:tgtEl>
                                        <p:attrNameLst>
                                          <p:attrName>ppt_h</p:attrName>
                                        </p:attrNameLst>
                                      </p:cBhvr>
                                      <p:tavLst>
                                        <p:tav tm="0">
                                          <p:val>
                                            <p:strVal val="#ppt_h"/>
                                          </p:val>
                                        </p:tav>
                                        <p:tav tm="100000">
                                          <p:val>
                                            <p:strVal val="#ppt_h"/>
                                          </p:val>
                                        </p:tav>
                                      </p:tavLst>
                                    </p:anim>
                                  </p:childTnLst>
                                </p:cTn>
                              </p:par>
                            </p:childTnLst>
                          </p:cTn>
                        </p:par>
                        <p:par>
                          <p:cTn id="17" fill="hold">
                            <p:stCondLst>
                              <p:cond delay="3000"/>
                            </p:stCondLst>
                            <p:childTnLst>
                              <p:par>
                                <p:cTn id="18" presetID="26" presetClass="emph" presetSubtype="0" fill="hold" nodeType="afterEffect">
                                  <p:stCondLst>
                                    <p:cond delay="0"/>
                                  </p:stCondLst>
                                  <p:childTnLst>
                                    <p:animEffect transition="out" filter="fade">
                                      <p:cBhvr>
                                        <p:cTn id="19" dur="500" tmFilter="0, 0; .2, .5; .8, .5; 1, 0"/>
                                        <p:tgtEl>
                                          <p:spTgt spid="25"/>
                                        </p:tgtEl>
                                      </p:cBhvr>
                                    </p:animEffect>
                                    <p:animScale>
                                      <p:cBhvr>
                                        <p:cTn id="20"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199</TotalTime>
  <Words>644</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Data Science Project</vt:lpstr>
      <vt:lpstr>CONTENTS</vt:lpstr>
      <vt:lpstr>ABSTRACT</vt:lpstr>
      <vt:lpstr>INTRODUCTION</vt:lpstr>
      <vt:lpstr>PROBLEM STATEMENT</vt:lpstr>
      <vt:lpstr>DESCRIPTION OF DATA </vt:lpstr>
      <vt:lpstr>APPROACH </vt:lpstr>
      <vt:lpstr>PROGRAM CODE  </vt:lpstr>
      <vt:lpstr>OUTPUT</vt:lpstr>
      <vt:lpstr>OUTPUT</vt:lpstr>
      <vt:lpstr>OUTPUT</vt:lpstr>
      <vt:lpstr>OUTPUT</vt:lpstr>
      <vt:lpstr>OUTPUT</vt:lpstr>
      <vt:lpstr>CONCLUSION  </vt:lpstr>
      <vt:lpstr>INDIVIDUAL CONTRIBUTIONS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RISHIRAJ CHAKRABORTY</dc:creator>
  <cp:lastModifiedBy>Debanjan Paul</cp:lastModifiedBy>
  <cp:revision>37</cp:revision>
  <dcterms:created xsi:type="dcterms:W3CDTF">2021-02-18T07:03:07Z</dcterms:created>
  <dcterms:modified xsi:type="dcterms:W3CDTF">2021-02-21T03:57:45Z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