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b98a91276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b98a91276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b98a91276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b98a91276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b98a91276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b98a91276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b98a91276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b98a91276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b98a912769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b98a91276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b9e821e89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b9e821e89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b98a91276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b98a91276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b9e821e8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b9e821e8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b9e821e89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b9e821e89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b8396d1391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b8396d1391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b8396d13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b8396d13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b8396d139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b8396d139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b9e821e89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b9e821e89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b98a91276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b98a91276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b8396d139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b8396d13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b8396d139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b8396d13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b8396d1391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b8396d1391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b8396d139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b8396d139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b8396d139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b8396d139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b8396d139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b8396d139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b98a91276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b98a91276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0" name="Shape 70"/>
        <p:cNvGrpSpPr/>
        <p:nvPr/>
      </p:nvGrpSpPr>
      <p:grpSpPr>
        <a:xfrm>
          <a:off x="0" y="0"/>
          <a:ext cx="0" cy="0"/>
          <a:chOff x="0" y="0"/>
          <a:chExt cx="0" cy="0"/>
        </a:xfrm>
      </p:grpSpPr>
      <p:grpSp>
        <p:nvGrpSpPr>
          <p:cNvPr id="71" name="Google Shape;71;p11"/>
          <p:cNvGrpSpPr/>
          <p:nvPr/>
        </p:nvGrpSpPr>
        <p:grpSpPr>
          <a:xfrm>
            <a:off x="6098378" y="5"/>
            <a:ext cx="3045625" cy="2030570"/>
            <a:chOff x="6098378" y="5"/>
            <a:chExt cx="3045625" cy="2030570"/>
          </a:xfrm>
        </p:grpSpPr>
        <p:sp>
          <p:nvSpPr>
            <p:cNvPr id="72" name="Google Shape;72;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8" name="Google Shape;78;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9" name="Google Shape;79;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38" name="Google Shape;38;p4"/>
          <p:cNvPicPr preferRelativeResize="0"/>
          <p:nvPr/>
        </p:nvPicPr>
        <p:blipFill>
          <a:blip r:embed="rId2">
            <a:alphaModFix/>
          </a:blip>
          <a:stretch>
            <a:fillRect/>
          </a:stretch>
        </p:blipFill>
        <p:spPr>
          <a:xfrm>
            <a:off x="7484775" y="3932050"/>
            <a:ext cx="1600551" cy="8989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sp>
        <p:nvSpPr>
          <p:cNvPr id="40" name="Google Shape;40;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1" name="Google Shape;41;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6" name="Google Shape;46;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9" name="Google Shape;49;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0" name="Google Shape;50;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1" name="Shape 51"/>
        <p:cNvGrpSpPr/>
        <p:nvPr/>
      </p:nvGrpSpPr>
      <p:grpSpPr>
        <a:xfrm>
          <a:off x="0" y="0"/>
          <a:ext cx="0" cy="0"/>
          <a:chOff x="0" y="0"/>
          <a:chExt cx="0" cy="0"/>
        </a:xfrm>
      </p:grpSpPr>
      <p:grpSp>
        <p:nvGrpSpPr>
          <p:cNvPr id="52" name="Google Shape;52;p8"/>
          <p:cNvGrpSpPr/>
          <p:nvPr/>
        </p:nvGrpSpPr>
        <p:grpSpPr>
          <a:xfrm>
            <a:off x="6098378" y="5"/>
            <a:ext cx="3045625" cy="2030570"/>
            <a:chOff x="6098378" y="5"/>
            <a:chExt cx="3045625" cy="2030570"/>
          </a:xfrm>
        </p:grpSpPr>
        <p:sp>
          <p:nvSpPr>
            <p:cNvPr id="53" name="Google Shape;53;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 name="Google Shape;58;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9" name="Google Shape;59;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0" name="Shape 60"/>
        <p:cNvGrpSpPr/>
        <p:nvPr/>
      </p:nvGrpSpPr>
      <p:grpSpPr>
        <a:xfrm>
          <a:off x="0" y="0"/>
          <a:ext cx="0" cy="0"/>
          <a:chOff x="0" y="0"/>
          <a:chExt cx="0" cy="0"/>
        </a:xfrm>
      </p:grpSpPr>
      <p:sp>
        <p:nvSpPr>
          <p:cNvPr id="61" name="Google Shape;61;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 name="Google Shape;62;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3" name="Google Shape;63;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4" name="Google Shape;64;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5" name="Google Shape;65;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6" name="Google Shape;66;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7" name="Shape 67"/>
        <p:cNvGrpSpPr/>
        <p:nvPr/>
      </p:nvGrpSpPr>
      <p:grpSpPr>
        <a:xfrm>
          <a:off x="0" y="0"/>
          <a:ext cx="0" cy="0"/>
          <a:chOff x="0" y="0"/>
          <a:chExt cx="0" cy="0"/>
        </a:xfrm>
      </p:grpSpPr>
      <p:sp>
        <p:nvSpPr>
          <p:cNvPr id="68" name="Google Shape;68;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9" name="Google Shape;69;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598100" y="140817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2460"/>
              <a:t>Socio-Economic Visualization with World Bank Indicators</a:t>
            </a:r>
            <a:endParaRPr b="1" sz="2460"/>
          </a:p>
        </p:txBody>
      </p:sp>
      <p:sp>
        <p:nvSpPr>
          <p:cNvPr id="87" name="Google Shape;87;p13"/>
          <p:cNvSpPr txBox="1"/>
          <p:nvPr>
            <p:ph idx="1" type="subTitle"/>
          </p:nvPr>
        </p:nvSpPr>
        <p:spPr>
          <a:xfrm>
            <a:off x="598100" y="2727713"/>
            <a:ext cx="8222100" cy="17796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en" sz="8400"/>
              <a:t>IE 6600 - </a:t>
            </a:r>
            <a:r>
              <a:rPr lang="en" sz="8400"/>
              <a:t>Group</a:t>
            </a:r>
            <a:r>
              <a:rPr lang="en" sz="8800"/>
              <a:t> 1</a:t>
            </a:r>
            <a:endParaRPr sz="8800"/>
          </a:p>
          <a:p>
            <a:pPr indent="0" lvl="0" marL="0" rtl="0" algn="ctr">
              <a:spcBef>
                <a:spcPts val="0"/>
              </a:spcBef>
              <a:spcAft>
                <a:spcPts val="0"/>
              </a:spcAft>
              <a:buNone/>
            </a:pPr>
            <a:r>
              <a:t/>
            </a:r>
            <a:endParaRPr sz="7600"/>
          </a:p>
          <a:p>
            <a:pPr indent="0" lvl="0" marL="0" rtl="0" algn="ctr">
              <a:spcBef>
                <a:spcPts val="0"/>
              </a:spcBef>
              <a:spcAft>
                <a:spcPts val="0"/>
              </a:spcAft>
              <a:buNone/>
            </a:pPr>
            <a:r>
              <a:rPr lang="en" sz="7600"/>
              <a:t>Debanjan Saha</a:t>
            </a:r>
            <a:endParaRPr sz="7600"/>
          </a:p>
          <a:p>
            <a:pPr indent="0" lvl="0" marL="0" rtl="0" algn="ctr">
              <a:spcBef>
                <a:spcPts val="0"/>
              </a:spcBef>
              <a:spcAft>
                <a:spcPts val="0"/>
              </a:spcAft>
              <a:buNone/>
            </a:pPr>
            <a:r>
              <a:rPr lang="en" sz="7600"/>
              <a:t>Zeyuan Liu</a:t>
            </a:r>
            <a:endParaRPr sz="7600"/>
          </a:p>
          <a:p>
            <a:pPr indent="0" lvl="0" marL="0" rtl="0" algn="ctr">
              <a:spcBef>
                <a:spcPts val="0"/>
              </a:spcBef>
              <a:spcAft>
                <a:spcPts val="0"/>
              </a:spcAft>
              <a:buNone/>
            </a:pPr>
            <a:r>
              <a:rPr lang="en" sz="7600"/>
              <a:t>Guangyu Han</a:t>
            </a:r>
            <a:endParaRPr sz="7600"/>
          </a:p>
          <a:p>
            <a:pPr indent="0" lvl="0" marL="0" rtl="0" algn="ctr">
              <a:spcBef>
                <a:spcPts val="0"/>
              </a:spcBef>
              <a:spcAft>
                <a:spcPts val="0"/>
              </a:spcAft>
              <a:buNone/>
            </a:pPr>
            <a:r>
              <a:t/>
            </a:r>
            <a:endParaRPr sz="8400"/>
          </a:p>
          <a:p>
            <a:pPr indent="0" lvl="0" marL="0" rtl="0" algn="l">
              <a:spcBef>
                <a:spcPts val="0"/>
              </a:spcBef>
              <a:spcAft>
                <a:spcPts val="0"/>
              </a:spcAft>
              <a:buNone/>
            </a:pPr>
            <a:r>
              <a:t/>
            </a:r>
            <a:endParaRPr/>
          </a:p>
        </p:txBody>
      </p:sp>
      <p:pic>
        <p:nvPicPr>
          <p:cNvPr id="88" name="Google Shape;88;p13"/>
          <p:cNvPicPr preferRelativeResize="0"/>
          <p:nvPr/>
        </p:nvPicPr>
        <p:blipFill>
          <a:blip r:embed="rId3">
            <a:alphaModFix/>
          </a:blip>
          <a:stretch>
            <a:fillRect/>
          </a:stretch>
        </p:blipFill>
        <p:spPr>
          <a:xfrm>
            <a:off x="3583760" y="143975"/>
            <a:ext cx="2250786" cy="1264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311700" y="410000"/>
            <a:ext cx="8520600" cy="607800"/>
          </a:xfrm>
          <a:prstGeom prst="rect">
            <a:avLst/>
          </a:prstGeom>
          <a:solidFill>
            <a:schemeClr val="lt1"/>
          </a:solidFill>
        </p:spPr>
        <p:txBody>
          <a:bodyPr anchorCtr="0" anchor="t" bIns="91425" lIns="91425" spcFirstLastPara="1" rIns="91425" wrap="square" tIns="91425">
            <a:normAutofit/>
          </a:bodyPr>
          <a:lstStyle/>
          <a:p>
            <a:pPr indent="0" lvl="0" marL="0" rtl="0" algn="l">
              <a:spcBef>
                <a:spcPts val="0"/>
              </a:spcBef>
              <a:spcAft>
                <a:spcPts val="0"/>
              </a:spcAft>
              <a:buNone/>
            </a:pPr>
            <a:r>
              <a:rPr lang="en" sz="2700">
                <a:latin typeface="Arial"/>
                <a:ea typeface="Arial"/>
                <a:cs typeface="Arial"/>
                <a:sym typeface="Arial"/>
              </a:rPr>
              <a:t>Basic Analytics and Conclusion</a:t>
            </a:r>
            <a:endParaRPr sz="4600"/>
          </a:p>
        </p:txBody>
      </p:sp>
      <p:sp>
        <p:nvSpPr>
          <p:cNvPr id="147" name="Google Shape;147;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solidFill>
                  <a:srgbClr val="000000"/>
                </a:solidFill>
              </a:rPr>
              <a:t>Correlations between distinct or comparable indicators may be readily determined in this online tool given a certain nation and year.</a:t>
            </a:r>
            <a:endParaRPr b="1">
              <a:solidFill>
                <a:srgbClr val="000000"/>
              </a:solidFill>
            </a:endParaRPr>
          </a:p>
          <a:p>
            <a:pPr indent="0" lvl="0" marL="0" rtl="0" algn="l">
              <a:spcBef>
                <a:spcPts val="1200"/>
              </a:spcBef>
              <a:spcAft>
                <a:spcPts val="0"/>
              </a:spcAft>
              <a:buNone/>
            </a:pPr>
            <a:r>
              <a:rPr lang="en">
                <a:solidFill>
                  <a:srgbClr val="000000"/>
                </a:solidFill>
              </a:rPr>
              <a:t>As a user who is interested in the linkages between socioeconomic data,like a data scientist. This web application can meet their needs.</a:t>
            </a:r>
            <a:endParaRPr>
              <a:solidFill>
                <a:srgbClr val="000000"/>
              </a:solidFill>
            </a:endParaRPr>
          </a:p>
          <a:p>
            <a:pPr indent="0" lvl="0" marL="0" rtl="0" algn="l">
              <a:spcBef>
                <a:spcPts val="1200"/>
              </a:spcBef>
              <a:spcAft>
                <a:spcPts val="0"/>
              </a:spcAft>
              <a:buNone/>
            </a:pPr>
            <a:r>
              <a:rPr lang="en">
                <a:solidFill>
                  <a:srgbClr val="000000"/>
                </a:solidFill>
              </a:rPr>
              <a:t>For example, the United States saw a period of </a:t>
            </a:r>
            <a:r>
              <a:rPr lang="en" u="sng">
                <a:solidFill>
                  <a:srgbClr val="000000"/>
                </a:solidFill>
              </a:rPr>
              <a:t>rapid GDP growth</a:t>
            </a:r>
            <a:r>
              <a:rPr lang="en">
                <a:solidFill>
                  <a:srgbClr val="000000"/>
                </a:solidFill>
              </a:rPr>
              <a:t> (code:</a:t>
            </a:r>
            <a:r>
              <a:rPr b="1" i="1" lang="en">
                <a:solidFill>
                  <a:srgbClr val="000000"/>
                </a:solidFill>
              </a:rPr>
              <a:t>NY.GDP.MKTP.KD.ZG</a:t>
            </a:r>
            <a:r>
              <a:rPr lang="en">
                <a:solidFill>
                  <a:srgbClr val="000000"/>
                </a:solidFill>
              </a:rPr>
              <a:t>) in </a:t>
            </a:r>
            <a:r>
              <a:rPr b="1" lang="en">
                <a:solidFill>
                  <a:srgbClr val="000000"/>
                </a:solidFill>
              </a:rPr>
              <a:t>2000</a:t>
            </a:r>
            <a:r>
              <a:rPr lang="en">
                <a:solidFill>
                  <a:srgbClr val="000000"/>
                </a:solidFill>
              </a:rPr>
              <a:t>. If we continue to adjust the value in the indication selector. We shall discover that the United States had a </a:t>
            </a:r>
            <a:r>
              <a:rPr lang="en" u="sng">
                <a:solidFill>
                  <a:srgbClr val="000000"/>
                </a:solidFill>
              </a:rPr>
              <a:t>lower unemployment rate</a:t>
            </a:r>
            <a:r>
              <a:rPr lang="en">
                <a:solidFill>
                  <a:srgbClr val="000000"/>
                </a:solidFill>
              </a:rPr>
              <a:t> in 2000 too, indicating a </a:t>
            </a:r>
            <a:r>
              <a:rPr b="1" i="1" lang="en">
                <a:solidFill>
                  <a:srgbClr val="000000"/>
                </a:solidFill>
              </a:rPr>
              <a:t>negative link</a:t>
            </a:r>
            <a:r>
              <a:rPr lang="en">
                <a:solidFill>
                  <a:srgbClr val="000000"/>
                </a:solidFill>
              </a:rPr>
              <a:t> between GDP growth and unemployment.</a:t>
            </a:r>
            <a:endParaRPr>
              <a:solidFill>
                <a:srgbClr val="000000"/>
              </a:solidFill>
            </a:endParaRPr>
          </a:p>
          <a:p>
            <a:pPr indent="0" lvl="0" marL="0" rtl="0" algn="l">
              <a:spcBef>
                <a:spcPts val="1200"/>
              </a:spcBef>
              <a:spcAft>
                <a:spcPts val="1200"/>
              </a:spcAft>
              <a:buNone/>
            </a:pPr>
            <a:r>
              <a:t/>
            </a:r>
            <a:endParaRPr/>
          </a:p>
        </p:txBody>
      </p:sp>
      <p:sp>
        <p:nvSpPr>
          <p:cNvPr id="148" name="Google Shape;148;p22"/>
          <p:cNvSpPr txBox="1"/>
          <p:nvPr/>
        </p:nvSpPr>
        <p:spPr>
          <a:xfrm>
            <a:off x="7274075" y="4347225"/>
            <a:ext cx="146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User story page</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animEffect filter="fade" transition="in">
                                      <p:cBhvr>
                                        <p:cTn dur="1000"/>
                                        <p:tgtEl>
                                          <p:spTgt spid="1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animEffect filter="fade" transition="in">
                                      <p:cBhvr>
                                        <p:cTn dur="1000"/>
                                        <p:tgtEl>
                                          <p:spTgt spid="1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2" st="2"/>
                                            </p:txEl>
                                          </p:spTgt>
                                        </p:tgtEl>
                                        <p:attrNameLst>
                                          <p:attrName>style.visibility</p:attrName>
                                        </p:attrNameLst>
                                      </p:cBhvr>
                                      <p:to>
                                        <p:strVal val="visible"/>
                                      </p:to>
                                    </p:set>
                                    <p:animEffect filter="fade" transition="in">
                                      <p:cBhvr>
                                        <p:cTn dur="1000"/>
                                        <p:tgtEl>
                                          <p:spTgt spid="1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3" st="3"/>
                                            </p:txEl>
                                          </p:spTgt>
                                        </p:tgtEl>
                                        <p:attrNameLst>
                                          <p:attrName>style.visibility</p:attrName>
                                        </p:attrNameLst>
                                      </p:cBhvr>
                                      <p:to>
                                        <p:strVal val="visible"/>
                                      </p:to>
                                    </p:set>
                                    <p:animEffect filter="fade" transition="in">
                                      <p:cBhvr>
                                        <p:cTn dur="1000"/>
                                        <p:tgtEl>
                                          <p:spTgt spid="14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 Series Analytics - Features Engineering</a:t>
            </a:r>
            <a:endParaRPr/>
          </a:p>
        </p:txBody>
      </p:sp>
      <p:sp>
        <p:nvSpPr>
          <p:cNvPr id="154" name="Google Shape;154;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t>
            </a:r>
            <a:r>
              <a:rPr b="1" lang="en"/>
              <a:t>Natural Visibility Graph (NVG)</a:t>
            </a:r>
            <a:r>
              <a:rPr lang="en"/>
              <a:t> and </a:t>
            </a:r>
            <a:r>
              <a:rPr b="1" lang="en"/>
              <a:t>Horizontal Visibility Graph (HVG)</a:t>
            </a:r>
            <a:r>
              <a:rPr lang="en"/>
              <a:t> are recent </a:t>
            </a:r>
            <a:r>
              <a:rPr b="1" lang="en"/>
              <a:t>feature engineering</a:t>
            </a:r>
            <a:r>
              <a:rPr lang="en"/>
              <a:t> methods. It will extract </a:t>
            </a:r>
            <a:r>
              <a:rPr i="1" lang="en"/>
              <a:t>characteristics </a:t>
            </a:r>
            <a:r>
              <a:rPr lang="en"/>
              <a:t>from time series data and turn them into </a:t>
            </a:r>
            <a:r>
              <a:rPr b="1" lang="en"/>
              <a:t>complex graph networks</a:t>
            </a:r>
            <a:r>
              <a:rPr lang="en"/>
              <a:t>, making it ideal for high-dimension time series data analytics. </a:t>
            </a:r>
            <a:endParaRPr/>
          </a:p>
          <a:p>
            <a:pPr indent="-342900" lvl="0" marL="457200" rtl="0" algn="l">
              <a:spcBef>
                <a:spcPts val="0"/>
              </a:spcBef>
              <a:spcAft>
                <a:spcPts val="0"/>
              </a:spcAft>
              <a:buSzPts val="1800"/>
              <a:buChar char="●"/>
            </a:pPr>
            <a:r>
              <a:rPr lang="en"/>
              <a:t>To determine the similarity of the time series, many network characteristics like </a:t>
            </a:r>
            <a:r>
              <a:rPr b="1" i="1" lang="en"/>
              <a:t>degree</a:t>
            </a:r>
            <a:r>
              <a:rPr b="1" lang="en"/>
              <a:t>, </a:t>
            </a:r>
            <a:r>
              <a:rPr b="1" i="1" lang="en"/>
              <a:t>diameter</a:t>
            </a:r>
            <a:r>
              <a:rPr b="1" lang="en"/>
              <a:t>, </a:t>
            </a:r>
            <a:r>
              <a:rPr b="1" i="1" lang="en"/>
              <a:t>average path length</a:t>
            </a:r>
            <a:r>
              <a:rPr lang="en"/>
              <a:t> may be collected. </a:t>
            </a:r>
            <a:endParaRPr/>
          </a:p>
          <a:p>
            <a:pPr indent="-342900" lvl="0" marL="457200" rtl="0" algn="l">
              <a:spcBef>
                <a:spcPts val="0"/>
              </a:spcBef>
              <a:spcAft>
                <a:spcPts val="0"/>
              </a:spcAft>
              <a:buSzPts val="1800"/>
              <a:buChar char="●"/>
            </a:pPr>
            <a:r>
              <a:rPr lang="en"/>
              <a:t>Furthermore, the retrieved features from the complex networks may be employed as </a:t>
            </a:r>
            <a:r>
              <a:rPr i="1" lang="en" u="sng"/>
              <a:t>additional features</a:t>
            </a:r>
            <a:r>
              <a:rPr lang="en"/>
              <a:t> in a variety of machine learning applications.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0" st="0"/>
                                            </p:txEl>
                                          </p:spTgt>
                                        </p:tgtEl>
                                        <p:attrNameLst>
                                          <p:attrName>style.visibility</p:attrName>
                                        </p:attrNameLst>
                                      </p:cBhvr>
                                      <p:to>
                                        <p:strVal val="visible"/>
                                      </p:to>
                                    </p:set>
                                    <p:animEffect filter="fade" transition="in">
                                      <p:cBhvr>
                                        <p:cTn dur="1000"/>
                                        <p:tgtEl>
                                          <p:spTgt spid="1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1" st="1"/>
                                            </p:txEl>
                                          </p:spTgt>
                                        </p:tgtEl>
                                        <p:attrNameLst>
                                          <p:attrName>style.visibility</p:attrName>
                                        </p:attrNameLst>
                                      </p:cBhvr>
                                      <p:to>
                                        <p:strVal val="visible"/>
                                      </p:to>
                                    </p:set>
                                    <p:animEffect filter="fade" transition="in">
                                      <p:cBhvr>
                                        <p:cTn dur="1000"/>
                                        <p:tgtEl>
                                          <p:spTgt spid="1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2" st="2"/>
                                            </p:txEl>
                                          </p:spTgt>
                                        </p:tgtEl>
                                        <p:attrNameLst>
                                          <p:attrName>style.visibility</p:attrName>
                                        </p:attrNameLst>
                                      </p:cBhvr>
                                      <p:to>
                                        <p:strVal val="visible"/>
                                      </p:to>
                                    </p:set>
                                    <p:animEffect filter="fade" transition="in">
                                      <p:cBhvr>
                                        <p:cTn dur="1000"/>
                                        <p:tgtEl>
                                          <p:spTgt spid="15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NVG &amp; HVG</a:t>
            </a:r>
            <a:endParaRPr/>
          </a:p>
        </p:txBody>
      </p:sp>
      <p:sp>
        <p:nvSpPr>
          <p:cNvPr id="160" name="Google Shape;160;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rPr b="1" lang="en" sz="1100"/>
              <a:t>Reference:</a:t>
            </a:r>
            <a:endParaRPr b="1" sz="1100"/>
          </a:p>
          <a:p>
            <a:pPr indent="0" lvl="0" marL="0" rtl="0" algn="l">
              <a:spcBef>
                <a:spcPts val="1200"/>
              </a:spcBef>
              <a:spcAft>
                <a:spcPts val="0"/>
              </a:spcAft>
              <a:buNone/>
            </a:pPr>
            <a:r>
              <a:rPr lang="en" sz="1100"/>
              <a:t>1.</a:t>
            </a:r>
            <a:r>
              <a:rPr lang="en" sz="1100">
                <a:solidFill>
                  <a:srgbClr val="222222"/>
                </a:solidFill>
                <a:highlight>
                  <a:schemeClr val="lt1"/>
                </a:highlight>
                <a:latin typeface="Arial"/>
                <a:ea typeface="Arial"/>
                <a:cs typeface="Arial"/>
                <a:sym typeface="Arial"/>
              </a:rPr>
              <a:t>Luque, Bartolo, et al. "Horizontal visibility graphs: Exact results for random time series." </a:t>
            </a:r>
            <a:r>
              <a:rPr i="1" lang="en" sz="1100">
                <a:solidFill>
                  <a:srgbClr val="222222"/>
                </a:solidFill>
                <a:highlight>
                  <a:schemeClr val="lt1"/>
                </a:highlight>
                <a:latin typeface="Arial"/>
                <a:ea typeface="Arial"/>
                <a:cs typeface="Arial"/>
                <a:sym typeface="Arial"/>
              </a:rPr>
              <a:t>Physical Review E</a:t>
            </a:r>
            <a:r>
              <a:rPr lang="en" sz="1100">
                <a:solidFill>
                  <a:srgbClr val="222222"/>
                </a:solidFill>
                <a:highlight>
                  <a:schemeClr val="lt1"/>
                </a:highlight>
                <a:latin typeface="Arial"/>
                <a:ea typeface="Arial"/>
                <a:cs typeface="Arial"/>
                <a:sym typeface="Arial"/>
              </a:rPr>
              <a:t> 80.4 (2009): 046103.</a:t>
            </a:r>
            <a:endParaRPr sz="1100"/>
          </a:p>
          <a:p>
            <a:pPr indent="0" lvl="0" marL="0" rtl="0" algn="l">
              <a:spcBef>
                <a:spcPts val="1200"/>
              </a:spcBef>
              <a:spcAft>
                <a:spcPts val="1200"/>
              </a:spcAft>
              <a:buNone/>
            </a:pPr>
            <a:r>
              <a:rPr lang="en" sz="1100"/>
              <a:t>2.</a:t>
            </a:r>
            <a:r>
              <a:rPr lang="en" sz="1100">
                <a:solidFill>
                  <a:srgbClr val="222222"/>
                </a:solidFill>
                <a:highlight>
                  <a:schemeClr val="lt1"/>
                </a:highlight>
                <a:latin typeface="Arial"/>
                <a:ea typeface="Arial"/>
                <a:cs typeface="Arial"/>
                <a:sym typeface="Arial"/>
              </a:rPr>
              <a:t>Lacasa, Lucas, et al. "From time series to complex networks: The visibility graph." </a:t>
            </a:r>
            <a:r>
              <a:rPr i="1" lang="en" sz="1100">
                <a:solidFill>
                  <a:srgbClr val="222222"/>
                </a:solidFill>
                <a:highlight>
                  <a:schemeClr val="lt1"/>
                </a:highlight>
                <a:latin typeface="Arial"/>
                <a:ea typeface="Arial"/>
                <a:cs typeface="Arial"/>
                <a:sym typeface="Arial"/>
              </a:rPr>
              <a:t>Proceedings of the National Academy of Sciences</a:t>
            </a:r>
            <a:r>
              <a:rPr lang="en" sz="1100">
                <a:solidFill>
                  <a:srgbClr val="222222"/>
                </a:solidFill>
                <a:highlight>
                  <a:schemeClr val="lt1"/>
                </a:highlight>
                <a:latin typeface="Arial"/>
                <a:ea typeface="Arial"/>
                <a:cs typeface="Arial"/>
                <a:sym typeface="Arial"/>
              </a:rPr>
              <a:t> 105.13 (2008): 4972-4975.</a:t>
            </a:r>
            <a:endParaRPr sz="1100"/>
          </a:p>
        </p:txBody>
      </p:sp>
      <p:pic>
        <p:nvPicPr>
          <p:cNvPr id="161" name="Google Shape;161;p24"/>
          <p:cNvPicPr preferRelativeResize="0"/>
          <p:nvPr/>
        </p:nvPicPr>
        <p:blipFill>
          <a:blip r:embed="rId3">
            <a:alphaModFix/>
          </a:blip>
          <a:stretch>
            <a:fillRect/>
          </a:stretch>
        </p:blipFill>
        <p:spPr>
          <a:xfrm>
            <a:off x="514750" y="1162450"/>
            <a:ext cx="3777300" cy="1914800"/>
          </a:xfrm>
          <a:prstGeom prst="rect">
            <a:avLst/>
          </a:prstGeom>
          <a:noFill/>
          <a:ln>
            <a:noFill/>
          </a:ln>
        </p:spPr>
      </p:pic>
      <p:pic>
        <p:nvPicPr>
          <p:cNvPr id="162" name="Google Shape;162;p24"/>
          <p:cNvPicPr preferRelativeResize="0"/>
          <p:nvPr/>
        </p:nvPicPr>
        <p:blipFill>
          <a:blip r:embed="rId4">
            <a:alphaModFix/>
          </a:blip>
          <a:stretch>
            <a:fillRect/>
          </a:stretch>
        </p:blipFill>
        <p:spPr>
          <a:xfrm>
            <a:off x="4392850" y="1162450"/>
            <a:ext cx="4292150" cy="2032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5"/>
          <p:cNvPicPr preferRelativeResize="0"/>
          <p:nvPr/>
        </p:nvPicPr>
        <p:blipFill>
          <a:blip r:embed="rId3">
            <a:alphaModFix/>
          </a:blip>
          <a:stretch>
            <a:fillRect/>
          </a:stretch>
        </p:blipFill>
        <p:spPr>
          <a:xfrm>
            <a:off x="339750" y="2946500"/>
            <a:ext cx="8464499" cy="1958775"/>
          </a:xfrm>
          <a:prstGeom prst="rect">
            <a:avLst/>
          </a:prstGeom>
          <a:noFill/>
          <a:ln>
            <a:noFill/>
          </a:ln>
        </p:spPr>
      </p:pic>
      <p:sp>
        <p:nvSpPr>
          <p:cNvPr id="168" name="Google Shape;168;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Countries Clustering using Time Series Features</a:t>
            </a:r>
            <a:endParaRPr/>
          </a:p>
        </p:txBody>
      </p:sp>
      <p:sp>
        <p:nvSpPr>
          <p:cNvPr id="169" name="Google Shape;169;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According to the time series techniques, we find that some indicators cannot draw rational conclusion because the difference between clusters are not clear. But </a:t>
            </a:r>
            <a:r>
              <a:rPr b="1" lang="en"/>
              <a:t>some indicators will provide us with useful conclusion</a:t>
            </a:r>
            <a:r>
              <a:rPr lang="en"/>
              <a:t>.</a:t>
            </a:r>
            <a:endParaRPr/>
          </a:p>
          <a:p>
            <a:pPr indent="0" lvl="0" marL="0" rtl="0" algn="l">
              <a:spcBef>
                <a:spcPts val="1200"/>
              </a:spcBef>
              <a:spcAft>
                <a:spcPts val="1200"/>
              </a:spcAft>
              <a:buNone/>
            </a:pPr>
            <a:r>
              <a:rPr lang="en"/>
              <a:t>Take Domestic credit to private sector (% of GDP)(code:FS.AST.PRVT.GD.ZS) as an example. All the countries are separate into 2 clusters.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Countries Clustering using Time Series Features</a:t>
            </a:r>
            <a:endParaRPr/>
          </a:p>
        </p:txBody>
      </p:sp>
      <p:sp>
        <p:nvSpPr>
          <p:cNvPr id="175" name="Google Shape;175;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an user who cares about countries’ pattern. This web app p</a:t>
            </a:r>
            <a:r>
              <a:rPr lang="en"/>
              <a:t>rovides hints for studying the pattern of the Domestic credit to private sector (% of GDP).</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7"/>
          <p:cNvPicPr preferRelativeResize="0"/>
          <p:nvPr/>
        </p:nvPicPr>
        <p:blipFill>
          <a:blip r:embed="rId3">
            <a:alphaModFix/>
          </a:blip>
          <a:stretch>
            <a:fillRect/>
          </a:stretch>
        </p:blipFill>
        <p:spPr>
          <a:xfrm>
            <a:off x="774750" y="410000"/>
            <a:ext cx="5118268" cy="4484400"/>
          </a:xfrm>
          <a:prstGeom prst="rect">
            <a:avLst/>
          </a:prstGeom>
          <a:noFill/>
          <a:ln>
            <a:noFill/>
          </a:ln>
        </p:spPr>
      </p:pic>
      <p:sp>
        <p:nvSpPr>
          <p:cNvPr id="181" name="Google Shape;181;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amongst Indicators</a:t>
            </a:r>
            <a:endParaRPr/>
          </a:p>
        </p:txBody>
      </p:sp>
      <p:sp>
        <p:nvSpPr>
          <p:cNvPr id="182" name="Google Shape;182;p27"/>
          <p:cNvSpPr txBox="1"/>
          <p:nvPr/>
        </p:nvSpPr>
        <p:spPr>
          <a:xfrm>
            <a:off x="6348675" y="1893850"/>
            <a:ext cx="11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83" name="Google Shape;183;p27"/>
          <p:cNvSpPr txBox="1"/>
          <p:nvPr/>
        </p:nvSpPr>
        <p:spPr>
          <a:xfrm>
            <a:off x="6348675" y="1418450"/>
            <a:ext cx="2483700" cy="1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2"/>
                </a:solidFill>
                <a:latin typeface="Roboto"/>
                <a:ea typeface="Roboto"/>
                <a:cs typeface="Roboto"/>
                <a:sym typeface="Roboto"/>
              </a:rPr>
              <a:t>On our analysis we find there is </a:t>
            </a:r>
            <a:r>
              <a:rPr b="1" lang="en" sz="1800">
                <a:solidFill>
                  <a:schemeClr val="dk2"/>
                </a:solidFill>
                <a:latin typeface="Roboto"/>
                <a:ea typeface="Roboto"/>
                <a:cs typeface="Roboto"/>
                <a:sym typeface="Roboto"/>
              </a:rPr>
              <a:t>some correlation</a:t>
            </a:r>
            <a:r>
              <a:rPr lang="en" sz="1800">
                <a:solidFill>
                  <a:schemeClr val="dk2"/>
                </a:solidFill>
                <a:latin typeface="Roboto"/>
                <a:ea typeface="Roboto"/>
                <a:cs typeface="Roboto"/>
                <a:sym typeface="Roboto"/>
              </a:rPr>
              <a:t> among the indicators.</a:t>
            </a:r>
            <a:endParaRPr>
              <a:latin typeface="Roboto"/>
              <a:ea typeface="Roboto"/>
              <a:cs typeface="Roboto"/>
              <a:sym typeface="Roboto"/>
            </a:endParaRPr>
          </a:p>
        </p:txBody>
      </p:sp>
      <p:sp>
        <p:nvSpPr>
          <p:cNvPr id="184" name="Google Shape;184;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Clustering using Unsupervised Machine Learning</a:t>
            </a:r>
            <a:endParaRPr/>
          </a:p>
        </p:txBody>
      </p:sp>
      <p:sp>
        <p:nvSpPr>
          <p:cNvPr id="190" name="Google Shape;190;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also use unsupervised </a:t>
            </a:r>
            <a:r>
              <a:rPr b="1" lang="en"/>
              <a:t>KMeans </a:t>
            </a:r>
            <a:r>
              <a:rPr lang="en"/>
              <a:t>clustering techniques to implement clustering.</a:t>
            </a:r>
            <a:endParaRPr/>
          </a:p>
          <a:p>
            <a:pPr indent="0" lvl="0" marL="0" rtl="0" algn="l">
              <a:spcBef>
                <a:spcPts val="1200"/>
              </a:spcBef>
              <a:spcAft>
                <a:spcPts val="1200"/>
              </a:spcAft>
              <a:buNone/>
            </a:pPr>
            <a:r>
              <a:rPr lang="en"/>
              <a:t>To determine the </a:t>
            </a:r>
            <a:r>
              <a:rPr i="1" lang="en" u="sng"/>
              <a:t>optimal number of clusters</a:t>
            </a:r>
            <a:r>
              <a:rPr lang="en"/>
              <a:t>, we employ traditional methods (</a:t>
            </a:r>
            <a:r>
              <a:rPr i="1" lang="en"/>
              <a:t>elbow method</a:t>
            </a:r>
            <a:r>
              <a:rPr lang="en"/>
              <a:t>) as well as a variety of internal validation measures. </a:t>
            </a:r>
            <a:r>
              <a:rPr b="1" lang="en"/>
              <a:t>Internal validation </a:t>
            </a:r>
            <a:r>
              <a:rPr lang="en"/>
              <a:t>procedures employ </a:t>
            </a:r>
            <a:r>
              <a:rPr b="1" lang="en"/>
              <a:t>distance-based</a:t>
            </a:r>
            <a:r>
              <a:rPr lang="en"/>
              <a:t> </a:t>
            </a:r>
            <a:r>
              <a:rPr b="1" lang="en"/>
              <a:t>(euclidean) metrics </a:t>
            </a:r>
            <a:r>
              <a:rPr lang="en"/>
              <a:t>to determine the cluster's </a:t>
            </a:r>
            <a:r>
              <a:rPr i="1" lang="en" u="sng"/>
              <a:t>cohesion</a:t>
            </a:r>
            <a:r>
              <a:rPr lang="en"/>
              <a:t> and </a:t>
            </a:r>
            <a:r>
              <a:rPr i="1" lang="en" u="sng"/>
              <a:t>adhesion</a:t>
            </a:r>
            <a:r>
              <a:rPr lang="en"/>
              <a:t> attributes.</a:t>
            </a:r>
            <a:endParaRPr/>
          </a:p>
        </p:txBody>
      </p:sp>
      <p:pic>
        <p:nvPicPr>
          <p:cNvPr id="191" name="Google Shape;191;p28"/>
          <p:cNvPicPr preferRelativeResize="0"/>
          <p:nvPr/>
        </p:nvPicPr>
        <p:blipFill>
          <a:blip r:embed="rId3">
            <a:alphaModFix/>
          </a:blip>
          <a:stretch>
            <a:fillRect/>
          </a:stretch>
        </p:blipFill>
        <p:spPr>
          <a:xfrm>
            <a:off x="4496400" y="1026500"/>
            <a:ext cx="4114200" cy="2839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0" st="0"/>
                                            </p:txEl>
                                          </p:spTgt>
                                        </p:tgtEl>
                                        <p:attrNameLst>
                                          <p:attrName>style.visibility</p:attrName>
                                        </p:attrNameLst>
                                      </p:cBhvr>
                                      <p:to>
                                        <p:strVal val="visible"/>
                                      </p:to>
                                    </p:set>
                                    <p:animEffect filter="fade" transition="in">
                                      <p:cBhvr>
                                        <p:cTn dur="1000"/>
                                        <p:tgtEl>
                                          <p:spTgt spid="1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1" st="1"/>
                                            </p:txEl>
                                          </p:spTgt>
                                        </p:tgtEl>
                                        <p:attrNameLst>
                                          <p:attrName>style.visibility</p:attrName>
                                        </p:attrNameLst>
                                      </p:cBhvr>
                                      <p:to>
                                        <p:strVal val="visible"/>
                                      </p:to>
                                    </p:set>
                                    <p:animEffect filter="fade" transition="in">
                                      <p:cBhvr>
                                        <p:cTn dur="1000"/>
                                        <p:tgtEl>
                                          <p:spTgt spid="1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Internal Validation Metrics</a:t>
            </a:r>
            <a:endParaRPr/>
          </a:p>
        </p:txBody>
      </p:sp>
      <p:sp>
        <p:nvSpPr>
          <p:cNvPr id="197" name="Google Shape;197;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choose four internal validation metrics namely:</a:t>
            </a:r>
            <a:endParaRPr/>
          </a:p>
          <a:p>
            <a:pPr indent="-342900" lvl="0" marL="457200" rtl="0" algn="l">
              <a:spcBef>
                <a:spcPts val="1200"/>
              </a:spcBef>
              <a:spcAft>
                <a:spcPts val="0"/>
              </a:spcAft>
              <a:buSzPts val="1800"/>
              <a:buChar char="●"/>
            </a:pPr>
            <a:r>
              <a:rPr b="1" lang="en"/>
              <a:t>Calinski-Harabasz Index</a:t>
            </a:r>
            <a:endParaRPr b="1"/>
          </a:p>
          <a:p>
            <a:pPr indent="-342900" lvl="0" marL="457200" rtl="0" algn="l">
              <a:spcBef>
                <a:spcPts val="0"/>
              </a:spcBef>
              <a:spcAft>
                <a:spcPts val="0"/>
              </a:spcAft>
              <a:buSzPts val="1800"/>
              <a:buChar char="●"/>
            </a:pPr>
            <a:r>
              <a:rPr b="1" lang="en"/>
              <a:t>Dunn Index</a:t>
            </a:r>
            <a:endParaRPr b="1"/>
          </a:p>
          <a:p>
            <a:pPr indent="-342900" lvl="0" marL="457200" rtl="0" algn="l">
              <a:spcBef>
                <a:spcPts val="0"/>
              </a:spcBef>
              <a:spcAft>
                <a:spcPts val="0"/>
              </a:spcAft>
              <a:buSzPts val="1800"/>
              <a:buChar char="●"/>
            </a:pPr>
            <a:r>
              <a:rPr b="1" lang="en"/>
              <a:t>Silhouette Score</a:t>
            </a:r>
            <a:endParaRPr b="1"/>
          </a:p>
          <a:p>
            <a:pPr indent="-342900" lvl="0" marL="457200" rtl="0" algn="l">
              <a:spcBef>
                <a:spcPts val="0"/>
              </a:spcBef>
              <a:spcAft>
                <a:spcPts val="0"/>
              </a:spcAft>
              <a:buSzPts val="1800"/>
              <a:buChar char="●"/>
            </a:pPr>
            <a:r>
              <a:rPr b="1" lang="en"/>
              <a:t>Davies-Bouldin Index</a:t>
            </a:r>
            <a:endParaRPr b="1"/>
          </a:p>
          <a:p>
            <a:pPr indent="0" lvl="0" marL="0" rtl="0" algn="l">
              <a:spcBef>
                <a:spcPts val="1200"/>
              </a:spcBef>
              <a:spcAft>
                <a:spcPts val="1200"/>
              </a:spcAft>
              <a:buNone/>
            </a:pPr>
            <a:r>
              <a:rPr lang="en"/>
              <a:t>Finally, we use </a:t>
            </a:r>
            <a:r>
              <a:rPr b="1" lang="en"/>
              <a:t>Silhouette Score</a:t>
            </a:r>
            <a:r>
              <a:rPr lang="en"/>
              <a:t> Average and </a:t>
            </a:r>
            <a:r>
              <a:rPr b="1" lang="en"/>
              <a:t>Davies-Bouldin Index</a:t>
            </a:r>
            <a:r>
              <a:rPr lang="en"/>
              <a:t> to select the </a:t>
            </a:r>
            <a:r>
              <a:rPr i="1" lang="en"/>
              <a:t>optimum number of clusters</a:t>
            </a:r>
            <a:r>
              <a:rPr lang="en"/>
              <a:t>, which is </a:t>
            </a:r>
            <a:r>
              <a:rPr b="1" lang="en"/>
              <a:t>three</a:t>
            </a: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animEffect filter="fade" transition="in">
                                      <p:cBhvr>
                                        <p:cTn dur="1000"/>
                                        <p:tgtEl>
                                          <p:spTgt spid="1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1" st="1"/>
                                            </p:txEl>
                                          </p:spTgt>
                                        </p:tgtEl>
                                        <p:attrNameLst>
                                          <p:attrName>style.visibility</p:attrName>
                                        </p:attrNameLst>
                                      </p:cBhvr>
                                      <p:to>
                                        <p:strVal val="visible"/>
                                      </p:to>
                                    </p:set>
                                    <p:animEffect filter="fade" transition="in">
                                      <p:cBhvr>
                                        <p:cTn dur="1000"/>
                                        <p:tgtEl>
                                          <p:spTgt spid="1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2" st="2"/>
                                            </p:txEl>
                                          </p:spTgt>
                                        </p:tgtEl>
                                        <p:attrNameLst>
                                          <p:attrName>style.visibility</p:attrName>
                                        </p:attrNameLst>
                                      </p:cBhvr>
                                      <p:to>
                                        <p:strVal val="visible"/>
                                      </p:to>
                                    </p:set>
                                    <p:animEffect filter="fade" transition="in">
                                      <p:cBhvr>
                                        <p:cTn dur="1000"/>
                                        <p:tgtEl>
                                          <p:spTgt spid="1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3" st="3"/>
                                            </p:txEl>
                                          </p:spTgt>
                                        </p:tgtEl>
                                        <p:attrNameLst>
                                          <p:attrName>style.visibility</p:attrName>
                                        </p:attrNameLst>
                                      </p:cBhvr>
                                      <p:to>
                                        <p:strVal val="visible"/>
                                      </p:to>
                                    </p:set>
                                    <p:animEffect filter="fade" transition="in">
                                      <p:cBhvr>
                                        <p:cTn dur="1000"/>
                                        <p:tgtEl>
                                          <p:spTgt spid="1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4" st="4"/>
                                            </p:txEl>
                                          </p:spTgt>
                                        </p:tgtEl>
                                        <p:attrNameLst>
                                          <p:attrName>style.visibility</p:attrName>
                                        </p:attrNameLst>
                                      </p:cBhvr>
                                      <p:to>
                                        <p:strVal val="visible"/>
                                      </p:to>
                                    </p:set>
                                    <p:animEffect filter="fade" transition="in">
                                      <p:cBhvr>
                                        <p:cTn dur="1000"/>
                                        <p:tgtEl>
                                          <p:spTgt spid="1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5" st="5"/>
                                            </p:txEl>
                                          </p:spTgt>
                                        </p:tgtEl>
                                        <p:attrNameLst>
                                          <p:attrName>style.visibility</p:attrName>
                                        </p:attrNameLst>
                                      </p:cBhvr>
                                      <p:to>
                                        <p:strVal val="visible"/>
                                      </p:to>
                                    </p:set>
                                    <p:animEffect filter="fade" transition="in">
                                      <p:cBhvr>
                                        <p:cTn dur="1000"/>
                                        <p:tgtEl>
                                          <p:spTgt spid="19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Optimal Clusters</a:t>
            </a:r>
            <a:endParaRPr/>
          </a:p>
        </p:txBody>
      </p:sp>
      <p:pic>
        <p:nvPicPr>
          <p:cNvPr id="203" name="Google Shape;203;p30"/>
          <p:cNvPicPr preferRelativeResize="0"/>
          <p:nvPr/>
        </p:nvPicPr>
        <p:blipFill>
          <a:blip r:embed="rId3">
            <a:alphaModFix/>
          </a:blip>
          <a:stretch>
            <a:fillRect/>
          </a:stretch>
        </p:blipFill>
        <p:spPr>
          <a:xfrm>
            <a:off x="311700" y="1017800"/>
            <a:ext cx="8301300" cy="3551075"/>
          </a:xfrm>
          <a:prstGeom prst="rect">
            <a:avLst/>
          </a:prstGeom>
          <a:noFill/>
          <a:ln>
            <a:noFill/>
          </a:ln>
        </p:spPr>
      </p:pic>
      <p:sp>
        <p:nvSpPr>
          <p:cNvPr id="204" name="Google Shape;204;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Complexity</a:t>
            </a:r>
            <a:endParaRPr/>
          </a:p>
        </p:txBody>
      </p:sp>
      <p:sp>
        <p:nvSpPr>
          <p:cNvPr id="210" name="Google Shape;210;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implemented an end-to-end data science solution in this project, starting with framing the problem statement, collecting data from web APIs, cleaning the data, imputing missing values, transforming the data, performing time series analysis, feature engineering using complex networks, and finally clustering with unsupervised machine learning. Furthermore, the findings from the research was served via ngrok tunneling on a Plotly-Dash web app. Overall, the complexity is fairly difficult and fits the requirements for a 6000 series course.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we chose this problem? </a:t>
            </a:r>
            <a:endParaRPr/>
          </a:p>
        </p:txBody>
      </p:sp>
      <p:sp>
        <p:nvSpPr>
          <p:cNvPr id="94" name="Google Shape;94;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342900" lvl="0" marL="457200" rtl="0" algn="l">
              <a:spcBef>
                <a:spcPts val="1200"/>
              </a:spcBef>
              <a:spcAft>
                <a:spcPts val="0"/>
              </a:spcAft>
              <a:buSzPts val="1800"/>
              <a:buAutoNum type="arabicPeriod"/>
            </a:pPr>
            <a:r>
              <a:rPr lang="en"/>
              <a:t>Poor Economic Conditions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World Economic Pattern during these time</a:t>
            </a:r>
            <a:endParaRPr/>
          </a:p>
          <a:p>
            <a:pPr indent="0" lvl="0" marL="457200" rtl="0" algn="l">
              <a:spcBef>
                <a:spcPts val="1200"/>
              </a:spcBef>
              <a:spcAft>
                <a:spcPts val="1200"/>
              </a:spcAft>
              <a:buNone/>
            </a:pPr>
            <a:r>
              <a:t/>
            </a:r>
            <a:endParaRPr/>
          </a:p>
        </p:txBody>
      </p:sp>
      <p:pic>
        <p:nvPicPr>
          <p:cNvPr id="95" name="Google Shape;95;p14"/>
          <p:cNvPicPr preferRelativeResize="0"/>
          <p:nvPr/>
        </p:nvPicPr>
        <p:blipFill>
          <a:blip r:embed="rId3">
            <a:alphaModFix/>
          </a:blip>
          <a:stretch>
            <a:fillRect/>
          </a:stretch>
        </p:blipFill>
        <p:spPr>
          <a:xfrm>
            <a:off x="4033000" y="1308200"/>
            <a:ext cx="4856550" cy="31823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0" st="0"/>
                                            </p:txEl>
                                          </p:spTgt>
                                        </p:tgtEl>
                                        <p:attrNameLst>
                                          <p:attrName>style.visibility</p:attrName>
                                        </p:attrNameLst>
                                      </p:cBhvr>
                                      <p:to>
                                        <p:strVal val="visible"/>
                                      </p:to>
                                    </p:set>
                                    <p:animEffect filter="fade" transition="in">
                                      <p:cBhvr>
                                        <p:cTn dur="1000"/>
                                        <p:tgtEl>
                                          <p:spTgt spid="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1" st="1"/>
                                            </p:txEl>
                                          </p:spTgt>
                                        </p:tgtEl>
                                        <p:attrNameLst>
                                          <p:attrName>style.visibility</p:attrName>
                                        </p:attrNameLst>
                                      </p:cBhvr>
                                      <p:to>
                                        <p:strVal val="visible"/>
                                      </p:to>
                                    </p:set>
                                    <p:animEffect filter="fade" transition="in">
                                      <p:cBhvr>
                                        <p:cTn dur="1000"/>
                                        <p:tgtEl>
                                          <p:spTgt spid="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2" st="2"/>
                                            </p:txEl>
                                          </p:spTgt>
                                        </p:tgtEl>
                                        <p:attrNameLst>
                                          <p:attrName>style.visibility</p:attrName>
                                        </p:attrNameLst>
                                      </p:cBhvr>
                                      <p:to>
                                        <p:strVal val="visible"/>
                                      </p:to>
                                    </p:set>
                                    <p:animEffect filter="fade" transition="in">
                                      <p:cBhvr>
                                        <p:cTn dur="1000"/>
                                        <p:tgtEl>
                                          <p:spTgt spid="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3" st="3"/>
                                            </p:txEl>
                                          </p:spTgt>
                                        </p:tgtEl>
                                        <p:attrNameLst>
                                          <p:attrName>style.visibility</p:attrName>
                                        </p:attrNameLst>
                                      </p:cBhvr>
                                      <p:to>
                                        <p:strVal val="visible"/>
                                      </p:to>
                                    </p:set>
                                    <p:animEffect filter="fade" transition="in">
                                      <p:cBhvr>
                                        <p:cTn dur="1000"/>
                                        <p:tgtEl>
                                          <p:spTgt spid="9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4" st="4"/>
                                            </p:txEl>
                                          </p:spTgt>
                                        </p:tgtEl>
                                        <p:attrNameLst>
                                          <p:attrName>style.visibility</p:attrName>
                                        </p:attrNameLst>
                                      </p:cBhvr>
                                      <p:to>
                                        <p:strVal val="visible"/>
                                      </p:to>
                                    </p:set>
                                    <p:animEffect filter="fade" transition="in">
                                      <p:cBhvr>
                                        <p:cTn dur="1000"/>
                                        <p:tgtEl>
                                          <p:spTgt spid="9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 Contributions*</a:t>
            </a:r>
            <a:endParaRPr/>
          </a:p>
        </p:txBody>
      </p:sp>
      <p:sp>
        <p:nvSpPr>
          <p:cNvPr id="216" name="Google Shape;216;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368300" lvl="0" marL="457200" rtl="0" algn="l">
              <a:spcBef>
                <a:spcPts val="0"/>
              </a:spcBef>
              <a:spcAft>
                <a:spcPts val="0"/>
              </a:spcAft>
              <a:buSzPts val="2200"/>
              <a:buChar char="●"/>
            </a:pPr>
            <a:r>
              <a:rPr lang="en" sz="2200"/>
              <a:t>Debanjan Saha (33%): primary contributions include problem framing, data visualization, dash core, machine learning</a:t>
            </a:r>
            <a:endParaRPr sz="2200"/>
          </a:p>
          <a:p>
            <a:pPr indent="-368300" lvl="0" marL="457200" rtl="0" algn="l">
              <a:spcBef>
                <a:spcPts val="0"/>
              </a:spcBef>
              <a:spcAft>
                <a:spcPts val="0"/>
              </a:spcAft>
              <a:buSzPts val="2200"/>
              <a:buChar char="●"/>
            </a:pPr>
            <a:r>
              <a:rPr lang="en" sz="2200"/>
              <a:t>Zeyuan Liu (33%): primary contributions include data visualization, time series analysis, feature engineering</a:t>
            </a:r>
            <a:endParaRPr sz="2200"/>
          </a:p>
          <a:p>
            <a:pPr indent="-368300" lvl="0" marL="457200" rtl="0" algn="l">
              <a:spcBef>
                <a:spcPts val="0"/>
              </a:spcBef>
              <a:spcAft>
                <a:spcPts val="0"/>
              </a:spcAft>
              <a:buSzPts val="2200"/>
              <a:buChar char="●"/>
            </a:pPr>
            <a:r>
              <a:rPr lang="en" sz="2200"/>
              <a:t>Guangyu Han (33%): </a:t>
            </a:r>
            <a:r>
              <a:rPr lang="en" sz="2200"/>
              <a:t>primary contributions include </a:t>
            </a:r>
            <a:r>
              <a:rPr lang="en" sz="2200"/>
              <a:t>data scraping, data preprocessing such as cleaning, wrangling, transformation</a:t>
            </a:r>
            <a:endParaRPr sz="2200"/>
          </a:p>
          <a:p>
            <a:pPr indent="0" lvl="0" marL="0" rtl="0" algn="l">
              <a:spcBef>
                <a:spcPts val="1200"/>
              </a:spcBef>
              <a:spcAft>
                <a:spcPts val="0"/>
              </a:spcAft>
              <a:buNone/>
            </a:pPr>
            <a:r>
              <a:t/>
            </a:r>
            <a:endParaRPr sz="2200"/>
          </a:p>
          <a:p>
            <a:pPr indent="0" lvl="0" marL="0" rtl="0" algn="l">
              <a:spcBef>
                <a:spcPts val="1200"/>
              </a:spcBef>
              <a:spcAft>
                <a:spcPts val="1200"/>
              </a:spcAft>
              <a:buNone/>
            </a:pPr>
            <a:r>
              <a:rPr lang="en" sz="1100"/>
              <a:t>*equal contribution, ordered by descending surname</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pic>
        <p:nvPicPr>
          <p:cNvPr id="222" name="Google Shape;222;p33"/>
          <p:cNvPicPr preferRelativeResize="0"/>
          <p:nvPr/>
        </p:nvPicPr>
        <p:blipFill>
          <a:blip r:embed="rId3">
            <a:alphaModFix/>
          </a:blip>
          <a:stretch>
            <a:fillRect/>
          </a:stretch>
        </p:blipFill>
        <p:spPr>
          <a:xfrm>
            <a:off x="2204350" y="410000"/>
            <a:ext cx="4125701" cy="4125701"/>
          </a:xfrm>
          <a:prstGeom prst="rect">
            <a:avLst/>
          </a:prstGeom>
          <a:noFill/>
          <a:ln>
            <a:noFill/>
          </a:ln>
        </p:spPr>
      </p:pic>
      <p:sp>
        <p:nvSpPr>
          <p:cNvPr id="223" name="Google Shape;223;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3000" fill="hold"/>
                                        <p:tgtEl>
                                          <p:spTgt spid="222"/>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ph type="title"/>
          </p:nvPr>
        </p:nvSpPr>
        <p:spPr>
          <a:xfrm>
            <a:off x="1417500" y="2244600"/>
            <a:ext cx="5902800" cy="65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300"/>
              <a:t>THANK YOU!</a:t>
            </a:r>
            <a:endParaRPr sz="3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Stories:</a:t>
            </a:r>
            <a:endParaRPr/>
          </a:p>
        </p:txBody>
      </p:sp>
      <p:sp>
        <p:nvSpPr>
          <p:cNvPr id="101" name="Google Shape;101;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000000"/>
              </a:buClr>
              <a:buSzPts val="1800"/>
              <a:buAutoNum type="arabicPeriod"/>
            </a:pPr>
            <a:r>
              <a:rPr lang="en">
                <a:solidFill>
                  <a:srgbClr val="000000"/>
                </a:solidFill>
              </a:rPr>
              <a:t>For a specific indicator, what is its global and local trends within a period of time?</a:t>
            </a:r>
            <a:endParaRPr>
              <a:solidFill>
                <a:srgbClr val="000000"/>
              </a:solidFill>
            </a:endParaRPr>
          </a:p>
          <a:p>
            <a:pPr indent="0" lvl="0" marL="457200" rtl="0" algn="l">
              <a:spcBef>
                <a:spcPts val="0"/>
              </a:spcBef>
              <a:spcAft>
                <a:spcPts val="0"/>
              </a:spcAft>
              <a:buNone/>
            </a:pPr>
            <a:r>
              <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Within a given time, will the same indicator behave differently in different countries or regions?</a:t>
            </a:r>
            <a:endParaRPr>
              <a:solidFill>
                <a:srgbClr val="000000"/>
              </a:solidFill>
            </a:endParaRPr>
          </a:p>
          <a:p>
            <a:pPr indent="0" lvl="0" marL="457200" rtl="0" algn="l">
              <a:spcBef>
                <a:spcPts val="0"/>
              </a:spcBef>
              <a:spcAft>
                <a:spcPts val="0"/>
              </a:spcAft>
              <a:buNone/>
            </a:pPr>
            <a:r>
              <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Given a specific country and year, what are the correlations between different or similar indicators?</a:t>
            </a:r>
            <a:endParaRPr>
              <a:solidFill>
                <a:srgbClr val="000000"/>
              </a:solidFill>
            </a:endParaRPr>
          </a:p>
          <a:p>
            <a:pPr indent="0" lvl="0" marL="457200" rtl="0" algn="l">
              <a:spcBef>
                <a:spcPts val="0"/>
              </a:spcBef>
              <a:spcAft>
                <a:spcPts val="0"/>
              </a:spcAft>
              <a:buNone/>
            </a:pPr>
            <a:r>
              <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Use Time Series Analysis to cluster the countries with </a:t>
            </a:r>
            <a:r>
              <a:rPr lang="en">
                <a:solidFill>
                  <a:srgbClr val="000000"/>
                </a:solidFill>
              </a:rPr>
              <a:t>similar</a:t>
            </a:r>
            <a:r>
              <a:rPr lang="en">
                <a:solidFill>
                  <a:srgbClr val="000000"/>
                </a:solidFill>
              </a:rPr>
              <a:t> pattern.</a:t>
            </a:r>
            <a:endParaRPr sz="2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animEffect filter="fade" transition="in">
                                      <p:cBhvr>
                                        <p:cTn dur="1000"/>
                                        <p:tgtEl>
                                          <p:spTgt spid="1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animEffect filter="fade" transition="in">
                                      <p:cBhvr>
                                        <p:cTn dur="1000"/>
                                        <p:tgtEl>
                                          <p:spTgt spid="1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2" st="2"/>
                                            </p:txEl>
                                          </p:spTgt>
                                        </p:tgtEl>
                                        <p:attrNameLst>
                                          <p:attrName>style.visibility</p:attrName>
                                        </p:attrNameLst>
                                      </p:cBhvr>
                                      <p:to>
                                        <p:strVal val="visible"/>
                                      </p:to>
                                    </p:set>
                                    <p:animEffect filter="fade" transition="in">
                                      <p:cBhvr>
                                        <p:cTn dur="1000"/>
                                        <p:tgtEl>
                                          <p:spTgt spid="1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3" st="3"/>
                                            </p:txEl>
                                          </p:spTgt>
                                        </p:tgtEl>
                                        <p:attrNameLst>
                                          <p:attrName>style.visibility</p:attrName>
                                        </p:attrNameLst>
                                      </p:cBhvr>
                                      <p:to>
                                        <p:strVal val="visible"/>
                                      </p:to>
                                    </p:set>
                                    <p:animEffect filter="fade" transition="in">
                                      <p:cBhvr>
                                        <p:cTn dur="1000"/>
                                        <p:tgtEl>
                                          <p:spTgt spid="1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4" st="4"/>
                                            </p:txEl>
                                          </p:spTgt>
                                        </p:tgtEl>
                                        <p:attrNameLst>
                                          <p:attrName>style.visibility</p:attrName>
                                        </p:attrNameLst>
                                      </p:cBhvr>
                                      <p:to>
                                        <p:strVal val="visible"/>
                                      </p:to>
                                    </p:set>
                                    <p:animEffect filter="fade" transition="in">
                                      <p:cBhvr>
                                        <p:cTn dur="1000"/>
                                        <p:tgtEl>
                                          <p:spTgt spid="10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5" st="5"/>
                                            </p:txEl>
                                          </p:spTgt>
                                        </p:tgtEl>
                                        <p:attrNameLst>
                                          <p:attrName>style.visibility</p:attrName>
                                        </p:attrNameLst>
                                      </p:cBhvr>
                                      <p:to>
                                        <p:strVal val="visible"/>
                                      </p:to>
                                    </p:set>
                                    <p:animEffect filter="fade" transition="in">
                                      <p:cBhvr>
                                        <p:cTn dur="1000"/>
                                        <p:tgtEl>
                                          <p:spTgt spid="10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6" st="6"/>
                                            </p:txEl>
                                          </p:spTgt>
                                        </p:tgtEl>
                                        <p:attrNameLst>
                                          <p:attrName>style.visibility</p:attrName>
                                        </p:attrNameLst>
                                      </p:cBhvr>
                                      <p:to>
                                        <p:strVal val="visible"/>
                                      </p:to>
                                    </p:set>
                                    <p:animEffect filter="fade" transition="in">
                                      <p:cBhvr>
                                        <p:cTn dur="1000"/>
                                        <p:tgtEl>
                                          <p:spTgt spid="10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a:t>
            </a:r>
            <a:endParaRPr/>
          </a:p>
        </p:txBody>
      </p:sp>
      <p:sp>
        <p:nvSpPr>
          <p:cNvPr id="107" name="Google Shape;107;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lnSpc>
                <a:spcPct val="115000"/>
              </a:lnSpc>
              <a:spcBef>
                <a:spcPts val="1200"/>
              </a:spcBef>
              <a:spcAft>
                <a:spcPts val="0"/>
              </a:spcAft>
              <a:buClr>
                <a:srgbClr val="000000"/>
              </a:buClr>
              <a:buSzPts val="1800"/>
              <a:buAutoNum type="arabicPeriod"/>
            </a:pPr>
            <a:r>
              <a:rPr lang="en">
                <a:solidFill>
                  <a:srgbClr val="000000"/>
                </a:solidFill>
              </a:rPr>
              <a:t>We choose the top 100 indicators that play a crucial part in defining the</a:t>
            </a:r>
            <a:r>
              <a:rPr lang="en">
                <a:solidFill>
                  <a:srgbClr val="000000"/>
                </a:solidFill>
              </a:rPr>
              <a:t> </a:t>
            </a:r>
            <a:r>
              <a:rPr lang="en">
                <a:solidFill>
                  <a:srgbClr val="000000"/>
                </a:solidFill>
              </a:rPr>
              <a:t>movement of the global economy</a:t>
            </a:r>
            <a:endParaRPr>
              <a:solidFill>
                <a:srgbClr val="000000"/>
              </a:solidFill>
            </a:endParaRPr>
          </a:p>
          <a:p>
            <a:pPr indent="0" lvl="0" marL="0" rtl="0" algn="l">
              <a:lnSpc>
                <a:spcPct val="115000"/>
              </a:lnSpc>
              <a:spcBef>
                <a:spcPts val="0"/>
              </a:spcBef>
              <a:spcAft>
                <a:spcPts val="0"/>
              </a:spcAft>
              <a:buNone/>
            </a:pPr>
            <a:r>
              <a:t/>
            </a:r>
            <a:endParaRPr>
              <a:solidFill>
                <a:srgbClr val="000000"/>
              </a:solidFill>
            </a:endParaRPr>
          </a:p>
          <a:p>
            <a:pPr indent="-342900" lvl="0" marL="457200" rtl="0" algn="l">
              <a:lnSpc>
                <a:spcPct val="115000"/>
              </a:lnSpc>
              <a:spcBef>
                <a:spcPts val="0"/>
              </a:spcBef>
              <a:spcAft>
                <a:spcPts val="0"/>
              </a:spcAft>
              <a:buClr>
                <a:srgbClr val="000000"/>
              </a:buClr>
              <a:buSzPts val="1800"/>
              <a:buAutoNum type="arabicPeriod"/>
            </a:pPr>
            <a:r>
              <a:rPr lang="en">
                <a:solidFill>
                  <a:srgbClr val="000000"/>
                </a:solidFill>
              </a:rPr>
              <a:t>Visualize the impact of the indicators on world map using Plotly-Dash</a:t>
            </a:r>
            <a:endParaRPr>
              <a:solidFill>
                <a:srgbClr val="000000"/>
              </a:solidFill>
            </a:endParaRPr>
          </a:p>
          <a:p>
            <a:pPr indent="0" lvl="0" marL="457200" rtl="0" algn="l">
              <a:lnSpc>
                <a:spcPct val="115000"/>
              </a:lnSpc>
              <a:spcBef>
                <a:spcPts val="0"/>
              </a:spcBef>
              <a:spcAft>
                <a:spcPts val="0"/>
              </a:spcAft>
              <a:buNone/>
            </a:pPr>
            <a:r>
              <a:t/>
            </a:r>
            <a:endParaRPr>
              <a:solidFill>
                <a:srgbClr val="000000"/>
              </a:solidFill>
            </a:endParaRPr>
          </a:p>
          <a:p>
            <a:pPr indent="-342900" lvl="0" marL="457200" rtl="0" algn="l">
              <a:lnSpc>
                <a:spcPct val="115000"/>
              </a:lnSpc>
              <a:spcBef>
                <a:spcPts val="0"/>
              </a:spcBef>
              <a:spcAft>
                <a:spcPts val="0"/>
              </a:spcAft>
              <a:buClr>
                <a:srgbClr val="000000"/>
              </a:buClr>
              <a:buSzPts val="1800"/>
              <a:buAutoNum type="arabicPeriod"/>
            </a:pPr>
            <a:r>
              <a:rPr lang="en">
                <a:solidFill>
                  <a:srgbClr val="000000"/>
                </a:solidFill>
              </a:rPr>
              <a:t>Apply Time Series analysis and clustering to segregate the data into different economic groups with similar time trends.</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0" st="0"/>
                                            </p:txEl>
                                          </p:spTgt>
                                        </p:tgtEl>
                                        <p:attrNameLst>
                                          <p:attrName>style.visibility</p:attrName>
                                        </p:attrNameLst>
                                      </p:cBhvr>
                                      <p:to>
                                        <p:strVal val="visible"/>
                                      </p:to>
                                    </p:set>
                                    <p:animEffect filter="fade" transition="in">
                                      <p:cBhvr>
                                        <p:cTn dur="1000"/>
                                        <p:tgtEl>
                                          <p:spTgt spid="1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1" st="1"/>
                                            </p:txEl>
                                          </p:spTgt>
                                        </p:tgtEl>
                                        <p:attrNameLst>
                                          <p:attrName>style.visibility</p:attrName>
                                        </p:attrNameLst>
                                      </p:cBhvr>
                                      <p:to>
                                        <p:strVal val="visible"/>
                                      </p:to>
                                    </p:set>
                                    <p:animEffect filter="fade" transition="in">
                                      <p:cBhvr>
                                        <p:cTn dur="1000"/>
                                        <p:tgtEl>
                                          <p:spTgt spid="1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2" st="2"/>
                                            </p:txEl>
                                          </p:spTgt>
                                        </p:tgtEl>
                                        <p:attrNameLst>
                                          <p:attrName>style.visibility</p:attrName>
                                        </p:attrNameLst>
                                      </p:cBhvr>
                                      <p:to>
                                        <p:strVal val="visible"/>
                                      </p:to>
                                    </p:set>
                                    <p:animEffect filter="fade" transition="in">
                                      <p:cBhvr>
                                        <p:cTn dur="1000"/>
                                        <p:tgtEl>
                                          <p:spTgt spid="1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3" st="3"/>
                                            </p:txEl>
                                          </p:spTgt>
                                        </p:tgtEl>
                                        <p:attrNameLst>
                                          <p:attrName>style.visibility</p:attrName>
                                        </p:attrNameLst>
                                      </p:cBhvr>
                                      <p:to>
                                        <p:strVal val="visible"/>
                                      </p:to>
                                    </p:set>
                                    <p:animEffect filter="fade" transition="in">
                                      <p:cBhvr>
                                        <p:cTn dur="1000"/>
                                        <p:tgtEl>
                                          <p:spTgt spid="10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4" st="4"/>
                                            </p:txEl>
                                          </p:spTgt>
                                        </p:tgtEl>
                                        <p:attrNameLst>
                                          <p:attrName>style.visibility</p:attrName>
                                        </p:attrNameLst>
                                      </p:cBhvr>
                                      <p:to>
                                        <p:strVal val="visible"/>
                                      </p:to>
                                    </p:set>
                                    <p:animEffect filter="fade" transition="in">
                                      <p:cBhvr>
                                        <p:cTn dur="1000"/>
                                        <p:tgtEl>
                                          <p:spTgt spid="10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5" st="5"/>
                                            </p:txEl>
                                          </p:spTgt>
                                        </p:tgtEl>
                                        <p:attrNameLst>
                                          <p:attrName>style.visibility</p:attrName>
                                        </p:attrNameLst>
                                      </p:cBhvr>
                                      <p:to>
                                        <p:strVal val="visible"/>
                                      </p:to>
                                    </p:set>
                                    <p:animEffect filter="fade" transition="in">
                                      <p:cBhvr>
                                        <p:cTn dur="1000"/>
                                        <p:tgtEl>
                                          <p:spTgt spid="10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pic>
        <p:nvPicPr>
          <p:cNvPr id="113" name="Google Shape;113;p17"/>
          <p:cNvPicPr preferRelativeResize="0"/>
          <p:nvPr/>
        </p:nvPicPr>
        <p:blipFill>
          <a:blip r:embed="rId3">
            <a:alphaModFix/>
          </a:blip>
          <a:stretch>
            <a:fillRect/>
          </a:stretch>
        </p:blipFill>
        <p:spPr>
          <a:xfrm>
            <a:off x="729250" y="1017799"/>
            <a:ext cx="7685499" cy="3681374"/>
          </a:xfrm>
          <a:prstGeom prst="rect">
            <a:avLst/>
          </a:prstGeom>
          <a:noFill/>
          <a:ln>
            <a:noFill/>
          </a:ln>
        </p:spPr>
      </p:pic>
      <p:sp>
        <p:nvSpPr>
          <p:cNvPr id="114" name="Google Shape;114;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18"/>
          <p:cNvPicPr preferRelativeResize="0"/>
          <p:nvPr/>
        </p:nvPicPr>
        <p:blipFill>
          <a:blip r:embed="rId3">
            <a:alphaModFix/>
          </a:blip>
          <a:stretch>
            <a:fillRect/>
          </a:stretch>
        </p:blipFill>
        <p:spPr>
          <a:xfrm>
            <a:off x="-559550" y="247825"/>
            <a:ext cx="10236398" cy="4895675"/>
          </a:xfrm>
          <a:prstGeom prst="rect">
            <a:avLst/>
          </a:prstGeom>
          <a:noFill/>
          <a:ln>
            <a:noFill/>
          </a:ln>
        </p:spPr>
      </p:pic>
      <p:sp>
        <p:nvSpPr>
          <p:cNvPr id="120" name="Google Shape;120;p18"/>
          <p:cNvSpPr txBox="1"/>
          <p:nvPr>
            <p:ph idx="1" type="body"/>
          </p:nvPr>
        </p:nvSpPr>
        <p:spPr>
          <a:xfrm>
            <a:off x="184325" y="0"/>
            <a:ext cx="8724600" cy="362700"/>
          </a:xfrm>
          <a:prstGeom prst="rect">
            <a:avLst/>
          </a:prstGeom>
        </p:spPr>
        <p:txBody>
          <a:bodyPr anchorCtr="0" anchor="t" bIns="91425" lIns="91425" spcFirstLastPara="1" rIns="91425" wrap="square" tIns="91425">
            <a:normAutofit fontScale="92500" lnSpcReduction="20000"/>
          </a:bodyPr>
          <a:lstStyle/>
          <a:p>
            <a:pPr indent="0" lvl="0" marL="0" rtl="0" algn="l">
              <a:lnSpc>
                <a:spcPct val="95000"/>
              </a:lnSpc>
              <a:spcBef>
                <a:spcPts val="0"/>
              </a:spcBef>
              <a:spcAft>
                <a:spcPts val="1200"/>
              </a:spcAft>
              <a:buNone/>
            </a:pPr>
            <a:r>
              <a:rPr b="1" lang="en" sz="1600"/>
              <a:t>Our project has several colab notebooks and csv files. Our project structure is below.</a:t>
            </a:r>
            <a:endParaRPr b="1"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latin typeface="Arial"/>
                <a:ea typeface="Arial"/>
                <a:cs typeface="Arial"/>
                <a:sym typeface="Arial"/>
              </a:rPr>
              <a:t>Web App Demo</a:t>
            </a:r>
            <a:endParaRPr sz="2700"/>
          </a:p>
        </p:txBody>
      </p:sp>
      <p:sp>
        <p:nvSpPr>
          <p:cNvPr id="126" name="Google Shape;126;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8185" lvl="0" marL="457200" rtl="0" algn="l">
              <a:spcBef>
                <a:spcPts val="0"/>
              </a:spcBef>
              <a:spcAft>
                <a:spcPts val="0"/>
              </a:spcAft>
              <a:buClr>
                <a:srgbClr val="000000"/>
              </a:buClr>
              <a:buSzPts val="1726"/>
              <a:buFont typeface="Arial"/>
              <a:buChar char="●"/>
            </a:pPr>
            <a:r>
              <a:rPr b="1" lang="en" sz="1725">
                <a:solidFill>
                  <a:srgbClr val="000000"/>
                </a:solidFill>
                <a:latin typeface="Arial"/>
                <a:ea typeface="Arial"/>
                <a:cs typeface="Arial"/>
                <a:sym typeface="Arial"/>
              </a:rPr>
              <a:t>UI (User Interface) Front End</a:t>
            </a:r>
            <a:endParaRPr b="1" sz="1725">
              <a:solidFill>
                <a:srgbClr val="000000"/>
              </a:solidFill>
              <a:latin typeface="Arial"/>
              <a:ea typeface="Arial"/>
              <a:cs typeface="Arial"/>
              <a:sym typeface="Arial"/>
            </a:endParaRPr>
          </a:p>
          <a:p>
            <a:pPr indent="0" lvl="0" marL="457200" rtl="0" algn="l">
              <a:spcBef>
                <a:spcPts val="1200"/>
              </a:spcBef>
              <a:spcAft>
                <a:spcPts val="0"/>
              </a:spcAft>
              <a:buNone/>
            </a:pPr>
            <a:r>
              <a:rPr b="1" lang="en" sz="1425">
                <a:solidFill>
                  <a:srgbClr val="000000"/>
                </a:solidFill>
                <a:latin typeface="Arial"/>
                <a:ea typeface="Arial"/>
                <a:cs typeface="Arial"/>
                <a:sym typeface="Arial"/>
              </a:rPr>
              <a:t>Indicators Selector Dropdown</a:t>
            </a:r>
            <a:endParaRPr b="1" sz="1425">
              <a:solidFill>
                <a:srgbClr val="000000"/>
              </a:solidFill>
              <a:latin typeface="Arial"/>
              <a:ea typeface="Arial"/>
              <a:cs typeface="Arial"/>
              <a:sym typeface="Arial"/>
            </a:endParaRPr>
          </a:p>
          <a:p>
            <a:pPr indent="0" lvl="0" marL="457200" rtl="0" algn="l">
              <a:spcBef>
                <a:spcPts val="1200"/>
              </a:spcBef>
              <a:spcAft>
                <a:spcPts val="0"/>
              </a:spcAft>
              <a:buNone/>
            </a:pPr>
            <a:r>
              <a:rPr lang="en" sz="1425">
                <a:solidFill>
                  <a:srgbClr val="000000"/>
                </a:solidFill>
                <a:latin typeface="Arial"/>
                <a:ea typeface="Arial"/>
                <a:cs typeface="Arial"/>
                <a:sym typeface="Arial"/>
              </a:rPr>
              <a:t>For each selected indicator, utilize a Choropleth map with a slide bar on years, a scatter plot on Visibility Graphs, and lastly cluster the data on all indicators using KMeans clustering methods.</a:t>
            </a:r>
            <a:endParaRPr sz="1425">
              <a:solidFill>
                <a:srgbClr val="000000"/>
              </a:solidFill>
              <a:latin typeface="Arial"/>
              <a:ea typeface="Arial"/>
              <a:cs typeface="Arial"/>
              <a:sym typeface="Arial"/>
            </a:endParaRPr>
          </a:p>
          <a:p>
            <a:pPr indent="-338185" lvl="0" marL="457200" rtl="0" algn="l">
              <a:spcBef>
                <a:spcPts val="1200"/>
              </a:spcBef>
              <a:spcAft>
                <a:spcPts val="0"/>
              </a:spcAft>
              <a:buClr>
                <a:srgbClr val="000000"/>
              </a:buClr>
              <a:buSzPts val="1726"/>
              <a:buFont typeface="Arial"/>
              <a:buChar char="●"/>
            </a:pPr>
            <a:r>
              <a:rPr b="1" lang="en" sz="1725">
                <a:solidFill>
                  <a:srgbClr val="000000"/>
                </a:solidFill>
                <a:latin typeface="Arial"/>
                <a:ea typeface="Arial"/>
                <a:cs typeface="Arial"/>
                <a:sym typeface="Arial"/>
              </a:rPr>
              <a:t>Data Visualization with Interactivity</a:t>
            </a:r>
            <a:endParaRPr b="1" sz="1725">
              <a:solidFill>
                <a:srgbClr val="000000"/>
              </a:solidFill>
              <a:latin typeface="Arial"/>
              <a:ea typeface="Arial"/>
              <a:cs typeface="Arial"/>
              <a:sym typeface="Arial"/>
            </a:endParaRPr>
          </a:p>
          <a:p>
            <a:pPr indent="-319135" lvl="0" marL="914400" rtl="0" algn="l">
              <a:spcBef>
                <a:spcPts val="0"/>
              </a:spcBef>
              <a:spcAft>
                <a:spcPts val="0"/>
              </a:spcAft>
              <a:buClr>
                <a:srgbClr val="000000"/>
              </a:buClr>
              <a:buSzPts val="1426"/>
              <a:buFont typeface="Arial"/>
              <a:buAutoNum type="arabicPeriod"/>
            </a:pPr>
            <a:r>
              <a:rPr lang="en" sz="1425">
                <a:solidFill>
                  <a:srgbClr val="000000"/>
                </a:solidFill>
                <a:latin typeface="Arial"/>
                <a:ea typeface="Arial"/>
                <a:cs typeface="Arial"/>
                <a:sym typeface="Arial"/>
              </a:rPr>
              <a:t>Any indicators could be shown in three graphs to the users if the users use the </a:t>
            </a:r>
            <a:r>
              <a:rPr b="1" lang="en" sz="1425">
                <a:solidFill>
                  <a:srgbClr val="000000"/>
                </a:solidFill>
                <a:latin typeface="Arial"/>
                <a:ea typeface="Arial"/>
                <a:cs typeface="Arial"/>
                <a:sym typeface="Arial"/>
              </a:rPr>
              <a:t>indicator selector</a:t>
            </a:r>
            <a:endParaRPr b="1" sz="1425">
              <a:solidFill>
                <a:srgbClr val="000000"/>
              </a:solidFill>
              <a:latin typeface="Arial"/>
              <a:ea typeface="Arial"/>
              <a:cs typeface="Arial"/>
              <a:sym typeface="Arial"/>
            </a:endParaRPr>
          </a:p>
          <a:p>
            <a:pPr indent="-319135" lvl="0" marL="914400" rtl="0" algn="l">
              <a:spcBef>
                <a:spcPts val="0"/>
              </a:spcBef>
              <a:spcAft>
                <a:spcPts val="0"/>
              </a:spcAft>
              <a:buClr>
                <a:srgbClr val="000000"/>
              </a:buClr>
              <a:buSzPts val="1426"/>
              <a:buFont typeface="Arial"/>
              <a:buAutoNum type="arabicPeriod"/>
            </a:pPr>
            <a:r>
              <a:rPr lang="en" sz="1425">
                <a:solidFill>
                  <a:srgbClr val="000000"/>
                </a:solidFill>
                <a:latin typeface="Arial"/>
                <a:ea typeface="Arial"/>
                <a:cs typeface="Arial"/>
                <a:sym typeface="Arial"/>
              </a:rPr>
              <a:t>Any years’ data could be shown in the first map if the users use </a:t>
            </a:r>
            <a:r>
              <a:rPr b="1" lang="en" sz="1425">
                <a:solidFill>
                  <a:srgbClr val="000000"/>
                </a:solidFill>
                <a:latin typeface="Arial"/>
                <a:ea typeface="Arial"/>
                <a:cs typeface="Arial"/>
                <a:sym typeface="Arial"/>
              </a:rPr>
              <a:t>the slide bar.</a:t>
            </a:r>
            <a:endParaRPr sz="1425">
              <a:solidFill>
                <a:srgbClr val="000000"/>
              </a:solidFill>
              <a:latin typeface="Arial"/>
              <a:ea typeface="Arial"/>
              <a:cs typeface="Arial"/>
              <a:sym typeface="Arial"/>
            </a:endParaRPr>
          </a:p>
          <a:p>
            <a:pPr indent="-319135" lvl="0" marL="914400" rtl="0" algn="l">
              <a:spcBef>
                <a:spcPts val="0"/>
              </a:spcBef>
              <a:spcAft>
                <a:spcPts val="0"/>
              </a:spcAft>
              <a:buClr>
                <a:srgbClr val="000000"/>
              </a:buClr>
              <a:buSzPts val="1426"/>
              <a:buFont typeface="Arial"/>
              <a:buAutoNum type="arabicPeriod"/>
            </a:pPr>
            <a:r>
              <a:rPr lang="en" sz="1425">
                <a:solidFill>
                  <a:srgbClr val="000000"/>
                </a:solidFill>
                <a:latin typeface="Arial"/>
                <a:ea typeface="Arial"/>
                <a:cs typeface="Arial"/>
                <a:sym typeface="Arial"/>
              </a:rPr>
              <a:t>Zoom in, zoom out, select and other </a:t>
            </a:r>
            <a:r>
              <a:rPr b="1" lang="en" sz="1425">
                <a:solidFill>
                  <a:srgbClr val="000000"/>
                </a:solidFill>
                <a:latin typeface="Arial"/>
                <a:ea typeface="Arial"/>
                <a:cs typeface="Arial"/>
                <a:sym typeface="Arial"/>
              </a:rPr>
              <a:t>plotly operations</a:t>
            </a:r>
            <a:r>
              <a:rPr lang="en" sz="1425">
                <a:solidFill>
                  <a:srgbClr val="000000"/>
                </a:solidFill>
                <a:latin typeface="Arial"/>
                <a:ea typeface="Arial"/>
                <a:cs typeface="Arial"/>
                <a:sym typeface="Arial"/>
              </a:rPr>
              <a:t>.</a:t>
            </a:r>
            <a:endParaRPr sz="1500"/>
          </a:p>
        </p:txBody>
      </p:sp>
      <p:sp>
        <p:nvSpPr>
          <p:cNvPr id="127" name="Google Shape;127;p19"/>
          <p:cNvSpPr txBox="1"/>
          <p:nvPr/>
        </p:nvSpPr>
        <p:spPr>
          <a:xfrm>
            <a:off x="796275" y="4325700"/>
            <a:ext cx="550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Roboto"/>
                <a:ea typeface="Roboto"/>
                <a:cs typeface="Roboto"/>
                <a:sym typeface="Roboto"/>
              </a:rPr>
              <a:t>Want to see it? Let’s gooooo!</a:t>
            </a:r>
            <a:endParaRPr>
              <a:solidFill>
                <a:srgbClr val="FF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animEffect filter="fade" transition="in">
                                      <p:cBhvr>
                                        <p:cTn dur="1000"/>
                                        <p:tgtEl>
                                          <p:spTgt spid="1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animEffect filter="fade" transition="in">
                                      <p:cBhvr>
                                        <p:cTn dur="1000"/>
                                        <p:tgtEl>
                                          <p:spTgt spid="1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animEffect filter="fade" transition="in">
                                      <p:cBhvr>
                                        <p:cTn dur="1000"/>
                                        <p:tgtEl>
                                          <p:spTgt spid="12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3" st="3"/>
                                            </p:txEl>
                                          </p:spTgt>
                                        </p:tgtEl>
                                        <p:attrNameLst>
                                          <p:attrName>style.visibility</p:attrName>
                                        </p:attrNameLst>
                                      </p:cBhvr>
                                      <p:to>
                                        <p:strVal val="visible"/>
                                      </p:to>
                                    </p:set>
                                    <p:animEffect filter="fade" transition="in">
                                      <p:cBhvr>
                                        <p:cTn dur="1000"/>
                                        <p:tgtEl>
                                          <p:spTgt spid="12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4" st="4"/>
                                            </p:txEl>
                                          </p:spTgt>
                                        </p:tgtEl>
                                        <p:attrNameLst>
                                          <p:attrName>style.visibility</p:attrName>
                                        </p:attrNameLst>
                                      </p:cBhvr>
                                      <p:to>
                                        <p:strVal val="visible"/>
                                      </p:to>
                                    </p:set>
                                    <p:animEffect filter="fade" transition="in">
                                      <p:cBhvr>
                                        <p:cTn dur="1000"/>
                                        <p:tgtEl>
                                          <p:spTgt spid="12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5" st="5"/>
                                            </p:txEl>
                                          </p:spTgt>
                                        </p:tgtEl>
                                        <p:attrNameLst>
                                          <p:attrName>style.visibility</p:attrName>
                                        </p:attrNameLst>
                                      </p:cBhvr>
                                      <p:to>
                                        <p:strVal val="visible"/>
                                      </p:to>
                                    </p:set>
                                    <p:animEffect filter="fade" transition="in">
                                      <p:cBhvr>
                                        <p:cTn dur="1000"/>
                                        <p:tgtEl>
                                          <p:spTgt spid="12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6" st="6"/>
                                            </p:txEl>
                                          </p:spTgt>
                                        </p:tgtEl>
                                        <p:attrNameLst>
                                          <p:attrName>style.visibility</p:attrName>
                                        </p:attrNameLst>
                                      </p:cBhvr>
                                      <p:to>
                                        <p:strVal val="visible"/>
                                      </p:to>
                                    </p:set>
                                    <p:animEffect filter="fade" transition="in">
                                      <p:cBhvr>
                                        <p:cTn dur="1000"/>
                                        <p:tgtEl>
                                          <p:spTgt spid="126">
                                            <p:txEl>
                                              <p:pRg end="6" st="6"/>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11700" y="410000"/>
            <a:ext cx="8520600" cy="607800"/>
          </a:xfrm>
          <a:prstGeom prst="rect">
            <a:avLst/>
          </a:prstGeom>
          <a:solidFill>
            <a:schemeClr val="lt1"/>
          </a:solidFill>
        </p:spPr>
        <p:txBody>
          <a:bodyPr anchorCtr="0" anchor="t" bIns="91425" lIns="91425" spcFirstLastPara="1" rIns="91425" wrap="square" tIns="91425">
            <a:normAutofit/>
          </a:bodyPr>
          <a:lstStyle/>
          <a:p>
            <a:pPr indent="0" lvl="0" marL="0" rtl="0" algn="l">
              <a:spcBef>
                <a:spcPts val="0"/>
              </a:spcBef>
              <a:spcAft>
                <a:spcPts val="0"/>
              </a:spcAft>
              <a:buNone/>
            </a:pPr>
            <a:r>
              <a:rPr lang="en" sz="2700">
                <a:latin typeface="Arial"/>
                <a:ea typeface="Arial"/>
                <a:cs typeface="Arial"/>
                <a:sym typeface="Arial"/>
              </a:rPr>
              <a:t>Basic Analytics and Conclusion</a:t>
            </a:r>
            <a:endParaRPr sz="4600"/>
          </a:p>
        </p:txBody>
      </p:sp>
      <p:sp>
        <p:nvSpPr>
          <p:cNvPr id="133" name="Google Shape;133;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a:t>
            </a:r>
            <a:r>
              <a:rPr b="1" lang="en"/>
              <a:t>1990</a:t>
            </a:r>
            <a:r>
              <a:rPr lang="en"/>
              <a:t> to </a:t>
            </a:r>
            <a:r>
              <a:rPr b="1" lang="en"/>
              <a:t>2020</a:t>
            </a:r>
            <a:r>
              <a:rPr lang="en"/>
              <a:t>, the </a:t>
            </a:r>
            <a:r>
              <a:rPr b="1" lang="en"/>
              <a:t>overall trend</a:t>
            </a:r>
            <a:r>
              <a:rPr lang="en"/>
              <a:t> of most measures connected to GDP is quite </a:t>
            </a:r>
            <a:r>
              <a:rPr b="1" lang="en"/>
              <a:t>unstable</a:t>
            </a:r>
            <a:r>
              <a:rPr lang="en"/>
              <a:t>. The plausible </a:t>
            </a:r>
            <a:r>
              <a:rPr b="1" lang="en"/>
              <a:t>explanation </a:t>
            </a:r>
            <a:r>
              <a:rPr lang="en"/>
              <a:t>is that the </a:t>
            </a:r>
            <a:r>
              <a:rPr b="1" lang="en" u="sng"/>
              <a:t>global economic situation changes often</a:t>
            </a:r>
            <a:r>
              <a:rPr lang="en"/>
              <a:t>. However, if people focus only on a </a:t>
            </a:r>
            <a:r>
              <a:rPr b="1" lang="en"/>
              <a:t>short time period</a:t>
            </a:r>
            <a:r>
              <a:rPr lang="en"/>
              <a:t>, they will see a </a:t>
            </a:r>
            <a:r>
              <a:rPr b="1" lang="en"/>
              <a:t>definite trend</a:t>
            </a:r>
            <a:r>
              <a:rPr lang="en"/>
              <a:t>.  </a:t>
            </a:r>
            <a:endParaRPr/>
          </a:p>
          <a:p>
            <a:pPr indent="0" lvl="0" marL="0" rtl="0" algn="l">
              <a:spcBef>
                <a:spcPts val="1200"/>
              </a:spcBef>
              <a:spcAft>
                <a:spcPts val="1200"/>
              </a:spcAft>
              <a:buNone/>
            </a:pPr>
            <a:r>
              <a:rPr lang="en"/>
              <a:t>For example, </a:t>
            </a:r>
            <a:r>
              <a:rPr b="1" lang="en"/>
              <a:t>Global GDP growth</a:t>
            </a:r>
            <a:r>
              <a:rPr lang="en"/>
              <a:t> (code: </a:t>
            </a:r>
            <a:r>
              <a:rPr b="1" i="1" lang="en"/>
              <a:t>NY.GDP.MKTP.KD.ZG</a:t>
            </a:r>
            <a:r>
              <a:rPr lang="en"/>
              <a:t>) has clearly </a:t>
            </a:r>
            <a:r>
              <a:rPr i="1" lang="en" u="sng"/>
              <a:t>decreased</a:t>
            </a:r>
            <a:r>
              <a:rPr lang="en"/>
              <a:t> from </a:t>
            </a:r>
            <a:r>
              <a:rPr b="1" lang="en"/>
              <a:t>2014</a:t>
            </a:r>
            <a:r>
              <a:rPr lang="en"/>
              <a:t> and </a:t>
            </a:r>
            <a:r>
              <a:rPr b="1" lang="en"/>
              <a:t>2015</a:t>
            </a:r>
            <a:r>
              <a:rPr lang="en"/>
              <a:t>. During </a:t>
            </a:r>
            <a:r>
              <a:rPr b="1" lang="en"/>
              <a:t>1995-1997</a:t>
            </a:r>
            <a:r>
              <a:rPr lang="en"/>
              <a:t>, the same indices showed a </a:t>
            </a:r>
            <a:r>
              <a:rPr i="1" lang="en" u="sng"/>
              <a:t>consistent upward tendency</a:t>
            </a:r>
            <a:r>
              <a:rPr lang="en"/>
              <a:t>. As a user curious in historical economic growth rates, this web application is ideal for analysis.</a:t>
            </a:r>
            <a:endParaRPr/>
          </a:p>
        </p:txBody>
      </p:sp>
      <p:sp>
        <p:nvSpPr>
          <p:cNvPr id="134" name="Google Shape;134;p20"/>
          <p:cNvSpPr txBox="1"/>
          <p:nvPr/>
        </p:nvSpPr>
        <p:spPr>
          <a:xfrm>
            <a:off x="7274075" y="4347225"/>
            <a:ext cx="146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User story page</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animEffect filter="fade" transition="in">
                                      <p:cBhvr>
                                        <p:cTn dur="1000"/>
                                        <p:tgtEl>
                                          <p:spTgt spid="1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animEffect filter="fade" transition="in">
                                      <p:cBhvr>
                                        <p:cTn dur="1000"/>
                                        <p:tgtEl>
                                          <p:spTgt spid="13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311700" y="410000"/>
            <a:ext cx="8520600" cy="607800"/>
          </a:xfrm>
          <a:prstGeom prst="rect">
            <a:avLst/>
          </a:prstGeom>
          <a:solidFill>
            <a:schemeClr val="lt1"/>
          </a:solidFill>
        </p:spPr>
        <p:txBody>
          <a:bodyPr anchorCtr="0" anchor="t" bIns="91425" lIns="91425" spcFirstLastPara="1" rIns="91425" wrap="square" tIns="91425">
            <a:normAutofit/>
          </a:bodyPr>
          <a:lstStyle/>
          <a:p>
            <a:pPr indent="0" lvl="0" marL="0" rtl="0" algn="l">
              <a:spcBef>
                <a:spcPts val="0"/>
              </a:spcBef>
              <a:spcAft>
                <a:spcPts val="0"/>
              </a:spcAft>
              <a:buNone/>
            </a:pPr>
            <a:r>
              <a:rPr lang="en" sz="2700">
                <a:latin typeface="Arial"/>
                <a:ea typeface="Arial"/>
                <a:cs typeface="Arial"/>
                <a:sym typeface="Arial"/>
              </a:rPr>
              <a:t>Basic Analytics and Conclusion</a:t>
            </a:r>
            <a:endParaRPr sz="4600"/>
          </a:p>
        </p:txBody>
      </p:sp>
      <p:sp>
        <p:nvSpPr>
          <p:cNvPr id="140" name="Google Shape;140;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Almost every indicator behaves differently in different nations and locations throughout time. </a:t>
            </a:r>
            <a:endParaRPr b="1"/>
          </a:p>
          <a:p>
            <a:pPr indent="0" lvl="0" marL="0" rtl="0" algn="l">
              <a:spcBef>
                <a:spcPts val="1200"/>
              </a:spcBef>
              <a:spcAft>
                <a:spcPts val="0"/>
              </a:spcAft>
              <a:buNone/>
            </a:pPr>
            <a:r>
              <a:rPr lang="en"/>
              <a:t>As a user who is interested in regional socioeconomic data discrepancies, like an UN offcial. It is an excellent research tool. </a:t>
            </a:r>
            <a:endParaRPr/>
          </a:p>
          <a:p>
            <a:pPr indent="0" lvl="0" marL="0" rtl="0" algn="l">
              <a:spcBef>
                <a:spcPts val="1200"/>
              </a:spcBef>
              <a:spcAft>
                <a:spcPts val="1200"/>
              </a:spcAft>
              <a:buNone/>
            </a:pPr>
            <a:r>
              <a:rPr lang="en"/>
              <a:t>Using gross savings as an example (code: AG.PRD.FOOD.XD), China has the highest value from 2000 to 2020, whereas Canada has a lesser value than China. It will be really beneficial to any people who are interested in this subject.</a:t>
            </a:r>
            <a:endParaRPr/>
          </a:p>
        </p:txBody>
      </p:sp>
      <p:sp>
        <p:nvSpPr>
          <p:cNvPr id="141" name="Google Shape;141;p21"/>
          <p:cNvSpPr txBox="1"/>
          <p:nvPr/>
        </p:nvSpPr>
        <p:spPr>
          <a:xfrm>
            <a:off x="7274075" y="4347225"/>
            <a:ext cx="146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User story page</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animEffect filter="fade" transition="in">
                                      <p:cBhvr>
                                        <p:cTn dur="1000"/>
                                        <p:tgtEl>
                                          <p:spTgt spid="1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1" st="1"/>
                                            </p:txEl>
                                          </p:spTgt>
                                        </p:tgtEl>
                                        <p:attrNameLst>
                                          <p:attrName>style.visibility</p:attrName>
                                        </p:attrNameLst>
                                      </p:cBhvr>
                                      <p:to>
                                        <p:strVal val="visible"/>
                                      </p:to>
                                    </p:set>
                                    <p:animEffect filter="fade" transition="in">
                                      <p:cBhvr>
                                        <p:cTn dur="1000"/>
                                        <p:tgtEl>
                                          <p:spTgt spid="1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2" st="2"/>
                                            </p:txEl>
                                          </p:spTgt>
                                        </p:tgtEl>
                                        <p:attrNameLst>
                                          <p:attrName>style.visibility</p:attrName>
                                        </p:attrNameLst>
                                      </p:cBhvr>
                                      <p:to>
                                        <p:strVal val="visible"/>
                                      </p:to>
                                    </p:set>
                                    <p:animEffect filter="fade" transition="in">
                                      <p:cBhvr>
                                        <p:cTn dur="1000"/>
                                        <p:tgtEl>
                                          <p:spTgt spid="14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