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80" r:id="rId3"/>
    <p:sldId id="257" r:id="rId4"/>
    <p:sldId id="259" r:id="rId5"/>
    <p:sldId id="285" r:id="rId6"/>
    <p:sldId id="260" r:id="rId7"/>
    <p:sldId id="286" r:id="rId8"/>
    <p:sldId id="261" r:id="rId9"/>
    <p:sldId id="262" r:id="rId10"/>
    <p:sldId id="287" r:id="rId11"/>
    <p:sldId id="278" r:id="rId12"/>
    <p:sldId id="269" r:id="rId13"/>
    <p:sldId id="284" r:id="rId14"/>
    <p:sldId id="267" r:id="rId15"/>
    <p:sldId id="283" r:id="rId16"/>
    <p:sldId id="268" r:id="rId17"/>
    <p:sldId id="282" r:id="rId18"/>
    <p:sldId id="270" r:id="rId19"/>
    <p:sldId id="272" r:id="rId20"/>
    <p:sldId id="281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5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1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4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0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Zepto</a:t>
            </a:r>
            <a:r>
              <a:rPr dirty="0"/>
              <a:t>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Insights &amp; Visuals from Pricing and Product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5EE-4A60-25CF-FDA9-F0A0EAD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D0886-36EC-64B5-5D36-B62C6599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0E82-84F4-FC1E-A617-CA7F041C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371"/>
            <a:ext cx="4139218" cy="3253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11A7DF-C3DD-4A27-CAEB-BF404747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18" y="1697849"/>
            <a:ext cx="4739482" cy="31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0582-AC2C-E54D-CC7A-8CC79D36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69FA-6687-FA40-B4B3-1D3E87B9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169682"/>
            <a:ext cx="8583105" cy="61462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6D03-2056-4178-E0E5-00B660C0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90" y="2514347"/>
            <a:ext cx="6713419" cy="4173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5670A2-FB6D-EF2C-0757-7CA20B2C7E89}"/>
              </a:ext>
            </a:extLst>
          </p:cNvPr>
          <p:cNvSpPr txBox="1"/>
          <p:nvPr/>
        </p:nvSpPr>
        <p:spPr>
          <a:xfrm>
            <a:off x="2240635" y="975194"/>
            <a:ext cx="4834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Category-wise Trends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FC323-C4E4-98D1-D0D0-5813D5C9EAE6}"/>
              </a:ext>
            </a:extLst>
          </p:cNvPr>
          <p:cNvSpPr txBox="1"/>
          <p:nvPr/>
        </p:nvSpPr>
        <p:spPr>
          <a:xfrm>
            <a:off x="999526" y="2024697"/>
            <a:ext cx="731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Certain categories (Cooking </a:t>
            </a:r>
            <a:r>
              <a:rPr lang="en-US" dirty="0" err="1"/>
              <a:t>essential,munchies</a:t>
            </a:r>
            <a:r>
              <a:rPr lang="en-US" dirty="0"/>
              <a:t>) dominate in product 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8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Volume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Certain categories dominate the dataset – often grocery staples.</a:t>
            </a:r>
          </a:p>
          <a:p>
            <a:r>
              <a:t>• Less represented categories might be growth areas or niche markets.</a:t>
            </a:r>
          </a:p>
          <a:p>
            <a:r>
              <a:t>• Evaluate based on customer demand and profitability.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Problem  – Product &amp; Order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What are the most ordered products?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8BBB5-28C7-8D4D-836A-12680808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57652" y="251538"/>
            <a:ext cx="4104110" cy="85595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Discounted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Identify products with the highest discount rates.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A6B35-E9B6-2032-AC3F-581A221E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45"/>
                    </a14:imgEffect>
                    <a14:imgEffect>
                      <a14:saturation sat="1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718" y="1413105"/>
            <a:ext cx="7004116" cy="465586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dist="50800" dir="5400000" algn="ctr" rotWithShape="0">
              <a:schemeClr val="bg2">
                <a:alpha val="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Problem  – Outlier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Are there pricing or quantity anomalies?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003D9-DD6A-282D-D710-810DEBB5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4302"/>
            <a:ext cx="4319905" cy="3424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65B82-EFAA-321C-8EA2-42DEE4A4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74302"/>
            <a:ext cx="4319905" cy="34242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MRP, Low Discount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Products priced high with minimal or no discounts indicate premium branding.</a:t>
            </a:r>
          </a:p>
          <a:p>
            <a:r>
              <a:t>• Monitor performance to ensure they meet expected sales.</a:t>
            </a:r>
          </a:p>
          <a:p>
            <a:r>
              <a:t>• Explore bundling or loyalty discounts for these items.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Business Problem</a:t>
            </a:r>
            <a:r>
              <a:rPr lang="en-US" dirty="0"/>
              <a:t> </a:t>
            </a:r>
            <a:r>
              <a:rPr dirty="0"/>
              <a:t>– Category-Wise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Which categories or regions underperform?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1F04D-2A30-C46F-9E36-BE9DA9DD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549" y="2743200"/>
            <a:ext cx="663892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Discount Strategy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842E51-30C1-7A75-2B41-0FCB2661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" y="2375554"/>
            <a:ext cx="4026239" cy="2837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42993-6A60-1126-0FF6-93E14891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695" y="2375554"/>
            <a:ext cx="4588710" cy="28374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Pricing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Dynamic pricing can optimize profit based on time, demand, and stock levels.</a:t>
            </a:r>
          </a:p>
          <a:p>
            <a:r>
              <a:rPr dirty="0"/>
              <a:t>• Data-driven rules improve flexibility and responsiveness.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derive actionable insights from Zepto’s data</a:t>
            </a:r>
          </a:p>
          <a:p>
            <a:r>
              <a:t>that improve operations, customer targeting, and sales strategies.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Top products drive majority of revenue.</a:t>
            </a:r>
          </a:p>
          <a:p>
            <a:r>
              <a:rPr dirty="0"/>
              <a:t>• Detected anomalies in pricing and quantity.</a:t>
            </a:r>
          </a:p>
          <a:p>
            <a:r>
              <a:rPr dirty="0"/>
              <a:t>• Specific categories underperform.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Any </a:t>
            </a:r>
            <a:r>
              <a:rPr dirty="0"/>
              <a:t>Questions?</a:t>
            </a:r>
          </a:p>
          <a:p>
            <a:r>
              <a:rPr dirty="0"/>
              <a:t>• Contact: debankur.biswas</a:t>
            </a:r>
            <a:r>
              <a:rPr lang="en-US" dirty="0"/>
              <a:t>0302</a:t>
            </a:r>
            <a:r>
              <a:rPr dirty="0"/>
              <a:t>@</a:t>
            </a:r>
            <a:r>
              <a:rPr lang="en-US" dirty="0"/>
              <a:t>gmail</a:t>
            </a:r>
            <a:r>
              <a:rPr dirty="0"/>
              <a:t>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includes product-level info from Zepto platform</a:t>
            </a:r>
          </a:p>
          <a:p>
            <a:r>
              <a:t>• Key columns: Product Name, Brand, MRP, Discount Percent, Discounted Selling Price, Category</a:t>
            </a:r>
          </a:p>
          <a:p>
            <a:r>
              <a:t>• Focused on pricing structure, category-wise analysis, and discount effectiveness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D3360-4802-A789-9FE3-F0808F5C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1973"/>
            <a:ext cx="9144000" cy="1881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High correlation observed between MRP and Discounted Selling Price.</a:t>
            </a:r>
          </a:p>
          <a:p>
            <a:r>
              <a:rPr dirty="0"/>
              <a:t>• Some categories show excessive discounting with minimal price realization.</a:t>
            </a:r>
            <a:r>
              <a:rPr lang="en-US" dirty="0"/>
              <a:t> ?</a:t>
            </a:r>
            <a:endParaRPr dirty="0"/>
          </a:p>
          <a:p>
            <a:r>
              <a:rPr dirty="0"/>
              <a:t>• Several outliers indicate potential pricing errors or high-end products.</a:t>
            </a:r>
            <a:r>
              <a:rPr lang="en-US" dirty="0"/>
              <a:t> ?</a:t>
            </a:r>
            <a:endParaRPr dirty="0"/>
          </a:p>
          <a:p>
            <a:r>
              <a:rPr dirty="0"/>
              <a:t>• Category-based pricing trends suggest need for cluster-based discounting.</a:t>
            </a:r>
            <a:r>
              <a:rPr lang="en-US" dirty="0"/>
              <a:t> 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F899-181E-23F5-2250-894C3022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6EF3-ADA5-004F-489E-4D9D3BE8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0B002-6678-F13B-428F-05B34789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76" y="0"/>
            <a:ext cx="7128776" cy="63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0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Strong positive correlation between MRP and Discounted Selling Price.</a:t>
            </a:r>
          </a:p>
          <a:p>
            <a:r>
              <a:t>• Weak or no correlation between discount percentage and final price suggests inconsistent discount application.</a:t>
            </a:r>
          </a:p>
          <a:p>
            <a:r>
              <a:t>• Useful for pricing models and discount effectiveness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B9B-D3AE-CD63-B614-82EA2F60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8B3E8-6AC7-A214-73D7-32503A12D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70" y="348791"/>
            <a:ext cx="7740261" cy="5600993"/>
          </a:xfrm>
        </p:spPr>
      </p:pic>
    </p:spTree>
    <p:extLst>
      <p:ext uri="{BB962C8B-B14F-4D97-AF65-F5344CB8AC3E}">
        <p14:creationId xmlns:p14="http://schemas.microsoft.com/office/powerpoint/2010/main" val="32552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Patterns (Scatter 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Products with high MRP often have high discounts, but some low-MRP products also have deep cuts.</a:t>
            </a:r>
          </a:p>
          <a:p>
            <a:r>
              <a:t>• Category clusters visible – some categories consistently over-discounted.</a:t>
            </a:r>
          </a:p>
          <a:p>
            <a:r>
              <a:t>• Scatter plot helps spot outlier discount behavior.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Category-wise Pricing Trends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Certain categories (</a:t>
            </a:r>
            <a:r>
              <a:rPr lang="en-US" dirty="0"/>
              <a:t>Personal care</a:t>
            </a:r>
            <a:r>
              <a:rPr dirty="0"/>
              <a:t>) dominate in product </a:t>
            </a:r>
            <a:r>
              <a:rPr lang="en-US" dirty="0"/>
              <a:t>price.</a:t>
            </a:r>
            <a:endParaRPr dirty="0"/>
          </a:p>
          <a:p>
            <a:r>
              <a:rPr dirty="0"/>
              <a:t>• Luxury or niche categories may have higher MRP but limited discounting.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112</TotalTime>
  <Words>454</Words>
  <Application>Microsoft Office PowerPoint</Application>
  <PresentationFormat>On-screen Show (4:3)</PresentationFormat>
  <Paragraphs>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Zepto Data Analysis Report</vt:lpstr>
      <vt:lpstr>Objective</vt:lpstr>
      <vt:lpstr>Dataset Overview</vt:lpstr>
      <vt:lpstr>Key Insights</vt:lpstr>
      <vt:lpstr>PowerPoint Presentation</vt:lpstr>
      <vt:lpstr>Correlation Analysis</vt:lpstr>
      <vt:lpstr>PowerPoint Presentation</vt:lpstr>
      <vt:lpstr>Discount Patterns (Scatter Plot)</vt:lpstr>
      <vt:lpstr>Category-wise Pricing Trends </vt:lpstr>
      <vt:lpstr> </vt:lpstr>
      <vt:lpstr> </vt:lpstr>
      <vt:lpstr>Category Volume Contribution</vt:lpstr>
      <vt:lpstr>Business Problem  – Product &amp; Order Insights</vt:lpstr>
      <vt:lpstr>Top Discounted Products</vt:lpstr>
      <vt:lpstr>Business Problem  – Outlier Detection</vt:lpstr>
      <vt:lpstr>High MRP, Low Discount Items</vt:lpstr>
      <vt:lpstr>Business Problem – Category-Wise Performance</vt:lpstr>
      <vt:lpstr>Discount Strategy by Category</vt:lpstr>
      <vt:lpstr>Dynamic Pricing Opportunities</vt:lpstr>
      <vt:lpstr>Key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Debankur Biswas</cp:lastModifiedBy>
  <cp:revision>3</cp:revision>
  <dcterms:created xsi:type="dcterms:W3CDTF">2013-01-27T09:14:16Z</dcterms:created>
  <dcterms:modified xsi:type="dcterms:W3CDTF">2025-07-29T06:35:37Z</dcterms:modified>
  <cp:category/>
</cp:coreProperties>
</file>