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40"/>
  </p:notesMasterIdLst>
  <p:sldIdLst>
    <p:sldId id="256" r:id="rId2"/>
    <p:sldId id="257" r:id="rId3"/>
    <p:sldId id="29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3" r:id="rId14"/>
    <p:sldId id="300" r:id="rId15"/>
    <p:sldId id="281" r:id="rId16"/>
    <p:sldId id="282" r:id="rId17"/>
    <p:sldId id="283" r:id="rId18"/>
    <p:sldId id="284" r:id="rId19"/>
    <p:sldId id="289" r:id="rId20"/>
    <p:sldId id="290" r:id="rId21"/>
    <p:sldId id="285" r:id="rId22"/>
    <p:sldId id="286" r:id="rId23"/>
    <p:sldId id="293" r:id="rId24"/>
    <p:sldId id="294" r:id="rId25"/>
    <p:sldId id="297" r:id="rId26"/>
    <p:sldId id="301" r:id="rId27"/>
    <p:sldId id="291" r:id="rId28"/>
    <p:sldId id="287" r:id="rId29"/>
    <p:sldId id="302" r:id="rId30"/>
    <p:sldId id="295" r:id="rId31"/>
    <p:sldId id="298" r:id="rId32"/>
    <p:sldId id="303" r:id="rId33"/>
    <p:sldId id="274" r:id="rId34"/>
    <p:sldId id="275" r:id="rId35"/>
    <p:sldId id="296" r:id="rId36"/>
    <p:sldId id="292" r:id="rId37"/>
    <p:sldId id="276" r:id="rId38"/>
    <p:sldId id="304" r:id="rId39"/>
  </p:sldIdLst>
  <p:sldSz cx="9144000" cy="6858000" type="screen4x3"/>
  <p:notesSz cx="6858000" cy="9144000"/>
  <p:defaultTextStyle>
    <a:defPPr>
      <a:defRPr lang="en-AU"/>
    </a:defPPr>
    <a:lvl1pPr algn="ctr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EE2"/>
    <a:srgbClr val="DE8400"/>
    <a:srgbClr val="9F5FCF"/>
    <a:srgbClr val="FFDC6D"/>
    <a:srgbClr val="4CBC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19EB8184-D2F2-443B-B779-F46977407E74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95288" y="3681413"/>
            <a:ext cx="8389937" cy="280828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95288" y="1412875"/>
            <a:ext cx="8389937" cy="23050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sz="1800"/>
              <a:t>    </a:t>
            </a:r>
          </a:p>
        </p:txBody>
      </p:sp>
      <p:pic>
        <p:nvPicPr>
          <p:cNvPr id="6" name="Picture 27" descr="Monash_logo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368300"/>
            <a:ext cx="417671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395288" y="944563"/>
            <a:ext cx="8389937" cy="541337"/>
            <a:chOff x="249" y="595"/>
            <a:chExt cx="5285" cy="341"/>
          </a:xfrm>
        </p:grpSpPr>
        <p:sp>
          <p:nvSpPr>
            <p:cNvPr id="8" name="Rectangle 30"/>
            <p:cNvSpPr>
              <a:spLocks noChangeArrowheads="1"/>
            </p:cNvSpPr>
            <p:nvPr userDrawn="1"/>
          </p:nvSpPr>
          <p:spPr bwMode="auto">
            <a:xfrm rot="2700000">
              <a:off x="691" y="664"/>
              <a:ext cx="273" cy="2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249" y="595"/>
              <a:ext cx="5285" cy="30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576000" tIns="46800" anchor="ctr"/>
            <a:lstStyle/>
            <a:p>
              <a:pPr algn="l">
                <a:spcBef>
                  <a:spcPct val="0"/>
                </a:spcBef>
                <a:defRPr/>
              </a:pPr>
              <a:endParaRPr 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1557339"/>
            <a:ext cx="7669213" cy="791542"/>
          </a:xfrm>
        </p:spPr>
        <p:txBody>
          <a:bodyPr lIns="0" anchor="t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2420888"/>
            <a:ext cx="7686675" cy="456283"/>
          </a:xfrm>
        </p:spPr>
        <p:txBody>
          <a:bodyPr lIns="0" anchor="b"/>
          <a:lstStyle>
            <a:lvl1pPr marL="0" indent="0">
              <a:spcBef>
                <a:spcPct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7544" y="3933056"/>
            <a:ext cx="806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b="1" dirty="0" smtClean="0">
                <a:solidFill>
                  <a:schemeClr val="bg1"/>
                </a:solidFill>
              </a:rPr>
              <a:t>Location and version of website: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67544" y="4320143"/>
            <a:ext cx="806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b="1" dirty="0" smtClean="0">
                <a:solidFill>
                  <a:schemeClr val="bg1"/>
                </a:solidFill>
              </a:rPr>
              <a:t>Scope: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67544" y="4708843"/>
            <a:ext cx="806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b="1" dirty="0" smtClean="0">
                <a:solidFill>
                  <a:schemeClr val="bg1"/>
                </a:solidFill>
              </a:rPr>
              <a:t>Deliverables: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7544" y="5087462"/>
            <a:ext cx="806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b="1" dirty="0" smtClean="0">
                <a:solidFill>
                  <a:schemeClr val="bg1"/>
                </a:solidFill>
              </a:rPr>
              <a:t>Requested</a:t>
            </a:r>
            <a:r>
              <a:rPr lang="en-AU" sz="1400" b="1" baseline="0" dirty="0" smtClean="0">
                <a:solidFill>
                  <a:schemeClr val="bg1"/>
                </a:solidFill>
              </a:rPr>
              <a:t> by</a:t>
            </a:r>
            <a:r>
              <a:rPr lang="en-AU" sz="1400" b="1" dirty="0" smtClean="0">
                <a:solidFill>
                  <a:schemeClr val="bg1"/>
                </a:solidFill>
              </a:rPr>
              <a:t>: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67544" y="5458928"/>
            <a:ext cx="806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b="1" dirty="0" smtClean="0">
                <a:solidFill>
                  <a:schemeClr val="bg1"/>
                </a:solidFill>
              </a:rPr>
              <a:t>Reviewed</a:t>
            </a:r>
            <a:r>
              <a:rPr lang="en-AU" sz="1400" b="1" baseline="0" dirty="0" smtClean="0">
                <a:solidFill>
                  <a:schemeClr val="bg1"/>
                </a:solidFill>
              </a:rPr>
              <a:t> by</a:t>
            </a:r>
            <a:r>
              <a:rPr lang="en-AU" sz="1400" b="1" dirty="0" smtClean="0">
                <a:solidFill>
                  <a:schemeClr val="bg1"/>
                </a:solidFill>
              </a:rPr>
              <a:t>: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67544" y="5807638"/>
            <a:ext cx="806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b="1" dirty="0" smtClean="0">
                <a:solidFill>
                  <a:schemeClr val="bg1"/>
                </a:solidFill>
              </a:rPr>
              <a:t>Reviewed</a:t>
            </a:r>
            <a:r>
              <a:rPr lang="en-AU" sz="1400" b="1" baseline="0" dirty="0" smtClean="0">
                <a:solidFill>
                  <a:schemeClr val="bg1"/>
                </a:solidFill>
              </a:rPr>
              <a:t> period</a:t>
            </a:r>
            <a:r>
              <a:rPr lang="en-AU" sz="1400" b="1" dirty="0" smtClean="0">
                <a:solidFill>
                  <a:schemeClr val="bg1"/>
                </a:solidFill>
              </a:rPr>
              <a:t>: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347864" y="3950079"/>
            <a:ext cx="4679950" cy="287337"/>
          </a:xfrm>
          <a:solidFill>
            <a:schemeClr val="accent1">
              <a:lumMod val="7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1172764" y="4330015"/>
            <a:ext cx="5832648" cy="288032"/>
          </a:xfr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2"/>
          </p:nvPr>
        </p:nvSpPr>
        <p:spPr>
          <a:xfrm>
            <a:off x="1684984" y="4718715"/>
            <a:ext cx="5832648" cy="288032"/>
          </a:xfr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1788180" y="5097334"/>
            <a:ext cx="5832648" cy="288032"/>
          </a:xfr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1699844" y="5468800"/>
            <a:ext cx="5832648" cy="288032"/>
          </a:xfr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2035392" y="5817510"/>
            <a:ext cx="5832648" cy="288032"/>
          </a:xfr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0801" y="6309320"/>
            <a:ext cx="119697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fld id="{2AD2B6E9-2295-40F0-AF81-9FDCEDEBCC95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5776" y="6309320"/>
            <a:ext cx="453707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 b="1"/>
            </a:lvl1pPr>
          </a:lstStyle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1126" y="6309320"/>
            <a:ext cx="14446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900" b="1">
                <a:solidFill>
                  <a:schemeClr val="tx2"/>
                </a:solidFill>
              </a:defRPr>
            </a:lvl1pPr>
          </a:lstStyle>
          <a:p>
            <a:fld id="{ADA5FFF0-AFD0-4B65-AB58-C9BA7A677B0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6063" y="333375"/>
            <a:ext cx="2090737" cy="5792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333375"/>
            <a:ext cx="6119813" cy="5792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0801" y="6309320"/>
            <a:ext cx="119697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fld id="{87C8B9D0-DD43-4C37-8F42-14D5366824B4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5776" y="6309320"/>
            <a:ext cx="453707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 b="1"/>
            </a:lvl1pPr>
          </a:lstStyle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1126" y="6309320"/>
            <a:ext cx="14446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900" b="1">
                <a:solidFill>
                  <a:schemeClr val="tx2"/>
                </a:solidFill>
              </a:defRPr>
            </a:lvl1pPr>
          </a:lstStyle>
          <a:p>
            <a:fld id="{ADA5FFF0-AFD0-4B65-AB58-C9BA7A677B0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95288" y="3681413"/>
            <a:ext cx="8389937" cy="280828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95288" y="1412875"/>
            <a:ext cx="8389937" cy="23050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sz="1800"/>
              <a:t>    </a:t>
            </a:r>
          </a:p>
        </p:txBody>
      </p:sp>
      <p:pic>
        <p:nvPicPr>
          <p:cNvPr id="6" name="Picture 27" descr="Monash_logo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368300"/>
            <a:ext cx="417671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95288" y="944563"/>
            <a:ext cx="8389937" cy="541337"/>
            <a:chOff x="249" y="595"/>
            <a:chExt cx="5285" cy="341"/>
          </a:xfrm>
        </p:grpSpPr>
        <p:sp>
          <p:nvSpPr>
            <p:cNvPr id="8" name="Rectangle 30"/>
            <p:cNvSpPr>
              <a:spLocks noChangeArrowheads="1"/>
            </p:cNvSpPr>
            <p:nvPr userDrawn="1"/>
          </p:nvSpPr>
          <p:spPr bwMode="auto">
            <a:xfrm rot="2700000">
              <a:off x="691" y="664"/>
              <a:ext cx="273" cy="2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249" y="595"/>
              <a:ext cx="5285" cy="30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576000" tIns="46800" anchor="ctr"/>
            <a:lstStyle/>
            <a:p>
              <a:pPr algn="l">
                <a:spcBef>
                  <a:spcPct val="0"/>
                </a:spcBef>
                <a:defRPr/>
              </a:pPr>
              <a:endParaRPr 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1557339"/>
            <a:ext cx="7669213" cy="791542"/>
          </a:xfrm>
        </p:spPr>
        <p:txBody>
          <a:bodyPr lIns="0" anchor="t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639" y="4293096"/>
            <a:ext cx="6840761" cy="312267"/>
          </a:xfrm>
        </p:spPr>
        <p:txBody>
          <a:bodyPr lIns="90000" anchor="b"/>
          <a:lstStyle>
            <a:lvl1pPr marL="0" indent="0">
              <a:spcBef>
                <a:spcPct val="0"/>
              </a:spcBef>
              <a:buFontTx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Rectangle 3"/>
          <p:cNvSpPr txBox="1">
            <a:spLocks noChangeArrowheads="1"/>
          </p:cNvSpPr>
          <p:nvPr userDrawn="1"/>
        </p:nvSpPr>
        <p:spPr bwMode="auto">
          <a:xfrm>
            <a:off x="827584" y="3789040"/>
            <a:ext cx="7686675" cy="45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spcBef>
                <a:spcPct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Contact: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331639" y="4561557"/>
            <a:ext cx="5253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b="1" dirty="0" smtClean="0">
                <a:solidFill>
                  <a:schemeClr val="bg1"/>
                </a:solidFill>
              </a:rPr>
              <a:t>User</a:t>
            </a:r>
            <a:r>
              <a:rPr lang="en-AU" sz="1400" b="1" baseline="0" dirty="0" smtClean="0">
                <a:solidFill>
                  <a:schemeClr val="bg1"/>
                </a:solidFill>
              </a:rPr>
              <a:t> Experience Team 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331639" y="4825528"/>
            <a:ext cx="5253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b="1" i="1" dirty="0" smtClean="0">
                <a:solidFill>
                  <a:schemeClr val="bg1"/>
                </a:solidFill>
              </a:rPr>
              <a:t>eSolutions</a:t>
            </a:r>
            <a:endParaRPr lang="en-AU" i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331639" y="5089499"/>
            <a:ext cx="5253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b="1" i="0" dirty="0" smtClean="0">
                <a:solidFill>
                  <a:schemeClr val="bg1"/>
                </a:solidFill>
              </a:rPr>
              <a:t>Phone:</a:t>
            </a:r>
            <a:endParaRPr lang="en-AU" i="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331639" y="5353471"/>
            <a:ext cx="5253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b="1" i="0" dirty="0" smtClean="0">
                <a:solidFill>
                  <a:schemeClr val="bg1"/>
                </a:solidFill>
              </a:rPr>
              <a:t>Email:</a:t>
            </a:r>
            <a:endParaRPr lang="en-AU" i="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2675335" y="2564904"/>
            <a:ext cx="4360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For</a:t>
            </a:r>
            <a:r>
              <a:rPr lang="en-AU" baseline="0" dirty="0" smtClean="0">
                <a:solidFill>
                  <a:schemeClr val="bg1"/>
                </a:solidFill>
              </a:rPr>
              <a:t> further information or details about this review... </a:t>
            </a:r>
            <a:endParaRPr lang="en-A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0801" y="6309320"/>
            <a:ext cx="119697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fld id="{CC0A9D8A-6D6D-4356-9B31-BEF98B603BBA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5776" y="6309320"/>
            <a:ext cx="453707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 b="1"/>
            </a:lvl1pPr>
          </a:lstStyle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1126" y="6309320"/>
            <a:ext cx="14446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900" b="1">
                <a:solidFill>
                  <a:schemeClr val="tx2"/>
                </a:solidFill>
              </a:defRPr>
            </a:lvl1pPr>
          </a:lstStyle>
          <a:p>
            <a:fld id="{ADA5FFF0-AFD0-4B65-AB58-C9BA7A677B0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1669" y="6309320"/>
            <a:ext cx="119697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fld id="{DD01C178-7086-4D74-ADB4-24E8E1A0C1A2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6644" y="6309320"/>
            <a:ext cx="453707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 b="1"/>
            </a:lvl1pPr>
          </a:lstStyle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1994" y="6309320"/>
            <a:ext cx="14446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900" b="1">
                <a:solidFill>
                  <a:schemeClr val="tx2"/>
                </a:solidFill>
              </a:defRPr>
            </a:lvl1pPr>
          </a:lstStyle>
          <a:p>
            <a:fld id="{ADA5FFF0-AFD0-4B65-AB58-C9BA7A677B0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00801" y="6309320"/>
            <a:ext cx="119697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fld id="{6454478A-E392-4699-86B4-A7E098A7DE53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5776" y="6309320"/>
            <a:ext cx="453707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 b="1"/>
            </a:lvl1pPr>
          </a:lstStyle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1126" y="6309320"/>
            <a:ext cx="14446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900" b="1">
                <a:solidFill>
                  <a:schemeClr val="tx2"/>
                </a:solidFill>
              </a:defRPr>
            </a:lvl1pPr>
          </a:lstStyle>
          <a:p>
            <a:fld id="{ADA5FFF0-AFD0-4B65-AB58-C9BA7A677B0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6DA7-610A-4A7D-9495-299B8F3C8B3F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Student survey: UX analysis</a:t>
            </a:r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DCF9-6907-48F6-9013-7C1CBA0431C0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Student survey: UX analysis</a:t>
            </a:r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0801" y="6309320"/>
            <a:ext cx="119697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fld id="{38F1A407-BE45-4DF5-A118-03A7927A51C1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5776" y="6309320"/>
            <a:ext cx="453707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 b="1"/>
            </a:lvl1pPr>
          </a:lstStyle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1126" y="6309320"/>
            <a:ext cx="14446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900" b="1">
                <a:solidFill>
                  <a:schemeClr val="tx2"/>
                </a:solidFill>
              </a:defRPr>
            </a:lvl1pPr>
          </a:lstStyle>
          <a:p>
            <a:fld id="{ADA5FFF0-AFD0-4B65-AB58-C9BA7A677B0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00801" y="6309320"/>
            <a:ext cx="119697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fld id="{6FD1DE16-9DEC-4A7D-8CF8-A6B98254D050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5776" y="6309320"/>
            <a:ext cx="453707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 b="1"/>
            </a:lvl1pPr>
          </a:lstStyle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1126" y="6309320"/>
            <a:ext cx="14446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900" b="1">
                <a:solidFill>
                  <a:schemeClr val="tx2"/>
                </a:solidFill>
              </a:defRPr>
            </a:lvl1pPr>
          </a:lstStyle>
          <a:p>
            <a:fld id="{ADA5FFF0-AFD0-4B65-AB58-C9BA7A677B0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00801" y="6309320"/>
            <a:ext cx="119697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fld id="{26B7C048-C3E8-4B10-B39C-41C60E78F311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5776" y="6309320"/>
            <a:ext cx="453707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 b="1"/>
            </a:lvl1pPr>
          </a:lstStyle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1126" y="6309320"/>
            <a:ext cx="14446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900" b="1">
                <a:solidFill>
                  <a:schemeClr val="tx2"/>
                </a:solidFill>
              </a:defRPr>
            </a:lvl1pPr>
          </a:lstStyle>
          <a:p>
            <a:fld id="{ADA5FFF0-AFD0-4B65-AB58-C9BA7A677B0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33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 smtClean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0801" y="6309320"/>
            <a:ext cx="119697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fld id="{0A2B133C-DEB1-436C-B18F-47E9DBF8506E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5776" y="6309320"/>
            <a:ext cx="453707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 b="1"/>
            </a:lvl1pPr>
          </a:lstStyle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1126" y="6309320"/>
            <a:ext cx="14446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900" b="1">
                <a:solidFill>
                  <a:schemeClr val="tx2"/>
                </a:solidFill>
              </a:defRPr>
            </a:lvl1pPr>
          </a:lstStyle>
          <a:p>
            <a:fld id="{ADA5FFF0-AFD0-4B65-AB58-C9BA7A677B09}" type="slidenum">
              <a:rPr lang="en-AU"/>
              <a:pPr/>
              <a:t>‹#›</a:t>
            </a:fld>
            <a:endParaRPr lang="en-AU"/>
          </a:p>
        </p:txBody>
      </p:sp>
      <p:grpSp>
        <p:nvGrpSpPr>
          <p:cNvPr id="13" name="Group 12"/>
          <p:cNvGrpSpPr/>
          <p:nvPr/>
        </p:nvGrpSpPr>
        <p:grpSpPr>
          <a:xfrm>
            <a:off x="467544" y="6192281"/>
            <a:ext cx="1584176" cy="324817"/>
            <a:chOff x="467544" y="6192281"/>
            <a:chExt cx="1584176" cy="324817"/>
          </a:xfrm>
        </p:grpSpPr>
        <p:pic>
          <p:nvPicPr>
            <p:cNvPr id="10" name="Picture 27" descr="Monash_logo_rgb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67544" y="6192281"/>
              <a:ext cx="1584176" cy="179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0" descr="logo-template-[Converted-for-landscape].png"/>
            <p:cNvPicPr>
              <a:picLocks noChangeAspect="1"/>
            </p:cNvPicPr>
            <p:nvPr userDrawn="1"/>
          </p:nvPicPr>
          <p:blipFill>
            <a:blip r:embed="rId15"/>
            <a:srcRect l="87107" t="51254"/>
            <a:stretch>
              <a:fillRect/>
            </a:stretch>
          </p:blipFill>
          <p:spPr>
            <a:xfrm>
              <a:off x="1275960" y="6336298"/>
              <a:ext cx="766750" cy="1808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68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g.rrr@ggg.com" TargetMode="External"/><Relationship Id="rId4" Type="http://schemas.openxmlformats.org/officeDocument/2006/relationships/hyperlink" Target="mailto:j.ddd@ggg.com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xx@xxxx.co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FileSender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Usability and Interaction Design review 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https://filesender.surfnet.nl/preview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err="1" smtClean="0"/>
              <a:t>FileSender</a:t>
            </a:r>
            <a:r>
              <a:rPr lang="en-AU" dirty="0" smtClean="0"/>
              <a:t> application functionality only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smtClean="0"/>
              <a:t>Wendy Mason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 err="1" smtClean="0"/>
              <a:t>Dharani</a:t>
            </a:r>
            <a:r>
              <a:rPr lang="en-AU" dirty="0" smtClean="0"/>
              <a:t> </a:t>
            </a:r>
            <a:r>
              <a:rPr lang="en-AU" dirty="0" err="1" smtClean="0"/>
              <a:t>Perera</a:t>
            </a:r>
            <a:r>
              <a:rPr lang="en-AU" dirty="0" smtClean="0"/>
              <a:t>-Schulz </a:t>
            </a:r>
            <a:r>
              <a:rPr lang="en-AU" dirty="0" smtClean="0"/>
              <a:t> </a:t>
            </a:r>
            <a:r>
              <a:rPr lang="en-AU" dirty="0" smtClean="0"/>
              <a:t>(Monash </a:t>
            </a:r>
            <a:r>
              <a:rPr lang="en-AU" dirty="0" smtClean="0"/>
              <a:t>University User Experience team)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05/03/2012 – 09/03/2012</a:t>
            </a:r>
            <a:endParaRPr lang="en-AU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42956" y="4725144"/>
            <a:ext cx="5832648" cy="288032"/>
          </a:xfrm>
        </p:spPr>
        <p:txBody>
          <a:bodyPr/>
          <a:lstStyle/>
          <a:p>
            <a:r>
              <a:rPr lang="en-AU" dirty="0" smtClean="0"/>
              <a:t>Finding and recommendations </a:t>
            </a:r>
            <a:endParaRPr lang="en-A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260648"/>
            <a:ext cx="8229600" cy="586551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AU" sz="2400" b="1" dirty="0" smtClean="0"/>
              <a:t>Issue 1F:</a:t>
            </a:r>
            <a:r>
              <a:rPr lang="en-AU" sz="2400" dirty="0" smtClean="0"/>
              <a:t> When the ‘Guest’ users a voucher the ‘File </a:t>
            </a:r>
            <a:r>
              <a:rPr lang="en-AU" sz="2400" dirty="0" err="1" smtClean="0"/>
              <a:t>uploader</a:t>
            </a:r>
            <a:r>
              <a:rPr lang="en-AU" sz="2400" dirty="0" smtClean="0"/>
              <a:t>’ gets a email indicating the ‘Guest’ has used the voucher. </a:t>
            </a:r>
          </a:p>
          <a:p>
            <a:pPr>
              <a:buNone/>
            </a:pPr>
            <a:endParaRPr lang="en-AU" sz="2400" dirty="0" smtClean="0"/>
          </a:p>
          <a:p>
            <a:pPr>
              <a:buNone/>
            </a:pPr>
            <a:r>
              <a:rPr lang="en-AU" sz="2400" b="1" dirty="0" smtClean="0"/>
              <a:t>Recommendation 1F: </a:t>
            </a:r>
            <a:r>
              <a:rPr lang="en-AU" sz="2400" dirty="0" smtClean="0"/>
              <a:t>Consider removing the email sent to the ‘File </a:t>
            </a:r>
            <a:r>
              <a:rPr lang="en-AU" sz="2400" dirty="0" err="1" smtClean="0"/>
              <a:t>uploader</a:t>
            </a:r>
            <a:r>
              <a:rPr lang="en-AU" sz="2400" dirty="0" smtClean="0"/>
              <a:t>’. When the ‘Guest’ users the voucher, the voucher is deleted automatically from the ‘My Files’ section and this is sufficient feedback. 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0A9D8A-6D6D-4356-9B31-BEF98B603BBA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260648"/>
            <a:ext cx="8229600" cy="586551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AU" sz="2400" b="1" dirty="0" smtClean="0"/>
              <a:t>Issue 1G:</a:t>
            </a:r>
            <a:r>
              <a:rPr lang="en-AU" sz="2400" dirty="0" smtClean="0"/>
              <a:t> Every time a voucher is deleted by the ‘File </a:t>
            </a:r>
            <a:r>
              <a:rPr lang="en-AU" sz="2400" dirty="0" err="1" smtClean="0"/>
              <a:t>uploader</a:t>
            </a:r>
            <a:r>
              <a:rPr lang="en-AU" sz="2400" dirty="0" smtClean="0"/>
              <a:t>’ a email is sent to the ‘File </a:t>
            </a:r>
            <a:r>
              <a:rPr lang="en-AU" sz="2400" dirty="0" err="1" smtClean="0"/>
              <a:t>uploader</a:t>
            </a:r>
            <a:r>
              <a:rPr lang="en-AU" sz="2400" dirty="0" smtClean="0"/>
              <a:t>’ indicating that they have deleted the voucher. </a:t>
            </a:r>
          </a:p>
          <a:p>
            <a:pPr>
              <a:buNone/>
            </a:pPr>
            <a:endParaRPr lang="en-AU" sz="2400" dirty="0" smtClean="0"/>
          </a:p>
          <a:p>
            <a:pPr>
              <a:buNone/>
            </a:pPr>
            <a:r>
              <a:rPr lang="en-AU" sz="2400" b="1" dirty="0" smtClean="0"/>
              <a:t>Recommendation 1G: </a:t>
            </a:r>
            <a:r>
              <a:rPr lang="en-AU" sz="2400" dirty="0" smtClean="0"/>
              <a:t>Consider removing the email sent to the ‘File </a:t>
            </a:r>
            <a:r>
              <a:rPr lang="en-AU" sz="2400" dirty="0" err="1" smtClean="0"/>
              <a:t>uploader</a:t>
            </a:r>
            <a:r>
              <a:rPr lang="en-AU" sz="2400" dirty="0" smtClean="0"/>
              <a:t>’. The confirmation message provided by the system is sufficient feedback. 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0A9D8A-6D6D-4356-9B31-BEF98B603BBA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11</a:t>
            </a:fld>
            <a:endParaRPr lang="en-A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260648"/>
            <a:ext cx="8229600" cy="586551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AU" sz="2400" b="1" dirty="0" smtClean="0"/>
              <a:t>Issue 2:</a:t>
            </a:r>
            <a:r>
              <a:rPr lang="en-AU" sz="2400" dirty="0" smtClean="0"/>
              <a:t> The email sent to </a:t>
            </a:r>
            <a:r>
              <a:rPr lang="en-AU" sz="2400" dirty="0" smtClean="0"/>
              <a:t>the</a:t>
            </a:r>
            <a:r>
              <a:rPr lang="en-AU" sz="2400" dirty="0" smtClean="0"/>
              <a:t> </a:t>
            </a:r>
            <a:r>
              <a:rPr lang="en-AU" sz="2400" dirty="0" smtClean="0"/>
              <a:t>‘Guest’ when a voucher is created for them has confusing wording:</a:t>
            </a:r>
          </a:p>
          <a:p>
            <a:pPr lvl="1">
              <a:spcBef>
                <a:spcPts val="1200"/>
              </a:spcBef>
            </a:pPr>
            <a:r>
              <a:rPr lang="en-AU" sz="2000" dirty="0" smtClean="0"/>
              <a:t>	 “With this voucher you can upload </a:t>
            </a:r>
            <a:r>
              <a:rPr lang="en-AU" sz="2000" dirty="0" smtClean="0">
                <a:solidFill>
                  <a:srgbClr val="FF0000"/>
                </a:solidFill>
              </a:rPr>
              <a:t>once one file </a:t>
            </a:r>
            <a:r>
              <a:rPr lang="en-AU" sz="2000" dirty="0" smtClean="0"/>
              <a:t>and make it available for download to a group of people.”</a:t>
            </a:r>
          </a:p>
          <a:p>
            <a:pPr lvl="1">
              <a:spcBef>
                <a:spcPts val="1200"/>
              </a:spcBef>
              <a:buNone/>
            </a:pPr>
            <a:r>
              <a:rPr lang="en-AU" sz="2000" dirty="0" smtClean="0"/>
              <a:t> </a:t>
            </a:r>
          </a:p>
          <a:p>
            <a:pPr>
              <a:buNone/>
            </a:pPr>
            <a:endParaRPr lang="en-AU" sz="2400" dirty="0" smtClean="0"/>
          </a:p>
          <a:p>
            <a:pPr>
              <a:buNone/>
            </a:pPr>
            <a:r>
              <a:rPr lang="en-AU" sz="2400" b="1" dirty="0" smtClean="0"/>
              <a:t>Recommendation 2: </a:t>
            </a:r>
            <a:r>
              <a:rPr lang="en-AU" sz="2400" dirty="0" smtClean="0"/>
              <a:t>Consider changing the email text to a more meaningful message and highlighting important information. </a:t>
            </a:r>
          </a:p>
          <a:p>
            <a:pPr>
              <a:buNone/>
            </a:pPr>
            <a:r>
              <a:rPr lang="en-AU" sz="2400" dirty="0" smtClean="0"/>
              <a:t>Example: “You can use this voucher </a:t>
            </a:r>
            <a:r>
              <a:rPr lang="en-AU" sz="2400" b="1" dirty="0" smtClean="0"/>
              <a:t>once</a:t>
            </a:r>
            <a:r>
              <a:rPr lang="en-AU" sz="2400" dirty="0" smtClean="0"/>
              <a:t> to upload </a:t>
            </a:r>
            <a:r>
              <a:rPr lang="en-AU" sz="2400" b="1" dirty="0" smtClean="0"/>
              <a:t>one file </a:t>
            </a:r>
            <a:r>
              <a:rPr lang="en-AU" sz="2400" dirty="0" smtClean="0"/>
              <a:t>and make it available for download to a group of people.” 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0A9D8A-6D6D-4356-9B31-BEF98B603BBA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12</a:t>
            </a:fld>
            <a:endParaRPr lang="en-A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260648"/>
            <a:ext cx="8229600" cy="586551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AU" sz="2400" b="1" dirty="0" smtClean="0"/>
              <a:t>Issue 3:</a:t>
            </a:r>
            <a:r>
              <a:rPr lang="en-AU" sz="2400" dirty="0" smtClean="0"/>
              <a:t> The message shown to the ‘Guest’ when they click on a URL of a used voucher is confusing. </a:t>
            </a:r>
          </a:p>
          <a:p>
            <a:pPr lvl="1">
              <a:spcBef>
                <a:spcPts val="1200"/>
              </a:spcBef>
            </a:pPr>
            <a:r>
              <a:rPr lang="en-AU" sz="2000" dirty="0" smtClean="0"/>
              <a:t>	“Voucher has been cancelled”. </a:t>
            </a:r>
          </a:p>
          <a:p>
            <a:pPr>
              <a:buNone/>
            </a:pPr>
            <a:endParaRPr lang="en-AU" sz="2400" dirty="0" smtClean="0"/>
          </a:p>
          <a:p>
            <a:pPr>
              <a:buNone/>
            </a:pPr>
            <a:r>
              <a:rPr lang="en-AU" sz="2400" b="1" dirty="0" smtClean="0"/>
              <a:t>Recommendation 3: </a:t>
            </a:r>
            <a:r>
              <a:rPr lang="en-AU" sz="2400" dirty="0" smtClean="0"/>
              <a:t>Consider changing the text to “Voucher has been used”. 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0A9D8A-6D6D-4356-9B31-BEF98B603BBA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13</a:t>
            </a:fld>
            <a:endParaRPr lang="en-A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File upload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01C178-7086-4D74-ADB4-24E8E1A0C1A2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14</a:t>
            </a:fld>
            <a:endParaRPr lang="en-A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260648"/>
            <a:ext cx="8229600" cy="586551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AU" sz="2400" b="1" dirty="0" smtClean="0"/>
              <a:t>Issue 4:</a:t>
            </a:r>
            <a:r>
              <a:rPr lang="en-AU" sz="2400" dirty="0" smtClean="0"/>
              <a:t> The step-by-step guide on how to upload a file is redundant and crowds the screen. The uploading process should be self explanatory. </a:t>
            </a:r>
          </a:p>
          <a:p>
            <a:pPr>
              <a:spcBef>
                <a:spcPts val="1200"/>
              </a:spcBef>
              <a:buNone/>
            </a:pPr>
            <a:endParaRPr lang="en-AU" sz="2000" dirty="0" smtClean="0"/>
          </a:p>
          <a:p>
            <a:pPr>
              <a:buNone/>
            </a:pPr>
            <a:endParaRPr lang="en-AU" sz="2400" dirty="0" smtClean="0"/>
          </a:p>
          <a:p>
            <a:pPr>
              <a:buNone/>
            </a:pPr>
            <a:endParaRPr lang="en-AU" sz="2400" b="1" dirty="0" smtClean="0"/>
          </a:p>
          <a:p>
            <a:pPr>
              <a:buNone/>
            </a:pPr>
            <a:endParaRPr lang="en-AU" sz="2400" b="1" dirty="0" smtClean="0"/>
          </a:p>
          <a:p>
            <a:pPr>
              <a:buNone/>
            </a:pPr>
            <a:endParaRPr lang="en-AU" sz="2400" b="1" dirty="0" smtClean="0"/>
          </a:p>
          <a:p>
            <a:pPr>
              <a:buNone/>
            </a:pPr>
            <a:endParaRPr lang="en-AU" sz="2400" b="1" dirty="0" smtClean="0"/>
          </a:p>
          <a:p>
            <a:pPr>
              <a:buNone/>
            </a:pPr>
            <a:endParaRPr lang="en-AU" sz="2400" b="1" dirty="0" smtClean="0"/>
          </a:p>
          <a:p>
            <a:pPr>
              <a:buNone/>
            </a:pPr>
            <a:r>
              <a:rPr lang="en-AU" sz="2400" b="1" dirty="0" smtClean="0"/>
              <a:t>Recommendation 4: </a:t>
            </a:r>
            <a:r>
              <a:rPr lang="en-AU" sz="2400" dirty="0" smtClean="0"/>
              <a:t>Consider removing the step-by-step guide and indicating the mandatory fields instead of optional fields as shown in Figure </a:t>
            </a:r>
            <a:r>
              <a:rPr lang="en-AU" sz="2400" dirty="0" smtClean="0"/>
              <a:t>5. 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0A9D8A-6D6D-4356-9B31-BEF98B603BBA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15</a:t>
            </a:fld>
            <a:endParaRPr lang="en-AU"/>
          </a:p>
        </p:txBody>
      </p:sp>
      <p:pic>
        <p:nvPicPr>
          <p:cNvPr id="7" name="Picture 6" descr="upload scre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56792"/>
            <a:ext cx="4176464" cy="251178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3483334" y="2420888"/>
            <a:ext cx="936104" cy="864096"/>
          </a:xfrm>
          <a:prstGeom prst="round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88006" y="4149080"/>
            <a:ext cx="2497800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Figure </a:t>
            </a:r>
            <a:r>
              <a:rPr kumimoji="0" lang="en-A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3: </a:t>
            </a:r>
            <a:r>
              <a:rPr kumimoji="0" lang="en-A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step-by-step</a:t>
            </a:r>
            <a:r>
              <a:rPr kumimoji="0" lang="en-A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instructions</a:t>
            </a:r>
            <a:endParaRPr kumimoji="0" lang="en-A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260648"/>
            <a:ext cx="8229600" cy="586551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AU" sz="2400" b="1" dirty="0" smtClean="0"/>
              <a:t>Issue 5:</a:t>
            </a:r>
            <a:r>
              <a:rPr lang="en-AU" sz="2400" dirty="0" smtClean="0"/>
              <a:t> The ‘Show/Hide’ link is confusing. Additionally, it doesn’t conform to the accessibility guidelines. </a:t>
            </a:r>
            <a:endParaRPr lang="en-AU" sz="2000" dirty="0" smtClean="0"/>
          </a:p>
          <a:p>
            <a:pPr>
              <a:buNone/>
            </a:pPr>
            <a:endParaRPr lang="en-AU" sz="2400" dirty="0" smtClean="0"/>
          </a:p>
          <a:p>
            <a:pPr>
              <a:buNone/>
            </a:pPr>
            <a:r>
              <a:rPr lang="en-AU" sz="2400" b="1" dirty="0" smtClean="0"/>
              <a:t>Recommendation 5: </a:t>
            </a:r>
            <a:r>
              <a:rPr lang="en-AU" sz="2400" dirty="0" smtClean="0"/>
              <a:t>Consider removing the ‘Show/Hide’ link and making the text ‘terms and conditions’ a link. 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0A9D8A-6D6D-4356-9B31-BEF98B603BBA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16</a:t>
            </a:fld>
            <a:endParaRPr lang="en-A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260648"/>
            <a:ext cx="8229600" cy="586551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AU" sz="2400" b="1" dirty="0" smtClean="0"/>
              <a:t>Issue 6:</a:t>
            </a:r>
            <a:r>
              <a:rPr lang="en-AU" sz="2400" dirty="0" smtClean="0"/>
              <a:t> The tool tip message that informs the user how to enter multiple email addresses doesn’t always appear. The user has to hover over the textbox in a particular manner and this is not obvious to the users. </a:t>
            </a:r>
            <a:endParaRPr lang="en-AU" sz="2000" dirty="0" smtClean="0"/>
          </a:p>
          <a:p>
            <a:pPr>
              <a:buNone/>
            </a:pPr>
            <a:endParaRPr lang="en-AU" sz="2400" dirty="0" smtClean="0"/>
          </a:p>
          <a:p>
            <a:pPr>
              <a:buNone/>
            </a:pPr>
            <a:r>
              <a:rPr lang="en-AU" sz="2400" b="1" dirty="0" smtClean="0"/>
              <a:t>Recommendation 6: </a:t>
            </a:r>
            <a:r>
              <a:rPr lang="en-AU" sz="2400" dirty="0" smtClean="0"/>
              <a:t>Consider providing instructions within the textbox as shown in Figure </a:t>
            </a:r>
            <a:r>
              <a:rPr lang="en-AU" sz="2400" dirty="0" smtClean="0"/>
              <a:t>5. </a:t>
            </a:r>
            <a:endParaRPr lang="en-AU" sz="2400" dirty="0" smtClean="0"/>
          </a:p>
          <a:p>
            <a:pPr>
              <a:buNone/>
            </a:pPr>
            <a:endParaRPr lang="en-AU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0A9D8A-6D6D-4356-9B31-BEF98B603BBA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17</a:t>
            </a:fld>
            <a:endParaRPr lang="en-A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260648"/>
            <a:ext cx="8229600" cy="586551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AU" sz="2400" b="1" dirty="0" smtClean="0"/>
              <a:t>Issue 7:</a:t>
            </a:r>
            <a:r>
              <a:rPr lang="en-AU" sz="2400" dirty="0" smtClean="0"/>
              <a:t>The aim and the functionality behind expiry date is not clear to the user. </a:t>
            </a:r>
            <a:endParaRPr lang="en-AU" sz="2000" dirty="0" smtClean="0"/>
          </a:p>
          <a:p>
            <a:pPr>
              <a:buNone/>
            </a:pPr>
            <a:endParaRPr lang="en-AU" sz="2400" dirty="0" smtClean="0"/>
          </a:p>
          <a:p>
            <a:pPr>
              <a:buNone/>
            </a:pPr>
            <a:r>
              <a:rPr lang="en-AU" sz="2400" b="1" dirty="0" smtClean="0"/>
              <a:t>Recommendation 7: </a:t>
            </a:r>
            <a:r>
              <a:rPr lang="en-AU" sz="2400" dirty="0" smtClean="0"/>
              <a:t>Consider providing a image link (Figure </a:t>
            </a:r>
            <a:r>
              <a:rPr lang="en-AU" sz="2400" dirty="0" smtClean="0"/>
              <a:t>5) </a:t>
            </a:r>
            <a:r>
              <a:rPr lang="en-AU" sz="2400" dirty="0" smtClean="0"/>
              <a:t>and providing the instructions as shown below. </a:t>
            </a:r>
            <a:endParaRPr lang="en-AU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AU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0A9D8A-6D6D-4356-9B31-BEF98B603BBA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18</a:t>
            </a:fld>
            <a:endParaRPr lang="en-A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260648"/>
            <a:ext cx="8229600" cy="586551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AU" sz="2400" b="1" dirty="0" smtClean="0"/>
              <a:t>Issue 8: </a:t>
            </a:r>
            <a:r>
              <a:rPr lang="en-AU" sz="2400" dirty="0" smtClean="0"/>
              <a:t>The HTML 5 supported or non supported message placement is inappropriate. Such instructions/ restrictions should be made available to the user  before they start the upload process. </a:t>
            </a:r>
            <a:endParaRPr lang="en-AU" sz="2000" dirty="0" smtClean="0"/>
          </a:p>
          <a:p>
            <a:pPr>
              <a:buNone/>
            </a:pPr>
            <a:endParaRPr lang="en-AU" sz="2400" dirty="0" smtClean="0"/>
          </a:p>
          <a:p>
            <a:pPr>
              <a:buNone/>
            </a:pPr>
            <a:r>
              <a:rPr lang="en-AU" sz="2400" b="1" dirty="0" smtClean="0"/>
              <a:t>Recommendation 8: </a:t>
            </a:r>
            <a:r>
              <a:rPr lang="en-AU" sz="2400" dirty="0" smtClean="0"/>
              <a:t>Consider moving the message to the top of the screen as shown in Figure </a:t>
            </a:r>
            <a:endParaRPr lang="en-AU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AU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0A9D8A-6D6D-4356-9B31-BEF98B603BBA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19</a:t>
            </a:fld>
            <a:endParaRPr lang="en-A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About the review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433940"/>
            <a:ext cx="8229600" cy="4525963"/>
          </a:xfrm>
        </p:spPr>
        <p:txBody>
          <a:bodyPr/>
          <a:lstStyle/>
          <a:p>
            <a:r>
              <a:rPr lang="en-AU" dirty="0" smtClean="0"/>
              <a:t>Three members of the UX team independently evaluated the </a:t>
            </a:r>
            <a:r>
              <a:rPr lang="en-AU" dirty="0" err="1" smtClean="0"/>
              <a:t>FileSender</a:t>
            </a:r>
            <a:r>
              <a:rPr lang="en-AU" dirty="0" smtClean="0"/>
              <a:t> application:</a:t>
            </a:r>
          </a:p>
          <a:p>
            <a:pPr lvl="1"/>
            <a:r>
              <a:rPr lang="en-AU" dirty="0" smtClean="0"/>
              <a:t> Using best practice guidelines (Heuristics) </a:t>
            </a:r>
          </a:p>
          <a:p>
            <a:pPr lvl="1"/>
            <a:r>
              <a:rPr lang="en-AU" dirty="0" smtClean="0"/>
              <a:t>While performing core user scenarios </a:t>
            </a:r>
          </a:p>
          <a:p>
            <a:r>
              <a:rPr lang="en-AU" dirty="0" smtClean="0"/>
              <a:t>The findings of each evaluator was then analysed and reported in this document along with recommendations for improvement. </a:t>
            </a:r>
          </a:p>
          <a:p>
            <a:pPr lvl="1"/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0A9D8A-6D6D-4356-9B31-BEF98B603BBA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260648"/>
            <a:ext cx="8229600" cy="586551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AU" sz="2400" b="1" dirty="0" smtClean="0"/>
              <a:t>Issue 9: </a:t>
            </a:r>
            <a:r>
              <a:rPr lang="en-AU" sz="2400" dirty="0" smtClean="0"/>
              <a:t>The Flash supported or non supported message placement is inappropriate. Such instructions/ restrictions should be made available to the user  before they start filling in the upload screen. </a:t>
            </a:r>
            <a:endParaRPr lang="en-AU" sz="2000" dirty="0" smtClean="0"/>
          </a:p>
          <a:p>
            <a:pPr>
              <a:buNone/>
            </a:pPr>
            <a:endParaRPr lang="en-AU" sz="2400" dirty="0" smtClean="0"/>
          </a:p>
          <a:p>
            <a:pPr>
              <a:buNone/>
            </a:pPr>
            <a:endParaRPr lang="en-AU" sz="2400" b="1" dirty="0" smtClean="0"/>
          </a:p>
          <a:p>
            <a:pPr>
              <a:buNone/>
            </a:pPr>
            <a:endParaRPr lang="en-AU" sz="2400" b="1" dirty="0" smtClean="0"/>
          </a:p>
          <a:p>
            <a:pPr>
              <a:buNone/>
            </a:pPr>
            <a:endParaRPr lang="en-AU" sz="2400" b="1" dirty="0" smtClean="0"/>
          </a:p>
          <a:p>
            <a:pPr>
              <a:buNone/>
            </a:pPr>
            <a:endParaRPr lang="en-AU" sz="2400" b="1" dirty="0" smtClean="0"/>
          </a:p>
          <a:p>
            <a:pPr>
              <a:buNone/>
            </a:pPr>
            <a:endParaRPr lang="en-AU" sz="2400" b="1" dirty="0" smtClean="0"/>
          </a:p>
          <a:p>
            <a:pPr>
              <a:buNone/>
            </a:pPr>
            <a:endParaRPr lang="en-AU" sz="2400" b="1" dirty="0" smtClean="0"/>
          </a:p>
          <a:p>
            <a:pPr>
              <a:buNone/>
            </a:pPr>
            <a:r>
              <a:rPr lang="en-AU" sz="2400" b="1" dirty="0" smtClean="0"/>
              <a:t>Recommendation 9: </a:t>
            </a:r>
            <a:r>
              <a:rPr lang="en-AU" sz="2400" dirty="0" smtClean="0"/>
              <a:t>Consider providing the message when the “Send File” screen is loaded and placing the message on top the screen. </a:t>
            </a:r>
            <a:endParaRPr lang="en-AU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AU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0A9D8A-6D6D-4356-9B31-BEF98B603BBA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20</a:t>
            </a:fld>
            <a:endParaRPr lang="en-AU"/>
          </a:p>
        </p:txBody>
      </p:sp>
      <p:pic>
        <p:nvPicPr>
          <p:cNvPr id="7" name="Picture 6" descr="Send File screen with Flash turned of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88840"/>
            <a:ext cx="3816424" cy="25769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196318" y="4653136"/>
            <a:ext cx="3057248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Figure </a:t>
            </a:r>
            <a:r>
              <a:rPr kumimoji="0" lang="en-A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4: </a:t>
            </a:r>
            <a:r>
              <a:rPr kumimoji="0" lang="en-A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Flash</a:t>
            </a:r>
            <a:r>
              <a:rPr kumimoji="0" lang="en-A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unavailable error message</a:t>
            </a:r>
            <a:endParaRPr kumimoji="0" lang="en-A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260648"/>
            <a:ext cx="8229600" cy="586551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AU" sz="2400" b="1" dirty="0" smtClean="0"/>
              <a:t>Issue 10:</a:t>
            </a:r>
            <a:r>
              <a:rPr lang="en-AU" sz="2400" dirty="0" smtClean="0"/>
              <a:t>The “Send File”, “Guest invite” and “My Files” buttons remain active even when the user is in the related screen. Clicking these buttons merely reloads the screen. </a:t>
            </a:r>
            <a:endParaRPr lang="en-AU" sz="2000" dirty="0" smtClean="0"/>
          </a:p>
          <a:p>
            <a:pPr>
              <a:buNone/>
            </a:pPr>
            <a:endParaRPr lang="en-AU" sz="2400" dirty="0" smtClean="0"/>
          </a:p>
          <a:p>
            <a:pPr>
              <a:buNone/>
            </a:pPr>
            <a:r>
              <a:rPr lang="en-AU" sz="2400" b="1" dirty="0" smtClean="0"/>
              <a:t>Recommendation 10: </a:t>
            </a:r>
            <a:r>
              <a:rPr lang="en-AU" sz="2400" dirty="0" smtClean="0"/>
              <a:t>Consider “Greying out” and deactivating the  buttons when the user is in the related screen. Example: Grey out and deactivate the ‘Send File’ button when the user is in the ‘Send File’ screen. </a:t>
            </a:r>
            <a:endParaRPr lang="en-AU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AU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0A9D8A-6D6D-4356-9B31-BEF98B603BBA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21</a:t>
            </a:fld>
            <a:endParaRPr lang="en-A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260648"/>
            <a:ext cx="8229600" cy="586551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AU" sz="2400" b="1" dirty="0" smtClean="0"/>
              <a:t>Issue 11:</a:t>
            </a:r>
            <a:r>
              <a:rPr lang="en-AU" sz="2400" dirty="0" smtClean="0"/>
              <a:t>Users need to enter email addresses exactly, this can be a tedious process. The system doesn’t remember previously typed addresses, provides no options to save contacts and provides no type ahead suggestions. </a:t>
            </a:r>
            <a:endParaRPr lang="en-AU" sz="2000" dirty="0" smtClean="0"/>
          </a:p>
          <a:p>
            <a:pPr>
              <a:buNone/>
            </a:pPr>
            <a:endParaRPr lang="en-AU" sz="2400" dirty="0" smtClean="0"/>
          </a:p>
          <a:p>
            <a:pPr>
              <a:buNone/>
            </a:pPr>
            <a:r>
              <a:rPr lang="en-AU" sz="2400" b="1" dirty="0" smtClean="0"/>
              <a:t>Recommendation 11: </a:t>
            </a:r>
            <a:r>
              <a:rPr lang="en-AU" sz="2400" dirty="0" smtClean="0"/>
              <a:t>Consider providing a address book functionality similar email clients. </a:t>
            </a:r>
            <a:endParaRPr lang="en-AU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AU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0A9D8A-6D6D-4356-9B31-BEF98B603BBA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22</a:t>
            </a:fld>
            <a:endParaRPr lang="en-A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7"/>
            <a:ext cx="8229600" cy="5760640"/>
          </a:xfrm>
        </p:spPr>
        <p:txBody>
          <a:bodyPr/>
          <a:lstStyle/>
          <a:p>
            <a:pPr>
              <a:buNone/>
            </a:pPr>
            <a:r>
              <a:rPr lang="en-AU" sz="2400" b="1" dirty="0" smtClean="0"/>
              <a:t>New functionality: </a:t>
            </a:r>
            <a:r>
              <a:rPr lang="en-AU" sz="2400" dirty="0" smtClean="0"/>
              <a:t>“Don’t make available until” </a:t>
            </a:r>
          </a:p>
          <a:p>
            <a:pPr>
              <a:buNone/>
            </a:pPr>
            <a:r>
              <a:rPr lang="en-AU" sz="2400" dirty="0" smtClean="0"/>
              <a:t>option to have a file become available for download only after a certain date + time; use cases: any information under embargo until a certain time e.g. call for tender specifications, PhD thesis etc.</a:t>
            </a:r>
          </a:p>
          <a:p>
            <a:pPr>
              <a:buNone/>
            </a:pPr>
            <a:endParaRPr lang="en-AU" sz="2400" b="1" dirty="0" smtClean="0"/>
          </a:p>
          <a:p>
            <a:pPr>
              <a:buNone/>
            </a:pPr>
            <a:r>
              <a:rPr lang="en-AU" sz="2400" b="1" dirty="0" smtClean="0"/>
              <a:t>Recommendation: </a:t>
            </a:r>
          </a:p>
          <a:p>
            <a:r>
              <a:rPr lang="en-AU" sz="2400" dirty="0" smtClean="0"/>
              <a:t>Consider providing a ‘Don’t make available until’ option as shown in Figure x. </a:t>
            </a:r>
          </a:p>
          <a:p>
            <a:r>
              <a:rPr lang="en-AU" sz="2400" dirty="0" smtClean="0"/>
              <a:t>Set the expiry date to 20 days from the don’t make available unit date. </a:t>
            </a:r>
          </a:p>
          <a:p>
            <a:pPr>
              <a:buNone/>
            </a:pPr>
            <a:endParaRPr lang="en-AU" sz="2400" b="1" dirty="0" smtClean="0"/>
          </a:p>
          <a:p>
            <a:pPr>
              <a:spcBef>
                <a:spcPts val="1200"/>
              </a:spcBef>
              <a:buNone/>
            </a:pPr>
            <a:endParaRPr lang="en-AU" sz="2400" dirty="0" smtClean="0"/>
          </a:p>
          <a:p>
            <a:pPr>
              <a:buNone/>
            </a:pPr>
            <a:endParaRPr lang="en-AU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0A9D8A-6D6D-4356-9B31-BEF98B603BBA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23</a:t>
            </a:fld>
            <a:endParaRPr lang="en-A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7"/>
            <a:ext cx="8229600" cy="5760640"/>
          </a:xfrm>
        </p:spPr>
        <p:txBody>
          <a:bodyPr/>
          <a:lstStyle/>
          <a:p>
            <a:pPr>
              <a:buNone/>
            </a:pPr>
            <a:r>
              <a:rPr lang="en-AU" sz="2400" b="1" dirty="0" smtClean="0"/>
              <a:t>New functionality: </a:t>
            </a:r>
            <a:r>
              <a:rPr lang="en-AU" sz="2400" dirty="0" smtClean="0"/>
              <a:t>Uploading multiple files </a:t>
            </a:r>
          </a:p>
          <a:p>
            <a:pPr>
              <a:buNone/>
            </a:pPr>
            <a:r>
              <a:rPr lang="en-AU" sz="2400" dirty="0" smtClean="0"/>
              <a:t>It can be quite tedious to the user to upload large number of files one at a time. </a:t>
            </a:r>
          </a:p>
          <a:p>
            <a:pPr>
              <a:buNone/>
            </a:pPr>
            <a:r>
              <a:rPr lang="en-AU" sz="2400" b="1" dirty="0" smtClean="0"/>
              <a:t>Recommendation: </a:t>
            </a:r>
          </a:p>
          <a:p>
            <a:r>
              <a:rPr lang="en-AU" sz="2400" dirty="0" smtClean="0"/>
              <a:t>Consider providing a ‘Add another file’ option after a file is added for uploading (</a:t>
            </a:r>
            <a:r>
              <a:rPr lang="en-AU" sz="2400" dirty="0" smtClean="0"/>
              <a:t>Figure 5). </a:t>
            </a:r>
            <a:endParaRPr lang="en-AU" sz="2400" dirty="0" smtClean="0"/>
          </a:p>
          <a:p>
            <a:pPr>
              <a:buNone/>
            </a:pPr>
            <a:endParaRPr lang="en-AU" sz="2400" b="1" dirty="0" smtClean="0"/>
          </a:p>
          <a:p>
            <a:pPr>
              <a:spcBef>
                <a:spcPts val="1200"/>
              </a:spcBef>
              <a:buNone/>
            </a:pPr>
            <a:endParaRPr lang="en-AU" sz="2400" dirty="0" smtClean="0"/>
          </a:p>
          <a:p>
            <a:pPr>
              <a:buNone/>
            </a:pPr>
            <a:endParaRPr lang="en-AU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0A9D8A-6D6D-4356-9B31-BEF98B603BBA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24</a:t>
            </a:fld>
            <a:endParaRPr lang="en-A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79512" y="955090"/>
            <a:ext cx="5517106" cy="4752528"/>
            <a:chOff x="179512" y="955090"/>
            <a:chExt cx="5517106" cy="4752528"/>
          </a:xfrm>
        </p:grpSpPr>
        <p:pic>
          <p:nvPicPr>
            <p:cNvPr id="16" name="Picture 15" descr="upload-screen.jpg"/>
            <p:cNvPicPr>
              <a:picLocks noChangeAspect="1"/>
            </p:cNvPicPr>
            <p:nvPr/>
          </p:nvPicPr>
          <p:blipFill>
            <a:blip r:embed="rId2"/>
            <a:srcRect t="22700"/>
            <a:stretch>
              <a:fillRect/>
            </a:stretch>
          </p:blipFill>
          <p:spPr>
            <a:xfrm>
              <a:off x="179512" y="955090"/>
              <a:ext cx="5517106" cy="4752528"/>
            </a:xfrm>
            <a:prstGeom prst="rect">
              <a:avLst/>
            </a:prstGeom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66659" y="4623858"/>
              <a:ext cx="181840" cy="155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F1A407-BE45-4DF5-A118-03A7927A51C1}" type="datetime1">
              <a:rPr lang="en-US" smtClean="0"/>
              <a:pPr/>
              <a:t>3/22/2012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 smtClean="0"/>
              <a:t>Student survey: UX analysis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25</a:t>
            </a:fld>
            <a:endParaRPr lang="en-AU"/>
          </a:p>
        </p:txBody>
      </p:sp>
      <p:sp>
        <p:nvSpPr>
          <p:cNvPr id="6" name="Line Callout 2 5"/>
          <p:cNvSpPr/>
          <p:nvPr/>
        </p:nvSpPr>
        <p:spPr bwMode="auto">
          <a:xfrm>
            <a:off x="5580112" y="3573016"/>
            <a:ext cx="2736304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373"/>
              <a:gd name="adj6" fmla="val -100993"/>
            </a:avLst>
          </a:prstGeom>
          <a:solidFill>
            <a:srgbClr val="FAFEE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Provide</a:t>
            </a:r>
            <a:r>
              <a:rPr kumimoji="0" lang="en-AU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a ‘Add another file’ option here. It could be a ‘Add file’ button that appears after users adds a file. </a:t>
            </a:r>
            <a:endParaRPr kumimoji="0" lang="en-A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Line Callout 2 6"/>
          <p:cNvSpPr/>
          <p:nvPr/>
        </p:nvSpPr>
        <p:spPr bwMode="auto">
          <a:xfrm>
            <a:off x="5868144" y="4797152"/>
            <a:ext cx="3096344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475"/>
              <a:gd name="adj6" fmla="val -55955"/>
            </a:avLst>
          </a:prstGeom>
          <a:solidFill>
            <a:srgbClr val="FAFEE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000" dirty="0" smtClean="0">
                <a:ea typeface="Arial" charset="0"/>
              </a:rPr>
              <a:t>Reveal the explanation for the expiry </a:t>
            </a:r>
            <a:r>
              <a:rPr lang="en-AU" sz="1000" dirty="0" smtClean="0">
                <a:ea typeface="Arial" charset="0"/>
              </a:rPr>
              <a:t>date and ‘Don’t make available until’ similar </a:t>
            </a:r>
            <a:r>
              <a:rPr lang="en-AU" sz="1000" dirty="0" smtClean="0">
                <a:ea typeface="Arial" charset="0"/>
              </a:rPr>
              <a:t>to the way ‘terms and conditions are revealed.  </a:t>
            </a:r>
            <a:endParaRPr kumimoji="0" lang="en-A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4248" y="548680"/>
            <a:ext cx="2016224" cy="1169551"/>
          </a:xfrm>
          <a:prstGeom prst="rect">
            <a:avLst/>
          </a:prstGeom>
          <a:solidFill>
            <a:srgbClr val="FAFEE2"/>
          </a:solidFill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Please note this is a mock-up only and do not depict font styles , sizes, page layout styling etc accurately. </a:t>
            </a:r>
            <a:endParaRPr lang="en-AU" dirty="0"/>
          </a:p>
        </p:txBody>
      </p:sp>
      <p:sp>
        <p:nvSpPr>
          <p:cNvPr id="9" name="Line Callout 2 8"/>
          <p:cNvSpPr/>
          <p:nvPr/>
        </p:nvSpPr>
        <p:spPr bwMode="auto">
          <a:xfrm>
            <a:off x="5580112" y="2924944"/>
            <a:ext cx="2736304" cy="504056"/>
          </a:xfrm>
          <a:prstGeom prst="borderCallout2">
            <a:avLst>
              <a:gd name="adj1" fmla="val 42486"/>
              <a:gd name="adj2" fmla="val -5522"/>
              <a:gd name="adj3" fmla="val 61135"/>
              <a:gd name="adj4" fmla="val -22913"/>
              <a:gd name="adj5" fmla="val 58993"/>
              <a:gd name="adj6" fmla="val -71011"/>
            </a:avLst>
          </a:prstGeom>
          <a:solidFill>
            <a:srgbClr val="FAFEE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000" dirty="0" smtClean="0">
                <a:ea typeface="Arial" charset="0"/>
              </a:rPr>
              <a:t>Multiple email address separation instructions</a:t>
            </a:r>
            <a:endParaRPr kumimoji="0" lang="en-A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Line Callout 2 9"/>
          <p:cNvSpPr/>
          <p:nvPr/>
        </p:nvSpPr>
        <p:spPr bwMode="auto">
          <a:xfrm>
            <a:off x="5508104" y="2204864"/>
            <a:ext cx="2736304" cy="504056"/>
          </a:xfrm>
          <a:prstGeom prst="borderCallout2">
            <a:avLst>
              <a:gd name="adj1" fmla="val 42486"/>
              <a:gd name="adj2" fmla="val -5522"/>
              <a:gd name="adj3" fmla="val 61135"/>
              <a:gd name="adj4" fmla="val -22913"/>
              <a:gd name="adj5" fmla="val 42039"/>
              <a:gd name="adj6" fmla="val -91624"/>
            </a:avLst>
          </a:prstGeom>
          <a:solidFill>
            <a:srgbClr val="FAFEE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000" dirty="0" smtClean="0">
                <a:ea typeface="Arial" charset="0"/>
              </a:rPr>
              <a:t>Flash and HTML 5 messages  </a:t>
            </a:r>
            <a:endParaRPr kumimoji="0" lang="en-A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Line Callout 2 10"/>
          <p:cNvSpPr/>
          <p:nvPr/>
        </p:nvSpPr>
        <p:spPr bwMode="auto">
          <a:xfrm>
            <a:off x="6156176" y="5373216"/>
            <a:ext cx="2736304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0864"/>
              <a:gd name="adj6" fmla="val -83191"/>
            </a:avLst>
          </a:prstGeom>
          <a:solidFill>
            <a:srgbClr val="FAFEE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000" dirty="0" smtClean="0">
                <a:ea typeface="Arial" charset="0"/>
              </a:rPr>
              <a:t>Ability stop receiving emails when files are downloaded by recipients.  </a:t>
            </a:r>
            <a:endParaRPr kumimoji="0" lang="en-A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Line Callout 2 11"/>
          <p:cNvSpPr/>
          <p:nvPr/>
        </p:nvSpPr>
        <p:spPr bwMode="auto">
          <a:xfrm>
            <a:off x="4211960" y="5949280"/>
            <a:ext cx="2088232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3594"/>
              <a:gd name="adj6" fmla="val -64161"/>
            </a:avLst>
          </a:prstGeom>
          <a:solidFill>
            <a:srgbClr val="FAFEE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000" dirty="0" smtClean="0">
                <a:ea typeface="Arial" charset="0"/>
              </a:rPr>
              <a:t>Link to reveal terms and conditions. </a:t>
            </a:r>
            <a:endParaRPr kumimoji="0" lang="en-A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Line Callout 2 12"/>
          <p:cNvSpPr/>
          <p:nvPr/>
        </p:nvSpPr>
        <p:spPr bwMode="auto">
          <a:xfrm>
            <a:off x="3923928" y="1052736"/>
            <a:ext cx="2736304" cy="504056"/>
          </a:xfrm>
          <a:prstGeom prst="borderCallout2">
            <a:avLst>
              <a:gd name="adj1" fmla="val 42486"/>
              <a:gd name="adj2" fmla="val -5522"/>
              <a:gd name="adj3" fmla="val 61135"/>
              <a:gd name="adj4" fmla="val -22913"/>
              <a:gd name="adj5" fmla="val 96293"/>
              <a:gd name="adj6" fmla="val -51647"/>
            </a:avLst>
          </a:prstGeom>
          <a:solidFill>
            <a:srgbClr val="FAFEE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000" dirty="0" smtClean="0">
                <a:ea typeface="Arial" charset="0"/>
              </a:rPr>
              <a:t>Break ‘My files’ to ‘My </a:t>
            </a:r>
            <a:r>
              <a:rPr lang="en-AU" sz="1000" dirty="0" err="1" smtClean="0">
                <a:ea typeface="Arial" charset="0"/>
              </a:rPr>
              <a:t>uploads’</a:t>
            </a:r>
            <a:r>
              <a:rPr lang="en-AU" sz="1000" dirty="0" smtClean="0">
                <a:ea typeface="Arial" charset="0"/>
              </a:rPr>
              <a:t> and ‘my download’ if authenticated download is supported.    </a:t>
            </a:r>
            <a:endParaRPr kumimoji="0" lang="en-A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0324" y="5805264"/>
            <a:ext cx="2937022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Figure </a:t>
            </a:r>
            <a:r>
              <a:rPr lang="en-AU" sz="1200" dirty="0" smtClean="0">
                <a:ea typeface="Arial" charset="0"/>
              </a:rPr>
              <a:t>5</a:t>
            </a:r>
            <a:r>
              <a:rPr kumimoji="0" lang="en-A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: Redesigned</a:t>
            </a:r>
            <a:r>
              <a:rPr kumimoji="0" lang="en-A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file upload screen </a:t>
            </a:r>
            <a:endParaRPr kumimoji="0" lang="en-A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9512" y="188640"/>
            <a:ext cx="6120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AU" sz="1800" b="1" dirty="0" smtClean="0"/>
              <a:t>Recommendation: </a:t>
            </a:r>
            <a:r>
              <a:rPr lang="en-AU" sz="1800" dirty="0" smtClean="0"/>
              <a:t>Consider designing </a:t>
            </a:r>
            <a:r>
              <a:rPr lang="en-AU" sz="1800" dirty="0" smtClean="0"/>
              <a:t>the file upload </a:t>
            </a:r>
            <a:r>
              <a:rPr lang="en-AU" sz="1800" dirty="0" smtClean="0"/>
              <a:t>screen as shown below.</a:t>
            </a:r>
          </a:p>
        </p:txBody>
      </p:sp>
      <p:sp>
        <p:nvSpPr>
          <p:cNvPr id="17" name="Line Callout 2 16"/>
          <p:cNvSpPr/>
          <p:nvPr/>
        </p:nvSpPr>
        <p:spPr bwMode="auto">
          <a:xfrm>
            <a:off x="5724128" y="4221088"/>
            <a:ext cx="3096344" cy="504056"/>
          </a:xfrm>
          <a:prstGeom prst="borderCallout2">
            <a:avLst>
              <a:gd name="adj1" fmla="val 18750"/>
              <a:gd name="adj2" fmla="val -8333"/>
              <a:gd name="adj3" fmla="val -37198"/>
              <a:gd name="adj4" fmla="val -19427"/>
              <a:gd name="adj5" fmla="val 74252"/>
              <a:gd name="adj6" fmla="val -64729"/>
            </a:avLst>
          </a:prstGeom>
          <a:solidFill>
            <a:srgbClr val="FAFEE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000" dirty="0" smtClean="0">
                <a:ea typeface="Arial" charset="0"/>
              </a:rPr>
              <a:t>‘Don’t make available until’ option. Set the date to the current date by default and give the user to change the date similar to the ‘expiry date’  </a:t>
            </a:r>
            <a:endParaRPr kumimoji="0" lang="en-A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0" name="Straight Arrow Connector 19"/>
          <p:cNvCxnSpPr>
            <a:endCxn id="2050" idx="3"/>
          </p:cNvCxnSpPr>
          <p:nvPr/>
        </p:nvCxnSpPr>
        <p:spPr bwMode="auto">
          <a:xfrm flipH="1" flipV="1">
            <a:off x="4148499" y="4701790"/>
            <a:ext cx="1575629" cy="1673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ERROR MESSAGES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01C178-7086-4D74-ADB4-24E8E1A0C1A2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26</a:t>
            </a:fld>
            <a:endParaRPr lang="en-A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260648"/>
            <a:ext cx="8229600" cy="586551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AU" sz="2400" b="1" dirty="0" smtClean="0"/>
              <a:t>Issue </a:t>
            </a:r>
            <a:r>
              <a:rPr lang="en-AU" sz="2400" b="1" dirty="0" smtClean="0"/>
              <a:t>12:</a:t>
            </a:r>
            <a:r>
              <a:rPr lang="en-AU" sz="2400" dirty="0" smtClean="0"/>
              <a:t>When </a:t>
            </a:r>
            <a:r>
              <a:rPr lang="en-AU" sz="2400" dirty="0" smtClean="0"/>
              <a:t>JavaScript was switched off:</a:t>
            </a:r>
          </a:p>
          <a:p>
            <a:pPr lvl="1">
              <a:spcBef>
                <a:spcPts val="1200"/>
              </a:spcBef>
            </a:pPr>
            <a:r>
              <a:rPr lang="en-AU" sz="1800" dirty="0" smtClean="0"/>
              <a:t>The error message provided was illegible (Figure </a:t>
            </a:r>
            <a:r>
              <a:rPr lang="en-AU" sz="1800" dirty="0" smtClean="0"/>
              <a:t>6). </a:t>
            </a:r>
            <a:endParaRPr lang="en-AU" sz="1800" dirty="0" smtClean="0"/>
          </a:p>
          <a:p>
            <a:pPr lvl="1">
              <a:spcBef>
                <a:spcPts val="1200"/>
              </a:spcBef>
            </a:pPr>
            <a:endParaRPr lang="en-AU" sz="1800" dirty="0" smtClean="0"/>
          </a:p>
          <a:p>
            <a:pPr lvl="1">
              <a:spcBef>
                <a:spcPts val="1200"/>
              </a:spcBef>
              <a:buNone/>
            </a:pPr>
            <a:endParaRPr lang="en-AU" sz="1800" dirty="0" smtClean="0"/>
          </a:p>
          <a:p>
            <a:pPr lvl="1">
              <a:spcBef>
                <a:spcPts val="1200"/>
              </a:spcBef>
            </a:pPr>
            <a:endParaRPr lang="en-AU" sz="1800" dirty="0" smtClean="0"/>
          </a:p>
          <a:p>
            <a:pPr lvl="1">
              <a:spcBef>
                <a:spcPts val="1200"/>
              </a:spcBef>
            </a:pPr>
            <a:r>
              <a:rPr lang="en-AU" sz="1800" dirty="0" smtClean="0"/>
              <a:t>The user was allowed to log-in even though most of the functionality is not accessible to them. </a:t>
            </a:r>
          </a:p>
          <a:p>
            <a:pPr lvl="1">
              <a:spcBef>
                <a:spcPts val="1200"/>
              </a:spcBef>
              <a:buNone/>
            </a:pPr>
            <a:endParaRPr lang="en-AU" sz="900" dirty="0" smtClean="0"/>
          </a:p>
          <a:p>
            <a:pPr>
              <a:buNone/>
            </a:pPr>
            <a:r>
              <a:rPr lang="en-AU" sz="2400" b="1" dirty="0" smtClean="0"/>
              <a:t>Recommendation </a:t>
            </a:r>
            <a:r>
              <a:rPr lang="en-AU" sz="2400" b="1" dirty="0" smtClean="0"/>
              <a:t>12: </a:t>
            </a:r>
            <a:r>
              <a:rPr lang="en-AU" sz="1800" dirty="0" smtClean="0"/>
              <a:t>Consider:</a:t>
            </a:r>
          </a:p>
          <a:p>
            <a:pPr lvl="1"/>
            <a:r>
              <a:rPr lang="en-AU" sz="1800" dirty="0" smtClean="0"/>
              <a:t> Formatting the error message similar to the error message given when ‘Flash’ is not available. </a:t>
            </a:r>
          </a:p>
          <a:p>
            <a:pPr lvl="1"/>
            <a:r>
              <a:rPr lang="en-AU" sz="1800" dirty="0" smtClean="0"/>
              <a:t>Not allowing users to log-in if they do not have JavaScript turned on and provide the error message at the log-in screen.  </a:t>
            </a:r>
          </a:p>
          <a:p>
            <a:pPr lvl="1"/>
            <a:endParaRPr lang="en-AU" sz="2000" dirty="0" smtClean="0"/>
          </a:p>
          <a:p>
            <a:pPr>
              <a:buNone/>
            </a:pPr>
            <a:endParaRPr lang="en-AU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0A9D8A-6D6D-4356-9B31-BEF98B603BBA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27</a:t>
            </a:fld>
            <a:endParaRPr lang="en-AU"/>
          </a:p>
        </p:txBody>
      </p:sp>
      <p:pic>
        <p:nvPicPr>
          <p:cNvPr id="7" name="Picture 6" descr="javascript mess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196752"/>
            <a:ext cx="5616624" cy="8983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 bwMode="auto">
          <a:xfrm>
            <a:off x="2732780" y="2132856"/>
            <a:ext cx="2667718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Figure </a:t>
            </a:r>
            <a:r>
              <a:rPr lang="en-AU" sz="1200" dirty="0" smtClean="0">
                <a:ea typeface="Arial" charset="0"/>
              </a:rPr>
              <a:t>6</a:t>
            </a:r>
            <a:r>
              <a:rPr kumimoji="0" lang="en-A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: JavaScript</a:t>
            </a:r>
            <a:r>
              <a:rPr kumimoji="0" lang="en-A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error message</a:t>
            </a:r>
            <a:endParaRPr kumimoji="0" lang="en-A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260648"/>
            <a:ext cx="8229600" cy="586551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AU" sz="2400" b="1" dirty="0" smtClean="0"/>
              <a:t>Issue </a:t>
            </a:r>
            <a:r>
              <a:rPr lang="en-AU" sz="2400" b="1" dirty="0" smtClean="0"/>
              <a:t>13:</a:t>
            </a:r>
            <a:r>
              <a:rPr lang="en-AU" sz="2400" dirty="0" smtClean="0"/>
              <a:t>If </a:t>
            </a:r>
            <a:r>
              <a:rPr lang="en-AU" sz="2400" dirty="0" smtClean="0"/>
              <a:t>the users types the wrong email address the system doesn’t provide immediate feedback. A email is sent to the user to this effect. Additionally, </a:t>
            </a:r>
            <a:r>
              <a:rPr lang="en-AU" sz="2400" dirty="0" smtClean="0"/>
              <a:t>email </a:t>
            </a:r>
            <a:r>
              <a:rPr lang="en-AU" sz="2400" dirty="0" smtClean="0"/>
              <a:t>sent </a:t>
            </a:r>
            <a:r>
              <a:rPr lang="en-AU" sz="2400" dirty="0" smtClean="0"/>
              <a:t>has </a:t>
            </a:r>
            <a:r>
              <a:rPr lang="en-AU" sz="2400" dirty="0" smtClean="0"/>
              <a:t>a non informative subject and </a:t>
            </a:r>
            <a:r>
              <a:rPr lang="en-AU" sz="2400" dirty="0" smtClean="0"/>
              <a:t>is</a:t>
            </a:r>
            <a:r>
              <a:rPr lang="en-AU" sz="2400" dirty="0" smtClean="0"/>
              <a:t> </a:t>
            </a:r>
            <a:r>
              <a:rPr lang="en-AU" sz="2400" dirty="0" smtClean="0"/>
              <a:t>very hard to track. </a:t>
            </a:r>
            <a:endParaRPr lang="en-AU" sz="2000" dirty="0" smtClean="0"/>
          </a:p>
          <a:p>
            <a:pPr>
              <a:buNone/>
            </a:pPr>
            <a:endParaRPr lang="en-AU" sz="2400" dirty="0" smtClean="0"/>
          </a:p>
          <a:p>
            <a:pPr>
              <a:buNone/>
            </a:pPr>
            <a:endParaRPr lang="en-AU" sz="2400" b="1" dirty="0" smtClean="0"/>
          </a:p>
          <a:p>
            <a:pPr>
              <a:buNone/>
            </a:pPr>
            <a:endParaRPr lang="en-AU" sz="2400" b="1" dirty="0" smtClean="0"/>
          </a:p>
          <a:p>
            <a:pPr>
              <a:buNone/>
            </a:pPr>
            <a:r>
              <a:rPr lang="en-AU" sz="2400" b="1" dirty="0" smtClean="0"/>
              <a:t>Recommendation </a:t>
            </a:r>
            <a:r>
              <a:rPr lang="en-AU" sz="2400" b="1" dirty="0" smtClean="0"/>
              <a:t>13: </a:t>
            </a:r>
            <a:r>
              <a:rPr lang="en-AU" sz="2400" dirty="0" smtClean="0"/>
              <a:t>Consider providing immediate system feedback at the upload confirmation message (Figure </a:t>
            </a:r>
            <a:r>
              <a:rPr lang="en-AU" sz="2400" dirty="0" smtClean="0"/>
              <a:t>8). </a:t>
            </a:r>
            <a:endParaRPr lang="en-AU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AU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0A9D8A-6D6D-4356-9B31-BEF98B603BBA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28</a:t>
            </a:fld>
            <a:endParaRPr lang="en-AU"/>
          </a:p>
        </p:txBody>
      </p:sp>
      <p:pic>
        <p:nvPicPr>
          <p:cNvPr id="7" name="Picture 6" descr="incorrect recepitent email feedbca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16832"/>
            <a:ext cx="7308304" cy="7116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Oval 7"/>
          <p:cNvSpPr/>
          <p:nvPr/>
        </p:nvSpPr>
        <p:spPr bwMode="auto">
          <a:xfrm>
            <a:off x="1043608" y="2348880"/>
            <a:ext cx="7056784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15616" y="1988840"/>
            <a:ext cx="7056784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Picture 9" descr="upload mess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4509121"/>
            <a:ext cx="7344816" cy="1812580"/>
          </a:xfrm>
          <a:prstGeom prst="rect">
            <a:avLst/>
          </a:prstGeom>
        </p:spPr>
      </p:pic>
      <p:sp>
        <p:nvSpPr>
          <p:cNvPr id="11" name="Line Callout 2 10"/>
          <p:cNvSpPr/>
          <p:nvPr/>
        </p:nvSpPr>
        <p:spPr bwMode="auto">
          <a:xfrm>
            <a:off x="5903640" y="3861048"/>
            <a:ext cx="3240360" cy="12961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9999"/>
              <a:gd name="adj6" fmla="val -74008"/>
            </a:avLst>
          </a:prstGeom>
          <a:solidFill>
            <a:srgbClr val="FAFEE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000" dirty="0" smtClean="0">
                <a:ea typeface="Arial" charset="0"/>
              </a:rPr>
              <a:t>When the user have entered wrong email addresses provide text similar to: “Your file has been uploaded and message was sent to </a:t>
            </a:r>
            <a:r>
              <a:rPr lang="en-AU" sz="1000" b="1" dirty="0" smtClean="0">
                <a:ea typeface="Arial" charset="0"/>
              </a:rPr>
              <a:t>4 </a:t>
            </a:r>
            <a:r>
              <a:rPr lang="en-AU" sz="1000" dirty="0" smtClean="0">
                <a:ea typeface="Arial" charset="0"/>
              </a:rPr>
              <a:t>out of 6 recipients.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The following</a:t>
            </a:r>
            <a:r>
              <a:rPr kumimoji="0" lang="en-AU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email were invalid: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000" baseline="0" dirty="0" smtClean="0">
                <a:ea typeface="Arial" charset="0"/>
                <a:hlinkClick r:id="rId4"/>
              </a:rPr>
              <a:t>j.ddd@ggg.com</a:t>
            </a:r>
            <a:endParaRPr lang="en-AU" sz="1000" baseline="0" dirty="0" smtClean="0">
              <a:ea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  <a:hlinkClick r:id="rId5"/>
              </a:rPr>
              <a:t>g.rrr@ggg.com</a:t>
            </a:r>
            <a:r>
              <a:rPr kumimoji="0" lang="en-AU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kumimoji="0" lang="en-A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89196" y="2852936"/>
            <a:ext cx="4344907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Figure </a:t>
            </a:r>
            <a:r>
              <a:rPr lang="en-AU" sz="1200" dirty="0" smtClean="0">
                <a:ea typeface="Arial" charset="0"/>
              </a:rPr>
              <a:t>7</a:t>
            </a:r>
            <a:r>
              <a:rPr kumimoji="0" lang="en-A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: The</a:t>
            </a:r>
            <a:r>
              <a:rPr kumimoji="0" lang="en-A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emails sent for wrong receiver email addresses</a:t>
            </a:r>
            <a:endParaRPr kumimoji="0" lang="en-A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55667" y="6381328"/>
            <a:ext cx="2904962" cy="2769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Figure </a:t>
            </a:r>
            <a:r>
              <a:rPr lang="en-AU" sz="1200" dirty="0" smtClean="0">
                <a:ea typeface="Arial" charset="0"/>
              </a:rPr>
              <a:t>8</a:t>
            </a:r>
            <a:r>
              <a:rPr kumimoji="0" lang="en-A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: Upload</a:t>
            </a:r>
            <a:r>
              <a:rPr kumimoji="0" lang="en-A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confirmation message </a:t>
            </a:r>
            <a:endParaRPr kumimoji="0" lang="en-A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File download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01C178-7086-4D74-ADB4-24E8E1A0C1A2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29</a:t>
            </a:fld>
            <a:endParaRPr lang="en-A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Email feedback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01C178-7086-4D74-ADB4-24E8E1A0C1A2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7"/>
            <a:ext cx="8229600" cy="5760640"/>
          </a:xfrm>
        </p:spPr>
        <p:txBody>
          <a:bodyPr/>
          <a:lstStyle/>
          <a:p>
            <a:pPr>
              <a:buNone/>
            </a:pPr>
            <a:r>
              <a:rPr lang="en-AU" sz="2400" b="1" dirty="0" smtClean="0"/>
              <a:t>New functionality: </a:t>
            </a:r>
            <a:r>
              <a:rPr lang="en-AU" sz="2400" dirty="0" smtClean="0"/>
              <a:t>Authenticated download </a:t>
            </a:r>
          </a:p>
          <a:p>
            <a:pPr>
              <a:buNone/>
            </a:pPr>
            <a:endParaRPr lang="en-AU" sz="2400" b="1" dirty="0" smtClean="0"/>
          </a:p>
          <a:p>
            <a:pPr>
              <a:buNone/>
            </a:pPr>
            <a:r>
              <a:rPr lang="en-AU" sz="2400" b="1" dirty="0" smtClean="0"/>
              <a:t>Recommendation: </a:t>
            </a:r>
          </a:p>
          <a:p>
            <a:r>
              <a:rPr lang="en-AU" sz="2400" dirty="0" smtClean="0"/>
              <a:t>Consider breaking the “My Files” functionality into two areas “ My uploads” and “My downloads”. </a:t>
            </a:r>
          </a:p>
          <a:p>
            <a:r>
              <a:rPr lang="en-AU" sz="2400" dirty="0" smtClean="0"/>
              <a:t>In “My downloads” screen:</a:t>
            </a:r>
          </a:p>
          <a:p>
            <a:pPr lvl="1"/>
            <a:r>
              <a:rPr lang="en-AU" sz="2000" dirty="0" smtClean="0"/>
              <a:t>Highlight new files waiting to be downloaded since last log-in.</a:t>
            </a:r>
          </a:p>
          <a:p>
            <a:pPr lvl="1"/>
            <a:r>
              <a:rPr lang="en-AU" sz="2000" dirty="0" smtClean="0"/>
              <a:t>Show downloaded files that have not been expired (Note: Expired files should be automatically deleted from the downloads area). </a:t>
            </a:r>
          </a:p>
          <a:p>
            <a:pPr lvl="1"/>
            <a:r>
              <a:rPr lang="en-AU" sz="2000" dirty="0" smtClean="0"/>
              <a:t>Ability stop email notifications for downloads. This maybe useful for a lecturer who have a large class submitting assignments using </a:t>
            </a:r>
            <a:r>
              <a:rPr lang="en-AU" sz="2000" dirty="0" err="1" smtClean="0"/>
              <a:t>FileSender</a:t>
            </a:r>
            <a:r>
              <a:rPr lang="en-AU" sz="2000" dirty="0" smtClean="0"/>
              <a:t>. Their email could get cluttered if emails are sent to them every time a student upload assignments. </a:t>
            </a:r>
          </a:p>
          <a:p>
            <a:r>
              <a:rPr lang="en-AU" sz="2400" dirty="0" smtClean="0"/>
              <a:t>(See Figure 9)</a:t>
            </a:r>
            <a:endParaRPr lang="en-AU" sz="2400" dirty="0" smtClean="0"/>
          </a:p>
          <a:p>
            <a:pPr>
              <a:buNone/>
            </a:pPr>
            <a:endParaRPr lang="en-AU" sz="2400" b="1" dirty="0" smtClean="0"/>
          </a:p>
          <a:p>
            <a:pPr>
              <a:spcBef>
                <a:spcPts val="1200"/>
              </a:spcBef>
              <a:buNone/>
            </a:pPr>
            <a:endParaRPr lang="en-AU" sz="2400" dirty="0" smtClean="0"/>
          </a:p>
          <a:p>
            <a:pPr>
              <a:buNone/>
            </a:pPr>
            <a:endParaRPr lang="en-AU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0A9D8A-6D6D-4356-9B31-BEF98B603BBA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30</a:t>
            </a:fld>
            <a:endParaRPr lang="en-A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F1A407-BE45-4DF5-A118-03A7927A51C1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31</a:t>
            </a:fld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6804248" y="548680"/>
            <a:ext cx="2016224" cy="1384995"/>
          </a:xfrm>
          <a:prstGeom prst="rect">
            <a:avLst/>
          </a:prstGeom>
          <a:solidFill>
            <a:srgbClr val="FAFEE2"/>
          </a:solidFill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Please note this is a mock-up only and do not depict font styles , sizes, page layout styling, button styling  etc accurately. 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179512" y="188640"/>
            <a:ext cx="6120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AU" sz="1800" b="1" dirty="0" smtClean="0"/>
              <a:t>Recommendation: </a:t>
            </a:r>
            <a:r>
              <a:rPr lang="en-AU" sz="1800" dirty="0" smtClean="0"/>
              <a:t>Consider designing the my downloads screen as shown below.</a:t>
            </a:r>
          </a:p>
        </p:txBody>
      </p:sp>
      <p:pic>
        <p:nvPicPr>
          <p:cNvPr id="14" name="Picture 13" descr="My-downloads-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728"/>
            <a:ext cx="5701402" cy="44733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Line Callout 2 5"/>
          <p:cNvSpPr/>
          <p:nvPr/>
        </p:nvSpPr>
        <p:spPr bwMode="auto">
          <a:xfrm>
            <a:off x="4427984" y="1412776"/>
            <a:ext cx="2160240" cy="288032"/>
          </a:xfrm>
          <a:prstGeom prst="borderCallout2">
            <a:avLst>
              <a:gd name="adj1" fmla="val 18750"/>
              <a:gd name="adj2" fmla="val -8333"/>
              <a:gd name="adj3" fmla="val 98857"/>
              <a:gd name="adj4" fmla="val -42438"/>
              <a:gd name="adj5" fmla="val 225568"/>
              <a:gd name="adj6" fmla="val -76638"/>
            </a:avLst>
          </a:prstGeom>
          <a:solidFill>
            <a:srgbClr val="FAFEE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000" dirty="0" smtClean="0">
                <a:ea typeface="Arial" charset="0"/>
              </a:rPr>
              <a:t>Ability to stop email notifications for downloads.  </a:t>
            </a:r>
            <a:endParaRPr kumimoji="0" lang="en-A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Line Callout 2 9"/>
          <p:cNvSpPr/>
          <p:nvPr/>
        </p:nvSpPr>
        <p:spPr bwMode="auto">
          <a:xfrm>
            <a:off x="5580112" y="2492896"/>
            <a:ext cx="2520280" cy="504056"/>
          </a:xfrm>
          <a:prstGeom prst="borderCallout2">
            <a:avLst>
              <a:gd name="adj1" fmla="val 45877"/>
              <a:gd name="adj2" fmla="val -2230"/>
              <a:gd name="adj3" fmla="val 86989"/>
              <a:gd name="adj4" fmla="val -7174"/>
              <a:gd name="adj5" fmla="val 61961"/>
              <a:gd name="adj6" fmla="val -34309"/>
            </a:avLst>
          </a:prstGeom>
          <a:solidFill>
            <a:srgbClr val="FAFEE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000" dirty="0" smtClean="0">
                <a:ea typeface="Arial" charset="0"/>
              </a:rPr>
              <a:t>Highlight items that waiting to be downloaded using a technique similar to ‘bold’ text. </a:t>
            </a:r>
            <a:endParaRPr kumimoji="0" lang="en-A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Line Callout 2 11"/>
          <p:cNvSpPr/>
          <p:nvPr/>
        </p:nvSpPr>
        <p:spPr bwMode="auto">
          <a:xfrm>
            <a:off x="5220072" y="3717032"/>
            <a:ext cx="2232248" cy="360040"/>
          </a:xfrm>
          <a:prstGeom prst="borderCallout2">
            <a:avLst>
              <a:gd name="adj1" fmla="val 45877"/>
              <a:gd name="adj2" fmla="val -2230"/>
              <a:gd name="adj3" fmla="val 86989"/>
              <a:gd name="adj4" fmla="val -7174"/>
              <a:gd name="adj5" fmla="val -303569"/>
              <a:gd name="adj6" fmla="val -88169"/>
            </a:avLst>
          </a:prstGeom>
          <a:solidFill>
            <a:srgbClr val="FAFEE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000" dirty="0" smtClean="0">
                <a:ea typeface="Arial" charset="0"/>
              </a:rPr>
              <a:t>The time the file was uploaded. </a:t>
            </a:r>
            <a:endParaRPr kumimoji="0" lang="en-A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560997" y="5517232"/>
            <a:ext cx="2302233" cy="2769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Figure </a:t>
            </a:r>
            <a:r>
              <a:rPr lang="en-AU" sz="1200" dirty="0" smtClean="0">
                <a:ea typeface="Arial" charset="0"/>
              </a:rPr>
              <a:t>9</a:t>
            </a:r>
            <a:r>
              <a:rPr kumimoji="0" lang="en-A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: ‘My downloads’ page</a:t>
            </a:r>
            <a:r>
              <a:rPr kumimoji="0" lang="en-A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kumimoji="0" lang="en-A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‘my files’ SCREEN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01C178-7086-4D74-ADB4-24E8E1A0C1A2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32</a:t>
            </a:fld>
            <a:endParaRPr lang="en-A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586551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AU" sz="2400" b="1" dirty="0" smtClean="0"/>
              <a:t>Issue </a:t>
            </a:r>
            <a:r>
              <a:rPr lang="en-AU" sz="2400" b="1" dirty="0" smtClean="0"/>
              <a:t>14:</a:t>
            </a:r>
            <a:r>
              <a:rPr lang="en-AU" sz="2400" dirty="0" smtClean="0"/>
              <a:t> </a:t>
            </a:r>
            <a:r>
              <a:rPr lang="en-AU" sz="2400" dirty="0" smtClean="0"/>
              <a:t>The actions in the ‘My files’ screen are separated to the left and the right of the screen Figure </a:t>
            </a:r>
            <a:r>
              <a:rPr lang="en-AU" sz="2400" dirty="0" smtClean="0"/>
              <a:t>10. </a:t>
            </a:r>
            <a:endParaRPr lang="en-AU" sz="2000" dirty="0" smtClean="0"/>
          </a:p>
          <a:p>
            <a:pPr>
              <a:spcBef>
                <a:spcPts val="1200"/>
              </a:spcBef>
              <a:buNone/>
            </a:pPr>
            <a:endParaRPr lang="en-AU" sz="2400" dirty="0" smtClean="0"/>
          </a:p>
          <a:p>
            <a:pPr>
              <a:buNone/>
            </a:pPr>
            <a:endParaRPr lang="en-AU" sz="2400" b="1" dirty="0" smtClean="0"/>
          </a:p>
          <a:p>
            <a:pPr>
              <a:buNone/>
            </a:pPr>
            <a:endParaRPr lang="en-AU" sz="2400" b="1" dirty="0" smtClean="0"/>
          </a:p>
          <a:p>
            <a:pPr>
              <a:buNone/>
            </a:pPr>
            <a:endParaRPr lang="en-AU" sz="2400" b="1" dirty="0" smtClean="0"/>
          </a:p>
          <a:p>
            <a:pPr>
              <a:buNone/>
            </a:pPr>
            <a:endParaRPr lang="en-AU" sz="2400" b="1" dirty="0" smtClean="0"/>
          </a:p>
          <a:p>
            <a:pPr>
              <a:buNone/>
            </a:pPr>
            <a:endParaRPr lang="en-AU" sz="2400" b="1" dirty="0" smtClean="0"/>
          </a:p>
          <a:p>
            <a:pPr>
              <a:buNone/>
            </a:pPr>
            <a:endParaRPr lang="en-AU" sz="2400" b="1" dirty="0" smtClean="0"/>
          </a:p>
          <a:p>
            <a:pPr>
              <a:buNone/>
            </a:pPr>
            <a:endParaRPr lang="en-AU" sz="2400" dirty="0" smtClean="0"/>
          </a:p>
          <a:p>
            <a:pPr>
              <a:buNone/>
            </a:pPr>
            <a:r>
              <a:rPr lang="en-AU" sz="2400" b="1" dirty="0" smtClean="0"/>
              <a:t>Recommendation  </a:t>
            </a:r>
            <a:r>
              <a:rPr lang="en-AU" sz="2400" b="1" dirty="0" smtClean="0"/>
              <a:t>14:</a:t>
            </a:r>
            <a:r>
              <a:rPr lang="en-AU" sz="2400" dirty="0" smtClean="0"/>
              <a:t> </a:t>
            </a:r>
            <a:r>
              <a:rPr lang="en-AU" sz="2400" dirty="0" smtClean="0"/>
              <a:t>Group all actions as shown in </a:t>
            </a:r>
            <a:r>
              <a:rPr lang="en-AU" sz="2400" dirty="0" smtClean="0"/>
              <a:t>Figure 12.  Grouping actions improves the usability of the system. </a:t>
            </a:r>
            <a:endParaRPr lang="en-AU" sz="2000" dirty="0" smtClean="0"/>
          </a:p>
          <a:p>
            <a:pPr>
              <a:buNone/>
            </a:pPr>
            <a:r>
              <a:rPr lang="en-AU" sz="2400" b="1" dirty="0" smtClean="0"/>
              <a:t> </a:t>
            </a:r>
            <a:endParaRPr lang="en-AU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0A9D8A-6D6D-4356-9B31-BEF98B603BBA}" type="datetime1">
              <a:rPr lang="en-US" smtClean="0"/>
              <a:pPr/>
              <a:t>3/22/2012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33</a:t>
            </a:fld>
            <a:endParaRPr lang="en-AU" dirty="0"/>
          </a:p>
        </p:txBody>
      </p:sp>
      <p:pic>
        <p:nvPicPr>
          <p:cNvPr id="8" name="Picture 7" descr="Myfi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56792"/>
            <a:ext cx="4104456" cy="27379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9" name="Oval 8"/>
          <p:cNvSpPr/>
          <p:nvPr/>
        </p:nvSpPr>
        <p:spPr bwMode="auto">
          <a:xfrm>
            <a:off x="1115616" y="2492896"/>
            <a:ext cx="360040" cy="1728192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626916" y="2467258"/>
            <a:ext cx="288032" cy="1728192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493190" y="4437112"/>
            <a:ext cx="1979133" cy="2769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Figure </a:t>
            </a:r>
            <a:r>
              <a:rPr lang="en-AU" sz="1200" dirty="0" smtClean="0">
                <a:ea typeface="Arial" charset="0"/>
              </a:rPr>
              <a:t>10</a:t>
            </a:r>
            <a:r>
              <a:rPr kumimoji="0" lang="en-A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: ‘My Files’ page</a:t>
            </a:r>
            <a:r>
              <a:rPr kumimoji="0" lang="en-A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kumimoji="0" lang="en-A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7"/>
            <a:ext cx="8229600" cy="5760640"/>
          </a:xfrm>
        </p:spPr>
        <p:txBody>
          <a:bodyPr/>
          <a:lstStyle/>
          <a:p>
            <a:pPr>
              <a:buNone/>
            </a:pPr>
            <a:r>
              <a:rPr lang="en-AU" sz="2400" b="1" dirty="0" smtClean="0"/>
              <a:t>Issue </a:t>
            </a:r>
            <a:r>
              <a:rPr lang="en-AU" sz="2400" b="1" dirty="0" smtClean="0"/>
              <a:t>15: </a:t>
            </a:r>
            <a:r>
              <a:rPr lang="en-AU" sz="2400" dirty="0" smtClean="0"/>
              <a:t>If a file is sent to a multiple ‘Receivers’, multiple copies are created in ‘My files’. This can result in cluttering the ‘My files’ section. Additionally, the ‘File </a:t>
            </a:r>
            <a:r>
              <a:rPr lang="en-AU" sz="2400" dirty="0" err="1" smtClean="0"/>
              <a:t>uploader</a:t>
            </a:r>
            <a:r>
              <a:rPr lang="en-AU" sz="2400" dirty="0" smtClean="0"/>
              <a:t>’ has to delete every copy individually. </a:t>
            </a:r>
          </a:p>
          <a:p>
            <a:pPr>
              <a:buNone/>
            </a:pPr>
            <a:endParaRPr lang="en-AU" sz="2400" dirty="0" smtClean="0"/>
          </a:p>
          <a:p>
            <a:pPr>
              <a:buNone/>
            </a:pPr>
            <a:endParaRPr lang="en-AU" sz="2400" dirty="0" smtClean="0"/>
          </a:p>
          <a:p>
            <a:pPr>
              <a:buNone/>
            </a:pPr>
            <a:endParaRPr lang="en-AU" sz="2400" dirty="0" smtClean="0"/>
          </a:p>
          <a:p>
            <a:pPr algn="ctr">
              <a:buNone/>
            </a:pPr>
            <a:endParaRPr lang="en-AU" sz="1600" b="1" dirty="0" smtClean="0"/>
          </a:p>
          <a:p>
            <a:pPr algn="ctr">
              <a:buNone/>
            </a:pPr>
            <a:endParaRPr lang="en-AU" sz="1200" b="1" dirty="0" smtClean="0"/>
          </a:p>
          <a:p>
            <a:pPr algn="ctr">
              <a:buNone/>
            </a:pPr>
            <a:endParaRPr lang="en-AU" sz="2400" b="1" dirty="0" smtClean="0"/>
          </a:p>
          <a:p>
            <a:pPr>
              <a:spcBef>
                <a:spcPts val="0"/>
              </a:spcBef>
              <a:buNone/>
            </a:pPr>
            <a:endParaRPr lang="en-AU" sz="2400" b="1" dirty="0" smtClean="0"/>
          </a:p>
          <a:p>
            <a:pPr>
              <a:buNone/>
            </a:pPr>
            <a:r>
              <a:rPr lang="en-AU" sz="2400" b="1" dirty="0" smtClean="0"/>
              <a:t>Recommendation </a:t>
            </a:r>
            <a:r>
              <a:rPr lang="en-AU" sz="2400" b="1" dirty="0" smtClean="0"/>
              <a:t>15</a:t>
            </a:r>
            <a:r>
              <a:rPr lang="en-AU" sz="2400" b="1" dirty="0" smtClean="0"/>
              <a:t>: </a:t>
            </a:r>
            <a:r>
              <a:rPr lang="en-AU" sz="2400" dirty="0" smtClean="0"/>
              <a:t>Provide only one copy for one file </a:t>
            </a:r>
            <a:r>
              <a:rPr lang="en-AU" sz="2400" dirty="0" smtClean="0"/>
              <a:t>upload. Recommended design is shown in Figure 12. </a:t>
            </a:r>
            <a:endParaRPr lang="en-AU" sz="2400" b="1" dirty="0" smtClean="0"/>
          </a:p>
          <a:p>
            <a:pPr>
              <a:spcBef>
                <a:spcPts val="1200"/>
              </a:spcBef>
              <a:buNone/>
            </a:pPr>
            <a:endParaRPr lang="en-AU" sz="2400" dirty="0" smtClean="0"/>
          </a:p>
          <a:p>
            <a:pPr>
              <a:buNone/>
            </a:pPr>
            <a:endParaRPr lang="en-AU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0A9D8A-6D6D-4356-9B31-BEF98B603BBA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34</a:t>
            </a:fld>
            <a:endParaRPr lang="en-AU"/>
          </a:p>
        </p:txBody>
      </p:sp>
      <p:pic>
        <p:nvPicPr>
          <p:cNvPr id="11" name="Picture 10" descr="multiple instances in file sen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60848"/>
            <a:ext cx="7581900" cy="150495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1331640" y="3645024"/>
            <a:ext cx="6299930" cy="520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n-A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Figure </a:t>
            </a:r>
            <a:r>
              <a:rPr lang="en-AU" sz="1200" dirty="0" smtClean="0">
                <a:ea typeface="Arial" charset="0"/>
              </a:rPr>
              <a:t>11</a:t>
            </a:r>
            <a:r>
              <a:rPr kumimoji="0" lang="en-A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: Two </a:t>
            </a:r>
            <a:r>
              <a:rPr lang="en-AU" sz="1200" dirty="0" smtClean="0">
                <a:ea typeface="Arial" charset="0"/>
              </a:rPr>
              <a:t>instances were created in “My files” for uploading the IPS forms document </a:t>
            </a:r>
          </a:p>
          <a:p>
            <a:r>
              <a:rPr lang="en-AU" sz="1200" dirty="0" smtClean="0">
                <a:ea typeface="Arial" charset="0"/>
              </a:rPr>
              <a:t>as it was sent to two recipients.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7"/>
            <a:ext cx="8229600" cy="5760640"/>
          </a:xfrm>
        </p:spPr>
        <p:txBody>
          <a:bodyPr/>
          <a:lstStyle/>
          <a:p>
            <a:pPr>
              <a:buNone/>
            </a:pPr>
            <a:r>
              <a:rPr lang="en-AU" sz="2400" b="1" dirty="0" smtClean="0"/>
              <a:t>Issue </a:t>
            </a:r>
            <a:r>
              <a:rPr lang="en-AU" sz="2400" b="1" dirty="0" smtClean="0"/>
              <a:t>16: </a:t>
            </a:r>
            <a:r>
              <a:rPr lang="en-AU" sz="2400" dirty="0" smtClean="0"/>
              <a:t>Feedback was not provided to acknowledge when a new recipient was added to uploaded files.  </a:t>
            </a:r>
          </a:p>
          <a:p>
            <a:pPr>
              <a:buNone/>
            </a:pPr>
            <a:endParaRPr lang="en-AU" sz="2400" b="1" dirty="0" smtClean="0"/>
          </a:p>
          <a:p>
            <a:pPr>
              <a:buNone/>
            </a:pPr>
            <a:r>
              <a:rPr lang="en-AU" sz="2400" b="1" dirty="0" smtClean="0"/>
              <a:t>Recommendation </a:t>
            </a:r>
            <a:r>
              <a:rPr lang="en-AU" sz="2400" b="1" dirty="0" smtClean="0"/>
              <a:t>16: </a:t>
            </a:r>
            <a:r>
              <a:rPr lang="en-AU" sz="2400" dirty="0" smtClean="0"/>
              <a:t>Provide a feedback message to indicate successful addition of recipients. </a:t>
            </a:r>
          </a:p>
          <a:p>
            <a:pPr>
              <a:buNone/>
            </a:pPr>
            <a:r>
              <a:rPr lang="en-AU" sz="2400" dirty="0" smtClean="0"/>
              <a:t>Example:- The file xxx is now available for download by </a:t>
            </a:r>
            <a:r>
              <a:rPr lang="en-AU" sz="2400" dirty="0" smtClean="0">
                <a:hlinkClick r:id="rId2"/>
              </a:rPr>
              <a:t>xx@xxxx.com</a:t>
            </a:r>
            <a:r>
              <a:rPr lang="en-AU" sz="2400" dirty="0" smtClean="0"/>
              <a:t>. </a:t>
            </a:r>
          </a:p>
          <a:p>
            <a:pPr>
              <a:spcBef>
                <a:spcPts val="1200"/>
              </a:spcBef>
              <a:buNone/>
            </a:pPr>
            <a:endParaRPr lang="en-AU" sz="2400" dirty="0" smtClean="0"/>
          </a:p>
          <a:p>
            <a:pPr>
              <a:buNone/>
            </a:pPr>
            <a:endParaRPr lang="en-AU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0A9D8A-6D6D-4356-9B31-BEF98B603BBA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35</a:t>
            </a:fld>
            <a:endParaRPr lang="en-A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7"/>
            <a:ext cx="8229600" cy="5760640"/>
          </a:xfrm>
        </p:spPr>
        <p:txBody>
          <a:bodyPr/>
          <a:lstStyle/>
          <a:p>
            <a:pPr>
              <a:buNone/>
            </a:pPr>
            <a:r>
              <a:rPr lang="en-AU" sz="2400" b="1" dirty="0" smtClean="0"/>
              <a:t>New functionality: </a:t>
            </a:r>
            <a:r>
              <a:rPr lang="en-AU" sz="2400" dirty="0" smtClean="0"/>
              <a:t>Allowing time-stamping </a:t>
            </a:r>
          </a:p>
          <a:p>
            <a:pPr>
              <a:buNone/>
            </a:pPr>
            <a:r>
              <a:rPr lang="en-AU" sz="2400" dirty="0" smtClean="0"/>
              <a:t>Add a timestamp to a file during upload, e.g. to allow use for handing in student assignments where time of delivery is important.</a:t>
            </a:r>
          </a:p>
          <a:p>
            <a:pPr>
              <a:buNone/>
            </a:pPr>
            <a:endParaRPr lang="en-AU" sz="2400" b="1" dirty="0" smtClean="0"/>
          </a:p>
          <a:p>
            <a:pPr>
              <a:buNone/>
            </a:pPr>
            <a:r>
              <a:rPr lang="en-AU" sz="2400" b="1" dirty="0" smtClean="0"/>
              <a:t>Recommendation: </a:t>
            </a:r>
            <a:r>
              <a:rPr lang="en-AU" sz="2400" dirty="0" smtClean="0"/>
              <a:t>The timestamp should be added by default. However, consider displaying the time in the ‘My download’ screen (Figure </a:t>
            </a:r>
            <a:r>
              <a:rPr lang="en-AU" sz="2400" dirty="0" smtClean="0"/>
              <a:t>12) </a:t>
            </a:r>
            <a:r>
              <a:rPr lang="en-AU" sz="2400" dirty="0" smtClean="0"/>
              <a:t>and/or in the download notification email. </a:t>
            </a:r>
            <a:endParaRPr lang="en-AU" sz="2400" b="1" dirty="0" smtClean="0"/>
          </a:p>
          <a:p>
            <a:pPr>
              <a:spcBef>
                <a:spcPts val="1200"/>
              </a:spcBef>
              <a:buNone/>
            </a:pPr>
            <a:endParaRPr lang="en-AU" sz="2400" dirty="0" smtClean="0"/>
          </a:p>
          <a:p>
            <a:pPr>
              <a:buNone/>
            </a:pPr>
            <a:endParaRPr lang="en-AU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0A9D8A-6D6D-4356-9B31-BEF98B603BBA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36</a:t>
            </a:fld>
            <a:endParaRPr lang="en-A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5865515"/>
          </a:xfrm>
        </p:spPr>
        <p:txBody>
          <a:bodyPr/>
          <a:lstStyle/>
          <a:p>
            <a:pPr>
              <a:buNone/>
            </a:pPr>
            <a:r>
              <a:rPr lang="en-AU" sz="2400" b="1" dirty="0" smtClean="0"/>
              <a:t>Recommendation: </a:t>
            </a:r>
            <a:r>
              <a:rPr lang="en-AU" sz="2400" dirty="0" smtClean="0"/>
              <a:t>Consider redesigning the my files screen as shown below. </a:t>
            </a:r>
          </a:p>
          <a:p>
            <a:pPr>
              <a:buNone/>
            </a:pPr>
            <a:endParaRPr lang="en-AU" sz="2400" b="1" dirty="0" smtClean="0"/>
          </a:p>
          <a:p>
            <a:pPr>
              <a:spcBef>
                <a:spcPts val="1200"/>
              </a:spcBef>
              <a:buNone/>
            </a:pPr>
            <a:endParaRPr lang="en-AU" sz="2400" dirty="0" smtClean="0"/>
          </a:p>
          <a:p>
            <a:pPr>
              <a:buNone/>
            </a:pPr>
            <a:endParaRPr lang="en-AU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0A9D8A-6D6D-4356-9B31-BEF98B603BBA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37</a:t>
            </a:fld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7020272" y="908720"/>
            <a:ext cx="2016224" cy="1600438"/>
          </a:xfrm>
          <a:prstGeom prst="rect">
            <a:avLst/>
          </a:prstGeom>
          <a:solidFill>
            <a:srgbClr val="FAFEE2"/>
          </a:solidFill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Please note this is a mock-up only and do not depict font styles , sizes, page layout styling, button styling, icon styling  etc accurately. </a:t>
            </a:r>
            <a:endParaRPr lang="en-AU" dirty="0"/>
          </a:p>
        </p:txBody>
      </p:sp>
      <p:pic>
        <p:nvPicPr>
          <p:cNvPr id="10" name="Picture 9" descr="My-uploads-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772816"/>
            <a:ext cx="6329569" cy="23762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Line Callout 2 8"/>
          <p:cNvSpPr/>
          <p:nvPr/>
        </p:nvSpPr>
        <p:spPr bwMode="auto">
          <a:xfrm>
            <a:off x="7020272" y="3789040"/>
            <a:ext cx="1944216" cy="1728192"/>
          </a:xfrm>
          <a:prstGeom prst="borderCallout2">
            <a:avLst>
              <a:gd name="adj1" fmla="val 18750"/>
              <a:gd name="adj2" fmla="val -8333"/>
              <a:gd name="adj3" fmla="val 11218"/>
              <a:gd name="adj4" fmla="val -49031"/>
              <a:gd name="adj5" fmla="val -11983"/>
              <a:gd name="adj6" fmla="val -54959"/>
            </a:avLst>
          </a:prstGeom>
          <a:solidFill>
            <a:srgbClr val="FAFEE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000" dirty="0" smtClean="0">
                <a:ea typeface="Arial" charset="0"/>
              </a:rPr>
              <a:t>Icon to delete individual recipients.  When user clicks this icon reveal the screen snippet/pop-up as shown below:</a:t>
            </a:r>
            <a:endParaRPr kumimoji="0" lang="en-A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" name="Picture 10" descr="delete-receipients.jpg"/>
          <p:cNvPicPr>
            <a:picLocks noChangeAspect="1"/>
          </p:cNvPicPr>
          <p:nvPr/>
        </p:nvPicPr>
        <p:blipFill>
          <a:blip r:embed="rId3"/>
          <a:srcRect l="42983"/>
          <a:stretch>
            <a:fillRect/>
          </a:stretch>
        </p:blipFill>
        <p:spPr>
          <a:xfrm>
            <a:off x="7092280" y="4797152"/>
            <a:ext cx="1623839" cy="514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Line Callout 2 11"/>
          <p:cNvSpPr/>
          <p:nvPr/>
        </p:nvSpPr>
        <p:spPr bwMode="auto">
          <a:xfrm>
            <a:off x="7092280" y="2636912"/>
            <a:ext cx="1944216" cy="936104"/>
          </a:xfrm>
          <a:prstGeom prst="borderCallout2">
            <a:avLst>
              <a:gd name="adj1" fmla="val 18750"/>
              <a:gd name="adj2" fmla="val -8333"/>
              <a:gd name="adj3" fmla="val 55038"/>
              <a:gd name="adj4" fmla="val -36724"/>
              <a:gd name="adj5" fmla="val 93915"/>
              <a:gd name="adj6" fmla="val -48366"/>
            </a:avLst>
          </a:prstGeom>
          <a:solidFill>
            <a:srgbClr val="FAFEE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000" dirty="0" smtClean="0">
                <a:ea typeface="Arial" charset="0"/>
              </a:rPr>
              <a:t>Icon to delete the entire entry. Since there are two deletes. A different icon such as this will be clearer to the user. </a:t>
            </a:r>
            <a:endParaRPr kumimoji="0" lang="en-A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Line Callout 2 12"/>
          <p:cNvSpPr/>
          <p:nvPr/>
        </p:nvSpPr>
        <p:spPr bwMode="auto">
          <a:xfrm>
            <a:off x="3923928" y="4797152"/>
            <a:ext cx="1944216" cy="360040"/>
          </a:xfrm>
          <a:prstGeom prst="borderCallout2">
            <a:avLst>
              <a:gd name="adj1" fmla="val -16853"/>
              <a:gd name="adj2" fmla="val -7014"/>
              <a:gd name="adj3" fmla="val -147445"/>
              <a:gd name="adj4" fmla="val 4594"/>
              <a:gd name="adj5" fmla="val -338257"/>
              <a:gd name="adj6" fmla="val 10094"/>
            </a:avLst>
          </a:prstGeom>
          <a:solidFill>
            <a:srgbClr val="FAFEE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0" lang="en-AU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time the file was uploaded. </a:t>
            </a:r>
            <a:endParaRPr kumimoji="0" lang="en-A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71600" y="5301208"/>
            <a:ext cx="4824536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n-A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Figure </a:t>
            </a:r>
            <a:r>
              <a:rPr lang="en-AU" sz="1200" dirty="0" smtClean="0">
                <a:ea typeface="Arial" charset="0"/>
              </a:rPr>
              <a:t>12</a:t>
            </a:r>
            <a:r>
              <a:rPr kumimoji="0" lang="en-A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:</a:t>
            </a:r>
            <a:r>
              <a:rPr kumimoji="0" lang="en-A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Redesigned ‘My Files’ screen.</a:t>
            </a:r>
            <a:endParaRPr kumimoji="0" lang="en-A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Line Callout 2 14"/>
          <p:cNvSpPr/>
          <p:nvPr/>
        </p:nvSpPr>
        <p:spPr bwMode="auto">
          <a:xfrm>
            <a:off x="2987824" y="1484784"/>
            <a:ext cx="1944216" cy="576064"/>
          </a:xfrm>
          <a:prstGeom prst="borderCallout2">
            <a:avLst>
              <a:gd name="adj1" fmla="val 46137"/>
              <a:gd name="adj2" fmla="val 105510"/>
              <a:gd name="adj3" fmla="val 99771"/>
              <a:gd name="adj4" fmla="val 125909"/>
              <a:gd name="adj5" fmla="val 310959"/>
              <a:gd name="adj6" fmla="val 146354"/>
            </a:avLst>
          </a:prstGeom>
          <a:solidFill>
            <a:srgbClr val="FAFEE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000" dirty="0" smtClean="0">
                <a:ea typeface="Arial" charset="0"/>
              </a:rPr>
              <a:t>All actions are moved to the right- hand side. </a:t>
            </a:r>
            <a:endParaRPr kumimoji="0" lang="en-A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70532" y="3593748"/>
            <a:ext cx="1809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Line Callout 2 15"/>
          <p:cNvSpPr/>
          <p:nvPr/>
        </p:nvSpPr>
        <p:spPr bwMode="auto">
          <a:xfrm>
            <a:off x="107504" y="4509120"/>
            <a:ext cx="1944216" cy="648072"/>
          </a:xfrm>
          <a:prstGeom prst="borderCallout2">
            <a:avLst>
              <a:gd name="adj1" fmla="val 46137"/>
              <a:gd name="adj2" fmla="val 105510"/>
              <a:gd name="adj3" fmla="val -23358"/>
              <a:gd name="adj4" fmla="val 134700"/>
              <a:gd name="adj5" fmla="val -126667"/>
              <a:gd name="adj6" fmla="val 63279"/>
            </a:avLst>
          </a:prstGeom>
          <a:solidFill>
            <a:srgbClr val="FAFEE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000" dirty="0" smtClean="0">
                <a:ea typeface="Arial" charset="0"/>
              </a:rPr>
              <a:t>List about three recipients and provide  icon similar this to reveal more recipients if needed. </a:t>
            </a:r>
            <a:endParaRPr kumimoji="0" lang="en-A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End of review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err="1" smtClean="0"/>
              <a:t>Dharani</a:t>
            </a:r>
            <a:r>
              <a:rPr lang="en-AU" dirty="0" smtClean="0"/>
              <a:t> </a:t>
            </a:r>
            <a:r>
              <a:rPr lang="en-AU" dirty="0" err="1" smtClean="0"/>
              <a:t>Perera</a:t>
            </a:r>
            <a:r>
              <a:rPr lang="en-AU" dirty="0" smtClean="0"/>
              <a:t>-Schulz</a:t>
            </a:r>
            <a:endParaRPr lang="en-AU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038268" y="5110822"/>
            <a:ext cx="6840761" cy="31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b="1" kern="0" dirty="0" smtClean="0">
                <a:solidFill>
                  <a:schemeClr val="bg1"/>
                </a:solidFill>
                <a:latin typeface="+mn-lt"/>
                <a:cs typeface="+mn-cs"/>
              </a:rPr>
              <a:t>99020534</a:t>
            </a:r>
            <a:endParaRPr kumimoji="0" lang="en-AU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008990" y="5356124"/>
            <a:ext cx="6840761" cy="31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b="1" kern="0" dirty="0" smtClean="0">
                <a:solidFill>
                  <a:schemeClr val="bg1"/>
                </a:solidFill>
                <a:latin typeface="+mn-lt"/>
                <a:cs typeface="+mn-cs"/>
              </a:rPr>
              <a:t>d</a:t>
            </a:r>
            <a:r>
              <a:rPr lang="en-AU" b="1" kern="0" noProof="0" dirty="0" smtClean="0">
                <a:solidFill>
                  <a:schemeClr val="bg1"/>
                </a:solidFill>
                <a:latin typeface="+mn-lt"/>
                <a:cs typeface="+mn-cs"/>
              </a:rPr>
              <a:t>harani.perera@monash.edu</a:t>
            </a:r>
            <a:endParaRPr kumimoji="0" lang="en-AU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Issue 1: Users are overloaded with large number of emails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DCF9-6907-48F6-9013-7C1CBA0431C0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8208912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AU" sz="2400" dirty="0" smtClean="0"/>
              <a:t>The system generates emails to confirm actions such as uploading of files, downloading of files, file deletion, voucher creation and </a:t>
            </a:r>
            <a:r>
              <a:rPr lang="en-AU" sz="2400" dirty="0" smtClean="0"/>
              <a:t>use, in addition to the </a:t>
            </a:r>
            <a:r>
              <a:rPr lang="en-AU" sz="2400" dirty="0" smtClean="0"/>
              <a:t>feedback messages provided by the system. </a:t>
            </a:r>
          </a:p>
          <a:p>
            <a:pPr algn="l">
              <a:buFont typeface="Arial" pitchFamily="34" charset="0"/>
              <a:buChar char="•"/>
            </a:pPr>
            <a:r>
              <a:rPr lang="en-AU" sz="2400" dirty="0" smtClean="0"/>
              <a:t>These emails </a:t>
            </a:r>
            <a:r>
              <a:rPr lang="en-AU" sz="2400" dirty="0" smtClean="0"/>
              <a:t>can </a:t>
            </a:r>
            <a:r>
              <a:rPr lang="en-AU" sz="2400" dirty="0" smtClean="0"/>
              <a:t>clutter users email systems and make managing emails problematic. </a:t>
            </a:r>
          </a:p>
          <a:p>
            <a:pPr algn="l">
              <a:buFont typeface="Arial" pitchFamily="34" charset="0"/>
              <a:buChar char="•"/>
            </a:pPr>
            <a:r>
              <a:rPr lang="en-AU" sz="2400" dirty="0" smtClean="0"/>
              <a:t>The problematic email instances are identified in detail in Issue 1A to Issue </a:t>
            </a:r>
            <a:r>
              <a:rPr lang="en-AU" sz="2400" dirty="0" smtClean="0"/>
              <a:t>1G </a:t>
            </a:r>
            <a:endParaRPr lang="en-AU" sz="2400" dirty="0" smtClean="0"/>
          </a:p>
          <a:p>
            <a:pPr algn="l"/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260648"/>
            <a:ext cx="8229600" cy="5865515"/>
          </a:xfrm>
        </p:spPr>
        <p:txBody>
          <a:bodyPr/>
          <a:lstStyle/>
          <a:p>
            <a:pPr>
              <a:buNone/>
            </a:pPr>
            <a:r>
              <a:rPr lang="en-AU" sz="2400" b="1" dirty="0" smtClean="0"/>
              <a:t>Issue 1A: </a:t>
            </a:r>
            <a:r>
              <a:rPr lang="en-AU" sz="2400" dirty="0" smtClean="0"/>
              <a:t>Every time a file is uploaded an email is sent to the ‘File </a:t>
            </a:r>
            <a:r>
              <a:rPr lang="en-AU" sz="2400" dirty="0" err="1" smtClean="0"/>
              <a:t>uploader</a:t>
            </a:r>
            <a:r>
              <a:rPr lang="en-AU" sz="2400" dirty="0" smtClean="0"/>
              <a:t>’. </a:t>
            </a:r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r>
              <a:rPr lang="en-AU" sz="2400" b="1" dirty="0" smtClean="0"/>
              <a:t>Recommendation 1A: </a:t>
            </a:r>
            <a:r>
              <a:rPr lang="en-AU" sz="2400" dirty="0" smtClean="0"/>
              <a:t>Consider removing the email sent to the ‘File </a:t>
            </a:r>
            <a:r>
              <a:rPr lang="en-AU" sz="2400" dirty="0" err="1" smtClean="0"/>
              <a:t>uploader</a:t>
            </a:r>
            <a:r>
              <a:rPr lang="en-AU" sz="2400" dirty="0" smtClean="0"/>
              <a:t>’ when a file is uploaded. The upload confirmation message provided by the system is sufficient feedback. 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0A9D8A-6D6D-4356-9B31-BEF98B603BBA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200826"/>
            <a:ext cx="8229600" cy="586551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AU" sz="2400" b="1" dirty="0" smtClean="0"/>
              <a:t>Issue 1B: </a:t>
            </a:r>
            <a:r>
              <a:rPr lang="en-AU" sz="2400" dirty="0" smtClean="0"/>
              <a:t>Every time a file is downloaded a email is sent to the ‘Receiver’ and the ‘File </a:t>
            </a:r>
            <a:r>
              <a:rPr lang="en-AU" sz="2400" dirty="0" err="1" smtClean="0"/>
              <a:t>uploader</a:t>
            </a:r>
            <a:r>
              <a:rPr lang="en-AU" sz="2400" dirty="0" smtClean="0"/>
              <a:t>’. </a:t>
            </a:r>
          </a:p>
          <a:p>
            <a:pPr>
              <a:buNone/>
            </a:pPr>
            <a:endParaRPr lang="en-AU" dirty="0" smtClean="0"/>
          </a:p>
          <a:p>
            <a:pPr>
              <a:spcBef>
                <a:spcPts val="1200"/>
              </a:spcBef>
              <a:buNone/>
            </a:pPr>
            <a:r>
              <a:rPr lang="en-AU" sz="1800" b="1" dirty="0" smtClean="0"/>
              <a:t>Recommendation 1B: </a:t>
            </a:r>
          </a:p>
          <a:p>
            <a:pPr lvl="1">
              <a:spcBef>
                <a:spcPts val="1200"/>
              </a:spcBef>
            </a:pPr>
            <a:r>
              <a:rPr lang="en-AU" sz="1400" dirty="0" smtClean="0"/>
              <a:t>Consider removing the email sent to the receiver. The feedback provided by the browser is </a:t>
            </a:r>
            <a:r>
              <a:rPr lang="en-AU" sz="1400" dirty="0" smtClean="0"/>
              <a:t>sufficient (Figure 1).  However, </a:t>
            </a:r>
            <a:r>
              <a:rPr lang="en-AU" sz="1400" dirty="0" smtClean="0"/>
              <a:t>another option maybe to provide a download progress message similar to the upload progress message (Figure 2). </a:t>
            </a:r>
            <a:endParaRPr lang="en-AU" sz="1400" dirty="0" smtClean="0"/>
          </a:p>
          <a:p>
            <a:pPr lvl="1">
              <a:spcBef>
                <a:spcPts val="1200"/>
              </a:spcBef>
              <a:buNone/>
            </a:pPr>
            <a:r>
              <a:rPr lang="en-AU" sz="1400" dirty="0" smtClean="0"/>
              <a:t/>
            </a:r>
            <a:br>
              <a:rPr lang="en-AU" sz="1400" dirty="0" smtClean="0"/>
            </a:br>
            <a:endParaRPr lang="en-AU" sz="1400" dirty="0" smtClean="0"/>
          </a:p>
          <a:p>
            <a:pPr lvl="1">
              <a:spcBef>
                <a:spcPts val="1200"/>
              </a:spcBef>
            </a:pPr>
            <a:endParaRPr lang="en-AU" sz="1400" dirty="0" smtClean="0"/>
          </a:p>
          <a:p>
            <a:pPr lvl="1">
              <a:spcBef>
                <a:spcPts val="1200"/>
              </a:spcBef>
            </a:pPr>
            <a:endParaRPr lang="en-AU" sz="1400" dirty="0" smtClean="0"/>
          </a:p>
          <a:p>
            <a:pPr lvl="1">
              <a:spcBef>
                <a:spcPts val="1200"/>
              </a:spcBef>
              <a:buNone/>
            </a:pPr>
            <a:endParaRPr lang="en-AU" sz="1400" dirty="0" smtClean="0"/>
          </a:p>
          <a:p>
            <a:pPr lvl="3">
              <a:spcBef>
                <a:spcPts val="1200"/>
              </a:spcBef>
            </a:pPr>
            <a:endParaRPr lang="en-AU" sz="600" dirty="0" smtClean="0"/>
          </a:p>
          <a:p>
            <a:pPr lvl="1">
              <a:spcBef>
                <a:spcPts val="0"/>
              </a:spcBef>
              <a:buNone/>
            </a:pPr>
            <a:endParaRPr lang="en-AU" sz="1400" dirty="0" smtClean="0"/>
          </a:p>
          <a:p>
            <a:pPr lvl="1">
              <a:spcBef>
                <a:spcPts val="1200"/>
              </a:spcBef>
            </a:pPr>
            <a:r>
              <a:rPr lang="en-AU" sz="1400" dirty="0" smtClean="0"/>
              <a:t>Give </a:t>
            </a:r>
            <a:r>
              <a:rPr lang="en-AU" sz="1400" dirty="0" smtClean="0"/>
              <a:t>the ‘File </a:t>
            </a:r>
            <a:r>
              <a:rPr lang="en-AU" sz="1400" dirty="0" err="1" smtClean="0"/>
              <a:t>uploader</a:t>
            </a:r>
            <a:r>
              <a:rPr lang="en-AU" sz="1400" dirty="0" smtClean="0"/>
              <a:t>’ the option to </a:t>
            </a:r>
            <a:r>
              <a:rPr lang="en-AU" sz="1400" dirty="0" smtClean="0"/>
              <a:t>terminate email notifications</a:t>
            </a:r>
            <a:r>
              <a:rPr lang="en-AU" sz="1400" dirty="0" smtClean="0"/>
              <a:t> </a:t>
            </a:r>
            <a:r>
              <a:rPr lang="en-AU" sz="1400" dirty="0" smtClean="0"/>
              <a:t>when </a:t>
            </a:r>
            <a:r>
              <a:rPr lang="en-AU" sz="1400" dirty="0" smtClean="0"/>
              <a:t>the ‘Receivers’ downloads the files (Figure </a:t>
            </a:r>
            <a:r>
              <a:rPr lang="en-AU" sz="1400" dirty="0" smtClean="0"/>
              <a:t>5</a:t>
            </a:r>
            <a:r>
              <a:rPr lang="en-AU" sz="1400" dirty="0" smtClean="0"/>
              <a:t>). </a:t>
            </a:r>
            <a:endParaRPr lang="en-AU" sz="1400" dirty="0" smtClean="0"/>
          </a:p>
          <a:p>
            <a:pPr lvl="1">
              <a:spcBef>
                <a:spcPts val="1200"/>
              </a:spcBef>
            </a:pPr>
            <a:r>
              <a:rPr lang="en-AU" sz="1400" dirty="0" smtClean="0"/>
              <a:t>If the ‘File </a:t>
            </a:r>
            <a:r>
              <a:rPr lang="en-AU" sz="1400" dirty="0" err="1" smtClean="0"/>
              <a:t>uploader</a:t>
            </a:r>
            <a:r>
              <a:rPr lang="en-AU" sz="1400" dirty="0" smtClean="0"/>
              <a:t>’ chooses to receive emails when the ‘Receivers’ download files, send a email only for the first download attempt. 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0A9D8A-6D6D-4356-9B31-BEF98B603BBA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8" name="Picture 7" descr="browser dl feedb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24944"/>
            <a:ext cx="3495278" cy="15274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8"/>
          <p:cNvSpPr/>
          <p:nvPr/>
        </p:nvSpPr>
        <p:spPr bwMode="auto">
          <a:xfrm>
            <a:off x="1187624" y="4653136"/>
            <a:ext cx="318709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Figure 1: Feedback provided by </a:t>
            </a:r>
            <a:r>
              <a:rPr kumimoji="0" lang="en-A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the browser</a:t>
            </a:r>
            <a:endParaRPr kumimoji="0" lang="en-A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Picture 9" descr="upload progess to show delete recepien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924944"/>
            <a:ext cx="2736304" cy="164238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4998146" y="4653136"/>
            <a:ext cx="2622834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Figure </a:t>
            </a:r>
            <a:r>
              <a:rPr kumimoji="0" lang="en-A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2: Upload</a:t>
            </a:r>
            <a:r>
              <a:rPr kumimoji="0" lang="en-A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progress message</a:t>
            </a:r>
            <a:endParaRPr kumimoji="0" lang="en-A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260648"/>
            <a:ext cx="8229600" cy="586551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AU" sz="2400" b="1" dirty="0" smtClean="0"/>
              <a:t>Issue 1C:</a:t>
            </a:r>
            <a:r>
              <a:rPr lang="en-AU" sz="2400" dirty="0" smtClean="0"/>
              <a:t> When the ‘File </a:t>
            </a:r>
            <a:r>
              <a:rPr lang="en-AU" sz="2400" dirty="0" err="1" smtClean="0"/>
              <a:t>uploader</a:t>
            </a:r>
            <a:r>
              <a:rPr lang="en-AU" sz="2400" dirty="0" smtClean="0"/>
              <a:t>’ deletes the file a email is sent to them informing that they deleted a file. </a:t>
            </a:r>
          </a:p>
          <a:p>
            <a:pPr>
              <a:buNone/>
            </a:pPr>
            <a:endParaRPr lang="en-AU" sz="2400" dirty="0" smtClean="0"/>
          </a:p>
          <a:p>
            <a:pPr>
              <a:buNone/>
            </a:pPr>
            <a:r>
              <a:rPr lang="en-AU" sz="2400" b="1" dirty="0" smtClean="0"/>
              <a:t>Recommendation 1C: </a:t>
            </a:r>
            <a:r>
              <a:rPr lang="en-AU" sz="2400" dirty="0" smtClean="0"/>
              <a:t>Consider removing the email sent to the ‘File </a:t>
            </a:r>
            <a:r>
              <a:rPr lang="en-AU" sz="2400" dirty="0" err="1" smtClean="0"/>
              <a:t>uploader</a:t>
            </a:r>
            <a:r>
              <a:rPr lang="en-AU" sz="2400" dirty="0" smtClean="0"/>
              <a:t>’ when they delete a file. The confirmation message provided by the system is sufficient feedback. 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0A9D8A-6D6D-4356-9B31-BEF98B603BBA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7</a:t>
            </a:fld>
            <a:endParaRPr lang="en-A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260648"/>
            <a:ext cx="8229600" cy="586551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AU" sz="2400" b="1" dirty="0" smtClean="0"/>
              <a:t>Issue 1D:</a:t>
            </a:r>
            <a:r>
              <a:rPr lang="en-AU" sz="2400" dirty="0" smtClean="0"/>
              <a:t>When a ‘File </a:t>
            </a:r>
            <a:r>
              <a:rPr lang="en-AU" sz="2400" dirty="0" err="1" smtClean="0"/>
              <a:t>uploader</a:t>
            </a:r>
            <a:r>
              <a:rPr lang="en-AU" sz="2400" dirty="0" smtClean="0"/>
              <a:t>’ downloads a file from ‘My files’ section a email is sent to the ‘File </a:t>
            </a:r>
            <a:r>
              <a:rPr lang="en-AU" sz="2400" dirty="0" err="1" smtClean="0"/>
              <a:t>uploader</a:t>
            </a:r>
            <a:r>
              <a:rPr lang="en-AU" sz="2400" dirty="0" smtClean="0"/>
              <a:t>’ indicating the original ‘Receiver’ of the file has downloaded the file. </a:t>
            </a:r>
          </a:p>
          <a:p>
            <a:pPr>
              <a:buNone/>
            </a:pPr>
            <a:endParaRPr lang="en-AU" sz="2400" dirty="0" smtClean="0"/>
          </a:p>
          <a:p>
            <a:pPr>
              <a:buNone/>
            </a:pPr>
            <a:r>
              <a:rPr lang="en-AU" sz="2400" b="1" dirty="0" smtClean="0"/>
              <a:t>Recommendation 1D: </a:t>
            </a:r>
            <a:r>
              <a:rPr lang="en-AU" sz="2400" dirty="0" smtClean="0"/>
              <a:t>This looks like a bug. Do not send a email when the ‘File </a:t>
            </a:r>
            <a:r>
              <a:rPr lang="en-AU" sz="2400" dirty="0" err="1" smtClean="0"/>
              <a:t>uploader</a:t>
            </a:r>
            <a:r>
              <a:rPr lang="en-AU" sz="2400" dirty="0" smtClean="0"/>
              <a:t>’ downloads a file in  ‘My files’. 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0A9D8A-6D6D-4356-9B31-BEF98B603BBA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260648"/>
            <a:ext cx="8229600" cy="586551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AU" sz="2400" b="1" dirty="0" smtClean="0"/>
              <a:t>Issue 1E:</a:t>
            </a:r>
            <a:r>
              <a:rPr lang="en-AU" sz="2400" dirty="0" smtClean="0"/>
              <a:t> Every time a voucher is created the ‘File </a:t>
            </a:r>
            <a:r>
              <a:rPr lang="en-AU" sz="2400" dirty="0" err="1" smtClean="0"/>
              <a:t>uploader</a:t>
            </a:r>
            <a:r>
              <a:rPr lang="en-AU" sz="2400" dirty="0" smtClean="0"/>
              <a:t>’ gets a email indicating they have created a voucher. </a:t>
            </a:r>
          </a:p>
          <a:p>
            <a:pPr>
              <a:buNone/>
            </a:pPr>
            <a:endParaRPr lang="en-AU" sz="2400" dirty="0" smtClean="0"/>
          </a:p>
          <a:p>
            <a:pPr>
              <a:buNone/>
            </a:pPr>
            <a:r>
              <a:rPr lang="en-AU" sz="2400" b="1" dirty="0" smtClean="0"/>
              <a:t>Recommendation 1E: </a:t>
            </a:r>
            <a:r>
              <a:rPr lang="en-AU" sz="2400" dirty="0" smtClean="0"/>
              <a:t>Consider removing the email sent to the ‘File </a:t>
            </a:r>
            <a:r>
              <a:rPr lang="en-AU" sz="2400" dirty="0" err="1" smtClean="0"/>
              <a:t>uploader</a:t>
            </a:r>
            <a:r>
              <a:rPr lang="en-AU" sz="2400" dirty="0" smtClean="0"/>
              <a:t>’. The confirmation message provided by the system is sufficient feedback. 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0A9D8A-6D6D-4356-9B31-BEF98B603BBA}" type="datetime1">
              <a:rPr lang="en-US" smtClean="0"/>
              <a:pPr/>
              <a:t>3/22/2012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smtClean="0"/>
              <a:t>Student survey: UX analysis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5FFF0-AFD0-4B65-AB58-C9BA7A677B09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 template">
  <a:themeElements>
    <a:clrScheme name="Master without image 1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00528B"/>
      </a:accent1>
      <a:accent2>
        <a:srgbClr val="939598"/>
      </a:accent2>
      <a:accent3>
        <a:srgbClr val="FFFFFF"/>
      </a:accent3>
      <a:accent4>
        <a:srgbClr val="2F2F2E"/>
      </a:accent4>
      <a:accent5>
        <a:srgbClr val="AAB3C4"/>
      </a:accent5>
      <a:accent6>
        <a:srgbClr val="858789"/>
      </a:accent6>
      <a:hlink>
        <a:srgbClr val="911C11"/>
      </a:hlink>
      <a:folHlink>
        <a:srgbClr val="99CC00"/>
      </a:folHlink>
    </a:clrScheme>
    <a:fontScheme name="Master without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Master without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876</TotalTime>
  <Words>2427</Words>
  <Application>Microsoft Office PowerPoint</Application>
  <PresentationFormat>On-screen Show (4:3)</PresentationFormat>
  <Paragraphs>316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PPT template</vt:lpstr>
      <vt:lpstr>FileSender</vt:lpstr>
      <vt:lpstr>About the review </vt:lpstr>
      <vt:lpstr>Email feedback</vt:lpstr>
      <vt:lpstr>Issue 1: Users are overloaded with large number of emails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File upload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ERROR MESSAGES</vt:lpstr>
      <vt:lpstr>Slide 27</vt:lpstr>
      <vt:lpstr>Slide 28</vt:lpstr>
      <vt:lpstr>File download</vt:lpstr>
      <vt:lpstr>Slide 30</vt:lpstr>
      <vt:lpstr>Slide 31</vt:lpstr>
      <vt:lpstr>‘my files’ SCREEN</vt:lpstr>
      <vt:lpstr>Slide 33</vt:lpstr>
      <vt:lpstr>Slide 34</vt:lpstr>
      <vt:lpstr>Slide 35</vt:lpstr>
      <vt:lpstr>Slide 36</vt:lpstr>
      <vt:lpstr>Slide 37</vt:lpstr>
      <vt:lpstr>End of review</vt:lpstr>
    </vt:vector>
  </TitlesOfParts>
  <Company>Monash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dharanip</dc:creator>
  <cp:lastModifiedBy>dharanip</cp:lastModifiedBy>
  <cp:revision>103</cp:revision>
  <dcterms:created xsi:type="dcterms:W3CDTF">2012-03-19T00:10:47Z</dcterms:created>
  <dcterms:modified xsi:type="dcterms:W3CDTF">2012-03-22T01:11:09Z</dcterms:modified>
</cp:coreProperties>
</file>