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2" r:id="rId3"/>
  </p:sldMasterIdLst>
  <p:notesMasterIdLst>
    <p:notesMasterId r:id="rId29"/>
  </p:notesMasterIdLst>
  <p:sldIdLst>
    <p:sldId id="326" r:id="rId4"/>
    <p:sldId id="334" r:id="rId5"/>
    <p:sldId id="333" r:id="rId6"/>
    <p:sldId id="332" r:id="rId7"/>
    <p:sldId id="345" r:id="rId8"/>
    <p:sldId id="347" r:id="rId9"/>
    <p:sldId id="346" r:id="rId10"/>
    <p:sldId id="348" r:id="rId11"/>
    <p:sldId id="349" r:id="rId12"/>
    <p:sldId id="362" r:id="rId13"/>
    <p:sldId id="361" r:id="rId14"/>
    <p:sldId id="360" r:id="rId15"/>
    <p:sldId id="350" r:id="rId16"/>
    <p:sldId id="351" r:id="rId17"/>
    <p:sldId id="355" r:id="rId18"/>
    <p:sldId id="354" r:id="rId19"/>
    <p:sldId id="352" r:id="rId20"/>
    <p:sldId id="353" r:id="rId21"/>
    <p:sldId id="358" r:id="rId22"/>
    <p:sldId id="357" r:id="rId23"/>
    <p:sldId id="356" r:id="rId24"/>
    <p:sldId id="363" r:id="rId25"/>
    <p:sldId id="359" r:id="rId26"/>
    <p:sldId id="364" r:id="rId27"/>
    <p:sldId id="342" r:id="rId28"/>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525D"/>
    <a:srgbClr val="F6F4F0"/>
    <a:srgbClr val="FAF9F6"/>
    <a:srgbClr val="FA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Inget format, inget rutnä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3838" autoAdjust="0"/>
  </p:normalViewPr>
  <p:slideViewPr>
    <p:cSldViewPr>
      <p:cViewPr varScale="1">
        <p:scale>
          <a:sx n="75" d="100"/>
          <a:sy n="75" d="100"/>
        </p:scale>
        <p:origin x="-100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DDD808-E75A-497A-A5A0-E61DFD32C03B}" type="datetimeFigureOut">
              <a:rPr lang="sv-SE" smtClean="0"/>
              <a:pPr/>
              <a:t>2011-12-29</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80A862-AF3F-490E-822A-8B12E6A02032}" type="slidenum">
              <a:rPr lang="sv-SE" smtClean="0"/>
              <a:pPr/>
              <a:t>‹#›</a:t>
            </a:fld>
            <a:endParaRPr lang="sv-SE"/>
          </a:p>
        </p:txBody>
      </p:sp>
    </p:spTree>
    <p:extLst>
      <p:ext uri="{BB962C8B-B14F-4D97-AF65-F5344CB8AC3E}">
        <p14:creationId xmlns:p14="http://schemas.microsoft.com/office/powerpoint/2010/main" val="3879121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1</a:t>
            </a:fld>
            <a:endParaRPr lang="sv-S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10</a:t>
            </a:fld>
            <a:endParaRPr lang="sv-S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11</a:t>
            </a:fld>
            <a:endParaRPr lang="sv-S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12</a:t>
            </a:fld>
            <a:endParaRPr lang="sv-S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13</a:t>
            </a:fld>
            <a:endParaRPr lang="sv-S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14</a:t>
            </a:fld>
            <a:endParaRPr lang="sv-S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15</a:t>
            </a:fld>
            <a:endParaRPr lang="sv-S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16</a:t>
            </a:fld>
            <a:endParaRPr lang="sv-S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17</a:t>
            </a:fld>
            <a:endParaRPr lang="sv-S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18</a:t>
            </a:fld>
            <a:endParaRPr lang="sv-S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19</a:t>
            </a:fld>
            <a:endParaRPr lang="sv-S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2</a:t>
            </a:fld>
            <a:endParaRPr lang="sv-S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20</a:t>
            </a:fld>
            <a:endParaRPr lang="sv-S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21</a:t>
            </a:fld>
            <a:endParaRPr lang="sv-S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22</a:t>
            </a:fld>
            <a:endParaRPr lang="sv-S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23</a:t>
            </a:fld>
            <a:endParaRPr lang="sv-S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24</a:t>
            </a:fld>
            <a:endParaRPr lang="sv-S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25</a:t>
            </a:fld>
            <a:endParaRPr lang="sv-S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3</a:t>
            </a:fld>
            <a:endParaRPr lang="sv-S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4</a:t>
            </a:fld>
            <a:endParaRPr lang="sv-S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5</a:t>
            </a:fld>
            <a:endParaRPr lang="sv-S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6</a:t>
            </a:fld>
            <a:endParaRPr lang="sv-S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7</a:t>
            </a:fld>
            <a:endParaRPr lang="sv-S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8</a:t>
            </a:fld>
            <a:endParaRPr lang="sv-S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5180A862-AF3F-490E-822A-8B12E6A02032}" type="slidenum">
              <a:rPr lang="sv-SE" smtClean="0"/>
              <a:pPr/>
              <a:t>9</a:t>
            </a:fld>
            <a:endParaRPr lang="sv-S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sp>
        <p:nvSpPr>
          <p:cNvPr id="3" name="Underrubrik 2"/>
          <p:cNvSpPr>
            <a:spLocks noGrp="1"/>
          </p:cNvSpPr>
          <p:nvPr>
            <p:ph type="subTitle" idx="1"/>
          </p:nvPr>
        </p:nvSpPr>
        <p:spPr>
          <a:xfrm>
            <a:off x="1371600" y="2285992"/>
            <a:ext cx="6400800" cy="1752600"/>
          </a:xfrm>
        </p:spPr>
        <p:txBody>
          <a:bodyPr>
            <a:normAutofit/>
          </a:bodyPr>
          <a:lstStyle>
            <a:lvl1pPr marL="0" indent="0" algn="ctr">
              <a:buNone/>
              <a:defRPr sz="3200" b="1">
                <a:solidFill>
                  <a:srgbClr val="50525D"/>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Klicka här för att ändra format på underrubrik i bakgrunden</a:t>
            </a:r>
            <a:endParaRPr lang="sv-SE" dirty="0"/>
          </a:p>
        </p:txBody>
      </p:sp>
      <p:sp>
        <p:nvSpPr>
          <p:cNvPr id="4" name="Platshållare för datum 3"/>
          <p:cNvSpPr>
            <a:spLocks noGrp="1"/>
          </p:cNvSpPr>
          <p:nvPr>
            <p:ph type="dt" sz="half" idx="10"/>
          </p:nvPr>
        </p:nvSpPr>
        <p:spPr/>
        <p:txBody>
          <a:bodyPr/>
          <a:lstStyle/>
          <a:p>
            <a:fld id="{78CF7739-0171-4138-A540-8F9E71681F5F}" type="datetimeFigureOut">
              <a:rPr lang="sv-SE" smtClean="0"/>
              <a:pPr/>
              <a:t>2011-12-29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E236A53D-BCA4-4936-AFE9-D711448EC744}" type="slidenum">
              <a:rPr lang="sv-SE" smtClean="0"/>
              <a:pPr/>
              <a:t>‹#›</a:t>
            </a:fld>
            <a:endParaRPr lang="sv-SE"/>
          </a:p>
        </p:txBody>
      </p:sp>
      <p:sp>
        <p:nvSpPr>
          <p:cNvPr id="9" name="Platshållare för rubrik 1"/>
          <p:cNvSpPr>
            <a:spLocks noGrp="1"/>
          </p:cNvSpPr>
          <p:nvPr>
            <p:ph type="title"/>
          </p:nvPr>
        </p:nvSpPr>
        <p:spPr>
          <a:xfrm>
            <a:off x="611560" y="714356"/>
            <a:ext cx="7920880" cy="1143000"/>
          </a:xfrm>
          <a:prstGeom prst="rect">
            <a:avLst/>
          </a:prstGeom>
        </p:spPr>
        <p:txBody>
          <a:bodyPr vert="horz" lIns="91440" tIns="45720" rIns="91440" bIns="45720" rtlCol="0" anchor="ctr">
            <a:noAutofit/>
          </a:bodyPr>
          <a:lstStyle>
            <a:lvl1pPr algn="ctr">
              <a:defRPr sz="4800">
                <a:solidFill>
                  <a:srgbClr val="50525D"/>
                </a:solidFill>
                <a:latin typeface="+mj-lt"/>
              </a:defRPr>
            </a:lvl1pPr>
          </a:lstStyle>
          <a:p>
            <a:r>
              <a:rPr lang="sv-SE" dirty="0" smtClean="0"/>
              <a:t>Klicka här för att ändra format</a:t>
            </a:r>
            <a:endParaRPr lang="sv-S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vå innehållsdelar">
    <p:spTree>
      <p:nvGrpSpPr>
        <p:cNvPr id="1" name=""/>
        <p:cNvGrpSpPr/>
        <p:nvPr/>
      </p:nvGrpSpPr>
      <p:grpSpPr>
        <a:xfrm>
          <a:off x="0" y="0"/>
          <a:ext cx="0" cy="0"/>
          <a:chOff x="0" y="0"/>
          <a:chExt cx="0" cy="0"/>
        </a:xfrm>
      </p:grpSpPr>
      <p:sp>
        <p:nvSpPr>
          <p:cNvPr id="5" name="Platshållare för datum 4"/>
          <p:cNvSpPr>
            <a:spLocks noGrp="1"/>
          </p:cNvSpPr>
          <p:nvPr>
            <p:ph type="dt" sz="half" idx="10"/>
          </p:nvPr>
        </p:nvSpPr>
        <p:spPr/>
        <p:txBody>
          <a:bodyPr/>
          <a:lstStyle/>
          <a:p>
            <a:fld id="{234ECD9A-3F83-44BD-BD95-7DD57E8B26BD}" type="datetimeFigureOut">
              <a:rPr lang="sv-SE" smtClean="0"/>
              <a:pPr/>
              <a:t>2011-12-29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29EE0F0C-DF2A-441D-9A4A-888EDD5C0F45}" type="slidenum">
              <a:rPr lang="sv-SE" smtClean="0"/>
              <a:pPr/>
              <a:t>‹#›</a:t>
            </a:fld>
            <a:endParaRPr lang="sv-SE"/>
          </a:p>
        </p:txBody>
      </p:sp>
      <p:sp>
        <p:nvSpPr>
          <p:cNvPr id="8" name="Platshållare för innehåll 2"/>
          <p:cNvSpPr>
            <a:spLocks noGrp="1"/>
          </p:cNvSpPr>
          <p:nvPr>
            <p:ph idx="1"/>
          </p:nvPr>
        </p:nvSpPr>
        <p:spPr>
          <a:xfrm>
            <a:off x="1785918" y="1571612"/>
            <a:ext cx="5429288" cy="2714645"/>
          </a:xfrm>
          <a:prstGeom prst="rect">
            <a:avLst/>
          </a:prstGeom>
        </p:spPr>
        <p:txBody>
          <a:bodyPr/>
          <a:lstStyle>
            <a:lvl1pPr>
              <a:defRPr>
                <a:latin typeface="Arial Narrow" pitchFamily="34" charset="0"/>
              </a:defRPr>
            </a:lvl1pPr>
            <a:lvl2pPr>
              <a:defRPr>
                <a:latin typeface="Arial Narrow" pitchFamily="34" charset="0"/>
              </a:defRPr>
            </a:lvl2pPr>
            <a:lvl3pPr>
              <a:defRPr>
                <a:latin typeface="Arial Narrow" pitchFamily="34" charset="0"/>
              </a:defRPr>
            </a:lvl3pPr>
            <a:lvl4pPr>
              <a:defRPr>
                <a:latin typeface="Arial Narrow" pitchFamily="34" charset="0"/>
              </a:defRPr>
            </a:lvl4pPr>
            <a:lvl5pPr>
              <a:defRPr>
                <a:latin typeface="Arial Narrow" pitchFamily="34" charset="0"/>
              </a:defRPr>
            </a:lvl5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234ECD9A-3F83-44BD-BD95-7DD57E8B26BD}" type="datetimeFigureOut">
              <a:rPr lang="sv-SE" smtClean="0"/>
              <a:pPr/>
              <a:t>2011-12-29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29EE0F0C-DF2A-441D-9A4A-888EDD5C0F45}" type="slidenum">
              <a:rPr lang="sv-SE" smtClean="0"/>
              <a:pPr/>
              <a:t>‹#›</a:t>
            </a:fld>
            <a:endParaRPr lang="sv-S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234ECD9A-3F83-44BD-BD95-7DD57E8B26BD}" type="datetimeFigureOut">
              <a:rPr lang="sv-SE" smtClean="0"/>
              <a:pPr/>
              <a:t>2011-12-29</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29EE0F0C-DF2A-441D-9A4A-888EDD5C0F45}" type="slidenum">
              <a:rPr lang="sv-SE" smtClean="0"/>
              <a:pPr/>
              <a:t>‹#›</a:t>
            </a:fld>
            <a:endParaRPr lang="sv-S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1571611"/>
            <a:ext cx="5486400" cy="250033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56199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234ECD9A-3F83-44BD-BD95-7DD57E8B26BD}" type="datetimeFigureOut">
              <a:rPr lang="sv-SE" smtClean="0"/>
              <a:pPr/>
              <a:t>2011-12-29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29EE0F0C-DF2A-441D-9A4A-888EDD5C0F45}" type="slidenum">
              <a:rPr lang="sv-SE" smtClean="0"/>
              <a:pPr/>
              <a:t>‹#›</a:t>
            </a:fld>
            <a:endParaRPr lang="sv-S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npassad layou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lgn="ctr">
              <a:defRPr/>
            </a:lvl1pPr>
          </a:lstStyle>
          <a:p>
            <a:r>
              <a:rPr lang="sv-SE" dirty="0" smtClean="0"/>
              <a:t>Klicka här för att ändra format</a:t>
            </a:r>
            <a:endParaRPr lang="sv-SE" dirty="0"/>
          </a:p>
        </p:txBody>
      </p:sp>
      <p:sp>
        <p:nvSpPr>
          <p:cNvPr id="3" name="Platshållare för datum 2"/>
          <p:cNvSpPr>
            <a:spLocks noGrp="1"/>
          </p:cNvSpPr>
          <p:nvPr>
            <p:ph type="dt" sz="half" idx="10"/>
          </p:nvPr>
        </p:nvSpPr>
        <p:spPr/>
        <p:txBody>
          <a:bodyPr/>
          <a:lstStyle/>
          <a:p>
            <a:fld id="{8BDDA6FB-BE58-48C9-8C8C-4020FD88B9E6}" type="datetimeFigureOut">
              <a:rPr lang="sv-SE" smtClean="0"/>
              <a:pPr/>
              <a:t>2011-12-29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BE4B75A1-7E78-4AA1-91CA-AE21890A9DD7}" type="slidenum">
              <a:rPr lang="sv-SE" smtClean="0"/>
              <a:pPr/>
              <a:t>‹#›</a:t>
            </a:fld>
            <a:endParaRPr lang="sv-SE"/>
          </a:p>
        </p:txBody>
      </p:sp>
      <p:sp>
        <p:nvSpPr>
          <p:cNvPr id="6" name="Platshållare för text 11"/>
          <p:cNvSpPr>
            <a:spLocks noGrp="1"/>
          </p:cNvSpPr>
          <p:nvPr>
            <p:ph type="body" sz="quarter" idx="13"/>
          </p:nvPr>
        </p:nvSpPr>
        <p:spPr>
          <a:xfrm>
            <a:off x="467544" y="1412776"/>
            <a:ext cx="8280920" cy="4464496"/>
          </a:xfrm>
        </p:spPr>
        <p:txBody>
          <a:bodyPr>
            <a:normAutofit/>
          </a:bodyPr>
          <a:lstStyle>
            <a:lvl1pPr>
              <a:buNone/>
              <a:defRPr sz="3200" baseline="0">
                <a:latin typeface="+mn-lt"/>
              </a:defRPr>
            </a:lvl1pPr>
            <a:lvl2pPr>
              <a:buNone/>
              <a:defRPr>
                <a:latin typeface="Arial Narrow" pitchFamily="34" charset="0"/>
              </a:defRPr>
            </a:lvl2pPr>
            <a:lvl3pPr>
              <a:buNone/>
              <a:defRPr>
                <a:latin typeface="Arial Narrow" pitchFamily="34" charset="0"/>
              </a:defRPr>
            </a:lvl3pPr>
            <a:lvl4pPr>
              <a:buNone/>
              <a:defRPr>
                <a:latin typeface="Arial Narrow" pitchFamily="34" charset="0"/>
              </a:defRPr>
            </a:lvl4pPr>
            <a:lvl5pPr>
              <a:buNone/>
              <a:defRPr>
                <a:latin typeface="Arial Narrow" pitchFamily="34" charset="0"/>
              </a:defRPr>
            </a:lvl5pPr>
          </a:lstStyle>
          <a:p>
            <a:pPr lvl="0"/>
            <a:r>
              <a:rPr lang="sv-SE" dirty="0" smtClean="0"/>
              <a:t>Klicka här för att ändra format på</a:t>
            </a:r>
          </a:p>
          <a:p>
            <a:pPr lvl="0"/>
            <a:r>
              <a:rPr lang="sv-SE" dirty="0" smtClean="0"/>
              <a:t>bakgrundstexten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8BDDA6FB-BE58-48C9-8C8C-4020FD88B9E6}" type="datetimeFigureOut">
              <a:rPr lang="sv-SE" smtClean="0"/>
              <a:pPr/>
              <a:t>2011-12-29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BE4B75A1-7E78-4AA1-91CA-AE21890A9DD7}" type="slidenum">
              <a:rPr lang="sv-SE" smtClean="0"/>
              <a:pPr/>
              <a:t>‹#›</a:t>
            </a:fld>
            <a:endParaRPr lang="sv-SE"/>
          </a:p>
        </p:txBody>
      </p:sp>
      <p:sp>
        <p:nvSpPr>
          <p:cNvPr id="9" name="Underrubrik 2"/>
          <p:cNvSpPr>
            <a:spLocks noGrp="1"/>
          </p:cNvSpPr>
          <p:nvPr>
            <p:ph type="subTitle" idx="1"/>
          </p:nvPr>
        </p:nvSpPr>
        <p:spPr>
          <a:xfrm>
            <a:off x="467544" y="1412776"/>
            <a:ext cx="8280920" cy="1214446"/>
          </a:xfrm>
        </p:spPr>
        <p:txBody>
          <a:bodyPr/>
          <a:lstStyle>
            <a:lvl1pPr marL="0" indent="0" algn="l">
              <a:buNone/>
              <a:defRPr b="1">
                <a:solidFill>
                  <a:srgbClr val="50525D"/>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Klicka här för att ändra format på underrubrik i bakgrunden</a:t>
            </a:r>
            <a:endParaRPr lang="sv-SE" dirty="0"/>
          </a:p>
        </p:txBody>
      </p:sp>
      <p:sp>
        <p:nvSpPr>
          <p:cNvPr id="10" name="Platshållare för rubrik 1"/>
          <p:cNvSpPr>
            <a:spLocks noGrp="1"/>
          </p:cNvSpPr>
          <p:nvPr>
            <p:ph type="title"/>
          </p:nvPr>
        </p:nvSpPr>
        <p:spPr>
          <a:xfrm>
            <a:off x="467544" y="260648"/>
            <a:ext cx="8280920" cy="1143000"/>
          </a:xfrm>
          <a:prstGeom prst="rect">
            <a:avLst/>
          </a:prstGeom>
        </p:spPr>
        <p:txBody>
          <a:bodyPr vert="horz" lIns="91440" tIns="45720" rIns="91440" bIns="45720" rtlCol="0" anchor="ctr">
            <a:normAutofit/>
          </a:bodyPr>
          <a:lstStyle>
            <a:lvl1pPr algn="l">
              <a:defRPr b="1">
                <a:latin typeface="+mj-lt"/>
              </a:defRPr>
            </a:lvl1pPr>
          </a:lstStyle>
          <a:p>
            <a:r>
              <a:rPr lang="sv-SE" dirty="0" smtClean="0"/>
              <a:t>Klicka här för att ändra format</a:t>
            </a:r>
            <a:endParaRPr lang="sv-SE" dirty="0"/>
          </a:p>
        </p:txBody>
      </p:sp>
      <p:sp>
        <p:nvSpPr>
          <p:cNvPr id="12" name="Platshållare för text 11"/>
          <p:cNvSpPr>
            <a:spLocks noGrp="1"/>
          </p:cNvSpPr>
          <p:nvPr>
            <p:ph type="body" sz="quarter" idx="13"/>
          </p:nvPr>
        </p:nvSpPr>
        <p:spPr>
          <a:xfrm>
            <a:off x="467544" y="2636912"/>
            <a:ext cx="8280920" cy="3312368"/>
          </a:xfrm>
        </p:spPr>
        <p:txBody>
          <a:bodyPr>
            <a:normAutofit/>
          </a:bodyPr>
          <a:lstStyle>
            <a:lvl1pPr>
              <a:buNone/>
              <a:defRPr sz="2800" baseline="0">
                <a:latin typeface="+mn-lt"/>
              </a:defRPr>
            </a:lvl1pPr>
            <a:lvl2pPr>
              <a:buNone/>
              <a:defRPr>
                <a:latin typeface="Arial Narrow" pitchFamily="34" charset="0"/>
              </a:defRPr>
            </a:lvl2pPr>
            <a:lvl3pPr>
              <a:buNone/>
              <a:defRPr>
                <a:latin typeface="Arial Narrow" pitchFamily="34" charset="0"/>
              </a:defRPr>
            </a:lvl3pPr>
            <a:lvl4pPr>
              <a:buNone/>
              <a:defRPr>
                <a:latin typeface="Arial Narrow" pitchFamily="34" charset="0"/>
              </a:defRPr>
            </a:lvl4pPr>
            <a:lvl5pPr>
              <a:buNone/>
              <a:defRPr>
                <a:latin typeface="Arial Narrow" pitchFamily="34" charset="0"/>
              </a:defRPr>
            </a:lvl5pPr>
          </a:lstStyle>
          <a:p>
            <a:pPr lvl="0"/>
            <a:r>
              <a:rPr lang="sv-SE" dirty="0" smtClean="0"/>
              <a:t>Klicka här för att ändra format på</a:t>
            </a:r>
          </a:p>
          <a:p>
            <a:pPr lvl="0"/>
            <a:r>
              <a:rPr lang="sv-SE" dirty="0" smtClean="0"/>
              <a:t>bakgrundstexten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8BDDA6FB-BE58-48C9-8C8C-4020FD88B9E6}" type="datetimeFigureOut">
              <a:rPr lang="sv-SE" smtClean="0"/>
              <a:pPr/>
              <a:t>2011-12-29</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BE4B75A1-7E78-4AA1-91CA-AE21890A9DD7}" type="slidenum">
              <a:rPr lang="sv-SE" smtClean="0"/>
              <a:pPr/>
              <a:t>‹#›</a:t>
            </a:fld>
            <a:endParaRPr lang="sv-S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8BDDA6FB-BE58-48C9-8C8C-4020FD88B9E6}" type="datetimeFigureOut">
              <a:rPr lang="sv-SE" smtClean="0"/>
              <a:pPr/>
              <a:t>2011-12-29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BE4B75A1-7E78-4AA1-91CA-AE21890A9DD7}" type="slidenum">
              <a:rPr lang="sv-SE" smtClean="0"/>
              <a:pPr/>
              <a:t>‹#›</a:t>
            </a:fld>
            <a:endParaRPr lang="sv-S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Rubrikbild">
    <p:spTree>
      <p:nvGrpSpPr>
        <p:cNvPr id="1" name=""/>
        <p:cNvGrpSpPr/>
        <p:nvPr/>
      </p:nvGrpSpPr>
      <p:grpSpPr>
        <a:xfrm>
          <a:off x="0" y="0"/>
          <a:ext cx="0" cy="0"/>
          <a:chOff x="0" y="0"/>
          <a:chExt cx="0" cy="0"/>
        </a:xfrm>
      </p:grpSpPr>
      <p:sp>
        <p:nvSpPr>
          <p:cNvPr id="3" name="Underrubrik 2"/>
          <p:cNvSpPr>
            <a:spLocks noGrp="1"/>
          </p:cNvSpPr>
          <p:nvPr>
            <p:ph type="subTitle" idx="1"/>
          </p:nvPr>
        </p:nvSpPr>
        <p:spPr>
          <a:xfrm>
            <a:off x="467544" y="1412776"/>
            <a:ext cx="6400800" cy="1752600"/>
          </a:xfrm>
        </p:spPr>
        <p:txBody>
          <a:bodyPr>
            <a:normAutofit/>
          </a:bodyPr>
          <a:lstStyle>
            <a:lvl1pPr marL="0" indent="0" algn="l">
              <a:buNone/>
              <a:defRPr sz="2400" b="1">
                <a:solidFill>
                  <a:srgbClr val="50525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Klicka här för att ändra format på underrubrik i bakgrunden</a:t>
            </a:r>
            <a:endParaRPr lang="sv-SE" dirty="0"/>
          </a:p>
        </p:txBody>
      </p:sp>
      <p:sp>
        <p:nvSpPr>
          <p:cNvPr id="4" name="Platshållare för datum 3"/>
          <p:cNvSpPr>
            <a:spLocks noGrp="1"/>
          </p:cNvSpPr>
          <p:nvPr>
            <p:ph type="dt" sz="half" idx="10"/>
          </p:nvPr>
        </p:nvSpPr>
        <p:spPr/>
        <p:txBody>
          <a:bodyPr/>
          <a:lstStyle/>
          <a:p>
            <a:fld id="{78CF7739-0171-4138-A540-8F9E71681F5F}" type="datetimeFigureOut">
              <a:rPr lang="sv-SE" smtClean="0"/>
              <a:pPr/>
              <a:t>2011-12-29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E236A53D-BCA4-4936-AFE9-D711448EC744}" type="slidenum">
              <a:rPr lang="sv-SE" smtClean="0"/>
              <a:pPr/>
              <a:t>‹#›</a:t>
            </a:fld>
            <a:endParaRPr lang="sv-SE"/>
          </a:p>
        </p:txBody>
      </p:sp>
      <p:sp>
        <p:nvSpPr>
          <p:cNvPr id="9" name="Platshållare för rubrik 1"/>
          <p:cNvSpPr>
            <a:spLocks noGrp="1"/>
          </p:cNvSpPr>
          <p:nvPr>
            <p:ph type="title"/>
          </p:nvPr>
        </p:nvSpPr>
        <p:spPr>
          <a:xfrm>
            <a:off x="467544" y="260648"/>
            <a:ext cx="7358114" cy="1143000"/>
          </a:xfrm>
          <a:prstGeom prst="rect">
            <a:avLst/>
          </a:prstGeom>
        </p:spPr>
        <p:txBody>
          <a:bodyPr vert="horz" lIns="91440" tIns="45720" rIns="91440" bIns="45720" rtlCol="0" anchor="ctr">
            <a:normAutofit/>
          </a:bodyPr>
          <a:lstStyle/>
          <a:p>
            <a:r>
              <a:rPr lang="sv-SE" dirty="0" smtClean="0"/>
              <a:t>Klicka här för att ändra format</a:t>
            </a:r>
            <a:endParaRPr lang="sv-SE"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Rubrikbild">
    <p:spTree>
      <p:nvGrpSpPr>
        <p:cNvPr id="1" name=""/>
        <p:cNvGrpSpPr/>
        <p:nvPr/>
      </p:nvGrpSpPr>
      <p:grpSpPr>
        <a:xfrm>
          <a:off x="0" y="0"/>
          <a:ext cx="0" cy="0"/>
          <a:chOff x="0" y="0"/>
          <a:chExt cx="0" cy="0"/>
        </a:xfrm>
      </p:grpSpPr>
      <p:sp>
        <p:nvSpPr>
          <p:cNvPr id="3" name="Underrubrik 2"/>
          <p:cNvSpPr>
            <a:spLocks noGrp="1"/>
          </p:cNvSpPr>
          <p:nvPr>
            <p:ph type="subTitle" idx="1"/>
          </p:nvPr>
        </p:nvSpPr>
        <p:spPr>
          <a:xfrm>
            <a:off x="1371600" y="2285992"/>
            <a:ext cx="6400800" cy="1752600"/>
          </a:xfrm>
        </p:spPr>
        <p:txBody>
          <a:bodyPr/>
          <a:lstStyle>
            <a:lvl1pPr marL="0" indent="0" algn="ctr">
              <a:buNone/>
              <a:defRPr b="1">
                <a:solidFill>
                  <a:srgbClr val="50525D"/>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Klicka här för att ändra format på underrubrik i bakgrunden</a:t>
            </a:r>
            <a:endParaRPr lang="sv-SE" dirty="0"/>
          </a:p>
        </p:txBody>
      </p:sp>
      <p:sp>
        <p:nvSpPr>
          <p:cNvPr id="4" name="Platshållare för datum 3"/>
          <p:cNvSpPr>
            <a:spLocks noGrp="1"/>
          </p:cNvSpPr>
          <p:nvPr>
            <p:ph type="dt" sz="half" idx="10"/>
          </p:nvPr>
        </p:nvSpPr>
        <p:spPr/>
        <p:txBody>
          <a:bodyPr/>
          <a:lstStyle/>
          <a:p>
            <a:fld id="{78CF7739-0171-4138-A540-8F9E71681F5F}" type="datetimeFigureOut">
              <a:rPr lang="sv-SE" smtClean="0"/>
              <a:pPr/>
              <a:t>2011-12-29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E236A53D-BCA4-4936-AFE9-D711448EC744}" type="slidenum">
              <a:rPr lang="sv-SE" smtClean="0"/>
              <a:pPr/>
              <a:t>‹#›</a:t>
            </a:fld>
            <a:endParaRPr lang="sv-SE"/>
          </a:p>
        </p:txBody>
      </p:sp>
      <p:sp>
        <p:nvSpPr>
          <p:cNvPr id="9" name="Platshållare för rubrik 1"/>
          <p:cNvSpPr>
            <a:spLocks noGrp="1"/>
          </p:cNvSpPr>
          <p:nvPr>
            <p:ph type="title"/>
          </p:nvPr>
        </p:nvSpPr>
        <p:spPr>
          <a:xfrm>
            <a:off x="539552" y="714356"/>
            <a:ext cx="7992888" cy="1143000"/>
          </a:xfrm>
          <a:prstGeom prst="rect">
            <a:avLst/>
          </a:prstGeom>
        </p:spPr>
        <p:txBody>
          <a:bodyPr vert="horz" lIns="91440" tIns="45720" rIns="91440" bIns="45720" rtlCol="0" anchor="ctr">
            <a:noAutofit/>
          </a:bodyPr>
          <a:lstStyle>
            <a:lvl1pPr algn="ctr">
              <a:defRPr sz="4800"/>
            </a:lvl1pPr>
          </a:lstStyle>
          <a:p>
            <a:r>
              <a:rPr lang="sv-SE" dirty="0" smtClean="0"/>
              <a:t>Klicka här för att ändra format</a:t>
            </a:r>
            <a:endParaRPr lang="sv-S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npassad layout">
    <p:spTree>
      <p:nvGrpSpPr>
        <p:cNvPr id="1" name=""/>
        <p:cNvGrpSpPr/>
        <p:nvPr/>
      </p:nvGrpSpPr>
      <p:grpSpPr>
        <a:xfrm>
          <a:off x="0" y="0"/>
          <a:ext cx="0" cy="0"/>
          <a:chOff x="0" y="0"/>
          <a:chExt cx="0" cy="0"/>
        </a:xfrm>
      </p:grpSpPr>
      <p:sp>
        <p:nvSpPr>
          <p:cNvPr id="2" name="Rubrik 1"/>
          <p:cNvSpPr>
            <a:spLocks noGrp="1"/>
          </p:cNvSpPr>
          <p:nvPr>
            <p:ph type="title"/>
          </p:nvPr>
        </p:nvSpPr>
        <p:spPr>
          <a:xfrm>
            <a:off x="467544" y="1484784"/>
            <a:ext cx="7358114" cy="792088"/>
          </a:xfrm>
        </p:spPr>
        <p:txBody>
          <a:bodyPr>
            <a:normAutofit/>
          </a:bodyPr>
          <a:lstStyle>
            <a:lvl1pPr>
              <a:defRPr sz="4000">
                <a:solidFill>
                  <a:schemeClr val="tx1">
                    <a:lumMod val="50000"/>
                    <a:lumOff val="50000"/>
                  </a:schemeClr>
                </a:solidFill>
              </a:defRPr>
            </a:lvl1pPr>
          </a:lstStyle>
          <a:p>
            <a:r>
              <a:rPr lang="sv-SE" dirty="0" smtClean="0"/>
              <a:t>Klicka här för att ändra format</a:t>
            </a:r>
            <a:endParaRPr lang="sv-SE" dirty="0"/>
          </a:p>
        </p:txBody>
      </p:sp>
      <p:sp>
        <p:nvSpPr>
          <p:cNvPr id="3" name="Platshållare för datum 2"/>
          <p:cNvSpPr>
            <a:spLocks noGrp="1"/>
          </p:cNvSpPr>
          <p:nvPr>
            <p:ph type="dt" sz="half" idx="10"/>
          </p:nvPr>
        </p:nvSpPr>
        <p:spPr/>
        <p:txBody>
          <a:bodyPr/>
          <a:lstStyle/>
          <a:p>
            <a:fld id="{78CF7739-0171-4138-A540-8F9E71681F5F}" type="datetimeFigureOut">
              <a:rPr lang="sv-SE" smtClean="0"/>
              <a:pPr/>
              <a:t>2011-12-29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E236A53D-BCA4-4936-AFE9-D711448EC744}" type="slidenum">
              <a:rPr lang="sv-SE" smtClean="0"/>
              <a:pPr/>
              <a:t>‹#›</a:t>
            </a:fld>
            <a:endParaRPr lang="sv-SE"/>
          </a:p>
        </p:txBody>
      </p:sp>
      <p:sp>
        <p:nvSpPr>
          <p:cNvPr id="7" name="Platshållare för innehåll 6"/>
          <p:cNvSpPr>
            <a:spLocks noGrp="1"/>
          </p:cNvSpPr>
          <p:nvPr>
            <p:ph sz="quarter" idx="13"/>
          </p:nvPr>
        </p:nvSpPr>
        <p:spPr>
          <a:xfrm>
            <a:off x="467544" y="2204864"/>
            <a:ext cx="6767512" cy="720725"/>
          </a:xfrm>
        </p:spPr>
        <p:txBody>
          <a:bodyPr/>
          <a:lstStyle>
            <a:lvl1pPr>
              <a:defRPr sz="2800" b="1">
                <a:solidFill>
                  <a:srgbClr val="50525D"/>
                </a:solidFill>
              </a:defRPr>
            </a:lvl1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9" name="Platshållare för innehåll 6"/>
          <p:cNvSpPr>
            <a:spLocks noGrp="1"/>
          </p:cNvSpPr>
          <p:nvPr>
            <p:ph sz="quarter" idx="14"/>
          </p:nvPr>
        </p:nvSpPr>
        <p:spPr>
          <a:xfrm>
            <a:off x="467544" y="3140968"/>
            <a:ext cx="6767512" cy="720725"/>
          </a:xfrm>
        </p:spPr>
        <p:txBody>
          <a:bodyPr/>
          <a:lstStyle>
            <a:lvl1pPr>
              <a:defRPr sz="2400" b="0">
                <a:solidFill>
                  <a:srgbClr val="50525D"/>
                </a:solidFill>
              </a:defRPr>
            </a:lvl1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a:xfrm>
            <a:off x="467544" y="476672"/>
            <a:ext cx="8208912" cy="792088"/>
          </a:xfrm>
        </p:spPr>
        <p:txBody>
          <a:bodyPr/>
          <a:lstStyle>
            <a:lvl1pPr algn="ctr">
              <a:defRPr/>
            </a:lvl1pPr>
          </a:lstStyle>
          <a:p>
            <a:r>
              <a:rPr lang="sv-SE" dirty="0" smtClean="0"/>
              <a:t>Klicka här för att ändra format</a:t>
            </a:r>
            <a:endParaRPr lang="sv-SE" dirty="0"/>
          </a:p>
        </p:txBody>
      </p:sp>
      <p:sp>
        <p:nvSpPr>
          <p:cNvPr id="3" name="Platshållare för innehåll 2"/>
          <p:cNvSpPr>
            <a:spLocks noGrp="1"/>
          </p:cNvSpPr>
          <p:nvPr>
            <p:ph idx="1"/>
          </p:nvPr>
        </p:nvSpPr>
        <p:spPr>
          <a:xfrm>
            <a:off x="1763688" y="1340768"/>
            <a:ext cx="5616624" cy="4608512"/>
          </a:xfrm>
        </p:spPr>
        <p:txBody>
          <a:bodyPr/>
          <a:lstStyle>
            <a:lvl1pPr marL="252000">
              <a:defRPr>
                <a:latin typeface="Arial Narrow" pitchFamily="34" charset="0"/>
              </a:defRPr>
            </a:lvl1pPr>
            <a:lvl2pPr>
              <a:defRPr>
                <a:latin typeface="Arial Narrow" pitchFamily="34" charset="0"/>
              </a:defRPr>
            </a:lvl2pPr>
            <a:lvl3pPr>
              <a:defRPr>
                <a:latin typeface="Arial Narrow" pitchFamily="34" charset="0"/>
              </a:defRPr>
            </a:lvl3pPr>
            <a:lvl4pPr>
              <a:defRPr>
                <a:latin typeface="Arial Narrow" pitchFamily="34" charset="0"/>
              </a:defRPr>
            </a:lvl4pPr>
            <a:lvl5pPr>
              <a:defRPr>
                <a:latin typeface="Arial Narrow" pitchFamily="34" charset="0"/>
              </a:defRPr>
            </a:lvl5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10"/>
          </p:nvPr>
        </p:nvSpPr>
        <p:spPr/>
        <p:txBody>
          <a:bodyPr/>
          <a:lstStyle/>
          <a:p>
            <a:fld id="{78CF7739-0171-4138-A540-8F9E71681F5F}" type="datetimeFigureOut">
              <a:rPr lang="sv-SE" smtClean="0"/>
              <a:pPr/>
              <a:t>2011-12-29</a:t>
            </a:fld>
            <a:endParaRPr lang="sv-SE"/>
          </a:p>
        </p:txBody>
      </p:sp>
      <p:sp>
        <p:nvSpPr>
          <p:cNvPr id="5" name="Platshållare för sidfot 4"/>
          <p:cNvSpPr>
            <a:spLocks noGrp="1"/>
          </p:cNvSpPr>
          <p:nvPr>
            <p:ph type="ftr" sz="quarter" idx="11"/>
          </p:nvPr>
        </p:nvSpPr>
        <p:spPr/>
        <p:txBody>
          <a:bodyPr/>
          <a:lstStyle/>
          <a:p>
            <a:endParaRPr lang="sv-SE" dirty="0"/>
          </a:p>
        </p:txBody>
      </p:sp>
      <p:sp>
        <p:nvSpPr>
          <p:cNvPr id="6" name="Platshållare för bildnummer 5"/>
          <p:cNvSpPr>
            <a:spLocks noGrp="1"/>
          </p:cNvSpPr>
          <p:nvPr>
            <p:ph type="sldNum" sz="quarter" idx="12"/>
          </p:nvPr>
        </p:nvSpPr>
        <p:spPr/>
        <p:txBody>
          <a:bodyPr/>
          <a:lstStyle/>
          <a:p>
            <a:fld id="{E236A53D-BCA4-4936-AFE9-D711448EC744}"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Rubrik och innehåll">
    <p:spTree>
      <p:nvGrpSpPr>
        <p:cNvPr id="1" name=""/>
        <p:cNvGrpSpPr/>
        <p:nvPr/>
      </p:nvGrpSpPr>
      <p:grpSpPr>
        <a:xfrm>
          <a:off x="0" y="0"/>
          <a:ext cx="0" cy="0"/>
          <a:chOff x="0" y="0"/>
          <a:chExt cx="0" cy="0"/>
        </a:xfrm>
      </p:grpSpPr>
      <p:sp>
        <p:nvSpPr>
          <p:cNvPr id="2" name="Rubrik 1"/>
          <p:cNvSpPr>
            <a:spLocks noGrp="1"/>
          </p:cNvSpPr>
          <p:nvPr>
            <p:ph type="title"/>
          </p:nvPr>
        </p:nvSpPr>
        <p:spPr>
          <a:xfrm>
            <a:off x="467544" y="476672"/>
            <a:ext cx="7560840" cy="792088"/>
          </a:xfrm>
        </p:spPr>
        <p:txBody>
          <a:bodyPr/>
          <a:lstStyle>
            <a:lvl1pPr algn="l">
              <a:defRPr/>
            </a:lvl1pPr>
          </a:lstStyle>
          <a:p>
            <a:r>
              <a:rPr lang="sv-SE" dirty="0" smtClean="0"/>
              <a:t>Klicka här för att ändra format</a:t>
            </a:r>
            <a:endParaRPr lang="sv-SE" dirty="0"/>
          </a:p>
        </p:txBody>
      </p:sp>
      <p:sp>
        <p:nvSpPr>
          <p:cNvPr id="3" name="Platshållare för innehåll 2"/>
          <p:cNvSpPr>
            <a:spLocks noGrp="1"/>
          </p:cNvSpPr>
          <p:nvPr>
            <p:ph idx="1"/>
          </p:nvPr>
        </p:nvSpPr>
        <p:spPr>
          <a:xfrm>
            <a:off x="467544" y="1340768"/>
            <a:ext cx="8208912" cy="4608512"/>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10"/>
          </p:nvPr>
        </p:nvSpPr>
        <p:spPr/>
        <p:txBody>
          <a:bodyPr/>
          <a:lstStyle/>
          <a:p>
            <a:fld id="{78CF7739-0171-4138-A540-8F9E71681F5F}" type="datetimeFigureOut">
              <a:rPr lang="sv-SE" smtClean="0"/>
              <a:pPr/>
              <a:t>2011-12-29</a:t>
            </a:fld>
            <a:endParaRPr lang="sv-SE"/>
          </a:p>
        </p:txBody>
      </p:sp>
      <p:sp>
        <p:nvSpPr>
          <p:cNvPr id="5" name="Platshållare för sidfot 4"/>
          <p:cNvSpPr>
            <a:spLocks noGrp="1"/>
          </p:cNvSpPr>
          <p:nvPr>
            <p:ph type="ftr" sz="quarter" idx="11"/>
          </p:nvPr>
        </p:nvSpPr>
        <p:spPr/>
        <p:txBody>
          <a:bodyPr/>
          <a:lstStyle/>
          <a:p>
            <a:endParaRPr lang="sv-SE" dirty="0"/>
          </a:p>
        </p:txBody>
      </p:sp>
      <p:sp>
        <p:nvSpPr>
          <p:cNvPr id="6" name="Platshållare för bildnummer 5"/>
          <p:cNvSpPr>
            <a:spLocks noGrp="1"/>
          </p:cNvSpPr>
          <p:nvPr>
            <p:ph type="sldNum" sz="quarter" idx="12"/>
          </p:nvPr>
        </p:nvSpPr>
        <p:spPr/>
        <p:txBody>
          <a:bodyPr/>
          <a:lstStyle/>
          <a:p>
            <a:fld id="{E236A53D-BCA4-4936-AFE9-D711448EC744}"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67544" y="1628800"/>
            <a:ext cx="4038600" cy="43204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innehåll 3"/>
          <p:cNvSpPr>
            <a:spLocks noGrp="1"/>
          </p:cNvSpPr>
          <p:nvPr>
            <p:ph sz="half" idx="2"/>
          </p:nvPr>
        </p:nvSpPr>
        <p:spPr>
          <a:xfrm>
            <a:off x="4644008" y="1628800"/>
            <a:ext cx="4038600" cy="43204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5" name="Platshållare för datum 4"/>
          <p:cNvSpPr>
            <a:spLocks noGrp="1"/>
          </p:cNvSpPr>
          <p:nvPr>
            <p:ph type="dt" sz="half" idx="10"/>
          </p:nvPr>
        </p:nvSpPr>
        <p:spPr/>
        <p:txBody>
          <a:bodyPr/>
          <a:lstStyle/>
          <a:p>
            <a:fld id="{78CF7739-0171-4138-A540-8F9E71681F5F}" type="datetimeFigureOut">
              <a:rPr lang="sv-SE" smtClean="0"/>
              <a:pPr/>
              <a:t>2011-12-29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E236A53D-BCA4-4936-AFE9-D711448EC744}"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Klicka här för att ändra format</a:t>
            </a:r>
            <a:endParaRPr lang="sv-SE" dirty="0"/>
          </a:p>
        </p:txBody>
      </p:sp>
      <p:sp>
        <p:nvSpPr>
          <p:cNvPr id="3" name="Platshållare för datum 2"/>
          <p:cNvSpPr>
            <a:spLocks noGrp="1"/>
          </p:cNvSpPr>
          <p:nvPr>
            <p:ph type="dt" sz="half" idx="10"/>
          </p:nvPr>
        </p:nvSpPr>
        <p:spPr/>
        <p:txBody>
          <a:bodyPr/>
          <a:lstStyle/>
          <a:p>
            <a:fld id="{78CF7739-0171-4138-A540-8F9E71681F5F}" type="datetimeFigureOut">
              <a:rPr lang="sv-SE" smtClean="0"/>
              <a:pPr/>
              <a:t>2011-12-29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E236A53D-BCA4-4936-AFE9-D711448EC744}"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8BDDA6FB-BE58-48C9-8C8C-4020FD88B9E6}" type="datetimeFigureOut">
              <a:rPr lang="sv-SE" smtClean="0"/>
              <a:pPr/>
              <a:t>2011-12-29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BE4B75A1-7E78-4AA1-91CA-AE21890A9DD7}" type="slidenum">
              <a:rPr lang="sv-SE" smtClean="0"/>
              <a:pPr/>
              <a:t>‹#›</a:t>
            </a:fld>
            <a:endParaRPr lang="sv-SE"/>
          </a:p>
        </p:txBody>
      </p:sp>
      <p:sp>
        <p:nvSpPr>
          <p:cNvPr id="9" name="Underrubrik 2"/>
          <p:cNvSpPr>
            <a:spLocks noGrp="1"/>
          </p:cNvSpPr>
          <p:nvPr>
            <p:ph type="subTitle" idx="1"/>
          </p:nvPr>
        </p:nvSpPr>
        <p:spPr>
          <a:xfrm>
            <a:off x="467544" y="1412776"/>
            <a:ext cx="8208912" cy="1214446"/>
          </a:xfrm>
        </p:spPr>
        <p:txBody>
          <a:bodyPr/>
          <a:lstStyle>
            <a:lvl1pPr marL="0" indent="0" algn="l">
              <a:buNone/>
              <a:defRPr b="1">
                <a:solidFill>
                  <a:srgbClr val="50525D"/>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Klicka här för att ändra format på underrubrik i bakgrunden</a:t>
            </a:r>
            <a:endParaRPr lang="sv-SE" dirty="0"/>
          </a:p>
        </p:txBody>
      </p:sp>
      <p:sp>
        <p:nvSpPr>
          <p:cNvPr id="10" name="Platshållare för rubrik 1"/>
          <p:cNvSpPr>
            <a:spLocks noGrp="1"/>
          </p:cNvSpPr>
          <p:nvPr>
            <p:ph type="title"/>
          </p:nvPr>
        </p:nvSpPr>
        <p:spPr>
          <a:xfrm>
            <a:off x="467544" y="260648"/>
            <a:ext cx="8208912" cy="1143000"/>
          </a:xfrm>
          <a:prstGeom prst="rect">
            <a:avLst/>
          </a:prstGeom>
        </p:spPr>
        <p:txBody>
          <a:bodyPr vert="horz" lIns="91440" tIns="45720" rIns="91440" bIns="45720" rtlCol="0" anchor="ctr">
            <a:normAutofit/>
          </a:bodyPr>
          <a:lstStyle>
            <a:lvl1pPr algn="l">
              <a:defRPr b="1">
                <a:solidFill>
                  <a:srgbClr val="50525D"/>
                </a:solidFill>
                <a:latin typeface="+mj-lt"/>
              </a:defRPr>
            </a:lvl1pPr>
          </a:lstStyle>
          <a:p>
            <a:r>
              <a:rPr lang="sv-SE" dirty="0" smtClean="0"/>
              <a:t>Klicka här för att ändra format</a:t>
            </a:r>
            <a:endParaRPr lang="sv-SE" dirty="0"/>
          </a:p>
        </p:txBody>
      </p:sp>
      <p:sp>
        <p:nvSpPr>
          <p:cNvPr id="12" name="Platshållare för text 11"/>
          <p:cNvSpPr>
            <a:spLocks noGrp="1"/>
          </p:cNvSpPr>
          <p:nvPr>
            <p:ph type="body" sz="quarter" idx="13"/>
          </p:nvPr>
        </p:nvSpPr>
        <p:spPr>
          <a:xfrm>
            <a:off x="467544" y="2636912"/>
            <a:ext cx="8208912" cy="3384376"/>
          </a:xfrm>
        </p:spPr>
        <p:txBody>
          <a:bodyPr>
            <a:normAutofit/>
          </a:bodyPr>
          <a:lstStyle>
            <a:lvl1pPr>
              <a:buNone/>
              <a:defRPr sz="2800" baseline="0">
                <a:latin typeface="Arial Narrow" pitchFamily="34" charset="0"/>
              </a:defRPr>
            </a:lvl1pPr>
            <a:lvl2pPr>
              <a:buNone/>
              <a:defRPr>
                <a:latin typeface="Arial Narrow" pitchFamily="34" charset="0"/>
              </a:defRPr>
            </a:lvl2pPr>
            <a:lvl3pPr>
              <a:buNone/>
              <a:defRPr>
                <a:latin typeface="Arial Narrow" pitchFamily="34" charset="0"/>
              </a:defRPr>
            </a:lvl3pPr>
            <a:lvl4pPr>
              <a:buNone/>
              <a:defRPr>
                <a:latin typeface="Arial Narrow" pitchFamily="34" charset="0"/>
              </a:defRPr>
            </a:lvl4pPr>
            <a:lvl5pPr>
              <a:buNone/>
              <a:defRPr>
                <a:latin typeface="Arial Narrow" pitchFamily="34" charset="0"/>
              </a:defRPr>
            </a:lvl5pPr>
          </a:lstStyle>
          <a:p>
            <a:pPr lvl="0"/>
            <a:r>
              <a:rPr lang="sv-SE" dirty="0" smtClean="0"/>
              <a:t>Klicka här för att ändra format på</a:t>
            </a:r>
          </a:p>
          <a:p>
            <a:pPr lvl="0"/>
            <a:r>
              <a:rPr lang="sv-SE" dirty="0" smtClean="0"/>
              <a:t>bakgrundstexten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Rubrikbild">
    <p:spTree>
      <p:nvGrpSpPr>
        <p:cNvPr id="1" name=""/>
        <p:cNvGrpSpPr/>
        <p:nvPr/>
      </p:nvGrpSpPr>
      <p:grpSpPr>
        <a:xfrm>
          <a:off x="0" y="0"/>
          <a:ext cx="0" cy="0"/>
          <a:chOff x="0" y="0"/>
          <a:chExt cx="0" cy="0"/>
        </a:xfrm>
      </p:grpSpPr>
      <p:sp>
        <p:nvSpPr>
          <p:cNvPr id="3" name="Underrubrik 2"/>
          <p:cNvSpPr>
            <a:spLocks noGrp="1"/>
          </p:cNvSpPr>
          <p:nvPr>
            <p:ph type="subTitle" idx="1"/>
          </p:nvPr>
        </p:nvSpPr>
        <p:spPr>
          <a:xfrm>
            <a:off x="1371600" y="2285992"/>
            <a:ext cx="6400800" cy="1752600"/>
          </a:xfrm>
        </p:spPr>
        <p:txBody>
          <a:bodyPr/>
          <a:lstStyle>
            <a:lvl1pPr marL="0" indent="0" algn="ctr">
              <a:buNone/>
              <a:defRPr b="1">
                <a:solidFill>
                  <a:srgbClr val="50525D"/>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Klicka här för att ändra format på underrubrik i bakgrunden</a:t>
            </a:r>
            <a:endParaRPr lang="sv-SE" dirty="0"/>
          </a:p>
        </p:txBody>
      </p:sp>
      <p:sp>
        <p:nvSpPr>
          <p:cNvPr id="4" name="Platshållare för datum 3"/>
          <p:cNvSpPr>
            <a:spLocks noGrp="1"/>
          </p:cNvSpPr>
          <p:nvPr>
            <p:ph type="dt" sz="half" idx="10"/>
          </p:nvPr>
        </p:nvSpPr>
        <p:spPr/>
        <p:txBody>
          <a:bodyPr/>
          <a:lstStyle/>
          <a:p>
            <a:fld id="{78CF7739-0171-4138-A540-8F9E71681F5F}" type="datetimeFigureOut">
              <a:rPr lang="sv-SE" smtClean="0"/>
              <a:pPr/>
              <a:t>2011-12-29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E236A53D-BCA4-4936-AFE9-D711448EC744}" type="slidenum">
              <a:rPr lang="sv-SE" smtClean="0"/>
              <a:pPr/>
              <a:t>‹#›</a:t>
            </a:fld>
            <a:endParaRPr lang="sv-SE"/>
          </a:p>
        </p:txBody>
      </p:sp>
      <p:sp>
        <p:nvSpPr>
          <p:cNvPr id="9" name="Platshållare för rubrik 1"/>
          <p:cNvSpPr>
            <a:spLocks noGrp="1"/>
          </p:cNvSpPr>
          <p:nvPr>
            <p:ph type="title"/>
          </p:nvPr>
        </p:nvSpPr>
        <p:spPr>
          <a:xfrm>
            <a:off x="539552" y="714356"/>
            <a:ext cx="7992888" cy="1143000"/>
          </a:xfrm>
          <a:prstGeom prst="rect">
            <a:avLst/>
          </a:prstGeom>
        </p:spPr>
        <p:txBody>
          <a:bodyPr vert="horz" lIns="91440" tIns="45720" rIns="91440" bIns="45720" rtlCol="0" anchor="ctr">
            <a:noAutofit/>
          </a:bodyPr>
          <a:lstStyle>
            <a:lvl1pPr algn="ctr">
              <a:defRPr sz="4800"/>
            </a:lvl1pPr>
          </a:lstStyle>
          <a:p>
            <a:r>
              <a:rPr lang="sv-SE" dirty="0" smtClean="0"/>
              <a:t>Klicka här för att ändra format</a:t>
            </a:r>
            <a:endParaRPr lang="sv-S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Anpassad layou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78CF7739-0171-4138-A540-8F9E71681F5F}" type="datetimeFigureOut">
              <a:rPr lang="sv-SE" smtClean="0"/>
              <a:pPr/>
              <a:t>2011-12-29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E236A53D-BCA4-4936-AFE9-D711448EC744}" type="slidenum">
              <a:rPr lang="sv-SE" smtClean="0"/>
              <a:pPr/>
              <a:t>‹#›</a:t>
            </a:fld>
            <a:endParaRPr lang="sv-SE"/>
          </a:p>
        </p:txBody>
      </p:sp>
      <p:sp>
        <p:nvSpPr>
          <p:cNvPr id="7" name="Platshållare för text 6"/>
          <p:cNvSpPr>
            <a:spLocks noGrp="1"/>
          </p:cNvSpPr>
          <p:nvPr>
            <p:ph type="body" sz="quarter" idx="13"/>
          </p:nvPr>
        </p:nvSpPr>
        <p:spPr>
          <a:xfrm>
            <a:off x="5724525" y="1844675"/>
            <a:ext cx="2951163" cy="3240088"/>
          </a:xfrm>
          <a:solidFill>
            <a:srgbClr val="FAF9F6"/>
          </a:solidFill>
          <a:ln>
            <a:solidFill>
              <a:schemeClr val="tx1">
                <a:lumMod val="50000"/>
                <a:lumOff val="50000"/>
              </a:schemeClr>
            </a:solidFill>
          </a:ln>
          <a:effectLst>
            <a:outerShdw blurRad="50800" dist="38100" dir="2700000" algn="tl" rotWithShape="0">
              <a:prstClr val="black">
                <a:alpha val="40000"/>
              </a:prstClr>
            </a:outerShdw>
          </a:effectLst>
        </p:spPr>
        <p:txBody>
          <a:bodyPr/>
          <a:lstStyle>
            <a:lvl1pPr marL="144000" indent="-144000">
              <a:defRPr sz="1600">
                <a:solidFill>
                  <a:schemeClr val="tx1"/>
                </a:solidFill>
              </a:defRPr>
            </a:lvl1pPr>
            <a:lvl2pPr marL="324000" indent="-180000">
              <a:spcAft>
                <a:spcPts val="300"/>
              </a:spcAft>
              <a:defRPr sz="1600"/>
            </a:lvl2pPr>
            <a:lvl3pPr marL="432000" indent="-180000">
              <a:spcAft>
                <a:spcPts val="0"/>
              </a:spcAft>
              <a:defRPr sz="1400"/>
            </a:lvl3pPr>
            <a:lvl4pPr>
              <a:defRPr sz="1400"/>
            </a:lvl4pPr>
            <a:lvl5pPr>
              <a:defRPr sz="1400"/>
            </a:lvl5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a:blip r:embed="rId11" cstate="print"/>
          <a:srcRect/>
          <a:stretch>
            <a:fillRect/>
          </a:stretch>
        </p:blipFill>
        <p:spPr bwMode="auto">
          <a:xfrm>
            <a:off x="0" y="0"/>
            <a:ext cx="9144000" cy="6858000"/>
          </a:xfrm>
          <a:prstGeom prst="rect">
            <a:avLst/>
          </a:prstGeom>
          <a:noFill/>
          <a:ln w="9525">
            <a:noFill/>
            <a:miter lim="800000"/>
            <a:headEnd/>
            <a:tailEnd/>
          </a:ln>
          <a:effectLst/>
        </p:spPr>
      </p:pic>
      <p:sp>
        <p:nvSpPr>
          <p:cNvPr id="2" name="Platshållare för rubrik 1"/>
          <p:cNvSpPr>
            <a:spLocks noGrp="1"/>
          </p:cNvSpPr>
          <p:nvPr>
            <p:ph type="title"/>
          </p:nvPr>
        </p:nvSpPr>
        <p:spPr>
          <a:xfrm>
            <a:off x="467544" y="476672"/>
            <a:ext cx="7358114" cy="792088"/>
          </a:xfrm>
          <a:prstGeom prst="rect">
            <a:avLst/>
          </a:prstGeom>
        </p:spPr>
        <p:txBody>
          <a:bodyPr vert="horz" lIns="91440" tIns="45720" rIns="91440" bIns="45720" rtlCol="0" anchor="ctr">
            <a:normAutofit/>
          </a:bodyPr>
          <a:lstStyle/>
          <a:p>
            <a:r>
              <a:rPr lang="sv-SE" dirty="0" smtClean="0"/>
              <a:t>Klicka här för att ändra format</a:t>
            </a:r>
            <a:endParaRPr lang="sv-SE" dirty="0"/>
          </a:p>
        </p:txBody>
      </p:sp>
      <p:sp>
        <p:nvSpPr>
          <p:cNvPr id="3" name="Platshållare för text 2"/>
          <p:cNvSpPr>
            <a:spLocks noGrp="1"/>
          </p:cNvSpPr>
          <p:nvPr>
            <p:ph type="body" idx="1"/>
          </p:nvPr>
        </p:nvSpPr>
        <p:spPr>
          <a:xfrm>
            <a:off x="467544" y="1628800"/>
            <a:ext cx="8229600" cy="4525963"/>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F7739-0171-4138-A540-8F9E71681F5F}" type="datetimeFigureOut">
              <a:rPr lang="sv-SE" smtClean="0"/>
              <a:pPr/>
              <a:t>2011-12-29</a:t>
            </a:fld>
            <a:endParaRPr lang="sv-SE"/>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6A53D-BCA4-4936-AFE9-D711448EC744}"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61" r:id="rId1"/>
    <p:sldLayoutId id="2147483709" r:id="rId2"/>
    <p:sldLayoutId id="2147483662" r:id="rId3"/>
    <p:sldLayoutId id="2147483708" r:id="rId4"/>
    <p:sldLayoutId id="2147483664" r:id="rId5"/>
    <p:sldLayoutId id="2147483666" r:id="rId6"/>
    <p:sldLayoutId id="2147483704" r:id="rId7"/>
    <p:sldLayoutId id="2147483705" r:id="rId8"/>
    <p:sldLayoutId id="2147483710" r:id="rId9"/>
  </p:sldLayoutIdLst>
  <p:txStyles>
    <p:titleStyle>
      <a:lvl1pPr algn="l" defTabSz="914400" rtl="0" eaLnBrk="1" latinLnBrk="0" hangingPunct="1">
        <a:spcBef>
          <a:spcPct val="0"/>
        </a:spcBef>
        <a:buNone/>
        <a:defRPr sz="3600" b="1" kern="1200">
          <a:solidFill>
            <a:srgbClr val="50525D"/>
          </a:solidFill>
          <a:latin typeface="Calibri" pitchFamily="34" charset="0"/>
          <a:ea typeface="+mj-ea"/>
          <a:cs typeface="+mj-cs"/>
        </a:defRPr>
      </a:lvl1pPr>
    </p:titleStyle>
    <p:bodyStyle>
      <a:lvl1pPr marL="252000" indent="-252000" algn="l" defTabSz="914400" rtl="0" eaLnBrk="1" latinLnBrk="0" hangingPunct="1">
        <a:spcBef>
          <a:spcPts val="0"/>
        </a:spcBef>
        <a:spcAft>
          <a:spcPts val="600"/>
        </a:spcAft>
        <a:buClrTx/>
        <a:buFont typeface="Arial" pitchFamily="34" charset="0"/>
        <a:buChar char="•"/>
        <a:defRPr sz="3200" kern="1200">
          <a:solidFill>
            <a:schemeClr val="tx1"/>
          </a:solidFill>
          <a:latin typeface="+mn-lt"/>
          <a:ea typeface="+mn-ea"/>
          <a:cs typeface="+mn-cs"/>
        </a:defRPr>
      </a:lvl1pPr>
      <a:lvl2pPr marL="540000" indent="-180000" algn="l" defTabSz="914400" rtl="0" eaLnBrk="1" latinLnBrk="0" hangingPunct="1">
        <a:spcBef>
          <a:spcPts val="0"/>
        </a:spcBef>
        <a:spcAft>
          <a:spcPts val="600"/>
        </a:spcAft>
        <a:buClrTx/>
        <a:buFont typeface="Arial" pitchFamily="34" charset="0"/>
        <a:buChar char="•"/>
        <a:defRPr sz="2800" kern="1200">
          <a:solidFill>
            <a:schemeClr val="tx1"/>
          </a:solidFill>
          <a:latin typeface="+mn-lt"/>
          <a:ea typeface="+mn-ea"/>
          <a:cs typeface="+mn-cs"/>
        </a:defRPr>
      </a:lvl2pPr>
      <a:lvl3pPr marL="900000" indent="-180000" algn="l" defTabSz="914400" rtl="0" eaLnBrk="1" latinLnBrk="0" hangingPunct="1">
        <a:spcBef>
          <a:spcPts val="0"/>
        </a:spcBef>
        <a:spcAft>
          <a:spcPts val="300"/>
        </a:spcAft>
        <a:buClrTx/>
        <a:buFont typeface="Arial" pitchFamily="34" charset="0"/>
        <a:buChar char="•"/>
        <a:defRPr sz="2600" kern="1200">
          <a:solidFill>
            <a:schemeClr val="tx1"/>
          </a:solidFill>
          <a:latin typeface="+mn-lt"/>
          <a:ea typeface="+mn-ea"/>
          <a:cs typeface="+mn-cs"/>
        </a:defRPr>
      </a:lvl3pPr>
      <a:lvl4pPr marL="1224000" indent="-144000" algn="l" defTabSz="914400" rtl="0" eaLnBrk="1" latinLnBrk="0" hangingPunct="1">
        <a:spcBef>
          <a:spcPts val="0"/>
        </a:spcBef>
        <a:buClrTx/>
        <a:buFont typeface="Arial" pitchFamily="34" charset="0"/>
        <a:buChar char="•"/>
        <a:defRPr sz="2400" kern="1200">
          <a:solidFill>
            <a:schemeClr val="tx1"/>
          </a:solidFill>
          <a:latin typeface="+mn-lt"/>
          <a:ea typeface="+mn-ea"/>
          <a:cs typeface="+mn-cs"/>
        </a:defRPr>
      </a:lvl4pPr>
      <a:lvl5pPr marL="1476000" indent="-144000" algn="l" defTabSz="914400" rtl="0" eaLnBrk="1" latinLnBrk="0" hangingPunct="1">
        <a:spcBef>
          <a:spcPts val="0"/>
        </a:spcBef>
        <a:buClrTx/>
        <a:buFont typeface="Arial" pitchFamily="34" charset="0"/>
        <a:buChar char="•"/>
        <a:defRPr sz="2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6" cstate="print"/>
          <a:srcRect/>
          <a:stretch>
            <a:fillRect/>
          </a:stretch>
        </p:blipFill>
        <p:spPr bwMode="auto">
          <a:xfrm>
            <a:off x="0" y="0"/>
            <a:ext cx="9144000" cy="6858000"/>
          </a:xfrm>
          <a:prstGeom prst="rect">
            <a:avLst/>
          </a:prstGeom>
          <a:noFill/>
          <a:ln w="9525">
            <a:noFill/>
            <a:miter lim="800000"/>
            <a:headEnd/>
            <a:tailEnd/>
          </a:ln>
          <a:effectLst/>
        </p:spPr>
      </p:pic>
      <p:sp>
        <p:nvSpPr>
          <p:cNvPr id="2" name="Platshållare för rubrik 1"/>
          <p:cNvSpPr>
            <a:spLocks noGrp="1"/>
          </p:cNvSpPr>
          <p:nvPr>
            <p:ph type="title"/>
          </p:nvPr>
        </p:nvSpPr>
        <p:spPr>
          <a:xfrm>
            <a:off x="1785918" y="1714488"/>
            <a:ext cx="5572164" cy="2500330"/>
          </a:xfrm>
          <a:prstGeom prst="rect">
            <a:avLst/>
          </a:prstGeom>
        </p:spPr>
        <p:txBody>
          <a:bodyPr vert="horz" lIns="91440" tIns="45720" rIns="91440" bIns="45720" rtlCol="0" anchor="ctr">
            <a:normAutofit/>
          </a:bodyPr>
          <a:lstStyle/>
          <a:p>
            <a:r>
              <a:rPr lang="sv-SE" dirty="0" smtClean="0"/>
              <a:t>Klicka här för att ändra format</a:t>
            </a:r>
            <a:endParaRPr lang="sv-SE" dirty="0"/>
          </a:p>
        </p:txBody>
      </p:sp>
      <p:sp>
        <p:nvSpPr>
          <p:cNvPr id="4" name="Platshållare fö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ECD9A-3F83-44BD-BD95-7DD57E8B26BD}" type="datetimeFigureOut">
              <a:rPr lang="sv-SE" smtClean="0"/>
              <a:pPr/>
              <a:t>2011-12-29</a:t>
            </a:fld>
            <a:endParaRPr lang="sv-SE"/>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E0F0C-DF2A-441D-9A4A-888EDD5C0F45}"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76" r:id="rId1"/>
    <p:sldLayoutId id="2147483678" r:id="rId2"/>
    <p:sldLayoutId id="2147483679" r:id="rId3"/>
    <p:sldLayoutId id="2147483681" r:id="rId4"/>
  </p:sldLayoutIdLst>
  <p:txStyles>
    <p:titleStyle>
      <a:lvl1pPr algn="ctr" defTabSz="914400" rtl="0" eaLnBrk="1" latinLnBrk="0" hangingPunct="1">
        <a:spcBef>
          <a:spcPct val="0"/>
        </a:spcBef>
        <a:buNone/>
        <a:defRPr sz="3600" b="0" kern="1200" baseline="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8" cstate="print"/>
          <a:srcRect/>
          <a:stretch>
            <a:fillRect/>
          </a:stretch>
        </p:blipFill>
        <p:spPr bwMode="auto">
          <a:xfrm>
            <a:off x="0" y="0"/>
            <a:ext cx="9144000" cy="6858000"/>
          </a:xfrm>
          <a:prstGeom prst="rect">
            <a:avLst/>
          </a:prstGeom>
          <a:noFill/>
          <a:ln w="9525">
            <a:noFill/>
            <a:miter lim="800000"/>
            <a:headEnd/>
            <a:tailEnd/>
          </a:ln>
          <a:effectLst/>
        </p:spPr>
      </p:pic>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dirty="0" smtClean="0"/>
              <a:t>Klicka här för att ändra format</a:t>
            </a:r>
            <a:endParaRPr lang="sv-SE" dirty="0"/>
          </a:p>
        </p:txBody>
      </p:sp>
      <p:sp>
        <p:nvSpPr>
          <p:cNvPr id="3" name="Platshållare för text 2"/>
          <p:cNvSpPr>
            <a:spLocks noGrp="1"/>
          </p:cNvSpPr>
          <p:nvPr>
            <p:ph type="body" idx="1"/>
          </p:nvPr>
        </p:nvSpPr>
        <p:spPr>
          <a:xfrm>
            <a:off x="467544" y="1412776"/>
            <a:ext cx="8229600" cy="4525963"/>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DA6FB-BE58-48C9-8C8C-4020FD88B9E6}" type="datetimeFigureOut">
              <a:rPr lang="sv-SE" smtClean="0"/>
              <a:pPr/>
              <a:t>2011-12-29</a:t>
            </a:fld>
            <a:endParaRPr lang="sv-SE" dirty="0"/>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B75A1-7E78-4AA1-91CA-AE21890A9DD7}"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707" r:id="rId1"/>
    <p:sldLayoutId id="2147483683" r:id="rId2"/>
    <p:sldLayoutId id="2147483689" r:id="rId3"/>
    <p:sldLayoutId id="2147483691" r:id="rId4"/>
    <p:sldLayoutId id="2147483695" r:id="rId5"/>
    <p:sldLayoutId id="2147483703" r:id="rId6"/>
  </p:sldLayoutIdLst>
  <p:txStyles>
    <p:titleStyle>
      <a:lvl1pPr algn="l" defTabSz="914400" rtl="0" eaLnBrk="1" latinLnBrk="0" hangingPunct="1">
        <a:spcBef>
          <a:spcPct val="0"/>
        </a:spcBef>
        <a:buNone/>
        <a:defRPr sz="3600" b="1" kern="1200">
          <a:solidFill>
            <a:srgbClr val="50525D"/>
          </a:solidFill>
          <a:latin typeface="+mj-lt"/>
          <a:ea typeface="+mj-ea"/>
          <a:cs typeface="+mj-cs"/>
        </a:defRPr>
      </a:lvl1pPr>
    </p:titleStyle>
    <p:bodyStyle>
      <a:lvl1pPr marL="252000" indent="-252000" algn="l" defTabSz="914400" rtl="0" eaLnBrk="1" latinLnBrk="0" hangingPunct="1">
        <a:spcBef>
          <a:spcPts val="0"/>
        </a:spcBef>
        <a:spcAft>
          <a:spcPts val="600"/>
        </a:spcAft>
        <a:buFont typeface="Arial" pitchFamily="34" charset="0"/>
        <a:buChar char="•"/>
        <a:defRPr sz="3200" kern="1200">
          <a:solidFill>
            <a:schemeClr val="tx1"/>
          </a:solidFill>
          <a:latin typeface="+mn-lt"/>
          <a:ea typeface="+mn-ea"/>
          <a:cs typeface="+mn-cs"/>
        </a:defRPr>
      </a:lvl1pPr>
      <a:lvl2pPr marL="432000" indent="-180000" algn="l" defTabSz="914400" rtl="0" eaLnBrk="1" latinLnBrk="0" hangingPunct="1">
        <a:spcBef>
          <a:spcPts val="0"/>
        </a:spcBef>
        <a:spcAft>
          <a:spcPts val="600"/>
        </a:spcAft>
        <a:buFont typeface="Arial" pitchFamily="34" charset="0"/>
        <a:buChar char="•"/>
        <a:defRPr sz="2800" kern="1200">
          <a:solidFill>
            <a:schemeClr val="tx1"/>
          </a:solidFill>
          <a:latin typeface="+mn-lt"/>
          <a:ea typeface="+mn-ea"/>
          <a:cs typeface="+mn-cs"/>
        </a:defRPr>
      </a:lvl2pPr>
      <a:lvl3pPr marL="756000" indent="-180000" algn="l" defTabSz="914400" rtl="0" eaLnBrk="1" latinLnBrk="0" hangingPunct="1">
        <a:spcBef>
          <a:spcPts val="0"/>
        </a:spcBef>
        <a:spcAft>
          <a:spcPts val="300"/>
        </a:spcAft>
        <a:buFont typeface="Arial" pitchFamily="34" charset="0"/>
        <a:buChar char="•"/>
        <a:defRPr sz="2400" kern="1200">
          <a:solidFill>
            <a:schemeClr val="tx1"/>
          </a:solidFill>
          <a:latin typeface="+mn-lt"/>
          <a:ea typeface="+mn-ea"/>
          <a:cs typeface="+mn-cs"/>
        </a:defRPr>
      </a:lvl3pPr>
      <a:lvl4pPr marL="1008000" indent="-144000" algn="l" defTabSz="914400" rtl="0" eaLnBrk="1" latinLnBrk="0" hangingPunct="1">
        <a:spcBef>
          <a:spcPts val="0"/>
        </a:spcBef>
        <a:buFont typeface="Arial" pitchFamily="34" charset="0"/>
        <a:buChar char="•"/>
        <a:defRPr sz="2000" kern="1200">
          <a:solidFill>
            <a:schemeClr val="tx1"/>
          </a:solidFill>
          <a:latin typeface="+mn-lt"/>
          <a:ea typeface="+mn-ea"/>
          <a:cs typeface="+mn-cs"/>
        </a:defRPr>
      </a:lvl4pPr>
      <a:lvl5pPr marL="1296000" indent="-144000" algn="l" defTabSz="914400" rtl="0" eaLnBrk="1" latinLnBrk="0" hangingPunct="1">
        <a:spcBef>
          <a:spcPts val="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TR/WCAG20/"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www.w3.org/WAI/" TargetMode="External"/><Relationship Id="rId4" Type="http://schemas.openxmlformats.org/officeDocument/2006/relationships/hyperlink" Target="http://www.w3.or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derrubrik 1"/>
          <p:cNvSpPr>
            <a:spLocks noGrp="1"/>
          </p:cNvSpPr>
          <p:nvPr>
            <p:ph type="subTitle" idx="1"/>
          </p:nvPr>
        </p:nvSpPr>
        <p:spPr>
          <a:xfrm>
            <a:off x="467544" y="3212976"/>
            <a:ext cx="8208912" cy="1214446"/>
          </a:xfrm>
        </p:spPr>
        <p:txBody>
          <a:bodyPr>
            <a:noAutofit/>
          </a:bodyPr>
          <a:lstStyle/>
          <a:p>
            <a:r>
              <a:rPr lang="nb-NO" sz="2800" dirty="0" smtClean="0"/>
              <a:t>Andreas Cederbom</a:t>
            </a:r>
            <a:r>
              <a:rPr lang="nb-NO" sz="2400" b="0" dirty="0" smtClean="0"/>
              <a:t/>
            </a:r>
            <a:br>
              <a:rPr lang="nb-NO" sz="2400" b="0" dirty="0" smtClean="0"/>
            </a:br>
            <a:r>
              <a:rPr lang="nb-NO" sz="1800" b="0" dirty="0" smtClean="0"/>
              <a:t>andreas.cederbom@funkanu.se</a:t>
            </a:r>
            <a:br>
              <a:rPr lang="nb-NO" sz="1800" b="0" dirty="0" smtClean="0"/>
            </a:br>
            <a:r>
              <a:rPr lang="nb-NO" sz="1800" b="0" dirty="0" smtClean="0"/>
              <a:t>+46-8-555 770 64</a:t>
            </a:r>
            <a:endParaRPr lang="nb-NO" sz="1800" b="0" dirty="0"/>
          </a:p>
        </p:txBody>
      </p:sp>
      <p:sp>
        <p:nvSpPr>
          <p:cNvPr id="3" name="Rubrik 2"/>
          <p:cNvSpPr>
            <a:spLocks noGrp="1"/>
          </p:cNvSpPr>
          <p:nvPr>
            <p:ph type="title"/>
          </p:nvPr>
        </p:nvSpPr>
        <p:spPr>
          <a:xfrm>
            <a:off x="467544" y="1772816"/>
            <a:ext cx="8208912" cy="1143000"/>
          </a:xfrm>
        </p:spPr>
        <p:txBody>
          <a:bodyPr>
            <a:noAutofit/>
          </a:bodyPr>
          <a:lstStyle/>
          <a:p>
            <a:r>
              <a:rPr lang="en-US" sz="2000" dirty="0" smtClean="0"/>
              <a:t>Accessibility report:</a:t>
            </a:r>
            <a:r>
              <a:rPr lang="en-US" dirty="0" smtClean="0"/>
              <a:t/>
            </a:r>
            <a:br>
              <a:rPr lang="en-US" dirty="0" smtClean="0"/>
            </a:br>
            <a:r>
              <a:rPr lang="en-US" sz="4000" dirty="0" err="1" smtClean="0">
                <a:solidFill>
                  <a:schemeClr val="tx1">
                    <a:lumMod val="50000"/>
                    <a:lumOff val="50000"/>
                  </a:schemeClr>
                </a:solidFill>
              </a:rPr>
              <a:t>FileSender</a:t>
            </a:r>
            <a:endParaRPr lang="en-US" sz="4000" dirty="0">
              <a:solidFill>
                <a:schemeClr val="tx1">
                  <a:lumMod val="50000"/>
                  <a:lumOff val="50000"/>
                </a:schemeClr>
              </a:solidFill>
            </a:endParaRPr>
          </a:p>
        </p:txBody>
      </p:sp>
      <p:sp>
        <p:nvSpPr>
          <p:cNvPr id="4" name="textruta 3"/>
          <p:cNvSpPr txBox="1"/>
          <p:nvPr/>
        </p:nvSpPr>
        <p:spPr>
          <a:xfrm>
            <a:off x="467544" y="2708920"/>
            <a:ext cx="6120680" cy="369332"/>
          </a:xfrm>
          <a:prstGeom prst="rect">
            <a:avLst/>
          </a:prstGeom>
          <a:noFill/>
        </p:spPr>
        <p:txBody>
          <a:bodyPr wrap="square" rtlCol="0">
            <a:spAutoFit/>
          </a:bodyPr>
          <a:lstStyle/>
          <a:p>
            <a:r>
              <a:rPr lang="sv-SE" b="1" dirty="0">
                <a:solidFill>
                  <a:srgbClr val="50525D"/>
                </a:solidFill>
              </a:rPr>
              <a:t>https://filesender.surfnet.nl/previous/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Data tables</a:t>
            </a:r>
            <a:endParaRPr lang="en-US" dirty="0"/>
          </a:p>
        </p:txBody>
      </p:sp>
      <p:pic>
        <p:nvPicPr>
          <p:cNvPr id="9218" name="Picture 2" descr="A data table listing my fi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124744"/>
            <a:ext cx="7485063"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latshållare för text 4"/>
          <p:cNvSpPr>
            <a:spLocks noGrp="1"/>
          </p:cNvSpPr>
          <p:nvPr>
            <p:ph type="body" sz="quarter" idx="13"/>
          </p:nvPr>
        </p:nvSpPr>
        <p:spPr>
          <a:xfrm>
            <a:off x="1475656" y="3789040"/>
            <a:ext cx="6984776" cy="1723549"/>
          </a:xfrm>
          <a:solidFill>
            <a:srgbClr val="FAF9F6"/>
          </a:solidFill>
        </p:spPr>
        <p:txBody>
          <a:bodyPr wrap="square">
            <a:spAutoFit/>
          </a:bodyPr>
          <a:lstStyle/>
          <a:p>
            <a:pPr>
              <a:buNone/>
            </a:pPr>
            <a:r>
              <a:rPr lang="en-US" b="1" dirty="0" smtClean="0"/>
              <a:t>Problems</a:t>
            </a:r>
          </a:p>
          <a:p>
            <a:pPr marL="36000" indent="0">
              <a:buNone/>
            </a:pPr>
            <a:r>
              <a:rPr lang="en-US" dirty="0" smtClean="0"/>
              <a:t>This is a situation where you should use a data table. The table needs to have the column headings made with TH elements instead of TD elements. They also need the attribute scope.</a:t>
            </a:r>
          </a:p>
          <a:p>
            <a:pPr marL="36000" indent="0">
              <a:buNone/>
            </a:pPr>
            <a:r>
              <a:rPr lang="en-US" dirty="0" smtClean="0"/>
              <a:t>Here it also would be more helpful for user if the column at the far left contained either the file name or date.</a:t>
            </a:r>
          </a:p>
        </p:txBody>
      </p:sp>
    </p:spTree>
    <p:extLst>
      <p:ext uri="{BB962C8B-B14F-4D97-AF65-F5344CB8AC3E}">
        <p14:creationId xmlns:p14="http://schemas.microsoft.com/office/powerpoint/2010/main" val="3899218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Downloading</a:t>
            </a:r>
            <a:endParaRPr lang="en-US" dirty="0"/>
          </a:p>
        </p:txBody>
      </p:sp>
      <p:pic>
        <p:nvPicPr>
          <p:cNvPr id="11266" name="Picture 2" descr="Page where the user can download a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628800"/>
            <a:ext cx="5709255"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latshållare för text 4"/>
          <p:cNvSpPr>
            <a:spLocks noGrp="1"/>
          </p:cNvSpPr>
          <p:nvPr>
            <p:ph type="body" sz="quarter" idx="13"/>
          </p:nvPr>
        </p:nvSpPr>
        <p:spPr>
          <a:xfrm>
            <a:off x="4788024" y="1196753"/>
            <a:ext cx="3240360" cy="2708434"/>
          </a:xfrm>
          <a:solidFill>
            <a:srgbClr val="FAF9F6"/>
          </a:solidFill>
        </p:spPr>
        <p:txBody>
          <a:bodyPr wrap="square">
            <a:spAutoFit/>
          </a:bodyPr>
          <a:lstStyle/>
          <a:p>
            <a:pPr>
              <a:buNone/>
            </a:pPr>
            <a:r>
              <a:rPr lang="en-US" b="1" dirty="0" smtClean="0"/>
              <a:t>Problems</a:t>
            </a:r>
          </a:p>
          <a:p>
            <a:pPr marL="36000" indent="0">
              <a:buNone/>
            </a:pPr>
            <a:r>
              <a:rPr lang="en-US" dirty="0" smtClean="0"/>
              <a:t>On this page there is also a data table that needs table headings (TH elements). In this case there are no column headings, only row headings.</a:t>
            </a:r>
          </a:p>
          <a:p>
            <a:pPr marL="36000" indent="0">
              <a:buNone/>
            </a:pPr>
            <a:r>
              <a:rPr lang="en-US" dirty="0" smtClean="0"/>
              <a:t>Also the heading “Download” should be made as a H1 heading. Today its ordinary text (it’s not structurally a heading, only visually).</a:t>
            </a:r>
          </a:p>
        </p:txBody>
      </p:sp>
    </p:spTree>
    <p:extLst>
      <p:ext uri="{BB962C8B-B14F-4D97-AF65-F5344CB8AC3E}">
        <p14:creationId xmlns:p14="http://schemas.microsoft.com/office/powerpoint/2010/main" val="4067181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Heading</a:t>
            </a:r>
            <a:endParaRPr lang="en-US" dirty="0"/>
          </a:p>
        </p:txBody>
      </p:sp>
      <p:pic>
        <p:nvPicPr>
          <p:cNvPr id="8195" name="Picture 3" descr="Page where two headings lack H1 and H2 ele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01" y="1999192"/>
            <a:ext cx="5392808" cy="1901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descr="Page without any headin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59" y="4365104"/>
            <a:ext cx="5389380" cy="1365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latshållare för text 4"/>
          <p:cNvSpPr>
            <a:spLocks noGrp="1"/>
          </p:cNvSpPr>
          <p:nvPr>
            <p:ph type="body" sz="quarter" idx="13"/>
          </p:nvPr>
        </p:nvSpPr>
        <p:spPr>
          <a:xfrm>
            <a:off x="5580112" y="1196752"/>
            <a:ext cx="3240360" cy="4508927"/>
          </a:xfrm>
          <a:solidFill>
            <a:srgbClr val="FAF9F6"/>
          </a:solidFill>
        </p:spPr>
        <p:txBody>
          <a:bodyPr wrap="square">
            <a:spAutoFit/>
          </a:bodyPr>
          <a:lstStyle/>
          <a:p>
            <a:pPr>
              <a:buNone/>
            </a:pPr>
            <a:r>
              <a:rPr lang="en-US" b="1" dirty="0" smtClean="0"/>
              <a:t>Problems</a:t>
            </a:r>
          </a:p>
          <a:p>
            <a:pPr marL="36000" indent="0">
              <a:buNone/>
            </a:pPr>
            <a:r>
              <a:rPr lang="en-US" dirty="0" smtClean="0"/>
              <a:t>When headings are used they are not correctly coded with H1-H6 elements.  Don’t skip levels. A H1 heading should only be followed by a H2 heading or a new H1 heading.</a:t>
            </a:r>
          </a:p>
          <a:p>
            <a:pPr marL="36000" indent="0">
              <a:buNone/>
            </a:pPr>
            <a:r>
              <a:rPr lang="en-US" dirty="0" smtClean="0"/>
              <a:t>In the picture to the left we see that the heading “Send file” lacks an H1-element and that the help texts has heading on level 4. The first heading in the help text should be on level 2 (H2).</a:t>
            </a:r>
          </a:p>
          <a:p>
            <a:pPr marL="36000" indent="0">
              <a:buNone/>
            </a:pPr>
            <a:r>
              <a:rPr lang="en-US" dirty="0" smtClean="0"/>
              <a:t>Some pages lack headings all together. Ensure that every page has a heading so that the user gets immediate and correct feedback on position.</a:t>
            </a:r>
          </a:p>
        </p:txBody>
      </p:sp>
    </p:spTree>
    <p:extLst>
      <p:ext uri="{BB962C8B-B14F-4D97-AF65-F5344CB8AC3E}">
        <p14:creationId xmlns:p14="http://schemas.microsoft.com/office/powerpoint/2010/main" val="2152461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ALT texts on images</a:t>
            </a:r>
            <a:endParaRPr lang="en-US" dirty="0"/>
          </a:p>
        </p:txBody>
      </p:sp>
      <p:sp>
        <p:nvSpPr>
          <p:cNvPr id="5" name="Platshållare för text 4"/>
          <p:cNvSpPr>
            <a:spLocks noGrp="1"/>
          </p:cNvSpPr>
          <p:nvPr>
            <p:ph type="body" sz="quarter" idx="13"/>
          </p:nvPr>
        </p:nvSpPr>
        <p:spPr>
          <a:xfrm>
            <a:off x="4788024" y="1052736"/>
            <a:ext cx="3888432" cy="4832092"/>
          </a:xfrm>
          <a:solidFill>
            <a:srgbClr val="FAF9F6"/>
          </a:solidFill>
        </p:spPr>
        <p:txBody>
          <a:bodyPr wrap="square">
            <a:spAutoFit/>
          </a:bodyPr>
          <a:lstStyle/>
          <a:p>
            <a:pPr>
              <a:buNone/>
            </a:pPr>
            <a:r>
              <a:rPr lang="en-US" b="1" dirty="0" smtClean="0"/>
              <a:t>Problems</a:t>
            </a:r>
          </a:p>
          <a:p>
            <a:pPr marL="36000" indent="0">
              <a:buNone/>
            </a:pPr>
            <a:r>
              <a:rPr lang="en-US" dirty="0" smtClean="0"/>
              <a:t>The images highlighted in the picture to the left lacks ALT texts. This means that they aren’t presented to users which have disabled images in the browser or can’t see images because of other reasons.</a:t>
            </a:r>
          </a:p>
          <a:p>
            <a:pPr marL="36000" indent="0">
              <a:buNone/>
            </a:pPr>
            <a:r>
              <a:rPr lang="en-US" dirty="0" smtClean="0"/>
              <a:t>The numbers should </a:t>
            </a:r>
            <a:r>
              <a:rPr lang="en-US" dirty="0" smtClean="0"/>
              <a:t>not need an alt-text </a:t>
            </a:r>
            <a:r>
              <a:rPr lang="en-US" dirty="0" smtClean="0"/>
              <a:t>since the steps describes should be </a:t>
            </a:r>
            <a:r>
              <a:rPr lang="en-US" dirty="0" smtClean="0"/>
              <a:t>made</a:t>
            </a:r>
            <a:r>
              <a:rPr lang="en-US" dirty="0" smtClean="0"/>
              <a:t> </a:t>
            </a:r>
            <a:r>
              <a:rPr lang="en-US" dirty="0" smtClean="0"/>
              <a:t>as an ordered list (OL and LI elements). This is not done today.</a:t>
            </a:r>
          </a:p>
          <a:p>
            <a:pPr marL="36000" indent="0">
              <a:buNone/>
            </a:pPr>
            <a:r>
              <a:rPr lang="en-US" dirty="0" smtClean="0"/>
              <a:t>However the image showing that HTML 5 is not supported needs an ALT text explaining this. It’s not enough with the text “Uploads over 2GB not supported”.</a:t>
            </a:r>
          </a:p>
          <a:p>
            <a:pPr marL="36000" indent="0">
              <a:buNone/>
            </a:pPr>
            <a:r>
              <a:rPr lang="en-US" dirty="0" smtClean="0"/>
              <a:t>The logotypes above also needs to be described . The same information that is presented visually should be accessible even if you cant see the </a:t>
            </a:r>
            <a:r>
              <a:rPr lang="en-US" dirty="0"/>
              <a:t>i</a:t>
            </a:r>
            <a:r>
              <a:rPr lang="en-US" dirty="0" smtClean="0"/>
              <a:t>mages.</a:t>
            </a:r>
          </a:p>
        </p:txBody>
      </p:sp>
      <p:pic>
        <p:nvPicPr>
          <p:cNvPr id="5122" name="Picture 2" descr="Images without alt tex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28800"/>
            <a:ext cx="373380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589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Browser button</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38" y="1988840"/>
            <a:ext cx="5995429"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latshållare för text 4"/>
          <p:cNvSpPr>
            <a:spLocks noGrp="1"/>
          </p:cNvSpPr>
          <p:nvPr>
            <p:ph type="body" sz="quarter" idx="13"/>
          </p:nvPr>
        </p:nvSpPr>
        <p:spPr>
          <a:xfrm>
            <a:off x="5580112" y="1196752"/>
            <a:ext cx="3240360" cy="1646605"/>
          </a:xfrm>
          <a:solidFill>
            <a:srgbClr val="FAF9F6"/>
          </a:solidFill>
        </p:spPr>
        <p:txBody>
          <a:bodyPr wrap="square">
            <a:spAutoFit/>
          </a:bodyPr>
          <a:lstStyle/>
          <a:p>
            <a:pPr>
              <a:buNone/>
            </a:pPr>
            <a:r>
              <a:rPr lang="en-US" b="1" dirty="0" smtClean="0"/>
              <a:t>Problems</a:t>
            </a:r>
          </a:p>
          <a:p>
            <a:pPr marL="36000" indent="0">
              <a:buNone/>
            </a:pPr>
            <a:r>
              <a:rPr lang="en-US" dirty="0" smtClean="0"/>
              <a:t>Both when showing the help and the calendar function, the browse button is presented on top of the text. This makes it more difficult for users to concentrate on the text.</a:t>
            </a:r>
          </a:p>
        </p:txBody>
      </p:sp>
    </p:spTree>
    <p:extLst>
      <p:ext uri="{BB962C8B-B14F-4D97-AF65-F5344CB8AC3E}">
        <p14:creationId xmlns:p14="http://schemas.microsoft.com/office/powerpoint/2010/main" val="2253539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Help texts</a:t>
            </a:r>
            <a:endParaRPr lang="en-US" dirty="0"/>
          </a:p>
        </p:txBody>
      </p:sp>
      <p:sp>
        <p:nvSpPr>
          <p:cNvPr id="5" name="Platshållare för text 4"/>
          <p:cNvSpPr>
            <a:spLocks noGrp="1"/>
          </p:cNvSpPr>
          <p:nvPr>
            <p:ph type="body" sz="quarter" idx="13"/>
          </p:nvPr>
        </p:nvSpPr>
        <p:spPr>
          <a:xfrm>
            <a:off x="5580112" y="1196752"/>
            <a:ext cx="3240360" cy="2877711"/>
          </a:xfrm>
          <a:solidFill>
            <a:srgbClr val="FAF9F6"/>
          </a:solidFill>
        </p:spPr>
        <p:txBody>
          <a:bodyPr wrap="square">
            <a:spAutoFit/>
          </a:bodyPr>
          <a:lstStyle/>
          <a:p>
            <a:pPr>
              <a:buNone/>
            </a:pPr>
            <a:r>
              <a:rPr lang="en-US" b="1" dirty="0" smtClean="0"/>
              <a:t>Problems</a:t>
            </a:r>
          </a:p>
          <a:p>
            <a:pPr marL="36000" indent="0">
              <a:buNone/>
            </a:pPr>
            <a:r>
              <a:rPr lang="en-US" dirty="0" smtClean="0"/>
              <a:t>When using Internet Explorer 9 the icon for HTML 5 tells us that it’s not supported. There is no help or information on what to do. If the user have spotted the Help button at the top, he could try that, but there are no contextual help in the area of the “error message”. This reduces the chances for the user to resolve the problem.</a:t>
            </a:r>
          </a:p>
        </p:txBody>
      </p:sp>
      <p:pic>
        <p:nvPicPr>
          <p:cNvPr id="2050" name="Picture 2" descr="Message that HTML 5 is not suppor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340768"/>
            <a:ext cx="371475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1053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Help texts</a:t>
            </a:r>
            <a:endParaRPr lang="en-US" dirty="0"/>
          </a:p>
        </p:txBody>
      </p:sp>
      <p:pic>
        <p:nvPicPr>
          <p:cNvPr id="3074" name="Picture 2" descr="Help tex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6974" y="1988840"/>
            <a:ext cx="4965506" cy="3096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latshållare för text 4"/>
          <p:cNvSpPr>
            <a:spLocks noGrp="1"/>
          </p:cNvSpPr>
          <p:nvPr>
            <p:ph type="body" sz="quarter" idx="13"/>
          </p:nvPr>
        </p:nvSpPr>
        <p:spPr>
          <a:xfrm>
            <a:off x="323528" y="1196752"/>
            <a:ext cx="3960440" cy="6063198"/>
          </a:xfrm>
          <a:solidFill>
            <a:srgbClr val="FAF9F6"/>
          </a:solidFill>
        </p:spPr>
        <p:txBody>
          <a:bodyPr wrap="square">
            <a:spAutoFit/>
          </a:bodyPr>
          <a:lstStyle/>
          <a:p>
            <a:pPr>
              <a:buNone/>
            </a:pPr>
            <a:r>
              <a:rPr lang="en-US" b="1" dirty="0" smtClean="0"/>
              <a:t>Problems</a:t>
            </a:r>
          </a:p>
          <a:p>
            <a:pPr marL="36000" indent="0">
              <a:buNone/>
            </a:pPr>
            <a:r>
              <a:rPr lang="en-US" dirty="0" smtClean="0"/>
              <a:t>The help text is displayed in a layer on top of the form. This is not a god idea since it makes it impossible to see the form while reading the help text. Users need to see both the part of the interface they are needing help with and the help text itself at the same time.</a:t>
            </a:r>
          </a:p>
          <a:p>
            <a:pPr marL="36000" indent="0">
              <a:buNone/>
            </a:pPr>
            <a:r>
              <a:rPr lang="en-US" dirty="0" smtClean="0"/>
              <a:t>A better solution is to display the help either in a new window or in a specific area in the page.</a:t>
            </a:r>
          </a:p>
          <a:p>
            <a:pPr marL="36000" indent="0">
              <a:buNone/>
            </a:pPr>
            <a:r>
              <a:rPr lang="en-US" dirty="0" smtClean="0"/>
              <a:t>For context dependent help it’s better to show the help on the place in the page where the help is needed. If the user for example needs help with the e-mail field there should be a possibility to show the relevant help text in direct connection to the field.</a:t>
            </a:r>
          </a:p>
          <a:p>
            <a:pPr marL="36000" indent="0">
              <a:buNone/>
            </a:pPr>
            <a:r>
              <a:rPr lang="en-US" dirty="0" smtClean="0"/>
              <a:t>It’s also a problem for many users to have a scrollbar in the page. Its easy to miss for people with magnification software and it’s hard to scroll for people with motoric impairments.</a:t>
            </a:r>
          </a:p>
        </p:txBody>
      </p:sp>
    </p:spTree>
    <p:extLst>
      <p:ext uri="{BB962C8B-B14F-4D97-AF65-F5344CB8AC3E}">
        <p14:creationId xmlns:p14="http://schemas.microsoft.com/office/powerpoint/2010/main" val="1867204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Help texts</a:t>
            </a:r>
            <a:endParaRPr lang="en-US" dirty="0"/>
          </a:p>
        </p:txBody>
      </p:sp>
      <p:pic>
        <p:nvPicPr>
          <p:cNvPr id="1029" name="Picture 5" descr="Help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1" y="1412776"/>
            <a:ext cx="6999287"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latshållare för text 4"/>
          <p:cNvSpPr>
            <a:spLocks noGrp="1"/>
          </p:cNvSpPr>
          <p:nvPr>
            <p:ph type="body" sz="quarter" idx="13"/>
          </p:nvPr>
        </p:nvSpPr>
        <p:spPr>
          <a:xfrm>
            <a:off x="5436096" y="332656"/>
            <a:ext cx="3240360" cy="3447098"/>
          </a:xfrm>
          <a:solidFill>
            <a:srgbClr val="FAF9F6"/>
          </a:solidFill>
        </p:spPr>
        <p:txBody>
          <a:bodyPr wrap="square">
            <a:spAutoFit/>
          </a:bodyPr>
          <a:lstStyle/>
          <a:p>
            <a:pPr>
              <a:buNone/>
            </a:pPr>
            <a:r>
              <a:rPr lang="en-US" b="1" dirty="0" smtClean="0"/>
              <a:t>Problems</a:t>
            </a:r>
          </a:p>
          <a:p>
            <a:pPr marL="36000" indent="0">
              <a:buNone/>
            </a:pPr>
            <a:r>
              <a:rPr lang="en-US" dirty="0" smtClean="0"/>
              <a:t>In the help texts the information is often presented in lists. But in many cases this should not be lists, just ordinary paragraphs.</a:t>
            </a:r>
          </a:p>
          <a:p>
            <a:pPr marL="36000" indent="0">
              <a:buNone/>
            </a:pPr>
            <a:r>
              <a:rPr lang="en-US" dirty="0" smtClean="0"/>
              <a:t>In this case, there are information that should benefit from being listed in a real list. The different browsers supporting HTML 5 could be made as a list, but they are not listed in a list as two items. Instead they are part of another list item that really only should have been a paragraph.</a:t>
            </a:r>
          </a:p>
        </p:txBody>
      </p:sp>
      <p:pic>
        <p:nvPicPr>
          <p:cNvPr id="1031" name="Picture 7" descr="Example of a better formatted t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184" y="4293096"/>
            <a:ext cx="5975528" cy="1730787"/>
          </a:xfrm>
          <a:prstGeom prst="rect">
            <a:avLst/>
          </a:prstGeom>
          <a:noFill/>
          <a:ln w="12700">
            <a:solidFill>
              <a:schemeClr val="tx1"/>
            </a:solidFill>
            <a:miter lim="800000"/>
            <a:headEnd/>
            <a:tailEnd/>
          </a:ln>
          <a:effectLst>
            <a:outerShdw dist="35921" dir="2700000" algn="ctr" rotWithShape="0">
              <a:schemeClr val="bg1">
                <a:lumMod val="50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30981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Help texts</a:t>
            </a:r>
            <a:endParaRPr lang="en-US" dirty="0"/>
          </a:p>
        </p:txBody>
      </p:sp>
      <p:pic>
        <p:nvPicPr>
          <p:cNvPr id="4099" name="Picture 3" descr="Help tex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636912"/>
            <a:ext cx="6267450"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latshållare för text 4"/>
          <p:cNvSpPr>
            <a:spLocks noGrp="1"/>
          </p:cNvSpPr>
          <p:nvPr>
            <p:ph type="body" sz="quarter" idx="13"/>
          </p:nvPr>
        </p:nvSpPr>
        <p:spPr>
          <a:xfrm>
            <a:off x="899592" y="1226656"/>
            <a:ext cx="8136904" cy="3108543"/>
          </a:xfrm>
          <a:solidFill>
            <a:srgbClr val="FAF9F6"/>
          </a:solidFill>
        </p:spPr>
        <p:txBody>
          <a:bodyPr wrap="square">
            <a:spAutoFit/>
          </a:bodyPr>
          <a:lstStyle/>
          <a:p>
            <a:pPr>
              <a:buNone/>
            </a:pPr>
            <a:r>
              <a:rPr lang="en-US" b="1" dirty="0" smtClean="0"/>
              <a:t>Problems</a:t>
            </a:r>
          </a:p>
          <a:p>
            <a:pPr marL="36000" indent="0">
              <a:buNone/>
            </a:pPr>
            <a:r>
              <a:rPr lang="en-US" dirty="0" smtClean="0"/>
              <a:t>The information could be easier and more helpful. </a:t>
            </a:r>
          </a:p>
          <a:p>
            <a:pPr marL="36000" indent="0">
              <a:buNone/>
            </a:pPr>
            <a:r>
              <a:rPr lang="en-US" dirty="0" smtClean="0"/>
              <a:t>For example the text “You need a modern browser, Adobe Flash or HTML5 are not required for downloads”. Combines both what you need and what you don’t need to download files in the same sentence. It’s better to focus on only what the user needs, for example:</a:t>
            </a:r>
          </a:p>
          <a:p>
            <a:pPr marL="36000" indent="0">
              <a:spcAft>
                <a:spcPts val="0"/>
              </a:spcAft>
              <a:buNone/>
            </a:pPr>
            <a:r>
              <a:rPr lang="en-US" i="1" dirty="0" smtClean="0"/>
              <a:t>“To download files of any size you only need a modern browser, for example:</a:t>
            </a:r>
            <a:endParaRPr lang="en-US" i="1" dirty="0"/>
          </a:p>
          <a:p>
            <a:pPr marL="321750" indent="-285750">
              <a:spcAft>
                <a:spcPts val="0"/>
              </a:spcAft>
            </a:pPr>
            <a:r>
              <a:rPr lang="en-US" i="1" dirty="0" smtClean="0"/>
              <a:t>Internet Explorer 7 or later</a:t>
            </a:r>
          </a:p>
          <a:p>
            <a:pPr marL="321750" indent="-285750">
              <a:spcAft>
                <a:spcPts val="0"/>
              </a:spcAft>
              <a:buFont typeface="Arial" charset="0"/>
              <a:buChar char="•"/>
            </a:pPr>
            <a:r>
              <a:rPr lang="en-US" i="1" dirty="0" smtClean="0"/>
              <a:t>Firefox 4 or later</a:t>
            </a:r>
          </a:p>
          <a:p>
            <a:pPr marL="321750" indent="-285750">
              <a:buFont typeface="Arial" charset="0"/>
              <a:buChar char="•"/>
            </a:pPr>
            <a:r>
              <a:rPr lang="en-US" i="1" dirty="0" smtClean="0"/>
              <a:t>…”</a:t>
            </a:r>
          </a:p>
          <a:p>
            <a:pPr marL="36000" indent="0">
              <a:buNone/>
            </a:pPr>
            <a:r>
              <a:rPr lang="en-US" dirty="0" smtClean="0"/>
              <a:t>And perhaps at the end inform the user that it’s not required any installation of Adobe Flash or any support for HTML 5.</a:t>
            </a:r>
          </a:p>
        </p:txBody>
      </p:sp>
    </p:spTree>
    <p:extLst>
      <p:ext uri="{BB962C8B-B14F-4D97-AF65-F5344CB8AC3E}">
        <p14:creationId xmlns:p14="http://schemas.microsoft.com/office/powerpoint/2010/main" val="26205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Error messages</a:t>
            </a:r>
            <a:endParaRPr lang="en-US" dirty="0"/>
          </a:p>
        </p:txBody>
      </p:sp>
      <p:sp>
        <p:nvSpPr>
          <p:cNvPr id="5" name="Platshållare för text 4"/>
          <p:cNvSpPr>
            <a:spLocks noGrp="1"/>
          </p:cNvSpPr>
          <p:nvPr>
            <p:ph type="body" sz="quarter" idx="13"/>
          </p:nvPr>
        </p:nvSpPr>
        <p:spPr>
          <a:xfrm>
            <a:off x="5556470" y="908720"/>
            <a:ext cx="3240360" cy="5078313"/>
          </a:xfrm>
          <a:solidFill>
            <a:srgbClr val="FAF9F6"/>
          </a:solidFill>
        </p:spPr>
        <p:txBody>
          <a:bodyPr wrap="square">
            <a:spAutoFit/>
          </a:bodyPr>
          <a:lstStyle/>
          <a:p>
            <a:pPr>
              <a:buNone/>
            </a:pPr>
            <a:r>
              <a:rPr lang="en-US" b="1" dirty="0" smtClean="0"/>
              <a:t>Problems</a:t>
            </a:r>
          </a:p>
          <a:p>
            <a:pPr marL="36000" indent="0">
              <a:buNone/>
            </a:pPr>
            <a:r>
              <a:rPr lang="en-US" dirty="0" smtClean="0"/>
              <a:t>Error messages is displayed very small and only highlighted by using red </a:t>
            </a:r>
            <a:r>
              <a:rPr lang="en-US" dirty="0" err="1" smtClean="0"/>
              <a:t>colour</a:t>
            </a:r>
            <a:r>
              <a:rPr lang="en-US" dirty="0" smtClean="0"/>
              <a:t>. This is almost impossible to see for some users. </a:t>
            </a:r>
          </a:p>
          <a:p>
            <a:pPr marL="36000" indent="0">
              <a:buNone/>
            </a:pPr>
            <a:r>
              <a:rPr lang="en-US" dirty="0" smtClean="0"/>
              <a:t>When using live validation it’s ok to only show the error message in connection to the form field, although it should be more highlighted.</a:t>
            </a:r>
            <a:endParaRPr lang="en-US" dirty="0"/>
          </a:p>
          <a:p>
            <a:pPr marL="36000" indent="0">
              <a:buNone/>
            </a:pPr>
            <a:r>
              <a:rPr lang="en-US" dirty="0" smtClean="0"/>
              <a:t>But when the user have pressed “Send” and errors occur, you need to present the user with a  collected error message at the top of the screen, well highlighted and with a correct H1 heading.</a:t>
            </a:r>
          </a:p>
          <a:p>
            <a:pPr marL="36000" indent="0">
              <a:buNone/>
            </a:pPr>
            <a:r>
              <a:rPr lang="en-US" dirty="0" smtClean="0"/>
              <a:t>To highlight the errors in the form you could outline the form field and combine the message with an icon.</a:t>
            </a:r>
          </a:p>
        </p:txBody>
      </p:sp>
      <p:pic>
        <p:nvPicPr>
          <p:cNvPr id="5122" name="Picture 2" descr="Error messages while sending a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84784"/>
            <a:ext cx="5016918" cy="367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078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310828" y="476672"/>
            <a:ext cx="7560840" cy="792088"/>
          </a:xfrm>
        </p:spPr>
        <p:txBody>
          <a:bodyPr/>
          <a:lstStyle/>
          <a:p>
            <a:r>
              <a:rPr lang="en-US" dirty="0" smtClean="0"/>
              <a:t>Background</a:t>
            </a:r>
            <a:endParaRPr lang="en-US" dirty="0"/>
          </a:p>
        </p:txBody>
      </p:sp>
      <p:sp>
        <p:nvSpPr>
          <p:cNvPr id="5" name="Platshållare för innehåll 2"/>
          <p:cNvSpPr>
            <a:spLocks noGrp="1"/>
          </p:cNvSpPr>
          <p:nvPr>
            <p:ph idx="1"/>
          </p:nvPr>
        </p:nvSpPr>
        <p:spPr>
          <a:xfrm>
            <a:off x="323528" y="1196752"/>
            <a:ext cx="8352928" cy="4752528"/>
          </a:xfrm>
        </p:spPr>
        <p:txBody>
          <a:bodyPr>
            <a:noAutofit/>
          </a:bodyPr>
          <a:lstStyle/>
          <a:p>
            <a:pPr marL="0" indent="0">
              <a:buNone/>
            </a:pPr>
            <a:r>
              <a:rPr lang="nb-NO" sz="1800" b="1" dirty="0" smtClean="0">
                <a:latin typeface="+mn-lt"/>
              </a:rPr>
              <a:t>Funka Nu AB has completed an accessibility review of the online service FileSender. The aim has been to identify and describe the most important accessibility problems.</a:t>
            </a:r>
          </a:p>
          <a:p>
            <a:pPr marL="0" indent="0">
              <a:buNone/>
            </a:pPr>
            <a:r>
              <a:rPr lang="nb-NO" sz="1800" dirty="0" smtClean="0">
                <a:latin typeface="+mn-lt"/>
              </a:rPr>
              <a:t>The Funka methodology has been developed in close cooperation with the disability organisations. All of our recomendations are tested in real life. Our work is based on the international guidelines for accessibility stipulated by the World Wide Web Consortium (W3C); Web Content Accessibility Guidelines 2.0 (WCAG 2.0). However, Funkas broad experience in user testing has shown that these guidelines are not enough. That is why we have developed our own criteria for testing important parts of user experience that is lacking in the guidelines</a:t>
            </a:r>
            <a:r>
              <a:rPr lang="nb-NO" sz="1800" dirty="0" smtClean="0">
                <a:latin typeface="+mn-lt"/>
              </a:rPr>
              <a:t>.</a:t>
            </a:r>
            <a:endParaRPr lang="nb-NO" sz="1800" dirty="0" smtClean="0">
              <a:solidFill>
                <a:srgbClr val="FF0000"/>
              </a:solidFill>
            </a:endParaRPr>
          </a:p>
          <a:p>
            <a:pPr marL="0" indent="0">
              <a:spcAft>
                <a:spcPts val="0"/>
              </a:spcAft>
              <a:buNone/>
            </a:pPr>
            <a:r>
              <a:rPr lang="nb-NO" sz="1800" dirty="0" smtClean="0">
                <a:latin typeface="+mn-lt"/>
                <a:ea typeface="Times New Roman"/>
              </a:rPr>
              <a:t>W3C has given Funka the assignment to make the authorized translation of WCAG 2.0 to swedish.</a:t>
            </a:r>
          </a:p>
          <a:p>
            <a:pPr marL="342900" lvl="0" indent="-342900">
              <a:spcAft>
                <a:spcPts val="0"/>
              </a:spcAft>
              <a:buFont typeface="Symbol"/>
              <a:buChar char=""/>
            </a:pPr>
            <a:r>
              <a:rPr lang="en-US" sz="1800" u="sng" dirty="0" smtClean="0">
                <a:solidFill>
                  <a:srgbClr val="000080"/>
                </a:solidFill>
                <a:latin typeface="+mn-lt"/>
                <a:ea typeface="Times New Roman"/>
                <a:hlinkClick r:id="rId3"/>
              </a:rPr>
              <a:t>Web Content Accessibility Guidelines 2.0 (WCAG 2.0)</a:t>
            </a:r>
            <a:endParaRPr lang="nb-NO" sz="1800" dirty="0" smtClean="0">
              <a:latin typeface="+mn-lt"/>
              <a:ea typeface="Times New Roman"/>
            </a:endParaRPr>
          </a:p>
          <a:p>
            <a:pPr marL="342900" lvl="0" indent="-342900">
              <a:spcAft>
                <a:spcPts val="0"/>
              </a:spcAft>
              <a:buFont typeface="Symbol"/>
              <a:buChar char=""/>
            </a:pPr>
            <a:r>
              <a:rPr lang="en-US" sz="1800" u="sng" dirty="0" smtClean="0">
                <a:solidFill>
                  <a:srgbClr val="000080"/>
                </a:solidFill>
                <a:latin typeface="+mn-lt"/>
                <a:ea typeface="Times New Roman"/>
                <a:hlinkClick r:id="rId4"/>
              </a:rPr>
              <a:t>World </a:t>
            </a:r>
            <a:r>
              <a:rPr lang="en-US" sz="1800" u="sng" dirty="0">
                <a:solidFill>
                  <a:srgbClr val="000080"/>
                </a:solidFill>
                <a:latin typeface="+mn-lt"/>
                <a:ea typeface="Times New Roman"/>
                <a:hlinkClick r:id="rId4"/>
              </a:rPr>
              <a:t>Wide Web Consortium (W3C)</a:t>
            </a:r>
            <a:r>
              <a:rPr lang="en-US" sz="1800" dirty="0">
                <a:latin typeface="+mn-lt"/>
                <a:ea typeface="Times New Roman"/>
              </a:rPr>
              <a:t> </a:t>
            </a:r>
            <a:endParaRPr lang="nb-NO" sz="1800" dirty="0">
              <a:latin typeface="+mn-lt"/>
              <a:ea typeface="Times New Roman"/>
            </a:endParaRPr>
          </a:p>
          <a:p>
            <a:pPr marL="342900" lvl="0" indent="-342900">
              <a:buFont typeface="Symbol"/>
              <a:buChar char=""/>
            </a:pPr>
            <a:r>
              <a:rPr lang="nb-NO" sz="1800" u="sng" dirty="0">
                <a:solidFill>
                  <a:srgbClr val="000080"/>
                </a:solidFill>
                <a:latin typeface="+mn-lt"/>
                <a:ea typeface="Times New Roman"/>
                <a:hlinkClick r:id="rId5"/>
              </a:rPr>
              <a:t>Web Accessibility Initiative (WAI)</a:t>
            </a:r>
            <a:endParaRPr lang="nb-NO" sz="1800" dirty="0">
              <a:latin typeface="+mn-lt"/>
              <a:ea typeface="Times New Roman"/>
            </a:endParaRPr>
          </a:p>
          <a:p>
            <a:pPr marL="0" indent="0">
              <a:buNone/>
            </a:pPr>
            <a:endParaRPr lang="sv-SE" sz="1600"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Error messages</a:t>
            </a:r>
            <a:endParaRPr lang="en-US" dirty="0"/>
          </a:p>
        </p:txBody>
      </p:sp>
      <p:pic>
        <p:nvPicPr>
          <p:cNvPr id="6146" name="Picture 2" descr="Error message stating &quot;Invalid or missing email&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1340768"/>
            <a:ext cx="4523260" cy="1187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latshållare för text 4"/>
          <p:cNvSpPr>
            <a:spLocks noGrp="1"/>
          </p:cNvSpPr>
          <p:nvPr>
            <p:ph type="body" sz="quarter" idx="13"/>
          </p:nvPr>
        </p:nvSpPr>
        <p:spPr>
          <a:xfrm>
            <a:off x="1043608" y="2542044"/>
            <a:ext cx="3240360" cy="2954655"/>
          </a:xfrm>
          <a:solidFill>
            <a:srgbClr val="FAF9F6"/>
          </a:solidFill>
        </p:spPr>
        <p:txBody>
          <a:bodyPr wrap="square">
            <a:spAutoFit/>
          </a:bodyPr>
          <a:lstStyle/>
          <a:p>
            <a:pPr>
              <a:buNone/>
            </a:pPr>
            <a:r>
              <a:rPr lang="en-US" b="1" dirty="0" smtClean="0"/>
              <a:t>Problems</a:t>
            </a:r>
          </a:p>
          <a:p>
            <a:pPr marL="36000" indent="0">
              <a:buNone/>
            </a:pPr>
            <a:r>
              <a:rPr lang="en-US" dirty="0" smtClean="0"/>
              <a:t>Try to give as detailed information as possible to the user. In this example we have forgotten the @ sign, but it’s the same error message as when we leave the field empty.</a:t>
            </a:r>
          </a:p>
          <a:p>
            <a:pPr marL="36000" indent="0">
              <a:buNone/>
            </a:pPr>
            <a:r>
              <a:rPr lang="en-US" dirty="0" smtClean="0"/>
              <a:t>If the user has entered 10 e-mail addresses and there are an error in one of them he needs more information.</a:t>
            </a:r>
          </a:p>
        </p:txBody>
      </p:sp>
    </p:spTree>
    <p:extLst>
      <p:ext uri="{BB962C8B-B14F-4D97-AF65-F5344CB8AC3E}">
        <p14:creationId xmlns:p14="http://schemas.microsoft.com/office/powerpoint/2010/main" val="30285537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Uploading process</a:t>
            </a:r>
            <a:endParaRPr lang="en-US" dirty="0"/>
          </a:p>
        </p:txBody>
      </p:sp>
      <p:pic>
        <p:nvPicPr>
          <p:cNvPr id="7170" name="Picture 2" descr="Message telling us that 100 % is uploaded, but the process is not d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1340768"/>
            <a:ext cx="461962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latshållare för text 4"/>
          <p:cNvSpPr>
            <a:spLocks noGrp="1"/>
          </p:cNvSpPr>
          <p:nvPr>
            <p:ph type="body" sz="quarter" idx="13"/>
          </p:nvPr>
        </p:nvSpPr>
        <p:spPr>
          <a:xfrm>
            <a:off x="323528" y="2986698"/>
            <a:ext cx="3744416" cy="3031599"/>
          </a:xfrm>
          <a:solidFill>
            <a:srgbClr val="FAF9F6"/>
          </a:solidFill>
        </p:spPr>
        <p:txBody>
          <a:bodyPr wrap="square">
            <a:spAutoFit/>
          </a:bodyPr>
          <a:lstStyle/>
          <a:p>
            <a:pPr>
              <a:buNone/>
            </a:pPr>
            <a:r>
              <a:rPr lang="en-US" b="1" dirty="0" smtClean="0"/>
              <a:t>Problems</a:t>
            </a:r>
          </a:p>
          <a:p>
            <a:pPr marL="36000" indent="0">
              <a:buNone/>
            </a:pPr>
            <a:r>
              <a:rPr lang="en-US" dirty="0" smtClean="0"/>
              <a:t>Don’t display that the upload is completed (100 %) if it’s not. We had this information displayed for several minutes. What are the user suppose to do here?</a:t>
            </a:r>
          </a:p>
          <a:p>
            <a:pPr marL="36000" indent="0">
              <a:buNone/>
            </a:pPr>
            <a:r>
              <a:rPr lang="en-US" dirty="0" smtClean="0"/>
              <a:t>When we press cancel we get the question in the second picture.</a:t>
            </a:r>
          </a:p>
          <a:p>
            <a:pPr marL="36000" indent="0">
              <a:buNone/>
            </a:pPr>
            <a:r>
              <a:rPr lang="en-US" dirty="0" smtClean="0"/>
              <a:t>If we press “Cancel” will it cancel the cancelation och continue the cancelation? Write “Yes” and “No” instead or rephrase the question.</a:t>
            </a:r>
          </a:p>
        </p:txBody>
      </p:sp>
      <p:pic>
        <p:nvPicPr>
          <p:cNvPr id="7171" name="Picture 3" descr="Question &quot;Are you sur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3861048"/>
            <a:ext cx="445770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26170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Uploading process</a:t>
            </a:r>
            <a:endParaRPr lang="en-US" dirty="0"/>
          </a:p>
        </p:txBody>
      </p:sp>
      <p:pic>
        <p:nvPicPr>
          <p:cNvPr id="7170" name="Picture 2" descr="Upload progress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461962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latshållare för text 4"/>
          <p:cNvSpPr>
            <a:spLocks noGrp="1"/>
          </p:cNvSpPr>
          <p:nvPr>
            <p:ph type="body" sz="quarter" idx="13"/>
          </p:nvPr>
        </p:nvSpPr>
        <p:spPr>
          <a:xfrm>
            <a:off x="4355976" y="3356992"/>
            <a:ext cx="3744416" cy="2215991"/>
          </a:xfrm>
          <a:solidFill>
            <a:srgbClr val="FAF9F6"/>
          </a:solidFill>
        </p:spPr>
        <p:txBody>
          <a:bodyPr wrap="square">
            <a:spAutoFit/>
          </a:bodyPr>
          <a:lstStyle/>
          <a:p>
            <a:pPr>
              <a:buNone/>
            </a:pPr>
            <a:r>
              <a:rPr lang="en-US" b="1" dirty="0" smtClean="0"/>
              <a:t>Problems</a:t>
            </a:r>
          </a:p>
          <a:p>
            <a:pPr marL="36000" indent="0">
              <a:buNone/>
            </a:pPr>
            <a:r>
              <a:rPr lang="en-US" dirty="0" smtClean="0"/>
              <a:t>We have had problems getting screen readers to read any information during the upload process. </a:t>
            </a:r>
            <a:endParaRPr lang="en-US" dirty="0"/>
          </a:p>
          <a:p>
            <a:pPr marL="36000" indent="0">
              <a:buNone/>
            </a:pPr>
            <a:r>
              <a:rPr lang="en-US" dirty="0" smtClean="0"/>
              <a:t>We recommend that developers and screen reader experts sit down together to analyze the problem and how it can be solved. </a:t>
            </a:r>
          </a:p>
        </p:txBody>
      </p:sp>
    </p:spTree>
    <p:extLst>
      <p:ext uri="{BB962C8B-B14F-4D97-AF65-F5344CB8AC3E}">
        <p14:creationId xmlns:p14="http://schemas.microsoft.com/office/powerpoint/2010/main" val="27837007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Time limits</a:t>
            </a:r>
            <a:endParaRPr lang="en-US" dirty="0"/>
          </a:p>
        </p:txBody>
      </p:sp>
      <p:sp>
        <p:nvSpPr>
          <p:cNvPr id="5" name="Platshållare för text 4"/>
          <p:cNvSpPr>
            <a:spLocks noGrp="1"/>
          </p:cNvSpPr>
          <p:nvPr>
            <p:ph type="body" sz="quarter" idx="13"/>
          </p:nvPr>
        </p:nvSpPr>
        <p:spPr>
          <a:xfrm>
            <a:off x="1115616" y="1628800"/>
            <a:ext cx="6840760" cy="2939266"/>
          </a:xfrm>
          <a:solidFill>
            <a:srgbClr val="FAF9F6"/>
          </a:solidFill>
        </p:spPr>
        <p:txBody>
          <a:bodyPr wrap="square">
            <a:spAutoFit/>
          </a:bodyPr>
          <a:lstStyle/>
          <a:p>
            <a:pPr>
              <a:buNone/>
            </a:pPr>
            <a:r>
              <a:rPr lang="en-US" b="1" dirty="0" smtClean="0"/>
              <a:t>Problems</a:t>
            </a:r>
          </a:p>
          <a:p>
            <a:pPr marL="36000" indent="0">
              <a:buNone/>
            </a:pPr>
            <a:r>
              <a:rPr lang="en-US" dirty="0" smtClean="0"/>
              <a:t>We’re unsure if there is a time limit.</a:t>
            </a:r>
          </a:p>
          <a:p>
            <a:pPr marL="36000" indent="0">
              <a:buNone/>
            </a:pPr>
            <a:r>
              <a:rPr lang="en-US" dirty="0" smtClean="0"/>
              <a:t>Our first attempt to send a file failed. We hade been logged on for several hours before attempting to send. </a:t>
            </a:r>
          </a:p>
          <a:p>
            <a:pPr marL="36000" indent="0">
              <a:buNone/>
            </a:pPr>
            <a:r>
              <a:rPr lang="en-US" dirty="0" smtClean="0"/>
              <a:t>The information that 100 % was uploaded displayed in the previous frame was shown for 5 minutes before we canceled the upload. When we did so we were sent to the start page, where we were prompted to login.</a:t>
            </a:r>
          </a:p>
          <a:p>
            <a:pPr marL="36000" indent="0">
              <a:buNone/>
            </a:pPr>
            <a:r>
              <a:rPr lang="en-US" dirty="0" smtClean="0"/>
              <a:t>The second time we hade no problems.</a:t>
            </a:r>
          </a:p>
          <a:p>
            <a:pPr marL="36000" indent="0">
              <a:buNone/>
            </a:pPr>
            <a:r>
              <a:rPr lang="en-US" dirty="0" smtClean="0"/>
              <a:t>If there is a time limit you need to inform the user and help the user avoid this sort of problems.</a:t>
            </a:r>
          </a:p>
        </p:txBody>
      </p:sp>
    </p:spTree>
    <p:extLst>
      <p:ext uri="{BB962C8B-B14F-4D97-AF65-F5344CB8AC3E}">
        <p14:creationId xmlns:p14="http://schemas.microsoft.com/office/powerpoint/2010/main" val="19419033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Buttons </a:t>
            </a:r>
            <a:endParaRPr lang="en-US" dirty="0"/>
          </a:p>
        </p:txBody>
      </p:sp>
      <p:pic>
        <p:nvPicPr>
          <p:cNvPr id="10242" name="Picture 2" descr="Button to send vouch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212976"/>
            <a:ext cx="7656513"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latshållare för text 4"/>
          <p:cNvSpPr>
            <a:spLocks noGrp="1"/>
          </p:cNvSpPr>
          <p:nvPr>
            <p:ph type="body" sz="quarter" idx="13"/>
          </p:nvPr>
        </p:nvSpPr>
        <p:spPr>
          <a:xfrm>
            <a:off x="2987824" y="1196752"/>
            <a:ext cx="5832648" cy="3277820"/>
          </a:xfrm>
          <a:solidFill>
            <a:srgbClr val="FAF9F6"/>
          </a:solidFill>
        </p:spPr>
        <p:txBody>
          <a:bodyPr wrap="square">
            <a:spAutoFit/>
          </a:bodyPr>
          <a:lstStyle/>
          <a:p>
            <a:pPr>
              <a:buNone/>
            </a:pPr>
            <a:r>
              <a:rPr lang="en-US" b="1" dirty="0" smtClean="0"/>
              <a:t>Problems</a:t>
            </a:r>
          </a:p>
          <a:p>
            <a:pPr marL="36000" indent="0">
              <a:buNone/>
            </a:pPr>
            <a:r>
              <a:rPr lang="en-US" dirty="0" smtClean="0"/>
              <a:t>Buttons should look like ordinary buttons </a:t>
            </a:r>
            <a:r>
              <a:rPr lang="en-US" dirty="0"/>
              <a:t>as much as possible </a:t>
            </a:r>
            <a:r>
              <a:rPr lang="en-US" dirty="0" smtClean="0"/>
              <a:t>. When you make your own design there is a possibility that users might not understand that it’s clickable.</a:t>
            </a:r>
          </a:p>
          <a:p>
            <a:pPr marL="36000" indent="0">
              <a:buNone/>
            </a:pPr>
            <a:r>
              <a:rPr lang="en-US" dirty="0" smtClean="0"/>
              <a:t>Here the button is very wide. For a user with magnifying software this is very difficult to see. The user only sees a grey field, not a button if the screen is magnified to 6 to 8 times for example. Some users magnify the screen up to 32 times, for those users it will be extremely hard to understand that this is a button and to see the text in the button.</a:t>
            </a:r>
          </a:p>
          <a:p>
            <a:pPr marL="36000" indent="0">
              <a:buNone/>
            </a:pPr>
            <a:r>
              <a:rPr lang="en-US" dirty="0" smtClean="0"/>
              <a:t>The same comment can be made about the large “Send” button used when uploading files.</a:t>
            </a:r>
          </a:p>
        </p:txBody>
      </p:sp>
    </p:spTree>
    <p:extLst>
      <p:ext uri="{BB962C8B-B14F-4D97-AF65-F5344CB8AC3E}">
        <p14:creationId xmlns:p14="http://schemas.microsoft.com/office/powerpoint/2010/main" val="2571487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323528" y="476672"/>
            <a:ext cx="7704856" cy="792088"/>
          </a:xfrm>
        </p:spPr>
        <p:txBody>
          <a:bodyPr/>
          <a:lstStyle/>
          <a:p>
            <a:r>
              <a:rPr lang="sv-SE" dirty="0" smtClean="0"/>
              <a:t>Funka Nu AB</a:t>
            </a:r>
            <a:endParaRPr lang="sv-SE" dirty="0"/>
          </a:p>
        </p:txBody>
      </p:sp>
      <p:graphicFrame>
        <p:nvGraphicFramePr>
          <p:cNvPr id="4" name="Tabell 3"/>
          <p:cNvGraphicFramePr>
            <a:graphicFrameLocks noGrp="1"/>
          </p:cNvGraphicFramePr>
          <p:nvPr/>
        </p:nvGraphicFramePr>
        <p:xfrm>
          <a:off x="395536" y="6021288"/>
          <a:ext cx="5849620" cy="640080"/>
        </p:xfrm>
        <a:graphic>
          <a:graphicData uri="http://schemas.openxmlformats.org/drawingml/2006/table">
            <a:tbl>
              <a:tblPr>
                <a:tableStyleId>{2D5ABB26-0587-4C30-8999-92F81FD0307C}</a:tableStyleId>
              </a:tblPr>
              <a:tblGrid>
                <a:gridCol w="1949450"/>
                <a:gridCol w="1950085"/>
                <a:gridCol w="1950085"/>
              </a:tblGrid>
              <a:tr h="0">
                <a:tc>
                  <a:txBody>
                    <a:bodyPr/>
                    <a:lstStyle/>
                    <a:p>
                      <a:pPr>
                        <a:spcAft>
                          <a:spcPts val="0"/>
                        </a:spcAft>
                      </a:pPr>
                      <a:r>
                        <a:rPr lang="sv-SE" sz="1400" b="1" dirty="0"/>
                        <a:t>Funka Nu AB</a:t>
                      </a:r>
                    </a:p>
                    <a:p>
                      <a:pPr>
                        <a:spcAft>
                          <a:spcPts val="0"/>
                        </a:spcAft>
                      </a:pPr>
                      <a:r>
                        <a:rPr lang="sv-SE" sz="1400" dirty="0"/>
                        <a:t>Döbelnsgatan 21</a:t>
                      </a:r>
                    </a:p>
                    <a:p>
                      <a:pPr>
                        <a:spcAft>
                          <a:spcPts val="0"/>
                        </a:spcAft>
                      </a:pPr>
                      <a:r>
                        <a:rPr lang="sv-SE" sz="1400" dirty="0"/>
                        <a:t>111 40 STOCKHOLM</a:t>
                      </a:r>
                      <a:endParaRPr lang="sv-SE" sz="1400" dirty="0">
                        <a:latin typeface="Times New Roman"/>
                        <a:ea typeface="Times New Roman"/>
                        <a:cs typeface="Times New Roman"/>
                      </a:endParaRPr>
                    </a:p>
                  </a:txBody>
                  <a:tcPr marL="68580" marR="68580" marT="0" marB="0"/>
                </a:tc>
                <a:tc>
                  <a:txBody>
                    <a:bodyPr/>
                    <a:lstStyle/>
                    <a:p>
                      <a:pPr>
                        <a:spcAft>
                          <a:spcPts val="0"/>
                        </a:spcAft>
                      </a:pPr>
                      <a:r>
                        <a:rPr lang="sv-SE" sz="1400" dirty="0"/>
                        <a:t/>
                      </a:r>
                      <a:br>
                        <a:rPr lang="sv-SE" sz="1400" dirty="0"/>
                      </a:br>
                      <a:r>
                        <a:rPr lang="sv-SE" sz="1400" dirty="0" err="1"/>
                        <a:t>www.funkanu.se</a:t>
                      </a:r>
                      <a:endParaRPr lang="sv-SE" sz="1400" dirty="0"/>
                    </a:p>
                    <a:p>
                      <a:pPr>
                        <a:spcAft>
                          <a:spcPts val="0"/>
                        </a:spcAft>
                      </a:pPr>
                      <a:r>
                        <a:rPr lang="sv-SE" sz="1400" dirty="0" err="1"/>
                        <a:t>kontakt@funkanu.se</a:t>
                      </a:r>
                      <a:endParaRPr lang="sv-SE" sz="1400" dirty="0">
                        <a:latin typeface="Times New Roman"/>
                        <a:ea typeface="Times New Roman"/>
                        <a:cs typeface="Times New Roman"/>
                      </a:endParaRPr>
                    </a:p>
                  </a:txBody>
                  <a:tcPr marL="68580" marR="68580" marT="0" marB="0"/>
                </a:tc>
                <a:tc>
                  <a:txBody>
                    <a:bodyPr/>
                    <a:lstStyle/>
                    <a:p>
                      <a:pPr>
                        <a:spcAft>
                          <a:spcPts val="0"/>
                        </a:spcAft>
                      </a:pPr>
                      <a:r>
                        <a:rPr lang="sv-SE" sz="1400" dirty="0"/>
                        <a:t/>
                      </a:r>
                      <a:br>
                        <a:rPr lang="sv-SE" sz="1400" dirty="0"/>
                      </a:br>
                      <a:r>
                        <a:rPr lang="sv-SE" sz="1400" dirty="0"/>
                        <a:t>Tel: 08-555 770 60</a:t>
                      </a:r>
                    </a:p>
                    <a:p>
                      <a:pPr>
                        <a:spcAft>
                          <a:spcPts val="0"/>
                        </a:spcAft>
                      </a:pPr>
                      <a:r>
                        <a:rPr lang="sv-SE" sz="1400" dirty="0"/>
                        <a:t>Fax: 08-55 11 32 36</a:t>
                      </a:r>
                      <a:endParaRPr lang="sv-SE" sz="1400" dirty="0">
                        <a:latin typeface="Times New Roman"/>
                        <a:ea typeface="Times New Roman"/>
                        <a:cs typeface="Times New Roman"/>
                      </a:endParaRPr>
                    </a:p>
                  </a:txBody>
                  <a:tcPr marL="68580" marR="68580" marT="0" marB="0"/>
                </a:tc>
              </a:tr>
            </a:tbl>
          </a:graphicData>
        </a:graphic>
      </p:graphicFrame>
      <p:sp>
        <p:nvSpPr>
          <p:cNvPr id="6" name="Platshållare för innehåll 2"/>
          <p:cNvSpPr>
            <a:spLocks noGrp="1"/>
          </p:cNvSpPr>
          <p:nvPr>
            <p:ph idx="1"/>
          </p:nvPr>
        </p:nvSpPr>
        <p:spPr>
          <a:xfrm>
            <a:off x="395536" y="1124744"/>
            <a:ext cx="8352928" cy="5832648"/>
          </a:xfrm>
        </p:spPr>
        <p:txBody>
          <a:bodyPr>
            <a:noAutofit/>
          </a:bodyPr>
          <a:lstStyle/>
          <a:p>
            <a:pPr marL="0" indent="0">
              <a:buNone/>
            </a:pPr>
            <a:r>
              <a:rPr lang="en-US" sz="1600" b="1" dirty="0" err="1"/>
              <a:t>Funka</a:t>
            </a:r>
            <a:r>
              <a:rPr lang="en-US" sz="1600" b="1" dirty="0"/>
              <a:t> started as a project within the </a:t>
            </a:r>
            <a:r>
              <a:rPr lang="en-US" sz="1600" b="1" dirty="0" err="1" smtClean="0"/>
              <a:t>swedish</a:t>
            </a:r>
            <a:r>
              <a:rPr lang="en-US" sz="1600" b="1" dirty="0" smtClean="0"/>
              <a:t> handicap </a:t>
            </a:r>
            <a:r>
              <a:rPr lang="en-US" sz="1600" b="1" dirty="0"/>
              <a:t>movement. Today we hold pole position within the field of accessibility with over 80 percent of Sweden’s government authorities as customers. Since 2000 we are a privately owned company and our close relationship with the handicap movement guarantees a unique quality control.</a:t>
            </a:r>
            <a:endParaRPr lang="en-US" sz="1600" dirty="0"/>
          </a:p>
          <a:p>
            <a:pPr marL="0" indent="0">
              <a:buNone/>
            </a:pPr>
            <a:r>
              <a:rPr lang="en-US" sz="1600" dirty="0" err="1"/>
              <a:t>Funkas</a:t>
            </a:r>
            <a:r>
              <a:rPr lang="en-US" sz="1600" dirty="0"/>
              <a:t> work sets standards for both development and analysis as well as issues demands for accessibility. We are part of most international work groups of importance and we regularly perform surveys on our own initiative. Because of that </a:t>
            </a:r>
            <a:r>
              <a:rPr lang="en-US" sz="1600" dirty="0" err="1"/>
              <a:t>Funka</a:t>
            </a:r>
            <a:r>
              <a:rPr lang="en-US" sz="1600" dirty="0"/>
              <a:t> actively highlights accessibility in </a:t>
            </a:r>
            <a:r>
              <a:rPr lang="en-US" sz="1600" dirty="0" smtClean="0"/>
              <a:t>the </a:t>
            </a:r>
            <a:r>
              <a:rPr lang="en-US" sz="1600" dirty="0" err="1" smtClean="0"/>
              <a:t>nordic</a:t>
            </a:r>
            <a:r>
              <a:rPr lang="en-US" sz="1600" dirty="0" smtClean="0"/>
              <a:t> countries as </a:t>
            </a:r>
            <a:r>
              <a:rPr lang="en-US" sz="1600" dirty="0"/>
              <a:t>well as within the EU</a:t>
            </a:r>
            <a:r>
              <a:rPr lang="en-US" sz="1600" dirty="0" smtClean="0"/>
              <a:t>.</a:t>
            </a:r>
          </a:p>
          <a:p>
            <a:pPr marL="0" indent="0">
              <a:buNone/>
            </a:pPr>
            <a:r>
              <a:rPr lang="en-US" sz="1600" dirty="0"/>
              <a:t>The EU Commission has chosen </a:t>
            </a:r>
            <a:r>
              <a:rPr lang="en-US" sz="1600" dirty="0" err="1"/>
              <a:t>Funka</a:t>
            </a:r>
            <a:r>
              <a:rPr lang="en-US" sz="1600" dirty="0"/>
              <a:t> to </a:t>
            </a:r>
            <a:r>
              <a:rPr lang="en-US" sz="1600" dirty="0" smtClean="0"/>
              <a:t>study </a:t>
            </a:r>
            <a:r>
              <a:rPr lang="en-US" sz="1600" dirty="0"/>
              <a:t>levels of </a:t>
            </a:r>
            <a:r>
              <a:rPr lang="en-US" sz="1600" dirty="0" smtClean="0"/>
              <a:t>web accessibility </a:t>
            </a:r>
            <a:r>
              <a:rPr lang="en-US" sz="1600" dirty="0"/>
              <a:t>in 2012 </a:t>
            </a:r>
            <a:r>
              <a:rPr lang="en-US" sz="1600" dirty="0" smtClean="0"/>
              <a:t>in all member states, plus USA, Canada, Australia and Norway. </a:t>
            </a:r>
            <a:endParaRPr lang="en-US" sz="1600" dirty="0"/>
          </a:p>
          <a:p>
            <a:pPr marL="0" indent="0">
              <a:buNone/>
            </a:pPr>
            <a:endParaRPr lang="en-US" sz="1600" dirty="0"/>
          </a:p>
          <a:p>
            <a:pPr marL="0" indent="0">
              <a:buNone/>
            </a:pPr>
            <a:r>
              <a:rPr lang="sv-SE" sz="1600" b="1" dirty="0" err="1" smtClean="0"/>
              <a:t>Members</a:t>
            </a:r>
            <a:r>
              <a:rPr lang="sv-SE" sz="1600" b="1" dirty="0" smtClean="0"/>
              <a:t> </a:t>
            </a:r>
            <a:r>
              <a:rPr lang="sv-SE" sz="1600" b="1" dirty="0" err="1" smtClean="0"/>
              <a:t>of</a:t>
            </a:r>
            <a:r>
              <a:rPr lang="sv-SE" sz="1600" b="1" dirty="0" smtClean="0"/>
              <a:t> the board:</a:t>
            </a:r>
            <a:r>
              <a:rPr lang="sv-SE" sz="1600" dirty="0"/>
              <a:t/>
            </a:r>
            <a:br>
              <a:rPr lang="sv-SE" sz="1600" dirty="0"/>
            </a:br>
            <a:r>
              <a:rPr lang="sv-SE" sz="1600" dirty="0" smtClean="0"/>
              <a:t>Jan </a:t>
            </a:r>
            <a:r>
              <a:rPr lang="sv-SE" sz="1600" dirty="0"/>
              <a:t>Friedman </a:t>
            </a:r>
            <a:r>
              <a:rPr lang="sv-SE" sz="1600" dirty="0" smtClean="0"/>
              <a:t>(</a:t>
            </a:r>
            <a:r>
              <a:rPr lang="sv-SE" sz="1600" dirty="0" err="1" smtClean="0"/>
              <a:t>chairman</a:t>
            </a:r>
            <a:r>
              <a:rPr lang="sv-SE" sz="1600" dirty="0" smtClean="0"/>
              <a:t>), </a:t>
            </a:r>
            <a:r>
              <a:rPr lang="sv-SE" sz="1600" dirty="0"/>
              <a:t>Mats Wennberg, Lennart Engelhardt ,</a:t>
            </a:r>
            <a:r>
              <a:rPr lang="sv-SE" sz="1600" dirty="0" smtClean="0"/>
              <a:t> </a:t>
            </a:r>
            <a:r>
              <a:rPr lang="sv-SE" sz="1600" dirty="0"/>
              <a:t>Johan </a:t>
            </a:r>
            <a:r>
              <a:rPr lang="sv-SE" sz="1600" dirty="0" smtClean="0"/>
              <a:t>Jakobsson and </a:t>
            </a:r>
            <a:r>
              <a:rPr lang="sv-SE" sz="1600" dirty="0" err="1" smtClean="0"/>
              <a:t>Shahzad</a:t>
            </a:r>
            <a:r>
              <a:rPr lang="sv-SE" sz="1600" dirty="0" smtClean="0"/>
              <a:t> </a:t>
            </a:r>
            <a:r>
              <a:rPr lang="sv-SE" sz="1600" dirty="0"/>
              <a:t>Rana</a:t>
            </a:r>
            <a:r>
              <a:rPr lang="sv-SE" sz="1600" dirty="0" smtClean="0"/>
              <a:t>.</a:t>
            </a:r>
            <a:br>
              <a:rPr lang="sv-SE" sz="1600" dirty="0" smtClean="0"/>
            </a:br>
            <a:r>
              <a:rPr lang="sv-SE" sz="1600" dirty="0" smtClean="0"/>
              <a:t>Staff 2011: 23  </a:t>
            </a:r>
            <a:br>
              <a:rPr lang="sv-SE" sz="1600" dirty="0" smtClean="0"/>
            </a:br>
            <a:r>
              <a:rPr lang="sv-SE" sz="1600" dirty="0" err="1" smtClean="0"/>
              <a:t>Turn</a:t>
            </a:r>
            <a:r>
              <a:rPr lang="sv-SE" sz="1600" dirty="0" smtClean="0"/>
              <a:t> over 2010: 17 million SEK</a:t>
            </a:r>
          </a:p>
        </p:txBody>
      </p:sp>
    </p:spTree>
    <p:extLst>
      <p:ext uri="{BB962C8B-B14F-4D97-AF65-F5344CB8AC3E}">
        <p14:creationId xmlns:p14="http://schemas.microsoft.com/office/powerpoint/2010/main" val="224173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Abstract</a:t>
            </a:r>
            <a:endParaRPr lang="sv-SE" dirty="0"/>
          </a:p>
        </p:txBody>
      </p:sp>
      <p:sp>
        <p:nvSpPr>
          <p:cNvPr id="3" name="Platshållare för innehåll 2"/>
          <p:cNvSpPr>
            <a:spLocks noGrp="1"/>
          </p:cNvSpPr>
          <p:nvPr>
            <p:ph idx="1"/>
          </p:nvPr>
        </p:nvSpPr>
        <p:spPr>
          <a:xfrm>
            <a:off x="417270" y="1196752"/>
            <a:ext cx="8208912" cy="4608512"/>
          </a:xfrm>
        </p:spPr>
        <p:txBody>
          <a:bodyPr>
            <a:normAutofit fontScale="92500" lnSpcReduction="10000"/>
          </a:bodyPr>
          <a:lstStyle/>
          <a:p>
            <a:pPr marL="72000" indent="0">
              <a:buNone/>
            </a:pPr>
            <a:r>
              <a:rPr lang="nb-NO" sz="2400" dirty="0" smtClean="0"/>
              <a:t>Pleace note that this is not a complete review of all accessibility aspekts in the service. A complete review consists of over 150 checkpoints, often take over 100 hours to complete and engages several of our experts. This review is made to find the most important accessibility problems that occur in the interface, and it’s made within a given time limit. </a:t>
            </a:r>
            <a:r>
              <a:rPr lang="nb-NO" sz="2400" dirty="0"/>
              <a:t>I</a:t>
            </a:r>
            <a:r>
              <a:rPr lang="nb-NO" sz="2400" dirty="0" smtClean="0"/>
              <a:t>t’s a god start but not a complete survey.</a:t>
            </a:r>
          </a:p>
          <a:p>
            <a:pPr marL="72000" indent="0">
              <a:buNone/>
            </a:pPr>
            <a:r>
              <a:rPr lang="nb-NO" sz="2400" dirty="0" smtClean="0"/>
              <a:t>Eventhough the service is quite small, it has a number of accessibility problems. Many of the problems affects all users, not only people with disabilities. For example problems connected to the help texts affects all users that are not familiar with the interface. </a:t>
            </a:r>
          </a:p>
          <a:p>
            <a:pPr marL="72000" indent="0">
              <a:buNone/>
            </a:pPr>
            <a:r>
              <a:rPr lang="nb-NO" sz="2400" dirty="0" smtClean="0"/>
              <a:t>Some of the problems affects smaller groups but in a more severe way. For example problems with the association between labels and form fields makes it unnecesary difficult for blind users to send files.</a:t>
            </a:r>
          </a:p>
          <a:p>
            <a:pPr marL="72000" indent="0">
              <a:buNone/>
            </a:pPr>
            <a:r>
              <a:rPr lang="nb-NO" sz="2400" dirty="0" smtClean="0"/>
              <a:t>We’ve also found issues that needs to be further investigated. </a:t>
            </a:r>
            <a:endParaRPr lang="nb-NO" sz="2400" dirty="0"/>
          </a:p>
        </p:txBody>
      </p:sp>
      <p:sp>
        <p:nvSpPr>
          <p:cNvPr id="4" name="textruta 3"/>
          <p:cNvSpPr txBox="1"/>
          <p:nvPr/>
        </p:nvSpPr>
        <p:spPr>
          <a:xfrm>
            <a:off x="395536" y="6021288"/>
            <a:ext cx="3405291" cy="369332"/>
          </a:xfrm>
          <a:prstGeom prst="rect">
            <a:avLst/>
          </a:prstGeom>
          <a:noFill/>
        </p:spPr>
        <p:txBody>
          <a:bodyPr wrap="none" rtlCol="0">
            <a:spAutoFit/>
          </a:bodyPr>
          <a:lstStyle/>
          <a:p>
            <a:r>
              <a:rPr lang="sv-SE" dirty="0" smtClean="0"/>
              <a:t>Funka Nu, Stockholm, </a:t>
            </a:r>
            <a:r>
              <a:rPr lang="sv-SE" dirty="0" smtClean="0"/>
              <a:t>2011-12-29 </a:t>
            </a:r>
            <a:endParaRPr lang="sv-S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Top 10 accessibility improvements</a:t>
            </a:r>
            <a:endParaRPr lang="en-US" dirty="0"/>
          </a:p>
        </p:txBody>
      </p:sp>
      <p:sp>
        <p:nvSpPr>
          <p:cNvPr id="3" name="Platshållare för innehåll 2"/>
          <p:cNvSpPr>
            <a:spLocks noGrp="1"/>
          </p:cNvSpPr>
          <p:nvPr>
            <p:ph idx="1"/>
          </p:nvPr>
        </p:nvSpPr>
        <p:spPr>
          <a:xfrm>
            <a:off x="251520" y="1268760"/>
            <a:ext cx="8424936" cy="4968552"/>
          </a:xfrm>
        </p:spPr>
        <p:txBody>
          <a:bodyPr>
            <a:normAutofit fontScale="70000" lnSpcReduction="20000"/>
          </a:bodyPr>
          <a:lstStyle/>
          <a:p>
            <a:pPr marL="514350" indent="-514350">
              <a:buFont typeface="+mj-lt"/>
              <a:buAutoNum type="arabicPeriod"/>
            </a:pPr>
            <a:r>
              <a:rPr lang="en-US" sz="2400" dirty="0" smtClean="0"/>
              <a:t>Associate form fields with their labels using label elements in html.</a:t>
            </a:r>
          </a:p>
          <a:p>
            <a:pPr marL="514350" indent="-514350">
              <a:buFont typeface="+mj-lt"/>
              <a:buAutoNum type="arabicPeriod"/>
            </a:pPr>
            <a:r>
              <a:rPr lang="en-US" sz="2400" dirty="0" smtClean="0"/>
              <a:t>Work with the information given in help texts so that it’s as easy and helpful as possible.</a:t>
            </a:r>
          </a:p>
          <a:p>
            <a:pPr marL="514350" indent="-514350">
              <a:buFont typeface="+mj-lt"/>
              <a:buAutoNum type="arabicPeriod"/>
            </a:pPr>
            <a:r>
              <a:rPr lang="en-US" sz="2400" dirty="0" smtClean="0"/>
              <a:t>When an error occurs you need to show the error messages more highlighted. Present all errors together at the top of the page.</a:t>
            </a:r>
          </a:p>
          <a:p>
            <a:pPr marL="514350" indent="-514350">
              <a:buFont typeface="+mj-lt"/>
              <a:buAutoNum type="arabicPeriod"/>
            </a:pPr>
            <a:r>
              <a:rPr lang="en-US" sz="2400" dirty="0" smtClean="0"/>
              <a:t>Use html elements H1 -  H6 to code headings and ensure that every page has at least one H1 heading at the top.</a:t>
            </a:r>
          </a:p>
          <a:p>
            <a:pPr marL="514350" indent="-514350">
              <a:buFont typeface="+mj-lt"/>
              <a:buAutoNum type="arabicPeriod"/>
            </a:pPr>
            <a:r>
              <a:rPr lang="en-US" sz="2400" dirty="0" smtClean="0"/>
              <a:t>Don't hide the forms when you display the help.</a:t>
            </a:r>
          </a:p>
          <a:p>
            <a:pPr marL="514350" indent="-514350">
              <a:buFont typeface="+mj-lt"/>
              <a:buAutoNum type="arabicPeriod"/>
            </a:pPr>
            <a:r>
              <a:rPr lang="en-US" sz="2400" dirty="0" smtClean="0"/>
              <a:t>Use lists only for information that is suited to be displayed in a list. Today lists are used instead of ordinary paragraphs in the help texts, while the informational that is suited to be displayed in lists aren't.</a:t>
            </a:r>
          </a:p>
          <a:p>
            <a:pPr marL="514350" indent="-514350">
              <a:buFont typeface="+mj-lt"/>
              <a:buAutoNum type="arabicPeriod"/>
            </a:pPr>
            <a:r>
              <a:rPr lang="en-US" sz="2400" dirty="0" smtClean="0"/>
              <a:t>If there is a time limit, you need to inform the user and help the user to avoid problems associated with the time limit.</a:t>
            </a:r>
          </a:p>
          <a:p>
            <a:pPr marL="514350" indent="-514350">
              <a:buFont typeface="+mj-lt"/>
              <a:buAutoNum type="arabicPeriod"/>
            </a:pPr>
            <a:r>
              <a:rPr lang="en-US" sz="2400" dirty="0" smtClean="0"/>
              <a:t>There is an issue regarding how the Upload progress dialogue works together with screen reader software that needs to be further analyzed.</a:t>
            </a:r>
          </a:p>
          <a:p>
            <a:pPr marL="514350" indent="-514350">
              <a:buFont typeface="+mj-lt"/>
              <a:buAutoNum type="arabicPeriod"/>
            </a:pPr>
            <a:r>
              <a:rPr lang="en-US" sz="2400" dirty="0" smtClean="0"/>
              <a:t>Use buttons that looks like ordinary buttons to help the user recognize them as clickable.</a:t>
            </a:r>
          </a:p>
          <a:p>
            <a:pPr marL="514350" indent="-514350">
              <a:buFont typeface="+mj-lt"/>
              <a:buAutoNum type="arabicPeriod"/>
            </a:pPr>
            <a:r>
              <a:rPr lang="en-US" sz="2400" dirty="0" smtClean="0"/>
              <a:t>When creating data tables be sure to use TH elements with the attribute </a:t>
            </a:r>
            <a:r>
              <a:rPr lang="en-US" sz="2400" dirty="0" smtClean="0"/>
              <a:t>SCOPE for </a:t>
            </a:r>
            <a:r>
              <a:rPr lang="en-US" sz="2400" dirty="0" smtClean="0"/>
              <a:t>heading. Also be sure that the column to the left in the table contains explicit information to distinguish the row from other rows.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Selecting</a:t>
            </a:r>
            <a:r>
              <a:rPr lang="sv-SE" dirty="0" smtClean="0"/>
              <a:t> </a:t>
            </a:r>
            <a:r>
              <a:rPr lang="sv-SE" dirty="0"/>
              <a:t>an </a:t>
            </a:r>
            <a:r>
              <a:rPr lang="en-US" dirty="0"/>
              <a:t>identity</a:t>
            </a:r>
            <a:r>
              <a:rPr lang="sv-SE" dirty="0"/>
              <a:t> </a:t>
            </a:r>
            <a:r>
              <a:rPr lang="en-US" dirty="0" smtClean="0"/>
              <a:t>provider</a:t>
            </a:r>
            <a:endParaRPr lang="en-US" dirty="0"/>
          </a:p>
        </p:txBody>
      </p:sp>
      <p:pic>
        <p:nvPicPr>
          <p:cNvPr id="1026" name="Picture 2" descr="Page where the user selects an identity provi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115" y="3645024"/>
            <a:ext cx="6032760"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latshållare för text 4"/>
          <p:cNvSpPr>
            <a:spLocks noGrp="1"/>
          </p:cNvSpPr>
          <p:nvPr>
            <p:ph type="body" sz="quarter" idx="13"/>
          </p:nvPr>
        </p:nvSpPr>
        <p:spPr>
          <a:xfrm>
            <a:off x="2483768" y="1196752"/>
            <a:ext cx="6347989" cy="4508927"/>
          </a:xfrm>
          <a:solidFill>
            <a:srgbClr val="FAF9F6"/>
          </a:solidFill>
        </p:spPr>
        <p:txBody>
          <a:bodyPr wrap="square">
            <a:spAutoFit/>
          </a:bodyPr>
          <a:lstStyle/>
          <a:p>
            <a:pPr>
              <a:buNone/>
            </a:pPr>
            <a:r>
              <a:rPr lang="en-US" b="1" dirty="0" smtClean="0"/>
              <a:t>Problems</a:t>
            </a:r>
          </a:p>
          <a:p>
            <a:pPr marL="0" indent="0">
              <a:buNone/>
            </a:pPr>
            <a:r>
              <a:rPr lang="en-US" dirty="0" smtClean="0"/>
              <a:t>If the user is new to this service it can be a bit tricky to understand how it works. In this step the user needs to select an identity provider, but if the user doesn’t recognize any of the listed providers he needs to contact the local IT department. Some users might not have a local IT department and some visitors my be looking to connect their school/institute to this service. For those users there is only a link «here». Blind users often get links presented outside the context of the link. Therefore it’s better to write link texts that are understandable outside their context. In this case however the text «More information can be found here» isn’t very informative for any user, and when the link goes to an Dutch site many users will struggle.</a:t>
            </a:r>
          </a:p>
          <a:p>
            <a:pPr marL="0" indent="0">
              <a:buNone/>
            </a:pPr>
            <a:r>
              <a:rPr lang="en-US" dirty="0" smtClean="0"/>
              <a:t>Also the heading (inside the yellow rectangle) is clickable (the mouse pointer turns into a hand when pointed at the heading) but nothing happens when it’s clicked.</a:t>
            </a:r>
          </a:p>
          <a:p>
            <a:pPr marL="0" indent="0">
              <a:buNone/>
            </a:pPr>
            <a:r>
              <a:rPr lang="en-US" dirty="0" smtClean="0"/>
              <a:t>Is it possible to use the service as a guest without a connection to any of the providers in the list? </a:t>
            </a:r>
            <a:endParaRPr lang="en-US" dirty="0"/>
          </a:p>
        </p:txBody>
      </p:sp>
    </p:spTree>
    <p:extLst>
      <p:ext uri="{BB962C8B-B14F-4D97-AF65-F5344CB8AC3E}">
        <p14:creationId xmlns:p14="http://schemas.microsoft.com/office/powerpoint/2010/main" val="2616296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Registering</a:t>
            </a:r>
            <a:endParaRPr lang="en-US" dirty="0"/>
          </a:p>
        </p:txBody>
      </p:sp>
      <p:sp>
        <p:nvSpPr>
          <p:cNvPr id="5" name="Platshållare för text 4"/>
          <p:cNvSpPr>
            <a:spLocks noGrp="1"/>
          </p:cNvSpPr>
          <p:nvPr>
            <p:ph type="body" sz="quarter" idx="13"/>
          </p:nvPr>
        </p:nvSpPr>
        <p:spPr>
          <a:xfrm>
            <a:off x="5148064" y="1190576"/>
            <a:ext cx="3240360" cy="2708434"/>
          </a:xfrm>
          <a:solidFill>
            <a:srgbClr val="FAF9F6"/>
          </a:solidFill>
        </p:spPr>
        <p:txBody>
          <a:bodyPr wrap="square">
            <a:spAutoFit/>
          </a:bodyPr>
          <a:lstStyle/>
          <a:p>
            <a:pPr>
              <a:buNone/>
            </a:pPr>
            <a:r>
              <a:rPr lang="en-US" b="1" dirty="0" smtClean="0"/>
              <a:t>Problems</a:t>
            </a:r>
          </a:p>
          <a:p>
            <a:pPr marL="36000" indent="0">
              <a:buNone/>
            </a:pPr>
            <a:r>
              <a:rPr lang="en-US" dirty="0" smtClean="0"/>
              <a:t>It’s a problem that users need to register an account via an external service to be able to user </a:t>
            </a:r>
            <a:r>
              <a:rPr lang="en-US" dirty="0" err="1" smtClean="0"/>
              <a:t>Filesender</a:t>
            </a:r>
            <a:r>
              <a:rPr lang="en-US" dirty="0" smtClean="0"/>
              <a:t>. The user is being shown several different interfaces with different behavior.</a:t>
            </a:r>
          </a:p>
          <a:p>
            <a:pPr marL="36000" indent="0">
              <a:buNone/>
            </a:pPr>
            <a:r>
              <a:rPr lang="en-US" dirty="0" smtClean="0"/>
              <a:t>Some users will think that this is an attempt of phishing or some other fraud.</a:t>
            </a:r>
          </a:p>
        </p:txBody>
      </p:sp>
      <p:grpSp>
        <p:nvGrpSpPr>
          <p:cNvPr id="6" name="Grupp 5" descr="3 different interfaces"/>
          <p:cNvGrpSpPr/>
          <p:nvPr/>
        </p:nvGrpSpPr>
        <p:grpSpPr>
          <a:xfrm>
            <a:off x="323529" y="1389499"/>
            <a:ext cx="8528992" cy="4591029"/>
            <a:chOff x="323529" y="1196753"/>
            <a:chExt cx="8528992" cy="4591029"/>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9" y="1196753"/>
              <a:ext cx="4320480" cy="2135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3685014"/>
              <a:ext cx="2762272" cy="210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7848" y="3893739"/>
              <a:ext cx="5334673" cy="168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Ned 2"/>
            <p:cNvSpPr/>
            <p:nvPr/>
          </p:nvSpPr>
          <p:spPr>
            <a:xfrm>
              <a:off x="1331640" y="2924944"/>
              <a:ext cx="517040"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 name="Höger 3"/>
            <p:cNvSpPr/>
            <p:nvPr/>
          </p:nvSpPr>
          <p:spPr>
            <a:xfrm>
              <a:off x="2843808" y="4736398"/>
              <a:ext cx="792088" cy="420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Tree>
    <p:extLst>
      <p:ext uri="{BB962C8B-B14F-4D97-AF65-F5344CB8AC3E}">
        <p14:creationId xmlns:p14="http://schemas.microsoft.com/office/powerpoint/2010/main" val="1533896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Forms</a:t>
            </a:r>
            <a:endParaRPr lang="en-US" dirty="0"/>
          </a:p>
        </p:txBody>
      </p:sp>
      <p:pic>
        <p:nvPicPr>
          <p:cNvPr id="2051" name="Picture 3" descr="Form for selecting an identity provi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00" y="1556792"/>
            <a:ext cx="403860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A screen readers listing of form field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356992"/>
            <a:ext cx="5513075"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latshållare för text 4"/>
          <p:cNvSpPr>
            <a:spLocks noGrp="1"/>
          </p:cNvSpPr>
          <p:nvPr>
            <p:ph type="body" sz="quarter" idx="13"/>
          </p:nvPr>
        </p:nvSpPr>
        <p:spPr>
          <a:xfrm>
            <a:off x="5148064" y="894779"/>
            <a:ext cx="3384376" cy="4924425"/>
          </a:xfrm>
          <a:solidFill>
            <a:srgbClr val="FAF9F6"/>
          </a:solidFill>
        </p:spPr>
        <p:txBody>
          <a:bodyPr wrap="square">
            <a:spAutoFit/>
          </a:bodyPr>
          <a:lstStyle/>
          <a:p>
            <a:pPr>
              <a:buNone/>
            </a:pPr>
            <a:r>
              <a:rPr lang="en-US" b="1" dirty="0" smtClean="0"/>
              <a:t>Problems</a:t>
            </a:r>
          </a:p>
          <a:p>
            <a:pPr marL="36000" indent="0">
              <a:buNone/>
            </a:pPr>
            <a:r>
              <a:rPr lang="en-US" dirty="0" smtClean="0"/>
              <a:t>Labels should be associated with their form elements with the html element LABEL. If there’s no connection between the label and the form element, users that want to check the checkbox must click in the little square, which can be hard for users with motoric impairments. With a correct connection the user can simply click on the whole text.</a:t>
            </a:r>
          </a:p>
          <a:p>
            <a:pPr marL="36000" indent="0">
              <a:buNone/>
            </a:pPr>
            <a:r>
              <a:rPr lang="en-US" dirty="0" smtClean="0"/>
              <a:t>Another problem is that screen readers for blind users need to guess the purpose of a form field/control if there is no label element or title text. This often results in problems for the user. In the second picture we display what a screen reader for blind users actually shows the user. </a:t>
            </a:r>
          </a:p>
        </p:txBody>
      </p:sp>
    </p:spTree>
    <p:extLst>
      <p:ext uri="{BB962C8B-B14F-4D97-AF65-F5344CB8AC3E}">
        <p14:creationId xmlns:p14="http://schemas.microsoft.com/office/powerpoint/2010/main" val="3133805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Forms</a:t>
            </a:r>
            <a:endParaRPr lang="en-US" dirty="0"/>
          </a:p>
        </p:txBody>
      </p:sp>
      <p:pic>
        <p:nvPicPr>
          <p:cNvPr id="3074" name="Picture 2" descr="Form for sending a file and the screen readers listing of form fiel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132856"/>
            <a:ext cx="7294563"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latshållare för text 4"/>
          <p:cNvSpPr>
            <a:spLocks noGrp="1"/>
          </p:cNvSpPr>
          <p:nvPr>
            <p:ph type="body" sz="quarter" idx="13"/>
          </p:nvPr>
        </p:nvSpPr>
        <p:spPr>
          <a:xfrm>
            <a:off x="5292080" y="836712"/>
            <a:ext cx="3240360" cy="2954655"/>
          </a:xfrm>
          <a:solidFill>
            <a:srgbClr val="FAF9F6"/>
          </a:solidFill>
        </p:spPr>
        <p:txBody>
          <a:bodyPr wrap="square">
            <a:spAutoFit/>
          </a:bodyPr>
          <a:lstStyle/>
          <a:p>
            <a:pPr>
              <a:buNone/>
            </a:pPr>
            <a:r>
              <a:rPr lang="en-US" b="1" dirty="0" smtClean="0"/>
              <a:t>Problems</a:t>
            </a:r>
          </a:p>
          <a:p>
            <a:pPr marL="36000" indent="0">
              <a:buNone/>
            </a:pPr>
            <a:r>
              <a:rPr lang="en-US" dirty="0" smtClean="0"/>
              <a:t>This is what a screen reader presents when the users is in the form for sending files. Several of the form fields are hard to understand.</a:t>
            </a:r>
          </a:p>
          <a:p>
            <a:pPr marL="36000" indent="0">
              <a:buNone/>
            </a:pPr>
            <a:r>
              <a:rPr lang="en-US" dirty="0" smtClean="0"/>
              <a:t>Of course a user learns, but it’s an unnecessary problem that makes the whole experience a bit trickier for the </a:t>
            </a:r>
            <a:r>
              <a:rPr lang="en-US" dirty="0" smtClean="0"/>
              <a:t>user</a:t>
            </a:r>
            <a:r>
              <a:rPr lang="en-US" dirty="0"/>
              <a:t> </a:t>
            </a:r>
            <a:r>
              <a:rPr lang="en-US" dirty="0" smtClean="0"/>
              <a:t>and many users might not use this service that often. Those users will struggle every time.</a:t>
            </a:r>
            <a:endParaRPr lang="en-US" dirty="0" smtClean="0"/>
          </a:p>
        </p:txBody>
      </p:sp>
    </p:spTree>
    <p:extLst>
      <p:ext uri="{BB962C8B-B14F-4D97-AF65-F5344CB8AC3E}">
        <p14:creationId xmlns:p14="http://schemas.microsoft.com/office/powerpoint/2010/main" val="2967251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Tables are used for layout</a:t>
            </a:r>
            <a:endParaRPr lang="en-US" dirty="0"/>
          </a:p>
        </p:txBody>
      </p:sp>
      <p:pic>
        <p:nvPicPr>
          <p:cNvPr id="4098" name="Picture 2" descr="A page shown with the table cells highligh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970" y="1772816"/>
            <a:ext cx="5522961" cy="3832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latshållare för text 4"/>
          <p:cNvSpPr>
            <a:spLocks noGrp="1"/>
          </p:cNvSpPr>
          <p:nvPr>
            <p:ph type="body" sz="quarter" idx="13"/>
          </p:nvPr>
        </p:nvSpPr>
        <p:spPr>
          <a:xfrm>
            <a:off x="5580112" y="1196752"/>
            <a:ext cx="3240360" cy="4016484"/>
          </a:xfrm>
          <a:solidFill>
            <a:srgbClr val="FAF9F6"/>
          </a:solidFill>
        </p:spPr>
        <p:txBody>
          <a:bodyPr wrap="square">
            <a:spAutoFit/>
          </a:bodyPr>
          <a:lstStyle/>
          <a:p>
            <a:pPr>
              <a:buNone/>
            </a:pPr>
            <a:r>
              <a:rPr lang="en-US" b="1" dirty="0" smtClean="0"/>
              <a:t>Problems</a:t>
            </a:r>
          </a:p>
          <a:p>
            <a:pPr marL="36000" indent="0">
              <a:buNone/>
            </a:pPr>
            <a:r>
              <a:rPr lang="en-US" dirty="0" smtClean="0"/>
              <a:t>Table elements should only be used to present a “real” table. </a:t>
            </a:r>
          </a:p>
          <a:p>
            <a:pPr marL="36000" indent="0">
              <a:buNone/>
            </a:pPr>
            <a:r>
              <a:rPr lang="en-US" dirty="0" smtClean="0"/>
              <a:t>Tables were often used to create layout on </a:t>
            </a:r>
            <a:r>
              <a:rPr lang="en-US" dirty="0" smtClean="0"/>
              <a:t>websites </a:t>
            </a:r>
            <a:r>
              <a:rPr lang="en-US" dirty="0" smtClean="0"/>
              <a:t>in earlier days. Today it’s no problem to make the whole layout and presentation with CSS instead. To separate layout from content is an important accessibility issue, as stated in the international guidelines WCAG 2.0. </a:t>
            </a:r>
          </a:p>
          <a:p>
            <a:pPr marL="36000" indent="0">
              <a:buNone/>
            </a:pPr>
            <a:r>
              <a:rPr lang="en-US" dirty="0" smtClean="0"/>
              <a:t>When a table is used for layout, the order in which the text is read out loud to users with </a:t>
            </a:r>
            <a:r>
              <a:rPr lang="en-US" dirty="0" smtClean="0"/>
              <a:t>assistive </a:t>
            </a:r>
            <a:r>
              <a:rPr lang="en-US" dirty="0" smtClean="0"/>
              <a:t>technology is not always correct. </a:t>
            </a:r>
          </a:p>
        </p:txBody>
      </p:sp>
    </p:spTree>
    <p:extLst>
      <p:ext uri="{BB962C8B-B14F-4D97-AF65-F5344CB8AC3E}">
        <p14:creationId xmlns:p14="http://schemas.microsoft.com/office/powerpoint/2010/main" val="4099091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Mall för rubrik med text und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ll för längre texter typ &quot;payoff-texter&quo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Anpassad formgiv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4834</TotalTime>
  <Words>2684</Words>
  <Application>Microsoft Office PowerPoint</Application>
  <PresentationFormat>Bildspel på skärmen (4:3)</PresentationFormat>
  <Paragraphs>162</Paragraphs>
  <Slides>25</Slides>
  <Notes>25</Notes>
  <HiddenSlides>0</HiddenSlides>
  <MMClips>0</MMClips>
  <ScaleCrop>false</ScaleCrop>
  <HeadingPairs>
    <vt:vector size="4" baseType="variant">
      <vt:variant>
        <vt:lpstr>Tema</vt:lpstr>
      </vt:variant>
      <vt:variant>
        <vt:i4>3</vt:i4>
      </vt:variant>
      <vt:variant>
        <vt:lpstr>Bildrubriker</vt:lpstr>
      </vt:variant>
      <vt:variant>
        <vt:i4>25</vt:i4>
      </vt:variant>
    </vt:vector>
  </HeadingPairs>
  <TitlesOfParts>
    <vt:vector size="28" baseType="lpstr">
      <vt:lpstr>Mall för rubrik med text under</vt:lpstr>
      <vt:lpstr>Mall för längre texter typ "payoff-texter"</vt:lpstr>
      <vt:lpstr>2_Anpassad formgivning</vt:lpstr>
      <vt:lpstr>Accessibility report: FileSender</vt:lpstr>
      <vt:lpstr>Background</vt:lpstr>
      <vt:lpstr>Abstract</vt:lpstr>
      <vt:lpstr>Top 10 accessibility improvements</vt:lpstr>
      <vt:lpstr>Selecting an identity provider</vt:lpstr>
      <vt:lpstr>Registering</vt:lpstr>
      <vt:lpstr>Forms</vt:lpstr>
      <vt:lpstr>Forms</vt:lpstr>
      <vt:lpstr>Tables are used for layout</vt:lpstr>
      <vt:lpstr>Data tables</vt:lpstr>
      <vt:lpstr>Downloading</vt:lpstr>
      <vt:lpstr>Heading</vt:lpstr>
      <vt:lpstr>ALT texts on images</vt:lpstr>
      <vt:lpstr>Browser button</vt:lpstr>
      <vt:lpstr>Help texts</vt:lpstr>
      <vt:lpstr>Help texts</vt:lpstr>
      <vt:lpstr>Help texts</vt:lpstr>
      <vt:lpstr>Help texts</vt:lpstr>
      <vt:lpstr>Error messages</vt:lpstr>
      <vt:lpstr>Error messages</vt:lpstr>
      <vt:lpstr>Uploading process</vt:lpstr>
      <vt:lpstr>Uploading process</vt:lpstr>
      <vt:lpstr>Time limits</vt:lpstr>
      <vt:lpstr>Buttons </vt:lpstr>
      <vt:lpstr>Funka Nu 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Nulägesanalys av tillgänglighet</dc:title>
  <dc:creator>Funka Nu AB</dc:creator>
  <cp:lastModifiedBy>Andreas Cederbom</cp:lastModifiedBy>
  <cp:revision>429</cp:revision>
  <dcterms:created xsi:type="dcterms:W3CDTF">2009-04-08T15:02:25Z</dcterms:created>
  <dcterms:modified xsi:type="dcterms:W3CDTF">2011-12-29T10:53:49Z</dcterms:modified>
</cp:coreProperties>
</file>