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60" r:id="rId5"/>
    <p:sldId id="261" r:id="rId6"/>
    <p:sldId id="266" r:id="rId7"/>
    <p:sldId id="262" r:id="rId8"/>
    <p:sldId id="263" r:id="rId9"/>
    <p:sldId id="264"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E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3C7E6-E455-48CA-BAF2-D90C7CEB3694}" type="datetimeFigureOut">
              <a:rPr lang="en-US"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2CE6B-5953-414A-B45F-9AB48F4EAF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2590800" y="1371600"/>
            <a:ext cx="6096000" cy="1446550"/>
          </a:xfrm>
          <a:prstGeom prst="rect">
            <a:avLst/>
          </a:prstGeom>
          <a:solidFill>
            <a:srgbClr val="558ED5">
              <a:alpha val="18824"/>
            </a:srgbClr>
          </a:solidFill>
        </p:spPr>
        <p:txBody>
          <a:bodyPr wrap="square" rtlCol="0">
            <a:spAutoFit/>
          </a:bodyPr>
          <a:lstStyle/>
          <a:p>
            <a:r>
              <a:rPr lang="en-US" sz="8800" dirty="0" smtClean="0">
                <a:latin typeface="Brush Script MT" pitchFamily="66" charset="0"/>
              </a:rPr>
              <a:t>Welcome…..</a:t>
            </a:r>
            <a:endParaRPr lang="en-US" sz="8800" dirty="0">
              <a:latin typeface="Brush Script MT" pitchFamily="66"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895600" y="0"/>
            <a:ext cx="3733800" cy="523220"/>
          </a:xfrm>
          <a:prstGeom prst="rect">
            <a:avLst/>
          </a:prstGeom>
          <a:noFill/>
        </p:spPr>
        <p:txBody>
          <a:bodyPr wrap="square" rtlCol="0">
            <a:spAutoFit/>
          </a:bodyPr>
          <a:lstStyle/>
          <a:p>
            <a:r>
              <a:rPr lang="en-US" sz="2800" b="1" dirty="0" smtClean="0">
                <a:solidFill>
                  <a:srgbClr val="0070C0"/>
                </a:solidFill>
              </a:rPr>
              <a:t>System Architecture</a:t>
            </a:r>
            <a:endParaRPr lang="en-US" sz="2800" b="1" dirty="0">
              <a:solidFill>
                <a:srgbClr val="0070C0"/>
              </a:solidFill>
            </a:endParaRPr>
          </a:p>
        </p:txBody>
      </p:sp>
      <p:pic>
        <p:nvPicPr>
          <p:cNvPr id="6" name="Picture 5" descr="System architecture.PNG"/>
          <p:cNvPicPr>
            <a:picLocks noChangeAspect="1"/>
          </p:cNvPicPr>
          <p:nvPr/>
        </p:nvPicPr>
        <p:blipFill>
          <a:blip r:embed="rId2"/>
          <a:stretch>
            <a:fillRect/>
          </a:stretch>
        </p:blipFill>
        <p:spPr>
          <a:xfrm>
            <a:off x="457200" y="609600"/>
            <a:ext cx="8686800" cy="55093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extBox 2"/>
          <p:cNvSpPr txBox="1"/>
          <p:nvPr/>
        </p:nvSpPr>
        <p:spPr>
          <a:xfrm>
            <a:off x="3048000" y="381000"/>
            <a:ext cx="3009157" cy="584775"/>
          </a:xfrm>
          <a:prstGeom prst="rect">
            <a:avLst/>
          </a:prstGeom>
          <a:noFill/>
        </p:spPr>
        <p:txBody>
          <a:bodyPr wrap="none" rtlCol="0">
            <a:spAutoFit/>
          </a:bodyPr>
          <a:lstStyle/>
          <a:p>
            <a:r>
              <a:rPr lang="en-US" sz="3200" dirty="0" smtClean="0">
                <a:solidFill>
                  <a:srgbClr val="0070C0"/>
                </a:solidFill>
                <a:latin typeface="Arial Black" pitchFamily="34" charset="0"/>
              </a:rPr>
              <a:t>The problem</a:t>
            </a:r>
            <a:endParaRPr lang="en-US" sz="3200" dirty="0">
              <a:solidFill>
                <a:srgbClr val="0070C0"/>
              </a:solidFill>
              <a:latin typeface="Arial Black" pitchFamily="34" charset="0"/>
            </a:endParaRPr>
          </a:p>
        </p:txBody>
      </p:sp>
      <p:sp>
        <p:nvSpPr>
          <p:cNvPr id="4" name="TextBox 3"/>
          <p:cNvSpPr txBox="1"/>
          <p:nvPr/>
        </p:nvSpPr>
        <p:spPr>
          <a:xfrm>
            <a:off x="1905000" y="1447800"/>
            <a:ext cx="6096000" cy="3970318"/>
          </a:xfrm>
          <a:prstGeom prst="rect">
            <a:avLst/>
          </a:prstGeom>
          <a:noFill/>
        </p:spPr>
        <p:txBody>
          <a:bodyPr wrap="square" rtlCol="0">
            <a:spAutoFit/>
          </a:bodyPr>
          <a:lstStyle/>
          <a:p>
            <a:pPr>
              <a:buFont typeface="Arial" pitchFamily="34" charset="0"/>
              <a:buChar char="•"/>
            </a:pPr>
            <a:r>
              <a:rPr lang="en-US" b="1" dirty="0" smtClean="0">
                <a:solidFill>
                  <a:srgbClr val="0070C0"/>
                </a:solidFill>
              </a:rPr>
              <a:t>Hospitals </a:t>
            </a:r>
            <a:r>
              <a:rPr lang="en-US" b="1" dirty="0">
                <a:solidFill>
                  <a:srgbClr val="0070C0"/>
                </a:solidFill>
              </a:rPr>
              <a:t>all around the globe are being flooded with patients as the COVID-19 virus has </a:t>
            </a:r>
            <a:r>
              <a:rPr lang="en-US" b="1" dirty="0" smtClean="0">
                <a:solidFill>
                  <a:srgbClr val="0070C0"/>
                </a:solidFill>
              </a:rPr>
              <a:t>spread.</a:t>
            </a:r>
          </a:p>
          <a:p>
            <a:endParaRPr lang="en-US" b="1" dirty="0" smtClean="0">
              <a:solidFill>
                <a:srgbClr val="0070C0"/>
              </a:solidFill>
            </a:endParaRPr>
          </a:p>
          <a:p>
            <a:pPr>
              <a:buFont typeface="Arial" pitchFamily="34" charset="0"/>
              <a:buChar char="•"/>
            </a:pPr>
            <a:r>
              <a:rPr lang="en-US" b="1" dirty="0">
                <a:solidFill>
                  <a:srgbClr val="0070C0"/>
                </a:solidFill>
              </a:rPr>
              <a:t>Doctors are being left with no other choice but to close down their private </a:t>
            </a:r>
            <a:r>
              <a:rPr lang="en-US" b="1" dirty="0" smtClean="0">
                <a:solidFill>
                  <a:srgbClr val="0070C0"/>
                </a:solidFill>
              </a:rPr>
              <a:t>chambers.</a:t>
            </a:r>
          </a:p>
          <a:p>
            <a:pPr>
              <a:buFont typeface="Arial" pitchFamily="34" charset="0"/>
              <a:buChar char="•"/>
            </a:pPr>
            <a:endParaRPr lang="en-US" b="1" dirty="0" smtClean="0">
              <a:solidFill>
                <a:srgbClr val="0070C0"/>
              </a:solidFill>
            </a:endParaRPr>
          </a:p>
          <a:p>
            <a:pPr>
              <a:buFont typeface="Arial" pitchFamily="34" charset="0"/>
              <a:buChar char="•"/>
            </a:pPr>
            <a:r>
              <a:rPr lang="en-US" b="1" dirty="0" smtClean="0">
                <a:solidFill>
                  <a:srgbClr val="0070C0"/>
                </a:solidFill>
              </a:rPr>
              <a:t>Rural  areas have become deprived of healthcare facilities</a:t>
            </a:r>
          </a:p>
          <a:p>
            <a:pPr>
              <a:buFont typeface="Arial" pitchFamily="34" charset="0"/>
              <a:buChar char="•"/>
            </a:pPr>
            <a:endParaRPr lang="en-US" b="1" dirty="0" smtClean="0">
              <a:solidFill>
                <a:srgbClr val="0070C0"/>
              </a:solidFill>
            </a:endParaRPr>
          </a:p>
          <a:p>
            <a:pPr>
              <a:buFont typeface="Arial" pitchFamily="34" charset="0"/>
              <a:buChar char="•"/>
            </a:pPr>
            <a:r>
              <a:rPr lang="en-US" b="1" dirty="0" smtClean="0">
                <a:solidFill>
                  <a:srgbClr val="0070C0"/>
                </a:solidFill>
              </a:rPr>
              <a:t>A severe scarcity in oxygen, plasma and other quintessential nuances is seen due to the overflow of the patients.</a:t>
            </a:r>
          </a:p>
          <a:p>
            <a:pPr>
              <a:buFont typeface="Arial" pitchFamily="34" charset="0"/>
              <a:buChar char="•"/>
            </a:pPr>
            <a:endParaRPr lang="en-US" b="1" dirty="0" smtClean="0">
              <a:solidFill>
                <a:srgbClr val="0070C0"/>
              </a:solidFill>
            </a:endParaRPr>
          </a:p>
          <a:p>
            <a:pPr>
              <a:buFont typeface="Arial" pitchFamily="34" charset="0"/>
              <a:buChar char="•"/>
            </a:pPr>
            <a:r>
              <a:rPr lang="en-US" b="1" dirty="0" smtClean="0">
                <a:solidFill>
                  <a:srgbClr val="0070C0"/>
                </a:solidFill>
              </a:rPr>
              <a:t>Due to the lack of access of proper information, people have fallen prey to misinformation and </a:t>
            </a:r>
            <a:r>
              <a:rPr lang="en-US" b="1" dirty="0" err="1" smtClean="0">
                <a:solidFill>
                  <a:srgbClr val="0070C0"/>
                </a:solidFill>
              </a:rPr>
              <a:t>rumours</a:t>
            </a:r>
            <a:r>
              <a:rPr lang="en-US" b="1" dirty="0" smtClean="0">
                <a:solidFill>
                  <a:srgbClr val="0070C0"/>
                </a:solidFill>
              </a:rPr>
              <a:t>.</a:t>
            </a:r>
          </a:p>
          <a:p>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2971800" y="914400"/>
            <a:ext cx="3581400" cy="584775"/>
          </a:xfrm>
          <a:prstGeom prst="rect">
            <a:avLst/>
          </a:prstGeom>
          <a:noFill/>
        </p:spPr>
        <p:txBody>
          <a:bodyPr wrap="square" rtlCol="0">
            <a:spAutoFit/>
          </a:bodyPr>
          <a:lstStyle/>
          <a:p>
            <a:r>
              <a:rPr lang="en-US" sz="3200" dirty="0" smtClean="0">
                <a:solidFill>
                  <a:srgbClr val="0070C0"/>
                </a:solidFill>
                <a:latin typeface="Arial Black" pitchFamily="34" charset="0"/>
              </a:rPr>
              <a:t>Our Innovation</a:t>
            </a:r>
            <a:endParaRPr lang="en-US" sz="3200" dirty="0">
              <a:solidFill>
                <a:srgbClr val="0070C0"/>
              </a:solidFill>
              <a:latin typeface="Arial Black" pitchFamily="34" charset="0"/>
            </a:endParaRPr>
          </a:p>
        </p:txBody>
      </p:sp>
      <p:sp>
        <p:nvSpPr>
          <p:cNvPr id="3" name="TextBox 2"/>
          <p:cNvSpPr txBox="1"/>
          <p:nvPr/>
        </p:nvSpPr>
        <p:spPr>
          <a:xfrm>
            <a:off x="1447800" y="2209800"/>
            <a:ext cx="6553200" cy="2862322"/>
          </a:xfrm>
          <a:prstGeom prst="rect">
            <a:avLst/>
          </a:prstGeom>
          <a:noFill/>
        </p:spPr>
        <p:txBody>
          <a:bodyPr wrap="square" rtlCol="0">
            <a:spAutoFit/>
          </a:bodyPr>
          <a:lstStyle/>
          <a:p>
            <a:pPr>
              <a:buFont typeface="Wingdings" pitchFamily="2" charset="2"/>
              <a:buChar char="Ø"/>
            </a:pPr>
            <a:r>
              <a:rPr lang="en-US" sz="2000" dirty="0" smtClean="0">
                <a:solidFill>
                  <a:srgbClr val="0070C0"/>
                </a:solidFill>
              </a:rPr>
              <a:t>Availing emergency healthcare facilities at one’s doorsteps.</a:t>
            </a:r>
          </a:p>
          <a:p>
            <a:pPr>
              <a:buFont typeface="Wingdings" pitchFamily="2" charset="2"/>
              <a:buChar char="Ø"/>
            </a:pPr>
            <a:r>
              <a:rPr lang="en-US" sz="2000" dirty="0" smtClean="0">
                <a:solidFill>
                  <a:srgbClr val="0070C0"/>
                </a:solidFill>
              </a:rPr>
              <a:t>Providing plasma, </a:t>
            </a:r>
            <a:r>
              <a:rPr lang="en-US" sz="2000" dirty="0" err="1" smtClean="0">
                <a:solidFill>
                  <a:srgbClr val="0070C0"/>
                </a:solidFill>
              </a:rPr>
              <a:t>covid</a:t>
            </a:r>
            <a:r>
              <a:rPr lang="en-US" sz="2000" dirty="0" smtClean="0">
                <a:solidFill>
                  <a:srgbClr val="0070C0"/>
                </a:solidFill>
              </a:rPr>
              <a:t> tips, emergency ambulance services, 24/7 online pharmacy facilities etc).</a:t>
            </a:r>
          </a:p>
          <a:p>
            <a:pPr>
              <a:buFont typeface="Wingdings" pitchFamily="2" charset="2"/>
              <a:buChar char="Ø"/>
            </a:pPr>
            <a:r>
              <a:rPr lang="en-US" sz="2000" dirty="0" smtClean="0">
                <a:solidFill>
                  <a:srgbClr val="0070C0"/>
                </a:solidFill>
              </a:rPr>
              <a:t>Volunteer services for the rural areas so that the rural people can access healthcare facilities with ease.</a:t>
            </a:r>
          </a:p>
          <a:p>
            <a:pPr>
              <a:buFont typeface="Wingdings" pitchFamily="2" charset="2"/>
              <a:buChar char="Ø"/>
            </a:pPr>
            <a:r>
              <a:rPr lang="en-US" sz="2000" dirty="0" smtClean="0">
                <a:solidFill>
                  <a:srgbClr val="0070C0"/>
                </a:solidFill>
              </a:rPr>
              <a:t>Appointments with renowned doctors according to one’s convenience.</a:t>
            </a:r>
          </a:p>
          <a:p>
            <a:pPr>
              <a:buFont typeface="Wingdings" pitchFamily="2" charset="2"/>
              <a:buChar char="Ø"/>
            </a:pPr>
            <a:r>
              <a:rPr lang="en-US" sz="2000" dirty="0" smtClean="0">
                <a:solidFill>
                  <a:srgbClr val="0070C0"/>
                </a:solidFill>
              </a:rPr>
              <a:t>Making use of USSD on posters so that people can access healthcare facilities even if they don’t have a net connection.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extBox 2"/>
          <p:cNvSpPr txBox="1"/>
          <p:nvPr/>
        </p:nvSpPr>
        <p:spPr>
          <a:xfrm>
            <a:off x="1371600" y="1905000"/>
            <a:ext cx="5562600" cy="3416320"/>
          </a:xfrm>
          <a:prstGeom prst="rect">
            <a:avLst/>
          </a:prstGeom>
          <a:noFill/>
        </p:spPr>
        <p:txBody>
          <a:bodyPr wrap="square" rtlCol="0">
            <a:spAutoFit/>
          </a:bodyPr>
          <a:lstStyle/>
          <a:p>
            <a:pPr>
              <a:buFont typeface="Wingdings" pitchFamily="2" charset="2"/>
              <a:buChar char="§"/>
            </a:pPr>
            <a:r>
              <a:rPr lang="en-US" sz="2400" b="1" dirty="0" err="1" smtClean="0">
                <a:solidFill>
                  <a:srgbClr val="0070C0"/>
                </a:solidFill>
              </a:rPr>
              <a:t>Covid</a:t>
            </a:r>
            <a:r>
              <a:rPr lang="en-US" sz="2400" b="1" dirty="0" smtClean="0">
                <a:solidFill>
                  <a:srgbClr val="0070C0"/>
                </a:solidFill>
              </a:rPr>
              <a:t> Essentials</a:t>
            </a:r>
          </a:p>
          <a:p>
            <a:pPr>
              <a:buFont typeface="Wingdings" pitchFamily="2" charset="2"/>
              <a:buChar char="§"/>
            </a:pPr>
            <a:r>
              <a:rPr lang="en-US" sz="2400" b="1" dirty="0" smtClean="0">
                <a:solidFill>
                  <a:srgbClr val="0070C0"/>
                </a:solidFill>
              </a:rPr>
              <a:t>E-</a:t>
            </a:r>
            <a:r>
              <a:rPr lang="en-US" sz="2400" b="1" dirty="0" err="1" smtClean="0">
                <a:solidFill>
                  <a:srgbClr val="0070C0"/>
                </a:solidFill>
              </a:rPr>
              <a:t>Pharma</a:t>
            </a:r>
            <a:endParaRPr lang="en-US" sz="2400" b="1" dirty="0" smtClean="0">
              <a:solidFill>
                <a:srgbClr val="0070C0"/>
              </a:solidFill>
            </a:endParaRPr>
          </a:p>
          <a:p>
            <a:pPr>
              <a:buFont typeface="Wingdings" pitchFamily="2" charset="2"/>
              <a:buChar char="§"/>
            </a:pPr>
            <a:r>
              <a:rPr lang="en-US" sz="2400" b="1" dirty="0" smtClean="0">
                <a:solidFill>
                  <a:srgbClr val="0070C0"/>
                </a:solidFill>
              </a:rPr>
              <a:t>Doctor Search</a:t>
            </a:r>
          </a:p>
          <a:p>
            <a:pPr>
              <a:buFont typeface="Wingdings" pitchFamily="2" charset="2"/>
              <a:buChar char="§"/>
            </a:pPr>
            <a:r>
              <a:rPr lang="en-US" sz="2400" b="1" dirty="0" smtClean="0">
                <a:solidFill>
                  <a:srgbClr val="0070C0"/>
                </a:solidFill>
              </a:rPr>
              <a:t>Ambulance Services</a:t>
            </a:r>
          </a:p>
          <a:p>
            <a:pPr>
              <a:buFont typeface="Wingdings" pitchFamily="2" charset="2"/>
              <a:buChar char="§"/>
            </a:pPr>
            <a:r>
              <a:rPr lang="en-US" sz="2400" b="1" dirty="0" smtClean="0">
                <a:solidFill>
                  <a:srgbClr val="0070C0"/>
                </a:solidFill>
              </a:rPr>
              <a:t>Emergency Care</a:t>
            </a:r>
          </a:p>
          <a:p>
            <a:pPr>
              <a:buFont typeface="Wingdings" pitchFamily="2" charset="2"/>
              <a:buChar char="§"/>
            </a:pPr>
            <a:r>
              <a:rPr lang="en-US" sz="2400" b="1" dirty="0" smtClean="0">
                <a:solidFill>
                  <a:srgbClr val="0070C0"/>
                </a:solidFill>
              </a:rPr>
              <a:t>Health Blog</a:t>
            </a:r>
          </a:p>
          <a:p>
            <a:pPr>
              <a:buFont typeface="Wingdings" pitchFamily="2" charset="2"/>
              <a:buChar char="§"/>
            </a:pPr>
            <a:r>
              <a:rPr lang="en-US" sz="2400" b="1" dirty="0" smtClean="0">
                <a:solidFill>
                  <a:srgbClr val="0070C0"/>
                </a:solidFill>
              </a:rPr>
              <a:t>Health Tips</a:t>
            </a:r>
          </a:p>
          <a:p>
            <a:endParaRPr lang="en-US" sz="2400" b="1" dirty="0" smtClean="0">
              <a:solidFill>
                <a:srgbClr val="0070C0"/>
              </a:solidFill>
            </a:endParaRPr>
          </a:p>
          <a:p>
            <a:pPr>
              <a:buFont typeface="Wingdings" pitchFamily="2" charset="2"/>
              <a:buChar char="§"/>
            </a:pPr>
            <a:endParaRPr lang="en-US" sz="2400" b="1" dirty="0">
              <a:solidFill>
                <a:srgbClr val="0070C0"/>
              </a:solidFill>
            </a:endParaRPr>
          </a:p>
        </p:txBody>
      </p:sp>
      <p:sp>
        <p:nvSpPr>
          <p:cNvPr id="4" name="TextBox 3"/>
          <p:cNvSpPr txBox="1"/>
          <p:nvPr/>
        </p:nvSpPr>
        <p:spPr>
          <a:xfrm>
            <a:off x="3429000" y="762000"/>
            <a:ext cx="2971800" cy="646331"/>
          </a:xfrm>
          <a:prstGeom prst="rect">
            <a:avLst/>
          </a:prstGeom>
          <a:noFill/>
        </p:spPr>
        <p:txBody>
          <a:bodyPr wrap="square" rtlCol="0">
            <a:spAutoFit/>
          </a:bodyPr>
          <a:lstStyle/>
          <a:p>
            <a:r>
              <a:rPr lang="en-US" sz="3600" b="1" dirty="0" smtClean="0">
                <a:solidFill>
                  <a:srgbClr val="0070C0"/>
                </a:solidFill>
              </a:rPr>
              <a:t>Our Services</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381000"/>
            <a:ext cx="3200400" cy="584775"/>
          </a:xfrm>
          <a:prstGeom prst="rect">
            <a:avLst/>
          </a:prstGeom>
          <a:noFill/>
        </p:spPr>
        <p:txBody>
          <a:bodyPr wrap="square" rtlCol="0">
            <a:spAutoFit/>
          </a:bodyPr>
          <a:lstStyle/>
          <a:p>
            <a:r>
              <a:rPr lang="en-US" sz="3200" b="1" dirty="0" smtClean="0">
                <a:solidFill>
                  <a:srgbClr val="C00000"/>
                </a:solidFill>
              </a:rPr>
              <a:t>Doctor Search</a:t>
            </a:r>
            <a:endParaRPr lang="en-US" sz="3200" b="1" dirty="0">
              <a:solidFill>
                <a:srgbClr val="C00000"/>
              </a:solidFill>
            </a:endParaRPr>
          </a:p>
        </p:txBody>
      </p:sp>
      <p:sp>
        <p:nvSpPr>
          <p:cNvPr id="3" name="TextBox 2"/>
          <p:cNvSpPr txBox="1"/>
          <p:nvPr/>
        </p:nvSpPr>
        <p:spPr>
          <a:xfrm>
            <a:off x="914400" y="1295400"/>
            <a:ext cx="6553200" cy="1754326"/>
          </a:xfrm>
          <a:prstGeom prst="rect">
            <a:avLst/>
          </a:prstGeom>
          <a:noFill/>
        </p:spPr>
        <p:txBody>
          <a:bodyPr wrap="square" rtlCol="0">
            <a:spAutoFit/>
          </a:bodyPr>
          <a:lstStyle/>
          <a:p>
            <a:pPr marL="342900" indent="-342900">
              <a:buFont typeface="Wingdings" pitchFamily="2" charset="2"/>
              <a:buChar char="v"/>
            </a:pPr>
            <a:r>
              <a:rPr lang="en-US" dirty="0" smtClean="0"/>
              <a:t>Searching qualified doctors according to one’s requisites</a:t>
            </a:r>
          </a:p>
          <a:p>
            <a:pPr marL="342900" indent="-342900">
              <a:buFont typeface="Wingdings" pitchFamily="2" charset="2"/>
              <a:buChar char="v"/>
            </a:pPr>
            <a:r>
              <a:rPr lang="en-US" dirty="0" smtClean="0"/>
              <a:t>Scheduling appointment and meeting through video conferences.</a:t>
            </a:r>
          </a:p>
          <a:p>
            <a:pPr marL="342900" indent="-342900">
              <a:buFont typeface="Wingdings" pitchFamily="2" charset="2"/>
              <a:buChar char="v"/>
            </a:pPr>
            <a:r>
              <a:rPr lang="en-US" dirty="0" smtClean="0"/>
              <a:t>Automated prescription and </a:t>
            </a:r>
            <a:r>
              <a:rPr lang="en-US" dirty="0" err="1" smtClean="0"/>
              <a:t>pdf</a:t>
            </a:r>
            <a:r>
              <a:rPr lang="en-US" dirty="0" smtClean="0"/>
              <a:t> version. The inscrutable handwriting of doctors have proved to be really lethal during the treatment of the patient.</a:t>
            </a:r>
            <a:endParaRPr lang="en-US" dirty="0"/>
          </a:p>
        </p:txBody>
      </p:sp>
      <p:pic>
        <p:nvPicPr>
          <p:cNvPr id="4" name="Picture 3" descr="Prescription Problem.png"/>
          <p:cNvPicPr>
            <a:picLocks noChangeAspect="1"/>
          </p:cNvPicPr>
          <p:nvPr/>
        </p:nvPicPr>
        <p:blipFill>
          <a:blip r:embed="rId2" cstate="print"/>
          <a:stretch>
            <a:fillRect/>
          </a:stretch>
        </p:blipFill>
        <p:spPr>
          <a:xfrm>
            <a:off x="1752600" y="3124200"/>
            <a:ext cx="4707466" cy="26479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1.png"/>
          <p:cNvPicPr>
            <a:picLocks noChangeAspect="1"/>
          </p:cNvPicPr>
          <p:nvPr/>
        </p:nvPicPr>
        <p:blipFill>
          <a:blip r:embed="rId2" cstate="print"/>
          <a:stretch>
            <a:fillRect/>
          </a:stretch>
        </p:blipFill>
        <p:spPr>
          <a:xfrm>
            <a:off x="3286125" y="0"/>
            <a:ext cx="257175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1143000" y="457200"/>
            <a:ext cx="2971800" cy="400110"/>
          </a:xfrm>
          <a:prstGeom prst="rect">
            <a:avLst/>
          </a:prstGeom>
          <a:noFill/>
        </p:spPr>
        <p:txBody>
          <a:bodyPr wrap="square" rtlCol="0">
            <a:spAutoFit/>
          </a:bodyPr>
          <a:lstStyle/>
          <a:p>
            <a:r>
              <a:rPr lang="en-US" sz="2000" b="1" dirty="0" smtClean="0">
                <a:solidFill>
                  <a:srgbClr val="0070C0"/>
                </a:solidFill>
              </a:rPr>
              <a:t>   E-</a:t>
            </a:r>
            <a:r>
              <a:rPr lang="en-US" sz="2000" b="1" dirty="0" err="1" smtClean="0">
                <a:solidFill>
                  <a:srgbClr val="0070C0"/>
                </a:solidFill>
              </a:rPr>
              <a:t>Pharma</a:t>
            </a:r>
            <a:endParaRPr lang="en-US" sz="2000" b="1" dirty="0">
              <a:solidFill>
                <a:srgbClr val="0070C0"/>
              </a:solidFill>
            </a:endParaRPr>
          </a:p>
        </p:txBody>
      </p:sp>
      <p:sp>
        <p:nvSpPr>
          <p:cNvPr id="3" name="TextBox 2"/>
          <p:cNvSpPr txBox="1"/>
          <p:nvPr/>
        </p:nvSpPr>
        <p:spPr>
          <a:xfrm rot="10800000" flipV="1">
            <a:off x="1295400" y="838200"/>
            <a:ext cx="6553200" cy="2031325"/>
          </a:xfrm>
          <a:prstGeom prst="rect">
            <a:avLst/>
          </a:prstGeom>
          <a:noFill/>
        </p:spPr>
        <p:txBody>
          <a:bodyPr wrap="square" rtlCol="0">
            <a:spAutoFit/>
          </a:bodyPr>
          <a:lstStyle/>
          <a:p>
            <a:r>
              <a:rPr lang="en-US" dirty="0" smtClean="0"/>
              <a:t>This feature is really intriguing and life saving too! One can get info about the nearby pharmacies while looking for a particular medicine. One can also get hold of alternative medicines. For instance, if someone needs Napa and it’s unavailable in the nearby pharmacies, then the doctor would suggest some alternative medications like Ace. Also the volunteers can deliver the medicines at the doorsteps under dire circumstances.</a:t>
            </a:r>
          </a:p>
        </p:txBody>
      </p:sp>
      <p:sp>
        <p:nvSpPr>
          <p:cNvPr id="6" name="TextBox 5"/>
          <p:cNvSpPr txBox="1"/>
          <p:nvPr/>
        </p:nvSpPr>
        <p:spPr>
          <a:xfrm>
            <a:off x="1295400" y="2743200"/>
            <a:ext cx="2590800" cy="369332"/>
          </a:xfrm>
          <a:prstGeom prst="rect">
            <a:avLst/>
          </a:prstGeom>
          <a:noFill/>
        </p:spPr>
        <p:txBody>
          <a:bodyPr wrap="square" rtlCol="0">
            <a:spAutoFit/>
          </a:bodyPr>
          <a:lstStyle/>
          <a:p>
            <a:r>
              <a:rPr lang="en-US" b="1" dirty="0" err="1" smtClean="0">
                <a:solidFill>
                  <a:srgbClr val="0070C0"/>
                </a:solidFill>
              </a:rPr>
              <a:t>Covid</a:t>
            </a:r>
            <a:r>
              <a:rPr lang="en-US" b="1" dirty="0" smtClean="0">
                <a:solidFill>
                  <a:srgbClr val="0070C0"/>
                </a:solidFill>
              </a:rPr>
              <a:t> Essentials</a:t>
            </a:r>
            <a:endParaRPr lang="en-US" b="1" dirty="0">
              <a:solidFill>
                <a:srgbClr val="0070C0"/>
              </a:solidFill>
            </a:endParaRPr>
          </a:p>
        </p:txBody>
      </p:sp>
      <p:sp>
        <p:nvSpPr>
          <p:cNvPr id="7" name="TextBox 6"/>
          <p:cNvSpPr txBox="1"/>
          <p:nvPr/>
        </p:nvSpPr>
        <p:spPr>
          <a:xfrm>
            <a:off x="1371600" y="3124200"/>
            <a:ext cx="6172200" cy="923330"/>
          </a:xfrm>
          <a:prstGeom prst="rect">
            <a:avLst/>
          </a:prstGeom>
          <a:noFill/>
        </p:spPr>
        <p:txBody>
          <a:bodyPr wrap="square" rtlCol="0">
            <a:spAutoFit/>
          </a:bodyPr>
          <a:lstStyle/>
          <a:p>
            <a:r>
              <a:rPr lang="en-US" dirty="0" smtClean="0"/>
              <a:t>Patients would be notified about the whereabouts of plasma, oxygen and other emergency supplies. Moreover, the volunteers would also come forth to deliver those at your doorsteps.</a:t>
            </a:r>
            <a:endParaRPr lang="en-US" dirty="0"/>
          </a:p>
        </p:txBody>
      </p:sp>
      <p:sp>
        <p:nvSpPr>
          <p:cNvPr id="8" name="TextBox 7"/>
          <p:cNvSpPr txBox="1"/>
          <p:nvPr/>
        </p:nvSpPr>
        <p:spPr>
          <a:xfrm>
            <a:off x="1371600" y="4038600"/>
            <a:ext cx="3505200" cy="369332"/>
          </a:xfrm>
          <a:prstGeom prst="rect">
            <a:avLst/>
          </a:prstGeom>
          <a:noFill/>
        </p:spPr>
        <p:txBody>
          <a:bodyPr wrap="square" rtlCol="0">
            <a:spAutoFit/>
          </a:bodyPr>
          <a:lstStyle/>
          <a:p>
            <a:r>
              <a:rPr lang="en-US" b="1" dirty="0" smtClean="0">
                <a:solidFill>
                  <a:srgbClr val="0070C0"/>
                </a:solidFill>
              </a:rPr>
              <a:t>Health Tips: </a:t>
            </a:r>
            <a:endParaRPr lang="en-US" b="1" dirty="0">
              <a:solidFill>
                <a:srgbClr val="0070C0"/>
              </a:solidFill>
            </a:endParaRPr>
          </a:p>
        </p:txBody>
      </p:sp>
      <p:sp>
        <p:nvSpPr>
          <p:cNvPr id="9" name="TextBox 8"/>
          <p:cNvSpPr txBox="1"/>
          <p:nvPr/>
        </p:nvSpPr>
        <p:spPr>
          <a:xfrm>
            <a:off x="1371600" y="4495800"/>
            <a:ext cx="5181600" cy="646331"/>
          </a:xfrm>
          <a:prstGeom prst="rect">
            <a:avLst/>
          </a:prstGeom>
          <a:noFill/>
        </p:spPr>
        <p:txBody>
          <a:bodyPr wrap="square" rtlCol="0">
            <a:spAutoFit/>
          </a:bodyPr>
          <a:lstStyle/>
          <a:p>
            <a:r>
              <a:rPr lang="en-US" dirty="0" smtClean="0"/>
              <a:t>To avoid being engulfed in </a:t>
            </a:r>
            <a:r>
              <a:rPr lang="en-US" dirty="0" err="1" smtClean="0"/>
              <a:t>rumours</a:t>
            </a:r>
            <a:r>
              <a:rPr lang="en-US" dirty="0" smtClean="0"/>
              <a:t>. it’s crucial to be on alert and here the health tips play important role.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2819400" y="609600"/>
            <a:ext cx="4343400" cy="400110"/>
          </a:xfrm>
          <a:prstGeom prst="rect">
            <a:avLst/>
          </a:prstGeom>
          <a:noFill/>
        </p:spPr>
        <p:txBody>
          <a:bodyPr wrap="square" rtlCol="0">
            <a:spAutoFit/>
          </a:bodyPr>
          <a:lstStyle/>
          <a:p>
            <a:r>
              <a:rPr lang="en-US" sz="2000" b="1" dirty="0" smtClean="0">
                <a:solidFill>
                  <a:srgbClr val="0070C0"/>
                </a:solidFill>
              </a:rPr>
              <a:t>Voluntary services and campaigning</a:t>
            </a:r>
            <a:endParaRPr lang="en-US" sz="2000" b="1" dirty="0">
              <a:solidFill>
                <a:srgbClr val="0070C0"/>
              </a:solidFill>
            </a:endParaRPr>
          </a:p>
        </p:txBody>
      </p:sp>
      <p:sp>
        <p:nvSpPr>
          <p:cNvPr id="3" name="TextBox 2"/>
          <p:cNvSpPr txBox="1"/>
          <p:nvPr/>
        </p:nvSpPr>
        <p:spPr>
          <a:xfrm>
            <a:off x="1524000" y="1143000"/>
            <a:ext cx="7239000" cy="1477328"/>
          </a:xfrm>
          <a:prstGeom prst="rect">
            <a:avLst/>
          </a:prstGeom>
          <a:noFill/>
        </p:spPr>
        <p:txBody>
          <a:bodyPr wrap="square" rtlCol="0">
            <a:spAutoFit/>
          </a:bodyPr>
          <a:lstStyle/>
          <a:p>
            <a:r>
              <a:rPr lang="en-US" dirty="0" smtClean="0"/>
              <a:t> The voluntary services is mainly associated with the incorporation of USSD in posters along with campaigning in the rural regions. The use of USSD is a mighty  game changer as using this would direct anyone(even if s/he doesn’t have an account) to the webpage. And when someone uses the USSD, their information would be conveyed to the volunteer team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3124200" y="533400"/>
            <a:ext cx="3505200" cy="461665"/>
          </a:xfrm>
          <a:prstGeom prst="rect">
            <a:avLst/>
          </a:prstGeom>
          <a:noFill/>
        </p:spPr>
        <p:txBody>
          <a:bodyPr wrap="square" rtlCol="0">
            <a:spAutoFit/>
          </a:bodyPr>
          <a:lstStyle/>
          <a:p>
            <a:r>
              <a:rPr lang="en-US" sz="2400" b="1" dirty="0" smtClean="0">
                <a:solidFill>
                  <a:srgbClr val="0070C0"/>
                </a:solidFill>
              </a:rPr>
              <a:t>Marketing Plan</a:t>
            </a:r>
            <a:endParaRPr lang="en-US" sz="2400" b="1" dirty="0">
              <a:solidFill>
                <a:srgbClr val="0070C0"/>
              </a:solidFill>
            </a:endParaRPr>
          </a:p>
        </p:txBody>
      </p:sp>
      <p:sp>
        <p:nvSpPr>
          <p:cNvPr id="3" name="TextBox 2"/>
          <p:cNvSpPr txBox="1"/>
          <p:nvPr/>
        </p:nvSpPr>
        <p:spPr>
          <a:xfrm>
            <a:off x="1295400" y="1219200"/>
            <a:ext cx="6019800" cy="2585323"/>
          </a:xfrm>
          <a:prstGeom prst="rect">
            <a:avLst/>
          </a:prstGeom>
          <a:noFill/>
        </p:spPr>
        <p:txBody>
          <a:bodyPr wrap="square" rtlCol="0">
            <a:spAutoFit/>
          </a:bodyPr>
          <a:lstStyle/>
          <a:p>
            <a:r>
              <a:rPr lang="en-US" dirty="0" smtClean="0"/>
              <a:t>Our marketing can be portrayed as a strategic approach to minimal costing. As the doctors are getting referred through the web, they would be charged 10% of their total fees and we would be using  that money for the future purposes. It must be also mentioned that we this idea has a lot of potential and its truly scintillating; we can’t expect good quality if we are always looking for cheap measures. Therefore, we would be looking for sponsorship along with other funds to implement our plans fully.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519</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20</cp:revision>
  <dcterms:created xsi:type="dcterms:W3CDTF">2021-11-25T19:55:57Z</dcterms:created>
  <dcterms:modified xsi:type="dcterms:W3CDTF">2021-11-26T10:51:31Z</dcterms:modified>
</cp:coreProperties>
</file>