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8" r:id="rId7"/>
    <p:sldId id="278" r:id="rId8"/>
    <p:sldId id="309" r:id="rId9"/>
    <p:sldId id="263" r:id="rId10"/>
    <p:sldId id="310" r:id="rId11"/>
    <p:sldId id="311" r:id="rId12"/>
    <p:sldId id="312" r:id="rId13"/>
    <p:sldId id="314"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452284"/>
            <a:ext cx="10360152" cy="5491316"/>
          </a:xfrm>
        </p:spPr>
        <p:txBody>
          <a:bodyPr anchor="ctr"/>
          <a:lstStyle/>
          <a:p>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r>
              <a:rPr lang="en-US" sz="2800" dirty="0"/>
              <a:t>Centurion University , BBSR</a:t>
            </a:r>
            <a:br>
              <a:rPr lang="en-US" sz="2800" dirty="0"/>
            </a:br>
            <a:br>
              <a:rPr lang="en-US" sz="2800" dirty="0"/>
            </a:br>
            <a:r>
              <a:rPr lang="en-US" sz="2400" dirty="0"/>
              <a:t>presentation On</a:t>
            </a:r>
            <a:br>
              <a:rPr lang="en-US" sz="2800" dirty="0"/>
            </a:br>
            <a:br>
              <a:rPr lang="en-US" sz="2800" dirty="0"/>
            </a:br>
            <a:r>
              <a:rPr lang="en-US" sz="2800" dirty="0"/>
              <a:t>Bank And Its Function</a:t>
            </a:r>
            <a:br>
              <a:rPr lang="en-US" sz="2800" dirty="0"/>
            </a:br>
            <a:br>
              <a:rPr lang="en-US" sz="2800" dirty="0"/>
            </a:br>
            <a:r>
              <a:rPr lang="en-US" sz="2400" b="1" dirty="0"/>
              <a:t>PRESENTED BY</a:t>
            </a:r>
            <a:br>
              <a:rPr lang="en-US" sz="2800" dirty="0"/>
            </a:br>
            <a:br>
              <a:rPr lang="en-US" sz="2800" dirty="0"/>
            </a:br>
            <a:r>
              <a:rPr lang="en-US" sz="2400" dirty="0" err="1"/>
              <a:t>Debaraj</a:t>
            </a:r>
            <a:r>
              <a:rPr lang="en-US" sz="2400" dirty="0"/>
              <a:t> Nayak- 240301130035</a:t>
            </a:r>
            <a:br>
              <a:rPr lang="en-US" sz="2400" dirty="0"/>
            </a:br>
            <a:r>
              <a:rPr lang="en-US" sz="2400" dirty="0"/>
              <a:t>Krishna Kanta Mohanty-240301490001</a:t>
            </a:r>
            <a:br>
              <a:rPr lang="en-US" sz="2400" dirty="0"/>
            </a:br>
            <a:r>
              <a:rPr lang="en-US" sz="2400" dirty="0" err="1"/>
              <a:t>Aantarik</a:t>
            </a:r>
            <a:r>
              <a:rPr lang="en-US" sz="2400" dirty="0"/>
              <a:t> Mondal- 245701180043</a:t>
            </a:r>
            <a:br>
              <a:rPr lang="en-US" sz="2400" dirty="0"/>
            </a:br>
            <a:r>
              <a:rPr lang="en-US" sz="2400" dirty="0" err="1"/>
              <a:t>Bishwajit</a:t>
            </a:r>
            <a:r>
              <a:rPr lang="en-US" sz="2400"/>
              <a:t> Das-240</a:t>
            </a:r>
            <a:br>
              <a:rPr lang="en-US" sz="2400" dirty="0"/>
            </a:br>
            <a:r>
              <a:rPr lang="en-US" sz="2400" dirty="0" err="1"/>
              <a:t>Omm</a:t>
            </a:r>
            <a:r>
              <a:rPr lang="en-US" sz="2400" dirty="0"/>
              <a:t> Nayak-240301370109</a:t>
            </a:r>
            <a:br>
              <a:rPr lang="en-US" sz="2400" dirty="0"/>
            </a:br>
            <a:r>
              <a:rPr lang="en-US" sz="2400" dirty="0" err="1"/>
              <a:t>Subhranshu</a:t>
            </a:r>
            <a:r>
              <a:rPr lang="en-US" sz="2400" dirty="0"/>
              <a:t>  Kumar </a:t>
            </a:r>
            <a:r>
              <a:rPr lang="en-US" sz="2400" dirty="0" err="1"/>
              <a:t>Parhi</a:t>
            </a:r>
            <a:r>
              <a:rPr lang="en-US" sz="2400" dirty="0"/>
              <a:t>- 240301370117 </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pic>
        <p:nvPicPr>
          <p:cNvPr id="4" name="Picture 3">
            <a:extLst>
              <a:ext uri="{FF2B5EF4-FFF2-40B4-BE49-F238E27FC236}">
                <a16:creationId xmlns:a16="http://schemas.microsoft.com/office/drawing/2014/main" id="{0FA923BB-B213-6125-AF2C-591513A373EC}"/>
              </a:ext>
            </a:extLst>
          </p:cNvPr>
          <p:cNvPicPr>
            <a:picLocks noChangeAspect="1"/>
          </p:cNvPicPr>
          <p:nvPr/>
        </p:nvPicPr>
        <p:blipFill>
          <a:blip r:embed="rId3"/>
          <a:stretch>
            <a:fillRect/>
          </a:stretch>
        </p:blipFill>
        <p:spPr>
          <a:xfrm>
            <a:off x="1" y="1"/>
            <a:ext cx="835741" cy="983226"/>
          </a:xfrm>
          <a:prstGeom prst="rect">
            <a:avLst/>
          </a:pr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275304"/>
            <a:ext cx="10360152" cy="825910"/>
          </a:xfrm>
        </p:spPr>
        <p:txBody>
          <a:bodyPr/>
          <a:lstStyle/>
          <a:p>
            <a:r>
              <a:rPr lang="en-US" dirty="0"/>
              <a:t>Additional Services</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265471" y="1524000"/>
            <a:ext cx="11651226" cy="5240593"/>
          </a:xfrm>
        </p:spPr>
        <p:txBody>
          <a:bodyPr>
            <a:normAutofit/>
          </a:bodyPr>
          <a:lstStyle/>
          <a:p>
            <a:pPr marL="0" indent="0">
              <a:buNone/>
            </a:pPr>
            <a:r>
              <a:rPr lang="en-US" b="1" cap="none" dirty="0"/>
              <a:t>Wealth management : </a:t>
            </a:r>
            <a:r>
              <a:rPr lang="en-US" cap="none" dirty="0"/>
              <a:t>Banks provide wealth management services , including investment advices , portfolio management , and financial planning , to help customers grow and protect their assets .</a:t>
            </a:r>
          </a:p>
          <a:p>
            <a:pPr marL="0" indent="0">
              <a:buNone/>
            </a:pPr>
            <a:r>
              <a:rPr lang="en-US" b="1" cap="none" dirty="0"/>
              <a:t>Foreign Exchange : </a:t>
            </a:r>
            <a:r>
              <a:rPr lang="en-US" cap="none" dirty="0"/>
              <a:t>Banks offer foreign exchange services, allowing customers to convert one currency to another , which is particularly useful for business engaged in international trade or individuals traveling abroad.</a:t>
            </a:r>
          </a:p>
          <a:p>
            <a:pPr marL="0" indent="0">
              <a:buNone/>
            </a:pPr>
            <a:r>
              <a:rPr lang="en-US" b="1" cap="none" dirty="0"/>
              <a:t>Safety Deposit Boxes : </a:t>
            </a:r>
            <a:r>
              <a:rPr lang="en-US" cap="none" dirty="0"/>
              <a:t>Banks often provide secure storage solutions, such as safety deposit boxes , where customers can store valuable documents, jewelry, or other personal items for safekeeping .</a:t>
            </a:r>
          </a:p>
          <a:p>
            <a:pPr marL="0" indent="0">
              <a:buNone/>
            </a:pPr>
            <a:r>
              <a:rPr lang="en-US" b="1" cap="none" dirty="0"/>
              <a:t>Advisory Services </a:t>
            </a:r>
            <a:r>
              <a:rPr lang="en-US" cap="none" dirty="0"/>
              <a:t>: Banks may offer advisory services, providing expert guidance and recommendations on financial matters , such as estate planning , tax planning , and business consulting, to meet the diverse needs of their clients </a:t>
            </a:r>
            <a:r>
              <a:rPr lang="en-US" b="1" cap="none" dirty="0"/>
              <a:t>.</a:t>
            </a:r>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       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Content Page </a:t>
            </a:r>
          </a:p>
        </p:txBody>
      </p:sp>
      <p:sp>
        <p:nvSpPr>
          <p:cNvPr id="4" name="Content Placeholder 3">
            <a:extLst>
              <a:ext uri="{FF2B5EF4-FFF2-40B4-BE49-F238E27FC236}">
                <a16:creationId xmlns:a16="http://schemas.microsoft.com/office/drawing/2014/main" id="{63065450-AA6F-FE1A-18B5-962C2D97A226}"/>
              </a:ext>
            </a:extLst>
          </p:cNvPr>
          <p:cNvSpPr>
            <a:spLocks noGrp="1"/>
          </p:cNvSpPr>
          <p:nvPr>
            <p:ph idx="1"/>
          </p:nvPr>
        </p:nvSpPr>
        <p:spPr>
          <a:xfrm>
            <a:off x="6096000" y="1143000"/>
            <a:ext cx="4963955" cy="5346290"/>
          </a:xfrm>
        </p:spPr>
        <p:txBody>
          <a:bodyPr/>
          <a:lstStyle/>
          <a:p>
            <a:r>
              <a:rPr lang="en-IN" dirty="0"/>
              <a:t>Introduction</a:t>
            </a:r>
          </a:p>
          <a:p>
            <a:r>
              <a:rPr lang="en-IN" dirty="0"/>
              <a:t>What is bank</a:t>
            </a:r>
          </a:p>
          <a:p>
            <a:r>
              <a:rPr lang="en-IN" dirty="0"/>
              <a:t>Types of bank</a:t>
            </a:r>
          </a:p>
          <a:p>
            <a:r>
              <a:rPr lang="en-IN" dirty="0"/>
              <a:t>Core bank function</a:t>
            </a:r>
          </a:p>
          <a:p>
            <a:r>
              <a:rPr lang="en-IN" dirty="0"/>
              <a:t>Deposit service</a:t>
            </a:r>
          </a:p>
          <a:p>
            <a:r>
              <a:rPr lang="en-IN" dirty="0"/>
              <a:t>Lending service</a:t>
            </a:r>
          </a:p>
          <a:p>
            <a:r>
              <a:rPr lang="en-IN" dirty="0"/>
              <a:t>Payment and transfer service</a:t>
            </a:r>
          </a:p>
          <a:p>
            <a:r>
              <a:rPr lang="en-IN" dirty="0"/>
              <a:t>Additional service</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8827" y="245806"/>
            <a:ext cx="8150942" cy="5697794"/>
          </a:xfrm>
        </p:spPr>
        <p:txBody>
          <a:bodyPr/>
          <a:lstStyle/>
          <a:p>
            <a:r>
              <a:rPr lang="en-US" sz="2400" dirty="0"/>
              <a:t> </a:t>
            </a:r>
            <a:br>
              <a:rPr lang="en-US" sz="2400" dirty="0"/>
            </a:br>
            <a:r>
              <a:rPr lang="en-US" sz="2800" b="1" dirty="0"/>
              <a:t>INTRODUCTION</a:t>
            </a:r>
            <a:br>
              <a:rPr lang="en-US" sz="2400" dirty="0"/>
            </a:br>
            <a:br>
              <a:rPr lang="en-US" sz="2400" dirty="0"/>
            </a:br>
            <a:br>
              <a:rPr lang="en-US" sz="2400" dirty="0"/>
            </a:br>
            <a:r>
              <a:rPr lang="en-US" sz="2400" b="1" dirty="0"/>
              <a:t>. </a:t>
            </a:r>
            <a:r>
              <a:rPr lang="en-US" sz="2400" dirty="0"/>
              <a:t>Bank are essential to the financial system , linking</a:t>
            </a:r>
            <a:br>
              <a:rPr lang="en-US" sz="2400" dirty="0"/>
            </a:br>
            <a:r>
              <a:rPr lang="en-US" sz="2400" dirty="0"/>
              <a:t> savers with borrowers . </a:t>
            </a:r>
            <a:br>
              <a:rPr lang="en-US" sz="2400" dirty="0"/>
            </a:br>
            <a:r>
              <a:rPr lang="en-US" sz="2400" b="1" dirty="0"/>
              <a:t>. </a:t>
            </a:r>
            <a:r>
              <a:rPr lang="en-US" sz="2400" dirty="0"/>
              <a:t>They accept  deposit , provide loans , process</a:t>
            </a:r>
            <a:br>
              <a:rPr lang="en-US" sz="2400" dirty="0"/>
            </a:br>
            <a:r>
              <a:rPr lang="en-US" sz="2400" dirty="0"/>
              <a:t> payments and support economic growth by ensuring the smooth flow of capital.</a:t>
            </a:r>
          </a:p>
        </p:txBody>
      </p:sp>
      <p:pic>
        <p:nvPicPr>
          <p:cNvPr id="6" name="Picture Placeholder 5">
            <a:extLst>
              <a:ext uri="{FF2B5EF4-FFF2-40B4-BE49-F238E27FC236}">
                <a16:creationId xmlns:a16="http://schemas.microsoft.com/office/drawing/2014/main" id="{77385C52-C78D-0A1A-E657-3AA7C13F2261}"/>
              </a:ext>
            </a:extLst>
          </p:cNvPr>
          <p:cNvPicPr>
            <a:picLocks noGrp="1" noChangeAspect="1"/>
          </p:cNvPicPr>
          <p:nvPr>
            <p:ph type="pic" idx="1"/>
          </p:nvPr>
        </p:nvPicPr>
        <p:blipFill>
          <a:blip r:embed="rId3"/>
          <a:srcRect l="27880" r="27880"/>
          <a:stretch>
            <a:fillRect/>
          </a:stretch>
        </p:blipFill>
        <p:spPr>
          <a:xfrm>
            <a:off x="7826477" y="0"/>
            <a:ext cx="4365523" cy="6586538"/>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617109" y="167148"/>
            <a:ext cx="4659919" cy="914400"/>
          </a:xfrm>
        </p:spPr>
        <p:txBody>
          <a:bodyPr anchor="b"/>
          <a:lstStyle/>
          <a:p>
            <a:r>
              <a:rPr lang="en-US" dirty="0"/>
              <a:t>What is bank</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137652" y="1081548"/>
            <a:ext cx="11139376" cy="5515897"/>
          </a:xfrm>
        </p:spPr>
        <p:txBody>
          <a:bodyPr/>
          <a:lstStyle/>
          <a:p>
            <a:r>
              <a:rPr lang="en-US" b="1" cap="none" dirty="0"/>
              <a:t>Financial Institute:  </a:t>
            </a:r>
            <a:r>
              <a:rPr lang="en-US" cap="none" dirty="0"/>
              <a:t>A bank is a financial institution that accepts deposit, makes loans, and offers a variety of other financial services to its customers, including individuals ,businesses and organization.</a:t>
            </a:r>
          </a:p>
          <a:p>
            <a:endParaRPr lang="en-US" cap="none" dirty="0"/>
          </a:p>
          <a:p>
            <a:r>
              <a:rPr lang="en-US" b="1" cap="none" dirty="0"/>
              <a:t>Regulatory Oversight : </a:t>
            </a:r>
            <a:r>
              <a:rPr lang="en-US" cap="none" dirty="0"/>
              <a:t>Banks operate under the supervision and regulation of the financial system and protecting the interests of depositors and consumers.</a:t>
            </a:r>
          </a:p>
          <a:p>
            <a:endParaRPr lang="en-US" cap="none" dirty="0"/>
          </a:p>
          <a:p>
            <a:r>
              <a:rPr lang="en-US" b="1" cap="none" dirty="0"/>
              <a:t>Intermediary Role : </a:t>
            </a:r>
            <a:r>
              <a:rPr lang="en-US" cap="none" dirty="0"/>
              <a:t>Banks act as intermediaries between those with surplus funds (depositors) and those in need of capital(borrowers), facilitating the transfer of money and the allocation of resources in the economy.</a:t>
            </a:r>
          </a:p>
          <a:p>
            <a:endParaRPr lang="en-US" cap="none" dirty="0"/>
          </a:p>
          <a:p>
            <a:r>
              <a:rPr lang="en-US" b="1" cap="none" dirty="0"/>
              <a:t>Diverse Services : </a:t>
            </a:r>
            <a:r>
              <a:rPr lang="en-US" cap="none" dirty="0"/>
              <a:t>Modern banks offer a wide range of services, including deposit accounts, loan products, payment processing , investment options, and a variety of other financial services tailored to the needs of their customers.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75303"/>
            <a:ext cx="7534656" cy="550607"/>
          </a:xfrm>
        </p:spPr>
        <p:txBody>
          <a:bodyPr/>
          <a:lstStyle/>
          <a:p>
            <a:r>
              <a:rPr lang="en-US" dirty="0"/>
              <a:t>Types of Banks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366684"/>
            <a:ext cx="7150608" cy="4029004"/>
          </a:xfrm>
        </p:spPr>
        <p:txBody>
          <a:bodyPr/>
          <a:lstStyle/>
          <a:p>
            <a:r>
              <a:rPr lang="en-US" b="1" dirty="0"/>
              <a:t>Commercial banks :</a:t>
            </a:r>
            <a:r>
              <a:rPr lang="en-US" dirty="0"/>
              <a:t> Commercial banks are the most common type of bank, accepting deposits from the public and providing loans, credit, and other financial services to individuals and businesses.</a:t>
            </a:r>
          </a:p>
          <a:p>
            <a:r>
              <a:rPr lang="en-US" b="1" dirty="0"/>
              <a:t>Central Banks </a:t>
            </a:r>
            <a:r>
              <a:rPr lang="en-US" dirty="0"/>
              <a:t>:Central banks are responsible for managing a country's monetary policy , regulating the banking system, and ensuring financial stability. They are usually owned by the government and play a crucial role in the economy.</a:t>
            </a:r>
          </a:p>
          <a:p>
            <a:r>
              <a:rPr lang="en-US" b="1" dirty="0"/>
              <a:t>Investment Banks : </a:t>
            </a:r>
            <a:r>
              <a:rPr lang="en-US" dirty="0"/>
              <a:t>Investment</a:t>
            </a:r>
            <a:r>
              <a:rPr lang="en-US" b="1" dirty="0"/>
              <a:t> </a:t>
            </a:r>
            <a:r>
              <a:rPr lang="en-US" dirty="0"/>
              <a:t>banks focus on providing investment-related services, such as underwriting securities, facilitating mergers and acquisitions, and providing strategic financial advice to corporations and governments.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294968"/>
            <a:ext cx="10360152" cy="1248697"/>
          </a:xfrm>
        </p:spPr>
        <p:txBody>
          <a:bodyPr anchor="b"/>
          <a:lstStyle/>
          <a:p>
            <a:r>
              <a:rPr lang="en-US" dirty="0"/>
              <a:t>Core Banking Function</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85135" y="1838633"/>
            <a:ext cx="11602065" cy="4632018"/>
          </a:xfrm>
        </p:spPr>
        <p:txBody>
          <a:bodyPr>
            <a:normAutofit lnSpcReduction="10000"/>
          </a:bodyPr>
          <a:lstStyle/>
          <a:p>
            <a:r>
              <a:rPr lang="en-US" b="1" cap="none" dirty="0"/>
              <a:t>Deposit services : </a:t>
            </a:r>
            <a:r>
              <a:rPr lang="en-US" cap="none" dirty="0"/>
              <a:t>Banks accept various types of deposits, such as savings accounts , checking accounts, and time deposits (CDs), and provide secure storage and management of these funds.</a:t>
            </a:r>
          </a:p>
          <a:p>
            <a:endParaRPr lang="en-US" cap="none" dirty="0"/>
          </a:p>
          <a:p>
            <a:r>
              <a:rPr lang="en-US" b="1" cap="none" dirty="0"/>
              <a:t>Payment and transfer services </a:t>
            </a:r>
            <a:r>
              <a:rPr lang="en-US" cap="none" dirty="0"/>
              <a:t>: Banks facilitate the movement of money through various payment methods, including checks, electronic funds transfers, and mobile banking, enabling transactions and the flow of money in the economy.</a:t>
            </a:r>
          </a:p>
          <a:p>
            <a:endParaRPr lang="en-US" cap="none" dirty="0"/>
          </a:p>
          <a:p>
            <a:r>
              <a:rPr lang="en-US" b="1" cap="none" dirty="0"/>
              <a:t>Lending services : </a:t>
            </a:r>
            <a:r>
              <a:rPr lang="en-US" cap="none" dirty="0"/>
              <a:t>Banks use the deposits they hold to provide loans to individuals , businesses, and other organizations, earning interest on these loan sand supporting economic growth.</a:t>
            </a:r>
          </a:p>
          <a:p>
            <a:endParaRPr lang="en-US" cap="none" dirty="0"/>
          </a:p>
          <a:p>
            <a:r>
              <a:rPr lang="en-US" b="1" cap="none" dirty="0"/>
              <a:t>Additional services : </a:t>
            </a:r>
            <a:r>
              <a:rPr lang="en-US" cap="none" dirty="0"/>
              <a:t>Banks often offer a range of additional services, such as wealth management, investment products, foreign exchange, and advisory services, catering to the diverse financial</a:t>
            </a:r>
          </a:p>
          <a:p>
            <a:r>
              <a:rPr lang="en-US" cap="none" dirty="0"/>
              <a:t>needs of their customer .</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Deposit  services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10628671" cy="3877055"/>
          </a:xfrm>
        </p:spPr>
        <p:txBody>
          <a:bodyPr/>
          <a:lstStyle/>
          <a:p>
            <a:r>
              <a:rPr lang="en-US" b="1" dirty="0"/>
              <a:t>Savings Accounts :  </a:t>
            </a:r>
            <a:r>
              <a:rPr lang="en-US" dirty="0"/>
              <a:t>Banks offer savings accounts that allow customers to deposit money and earn interest on their balances, providing a safe and convenient way to save and grow their funds.</a:t>
            </a:r>
          </a:p>
          <a:p>
            <a:endParaRPr lang="en-US" dirty="0"/>
          </a:p>
          <a:p>
            <a:r>
              <a:rPr lang="en-US" b="1" dirty="0"/>
              <a:t>Checking Accounts : </a:t>
            </a:r>
            <a:r>
              <a:rPr lang="en-US" dirty="0"/>
              <a:t>Checking accounts are the most common type of bank account , enabling customers to deposit, withdraw, and transfer money, as well as pay bills and make purchases using checks or debit cards.</a:t>
            </a:r>
          </a:p>
          <a:p>
            <a:endParaRPr lang="en-US" dirty="0"/>
          </a:p>
          <a:p>
            <a:r>
              <a:rPr lang="en-US" b="1" dirty="0"/>
              <a:t>Time Deposits (CDs) : </a:t>
            </a:r>
            <a:r>
              <a:rPr lang="en-US" dirty="0"/>
              <a:t>Time deposits, also known as certificates of deposit (CDs), area counts where customers agree to leave their money on deposit for a fixed period in exchange for a higher interest rate.</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Lending Services</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76784" y="2039112"/>
            <a:ext cx="11104627" cy="4519004"/>
          </a:xfrm>
        </p:spPr>
        <p:txBody>
          <a:bodyPr/>
          <a:lstStyle/>
          <a:p>
            <a:r>
              <a:rPr lang="en-US" b="1" dirty="0"/>
              <a:t>Personal Loans : </a:t>
            </a:r>
            <a:r>
              <a:rPr lang="en-US" dirty="0"/>
              <a:t>Banks offer a variety of personal loan products, including secured loans(such as auto loans or home equity loans) and unsecured loans (such as personal lines of credit or debt consolidation loans), to meet the financial needs of individual customers.</a:t>
            </a:r>
          </a:p>
          <a:p>
            <a:endParaRPr lang="en-US" dirty="0"/>
          </a:p>
          <a:p>
            <a:r>
              <a:rPr lang="en-US" b="1" dirty="0"/>
              <a:t>Business Loans : </a:t>
            </a:r>
            <a:r>
              <a:rPr lang="en-US" dirty="0"/>
              <a:t>Banks provide business loans to help companies fund their operations , expand their operations, or invest in new projects. These loans can be in the form of term loans, lines of credit , or commercial mortgages.</a:t>
            </a:r>
          </a:p>
          <a:p>
            <a:endParaRPr lang="en-US" dirty="0"/>
          </a:p>
          <a:p>
            <a:r>
              <a:rPr lang="en-US" b="1" dirty="0"/>
              <a:t>Mortgage Loans : </a:t>
            </a:r>
            <a:r>
              <a:rPr lang="en-US" dirty="0"/>
              <a:t>Banks are a primary source of mortgage loans, which are used by individuals and families to purchase or refinance residential properties . </a:t>
            </a:r>
          </a:p>
          <a:p>
            <a:r>
              <a:rPr lang="en-US" dirty="0"/>
              <a:t>Mortgage loans are typically secured by the property being financed</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245806"/>
            <a:ext cx="7534656" cy="668595"/>
          </a:xfrm>
        </p:spPr>
        <p:txBody>
          <a:bodyPr/>
          <a:lstStyle/>
          <a:p>
            <a:r>
              <a:rPr lang="en-US" dirty="0"/>
              <a:t>Payment And Transfer Service</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314632" y="2039110"/>
            <a:ext cx="10884309" cy="4666489"/>
          </a:xfrm>
        </p:spPr>
        <p:txBody>
          <a:bodyPr/>
          <a:lstStyle/>
          <a:p>
            <a:r>
              <a:rPr lang="en-US" b="1" dirty="0"/>
              <a:t>Checks : </a:t>
            </a:r>
            <a:r>
              <a:rPr lang="en-US" dirty="0"/>
              <a:t>Banks provide check-writing capabilities , allowing customers to make payments by writing checks drawn on their accounts .</a:t>
            </a:r>
          </a:p>
          <a:p>
            <a:r>
              <a:rPr lang="en-US" b="1" dirty="0"/>
              <a:t>Debit Cards : </a:t>
            </a:r>
            <a:r>
              <a:rPr lang="en-US" dirty="0"/>
              <a:t>Debit cards enable customers to make   purchases and withdraw cash directly from their checking accounts, providing a convenient alternative to cash .</a:t>
            </a:r>
          </a:p>
          <a:p>
            <a:r>
              <a:rPr lang="en-US" b="1" dirty="0"/>
              <a:t>Wire Transfers : </a:t>
            </a:r>
            <a:r>
              <a:rPr lang="en-US" dirty="0"/>
              <a:t>Banks facilitate the secure and rapid transfer of funds between accounts, both domestically and internationally, through wire transfer services .</a:t>
            </a:r>
          </a:p>
          <a:p>
            <a:r>
              <a:rPr lang="en-US" b="1" dirty="0"/>
              <a:t>Mobile Banking : </a:t>
            </a:r>
            <a:r>
              <a:rPr lang="en-US" dirty="0"/>
              <a:t>Banks offer mobile banking apps and online platforms, allowing customers to manage their accounts, make payments ,and transfer funds from the convenience of their smartphones or computers .</a:t>
            </a:r>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{F555DED0-BF07-462D-973E-804EA8225845}tf11964407_win32</Template>
  <TotalTime>79</TotalTime>
  <Words>1027</Words>
  <Application>Microsoft Office PowerPoint</Application>
  <PresentationFormat>Widescreen</PresentationFormat>
  <Paragraphs>70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Gill Sans Nova Light</vt:lpstr>
      <vt:lpstr>Sagona Book</vt:lpstr>
      <vt:lpstr>Custom</vt:lpstr>
      <vt:lpstr>          Centurion University , BBSR  presentation On  Bank And Its Function  PRESENTED BY  Debaraj Nayak- 240301130035 Krishna Kanta Mohanty-240301490001 Aantarik Mondal- 245701180043 Bishwajit Das-240 Omm Nayak-240301370109 Subhranshu  Kumar Parhi- 240301370117           </vt:lpstr>
      <vt:lpstr>Content Page </vt:lpstr>
      <vt:lpstr>  INTRODUCTION   . Bank are essential to the financial system , linking  savers with borrowers .  . They accept  deposit , provide loans , process  payments and support economic growth by ensuring the smooth flow of capital.</vt:lpstr>
      <vt:lpstr>What is bank</vt:lpstr>
      <vt:lpstr>Types of Banks</vt:lpstr>
      <vt:lpstr>Core Banking Function</vt:lpstr>
      <vt:lpstr>Deposit  services</vt:lpstr>
      <vt:lpstr>Lending Services</vt:lpstr>
      <vt:lpstr>Payment And Transfer Service</vt:lpstr>
      <vt:lpstr>Additional Services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Pritiprangya Dash</dc:creator>
  <cp:lastModifiedBy>Pritiprangya Dash</cp:lastModifiedBy>
  <cp:revision>2</cp:revision>
  <dcterms:created xsi:type="dcterms:W3CDTF">2024-11-10T13:44:13Z</dcterms:created>
  <dcterms:modified xsi:type="dcterms:W3CDTF">2024-11-10T15:05:49Z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