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82" r:id="rId4"/>
    <p:sldId id="258" r:id="rId5"/>
    <p:sldId id="266" r:id="rId6"/>
    <p:sldId id="268" r:id="rId7"/>
    <p:sldId id="270" r:id="rId8"/>
    <p:sldId id="271" r:id="rId9"/>
    <p:sldId id="272" r:id="rId10"/>
    <p:sldId id="285" r:id="rId11"/>
    <p:sldId id="274" r:id="rId12"/>
    <p:sldId id="284" r:id="rId13"/>
    <p:sldId id="260" r:id="rId14"/>
    <p:sldId id="264" r:id="rId15"/>
    <p:sldId id="277" r:id="rId16"/>
    <p:sldId id="279" r:id="rId17"/>
    <p:sldId id="278" r:id="rId18"/>
    <p:sldId id="276" r:id="rId19"/>
    <p:sldId id="281"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133"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E9FED-4A5A-440E-9ADD-96E04009DFF9}" type="datetimeFigureOut">
              <a:rPr lang="en-US" smtClean="0"/>
              <a:pPr/>
              <a:t>4/28/2017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7E8E53-FB47-4CBB-8CE0-B6A37821A0A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C7E8E53-FB47-4CBB-8CE0-B6A37821A0A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7E8E53-FB47-4CBB-8CE0-B6A37821A0A1}" type="slidenum">
              <a:rPr lang="en-US" smtClean="0"/>
              <a:pPr/>
              <a:t>2</a:t>
            </a:fld>
            <a:endParaRPr lang="en-US"/>
          </a:p>
        </p:txBody>
      </p:sp>
    </p:spTree>
    <p:extLst>
      <p:ext uri="{BB962C8B-B14F-4D97-AF65-F5344CB8AC3E}">
        <p14:creationId xmlns:p14="http://schemas.microsoft.com/office/powerpoint/2010/main" val="1290893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D4560C-E380-1943-B5D7-49A23CA338C0}"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D4560C-E380-1943-B5D7-49A23CA338C0}"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D4560C-E380-1943-B5D7-49A23CA338C0}" type="datetimeFigureOut">
              <a:rPr lang="en-US" smtClean="0"/>
              <a:pPr/>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D4560C-E380-1943-B5D7-49A23CA338C0}"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D4560C-E380-1943-B5D7-49A23CA338C0}" type="datetimeFigureOut">
              <a:rPr lang="en-US" smtClean="0"/>
              <a:pPr/>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D4560C-E380-1943-B5D7-49A23CA338C0}" type="datetimeFigureOut">
              <a:rPr lang="en-US" smtClean="0"/>
              <a:pPr/>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4560C-E380-1943-B5D7-49A23CA338C0}" type="datetimeFigureOut">
              <a:rPr lang="en-US" smtClean="0"/>
              <a:pPr/>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D4560C-E380-1943-B5D7-49A23CA338C0}" type="datetimeFigureOut">
              <a:rPr lang="en-US" smtClean="0"/>
              <a:pPr/>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560C-E380-1943-B5D7-49A23CA338C0}" type="datetimeFigureOut">
              <a:rPr lang="en-US" smtClean="0"/>
              <a:pPr/>
              <a:t>4/28/2017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9" name="Picture 8" descr="Block3.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jpg"/>
          <p:cNvPicPr>
            <a:picLocks noChangeAspect="1"/>
          </p:cNvPicPr>
          <p:nvPr/>
        </p:nvPicPr>
        <p:blipFill>
          <a:blip r:embed="rId3"/>
          <a:stretch>
            <a:fillRect/>
          </a:stretch>
        </p:blipFill>
        <p:spPr>
          <a:xfrm>
            <a:off x="0" y="1016000"/>
            <a:ext cx="9144000" cy="5842000"/>
          </a:xfrm>
          <a:prstGeom prst="rect">
            <a:avLst/>
          </a:prstGeom>
          <a:blipFill dpi="0" rotWithShape="1">
            <a:blip r:embed="rId4">
              <a:alphaModFix amt="14000"/>
            </a:blip>
            <a:srcRect/>
            <a:tile tx="0" ty="0" sx="100000" sy="100000" flip="none" algn="tl"/>
          </a:blipFill>
        </p:spPr>
      </p:pic>
      <p:sp>
        <p:nvSpPr>
          <p:cNvPr id="2" name="TextBox 1"/>
          <p:cNvSpPr txBox="1"/>
          <p:nvPr/>
        </p:nvSpPr>
        <p:spPr>
          <a:xfrm>
            <a:off x="1301261" y="4325816"/>
            <a:ext cx="3516924" cy="1508105"/>
          </a:xfrm>
          <a:prstGeom prst="rect">
            <a:avLst/>
          </a:prstGeom>
          <a:noFill/>
        </p:spPr>
        <p:txBody>
          <a:bodyPr wrap="square" rtlCol="0">
            <a:spAutoFit/>
          </a:bodyPr>
          <a:lstStyle/>
          <a:p>
            <a:r>
              <a:rPr lang="en-US" sz="2000">
                <a:solidFill>
                  <a:schemeClr val="bg1"/>
                </a:solidFill>
                <a:effectLst>
                  <a:outerShdw blurRad="50800" dist="38100" dir="2700000" algn="tl" rotWithShape="0">
                    <a:prstClr val="black">
                      <a:alpha val="40000"/>
                    </a:prstClr>
                  </a:outerShdw>
                </a:effectLst>
              </a:rPr>
              <a:t>Group 7</a:t>
            </a:r>
          </a:p>
          <a:p>
            <a:r>
              <a:rPr lang="en-US">
                <a:solidFill>
                  <a:schemeClr val="bg1"/>
                </a:solidFill>
                <a:effectLst>
                  <a:outerShdw blurRad="50800" dist="38100" dir="2700000" algn="tl" rotWithShape="0">
                    <a:prstClr val="black">
                      <a:alpha val="40000"/>
                    </a:prstClr>
                  </a:outerShdw>
                </a:effectLst>
              </a:rPr>
              <a:t>Debarati Saha</a:t>
            </a:r>
          </a:p>
          <a:p>
            <a:r>
              <a:rPr lang="en-US">
                <a:solidFill>
                  <a:schemeClr val="bg1"/>
                </a:solidFill>
                <a:effectLst>
                  <a:outerShdw blurRad="50800" dist="38100" dir="2700000" algn="tl" rotWithShape="0">
                    <a:prstClr val="black">
                      <a:alpha val="40000"/>
                    </a:prstClr>
                  </a:outerShdw>
                </a:effectLst>
              </a:rPr>
              <a:t>Soumya Chava</a:t>
            </a:r>
          </a:p>
          <a:p>
            <a:r>
              <a:rPr lang="en-US">
                <a:solidFill>
                  <a:schemeClr val="bg1"/>
                </a:solidFill>
                <a:effectLst>
                  <a:outerShdw blurRad="50800" dist="38100" dir="2700000" algn="tl" rotWithShape="0">
                    <a:prstClr val="black">
                      <a:alpha val="40000"/>
                    </a:prstClr>
                  </a:outerShdw>
                </a:effectLst>
              </a:rPr>
              <a:t>Hanyaqian Yuan</a:t>
            </a:r>
          </a:p>
          <a:p>
            <a:r>
              <a:rPr lang="en-US">
                <a:solidFill>
                  <a:schemeClr val="bg1"/>
                </a:solidFill>
                <a:effectLst>
                  <a:outerShdw blurRad="50800" dist="38100" dir="2700000" algn="tl" rotWithShape="0">
                    <a:prstClr val="black">
                      <a:alpha val="40000"/>
                    </a:prstClr>
                  </a:outerShdw>
                </a:effectLst>
              </a:rPr>
              <a:t>Eyohas Haile</a:t>
            </a:r>
          </a:p>
        </p:txBody>
      </p:sp>
      <p:sp>
        <p:nvSpPr>
          <p:cNvPr id="3" name="TextBox 2"/>
          <p:cNvSpPr txBox="1"/>
          <p:nvPr/>
        </p:nvSpPr>
        <p:spPr>
          <a:xfrm>
            <a:off x="1969477" y="1485900"/>
            <a:ext cx="5389685" cy="646331"/>
          </a:xfrm>
          <a:prstGeom prst="rect">
            <a:avLst/>
          </a:prstGeom>
          <a:noFill/>
          <a:ln>
            <a:solidFill>
              <a:schemeClr val="bg1"/>
            </a:solidFill>
          </a:ln>
        </p:spPr>
        <p:txBody>
          <a:bodyPr wrap="square" rtlCol="0">
            <a:spAutoFit/>
          </a:bodyPr>
          <a:lstStyle/>
          <a:p>
            <a:pPr algn="ctr"/>
            <a:r>
              <a:rPr lang="en-US" sz="3600">
                <a:solidFill>
                  <a:schemeClr val="bg1"/>
                </a:solidFill>
                <a:effectLst>
                  <a:outerShdw blurRad="50800" dist="38100" dir="2700000" algn="tl" rotWithShape="0">
                    <a:prstClr val="black">
                      <a:alpha val="40000"/>
                    </a:prstClr>
                  </a:outerShdw>
                </a:effectLst>
              </a:rPr>
              <a:t>Data Management Project </a:t>
            </a:r>
          </a:p>
        </p:txBody>
      </p:sp>
    </p:spTree>
    <p:extLst>
      <p:ext uri="{BB962C8B-B14F-4D97-AF65-F5344CB8AC3E}">
        <p14:creationId xmlns:p14="http://schemas.microsoft.com/office/powerpoint/2010/main" val="127344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670" y="100073"/>
            <a:ext cx="8229600" cy="608746"/>
          </a:xfrm>
        </p:spPr>
        <p:txBody>
          <a:bodyPr>
            <a:normAutofit fontScale="90000"/>
          </a:bodyPr>
          <a:lstStyle/>
          <a:p>
            <a:r>
              <a:rPr lang="en-US">
                <a:solidFill>
                  <a:schemeClr val="bg1"/>
                </a:solidFill>
              </a:rPr>
              <a:t>Trainer ERD</a:t>
            </a:r>
          </a:p>
        </p:txBody>
      </p:sp>
      <p:sp>
        <p:nvSpPr>
          <p:cNvPr id="3" name="Content Placeholder 2"/>
          <p:cNvSpPr>
            <a:spLocks noGrp="1"/>
          </p:cNvSpPr>
          <p:nvPr>
            <p:ph idx="1"/>
          </p:nvPr>
        </p:nvSpPr>
        <p:spPr>
          <a:xfrm>
            <a:off x="457200" y="1692276"/>
            <a:ext cx="8229600" cy="4525963"/>
          </a:xfrm>
        </p:spPr>
        <p:txBody>
          <a:bodyPr/>
          <a:lstStyle/>
          <a:p>
            <a:endParaRPr lang="en-US"/>
          </a:p>
        </p:txBody>
      </p:sp>
      <p:pic>
        <p:nvPicPr>
          <p:cNvPr id="6" name="Picture 5"/>
          <p:cNvPicPr>
            <a:picLocks noChangeAspect="1"/>
          </p:cNvPicPr>
          <p:nvPr/>
        </p:nvPicPr>
        <p:blipFill>
          <a:blip r:embed="rId2"/>
          <a:stretch>
            <a:fillRect/>
          </a:stretch>
        </p:blipFill>
        <p:spPr>
          <a:xfrm>
            <a:off x="1086779" y="1722756"/>
            <a:ext cx="7051382" cy="4503692"/>
          </a:xfrm>
          <a:prstGeom prst="rect">
            <a:avLst/>
          </a:prstGeom>
        </p:spPr>
      </p:pic>
      <p:pic>
        <p:nvPicPr>
          <p:cNvPr id="7" name="Picture 6" descr="Image result for my fitness pal logo"/>
          <p:cNvPicPr>
            <a:picLocks noChangeAspect="1" noChangeArrowheads="1"/>
          </p:cNvPicPr>
          <p:nvPr/>
        </p:nvPicPr>
        <p:blipFill rotWithShape="1">
          <a:blip r:embed="rId3"/>
          <a:srcRect t="20487" b="23762"/>
          <a:stretch/>
        </p:blipFill>
        <p:spPr bwMode="auto">
          <a:xfrm>
            <a:off x="7195040" y="6093063"/>
            <a:ext cx="1905000" cy="729763"/>
          </a:xfrm>
          <a:prstGeom prst="rect">
            <a:avLst/>
          </a:prstGeom>
          <a:noFill/>
        </p:spPr>
      </p:pic>
    </p:spTree>
    <p:extLst>
      <p:ext uri="{BB962C8B-B14F-4D97-AF65-F5344CB8AC3E}">
        <p14:creationId xmlns:p14="http://schemas.microsoft.com/office/powerpoint/2010/main" val="354291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52" y="1413113"/>
            <a:ext cx="8229601" cy="3255602"/>
          </a:xfrm>
        </p:spPr>
        <p:txBody>
          <a:bodyPr>
            <a:noAutofit/>
          </a:bodyPr>
          <a:lstStyle/>
          <a:p>
            <a:pPr marL="0">
              <a:lnSpc>
                <a:spcPct val="115000"/>
              </a:lnSpc>
              <a:spcBef>
                <a:spcPts val="0"/>
              </a:spcBef>
            </a:pPr>
            <a:r>
              <a:rPr lang="en-US" sz="2000"/>
              <a:t>Any two users who are friends with each other can challenge each other to compare what portion of their target weight goal (loss/gain) they have achieved in a certain period of time. These challenges will be pre-established in the app.</a:t>
            </a:r>
          </a:p>
          <a:p>
            <a:pPr marL="0">
              <a:lnSpc>
                <a:spcPct val="115000"/>
              </a:lnSpc>
              <a:spcBef>
                <a:spcPts val="0"/>
              </a:spcBef>
            </a:pPr>
            <a:r>
              <a:rPr lang="en-US" sz="2000"/>
              <a:t>To achieve this we added 1 new entities to the ERD that is Challenges. Each challenge will have a unique challenge ID. This entity will also store user Id of the challenger, the user ID of the opponent, the start_date and end_date of the challenge.</a:t>
            </a:r>
            <a:br>
              <a:rPr lang="en-US" sz="2000"/>
            </a:br>
            <a:endParaRPr lang="en-US" sz="2000">
              <a:ea typeface="Calibri"/>
              <a:cs typeface="Times New Roman"/>
            </a:endParaRPr>
          </a:p>
        </p:txBody>
      </p:sp>
      <p:pic>
        <p:nvPicPr>
          <p:cNvPr id="6" name="Picture 5" descr="Image result for my fitness pal logo"/>
          <p:cNvPicPr>
            <a:picLocks noChangeAspect="1" noChangeArrowheads="1"/>
          </p:cNvPicPr>
          <p:nvPr/>
        </p:nvPicPr>
        <p:blipFill rotWithShape="1">
          <a:blip r:embed="rId2"/>
          <a:srcRect t="20487" b="23762"/>
          <a:stretch/>
        </p:blipFill>
        <p:spPr bwMode="auto">
          <a:xfrm>
            <a:off x="7195040" y="6093063"/>
            <a:ext cx="1905000" cy="729763"/>
          </a:xfrm>
          <a:prstGeom prst="rect">
            <a:avLst/>
          </a:prstGeom>
          <a:noFill/>
        </p:spPr>
      </p:pic>
      <p:sp>
        <p:nvSpPr>
          <p:cNvPr id="9" name="Title 1"/>
          <p:cNvSpPr>
            <a:spLocks noGrp="1"/>
          </p:cNvSpPr>
          <p:nvPr>
            <p:ph type="title"/>
          </p:nvPr>
        </p:nvSpPr>
        <p:spPr>
          <a:xfrm>
            <a:off x="395653" y="0"/>
            <a:ext cx="8229600" cy="792734"/>
          </a:xfrm>
        </p:spPr>
        <p:txBody>
          <a:bodyPr>
            <a:normAutofit/>
          </a:bodyPr>
          <a:lstStyle/>
          <a:p>
            <a:r>
              <a:rPr lang="en-US" sz="3600">
                <a:solidFill>
                  <a:schemeClr val="bg1"/>
                </a:solidFill>
                <a:ea typeface="Times New Roman"/>
                <a:cs typeface="Calibri"/>
              </a:rPr>
              <a:t>New Feature 2 - Challenges</a:t>
            </a:r>
            <a:endParaRPr lang="en-US" sz="3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p:cNvPicPr>
            <a:picLocks noChangeAspect="1"/>
          </p:cNvPicPr>
          <p:nvPr/>
        </p:nvPicPr>
        <p:blipFill>
          <a:blip r:embed="rId2"/>
          <a:stretch>
            <a:fillRect/>
          </a:stretch>
        </p:blipFill>
        <p:spPr>
          <a:xfrm>
            <a:off x="434704" y="1956245"/>
            <a:ext cx="8256461" cy="3737698"/>
          </a:xfrm>
          <a:prstGeom prst="rect">
            <a:avLst/>
          </a:prstGeom>
        </p:spPr>
      </p:pic>
      <p:sp>
        <p:nvSpPr>
          <p:cNvPr id="5" name="Content Placeholder 4"/>
          <p:cNvSpPr>
            <a:spLocks noGrp="1"/>
          </p:cNvSpPr>
          <p:nvPr>
            <p:ph idx="1"/>
          </p:nvPr>
        </p:nvSpPr>
        <p:spPr/>
        <p:txBody>
          <a:bodyPr/>
          <a:lstStyle/>
          <a:p>
            <a:endParaRPr lang="en-US"/>
          </a:p>
        </p:txBody>
      </p:sp>
      <p:pic>
        <p:nvPicPr>
          <p:cNvPr id="9" name="Picture 8" descr="Image result for my fitness pal logo"/>
          <p:cNvPicPr>
            <a:picLocks noChangeAspect="1" noChangeArrowheads="1"/>
          </p:cNvPicPr>
          <p:nvPr/>
        </p:nvPicPr>
        <p:blipFill rotWithShape="1">
          <a:blip r:embed="rId3"/>
          <a:srcRect t="20487" b="23762"/>
          <a:stretch/>
        </p:blipFill>
        <p:spPr bwMode="auto">
          <a:xfrm>
            <a:off x="7195040" y="6093063"/>
            <a:ext cx="1905000" cy="729763"/>
          </a:xfrm>
          <a:prstGeom prst="rect">
            <a:avLst/>
          </a:prstGeom>
          <a:noFill/>
        </p:spPr>
      </p:pic>
      <p:sp>
        <p:nvSpPr>
          <p:cNvPr id="12" name="Title 1"/>
          <p:cNvSpPr>
            <a:spLocks noGrp="1"/>
          </p:cNvSpPr>
          <p:nvPr>
            <p:ph type="title"/>
          </p:nvPr>
        </p:nvSpPr>
        <p:spPr>
          <a:xfrm>
            <a:off x="395652" y="0"/>
            <a:ext cx="8247185" cy="792734"/>
          </a:xfrm>
        </p:spPr>
        <p:txBody>
          <a:bodyPr>
            <a:normAutofit/>
          </a:bodyPr>
          <a:lstStyle/>
          <a:p>
            <a:r>
              <a:rPr lang="en-US">
                <a:solidFill>
                  <a:schemeClr val="bg1"/>
                </a:solidFill>
                <a:cs typeface="Calibri"/>
              </a:rPr>
              <a:t>Challenges ERD</a:t>
            </a:r>
            <a:endParaRPr lang="en-US">
              <a:solidFill>
                <a:schemeClr val="bg1"/>
              </a:solidFill>
            </a:endParaRPr>
          </a:p>
        </p:txBody>
      </p:sp>
    </p:spTree>
    <p:extLst>
      <p:ext uri="{BB962C8B-B14F-4D97-AF65-F5344CB8AC3E}">
        <p14:creationId xmlns:p14="http://schemas.microsoft.com/office/powerpoint/2010/main" val="1561097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67" y="5"/>
            <a:ext cx="8229600" cy="821267"/>
          </a:xfrm>
        </p:spPr>
        <p:txBody>
          <a:bodyPr/>
          <a:lstStyle/>
          <a:p>
            <a:r>
              <a:rPr lang="en-US">
                <a:solidFill>
                  <a:schemeClr val="bg1"/>
                </a:solidFill>
              </a:rPr>
              <a:t>Updated ERD</a:t>
            </a:r>
          </a:p>
        </p:txBody>
      </p:sp>
      <p:sp>
        <p:nvSpPr>
          <p:cNvPr id="4" name="Content Placeholder 3"/>
          <p:cNvSpPr>
            <a:spLocks noGrp="1"/>
          </p:cNvSpPr>
          <p:nvPr>
            <p:ph idx="1"/>
          </p:nvPr>
        </p:nvSpPr>
        <p:spPr/>
        <p:txBody>
          <a:bodyPr/>
          <a:lstStyle/>
          <a:p>
            <a:endParaRPr lang="en-US"/>
          </a:p>
        </p:txBody>
      </p:sp>
      <p:sp>
        <p:nvSpPr>
          <p:cNvPr id="6"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a:picLocks noChangeAspect="1"/>
          </p:cNvPicPr>
          <p:nvPr/>
        </p:nvPicPr>
        <p:blipFill>
          <a:blip r:embed="rId2"/>
          <a:stretch>
            <a:fillRect/>
          </a:stretch>
        </p:blipFill>
        <p:spPr>
          <a:xfrm>
            <a:off x="385233" y="1101226"/>
            <a:ext cx="8373534" cy="57266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492" y="1"/>
            <a:ext cx="7029451" cy="773724"/>
          </a:xfrm>
        </p:spPr>
        <p:txBody>
          <a:bodyPr>
            <a:normAutofit/>
          </a:bodyPr>
          <a:lstStyle/>
          <a:p>
            <a:r>
              <a:rPr lang="en-US" sz="3600" b="1">
                <a:solidFill>
                  <a:schemeClr val="bg1"/>
                </a:solidFill>
              </a:rPr>
              <a:t>Scenario 1 – Calorie Intake</a:t>
            </a:r>
          </a:p>
        </p:txBody>
      </p:sp>
      <p:pic>
        <p:nvPicPr>
          <p:cNvPr id="6" name="Picture 5"/>
          <p:cNvPicPr/>
          <p:nvPr/>
        </p:nvPicPr>
        <p:blipFill rotWithShape="1">
          <a:blip r:embed="rId2" cstate="print"/>
          <a:srcRect l="-609" t="25336" r="43924" b="-25336"/>
          <a:stretch/>
        </p:blipFill>
        <p:spPr>
          <a:xfrm>
            <a:off x="527538" y="3253154"/>
            <a:ext cx="4914900" cy="3157904"/>
          </a:xfrm>
          <a:prstGeom prst="rect">
            <a:avLst/>
          </a:prstGeom>
          <a:ln w="3175">
            <a:solidFill>
              <a:schemeClr val="tx1"/>
            </a:solidFill>
          </a:ln>
        </p:spPr>
      </p:pic>
      <p:sp>
        <p:nvSpPr>
          <p:cNvPr id="7" name="Content Placeholder 6"/>
          <p:cNvSpPr>
            <a:spLocks noGrp="1"/>
          </p:cNvSpPr>
          <p:nvPr>
            <p:ph idx="1"/>
          </p:nvPr>
        </p:nvSpPr>
        <p:spPr>
          <a:xfrm>
            <a:off x="404446" y="1125417"/>
            <a:ext cx="8229600" cy="2277206"/>
          </a:xfrm>
        </p:spPr>
        <p:txBody>
          <a:bodyPr>
            <a:noAutofit/>
          </a:bodyPr>
          <a:lstStyle/>
          <a:p>
            <a:pPr marL="0" indent="0">
              <a:buNone/>
            </a:pPr>
            <a:r>
              <a:rPr lang="en-US" sz="1500" b="1" dirty="0"/>
              <a:t>Calories consumed by users per day, calculated from their food log.</a:t>
            </a:r>
            <a:br>
              <a:rPr lang="en-US" sz="1500" b="1" u="sng" dirty="0"/>
            </a:br>
            <a:br>
              <a:rPr lang="en-US" sz="1500" b="1" u="sng" dirty="0"/>
            </a:br>
            <a:r>
              <a:rPr lang="en-US" sz="1500" dirty="0"/>
              <a:t>Select USERID, FOODLOG.FoodLogDATE, </a:t>
            </a:r>
          </a:p>
          <a:p>
            <a:pPr marL="0" indent="0">
              <a:buNone/>
            </a:pPr>
            <a:r>
              <a:rPr lang="en-US" sz="1500" dirty="0"/>
              <a:t>SUM(FOOD.FoodCalories*foodlog.NoOfServing) AS TOTAL_CALORIES_CONSUMED </a:t>
            </a:r>
          </a:p>
          <a:p>
            <a:pPr marL="0" indent="0">
              <a:buNone/>
            </a:pPr>
            <a:r>
              <a:rPr lang="en-US" sz="1500" dirty="0"/>
              <a:t>FROM FOODLOG,FOOD </a:t>
            </a:r>
          </a:p>
          <a:p>
            <a:pPr marL="0" indent="0">
              <a:buNone/>
            </a:pPr>
            <a:r>
              <a:rPr lang="en-US" sz="1500" dirty="0"/>
              <a:t>WHERE FOOD.FOODID=FOODLOG.FOODID </a:t>
            </a:r>
          </a:p>
          <a:p>
            <a:pPr marL="0" indent="0">
              <a:buNone/>
            </a:pPr>
            <a:r>
              <a:rPr lang="en-US" sz="1500" dirty="0"/>
              <a:t>GROUP BY USERID, FOODLOG.FoodLogDate</a:t>
            </a:r>
          </a:p>
          <a:p>
            <a:pPr marL="0" indent="0">
              <a:buNone/>
            </a:pP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srcRect t="3974" r="8718"/>
          <a:stretch/>
        </p:blipFill>
        <p:spPr bwMode="auto">
          <a:xfrm>
            <a:off x="571500" y="3182815"/>
            <a:ext cx="8185638" cy="3398814"/>
          </a:xfrm>
          <a:prstGeom prst="rect">
            <a:avLst/>
          </a:prstGeom>
          <a:ln w="3175">
            <a:solidFill>
              <a:schemeClr val="tx1"/>
            </a:solidFill>
          </a:ln>
          <a:extLst>
            <a:ext uri="{53640926-AAD7-44D8-BBD7-CCE9431645EC}">
              <a14:shadowObscured xmlns:a14="http://schemas.microsoft.com/office/drawing/2010/main"/>
            </a:ext>
          </a:extLst>
        </p:spPr>
      </p:pic>
      <p:sp>
        <p:nvSpPr>
          <p:cNvPr id="6" name="Content Placeholder 5"/>
          <p:cNvSpPr>
            <a:spLocks noGrp="1"/>
          </p:cNvSpPr>
          <p:nvPr>
            <p:ph idx="1"/>
          </p:nvPr>
        </p:nvSpPr>
        <p:spPr>
          <a:xfrm>
            <a:off x="457200" y="1160585"/>
            <a:ext cx="8229600" cy="1881554"/>
          </a:xfrm>
        </p:spPr>
        <p:txBody>
          <a:bodyPr>
            <a:normAutofit fontScale="47500" lnSpcReduction="20000"/>
          </a:bodyPr>
          <a:lstStyle/>
          <a:p>
            <a:pPr marL="0" indent="0">
              <a:buNone/>
            </a:pPr>
            <a:r>
              <a:rPr lang="en-US" b="1" dirty="0"/>
              <a:t>Calories consumed by users per day per meal:</a:t>
            </a:r>
          </a:p>
          <a:p>
            <a:pPr marL="0" indent="0">
              <a:buNone/>
            </a:pPr>
            <a:endParaRPr lang="en-US" b="1" dirty="0"/>
          </a:p>
          <a:p>
            <a:pPr marL="0" indent="0">
              <a:buNone/>
            </a:pPr>
            <a:r>
              <a:rPr lang="en-US" dirty="0"/>
              <a:t> Select USERID, FOODLOG.FoodLogDATE, foodlog.TypeOfMeal, </a:t>
            </a:r>
          </a:p>
          <a:p>
            <a:pPr marL="0" indent="0">
              <a:buNone/>
            </a:pPr>
            <a:r>
              <a:rPr lang="en-US" dirty="0"/>
              <a:t> SUM(FOOD.FoodCalories*foodlog.NoOfServing) AS TOTAL_CALORIES_CONSUMED </a:t>
            </a:r>
          </a:p>
          <a:p>
            <a:pPr marL="0" indent="0">
              <a:buNone/>
            </a:pPr>
            <a:r>
              <a:rPr lang="en-US" dirty="0"/>
              <a:t> FROM FOODLOG,FOOD </a:t>
            </a:r>
          </a:p>
          <a:p>
            <a:pPr marL="0" indent="0">
              <a:buNone/>
            </a:pPr>
            <a:r>
              <a:rPr lang="en-US" dirty="0"/>
              <a:t> WHERE FOOD.FOODID=FOODLOG.FOODID </a:t>
            </a:r>
          </a:p>
          <a:p>
            <a:pPr marL="0" indent="0">
              <a:buNone/>
            </a:pPr>
            <a:r>
              <a:rPr lang="en-US" dirty="0"/>
              <a:t> GROUP BY USERID, FOODLOG.FoodLogDATE, foodlog.TypeOfMeal</a:t>
            </a:r>
          </a:p>
          <a:p>
            <a:pPr marL="0" indent="0">
              <a:buNone/>
            </a:pPr>
            <a:endParaRPr lang="en-US" dirty="0"/>
          </a:p>
        </p:txBody>
      </p:sp>
      <p:sp>
        <p:nvSpPr>
          <p:cNvPr id="8" name="Title 1"/>
          <p:cNvSpPr>
            <a:spLocks noGrp="1"/>
          </p:cNvSpPr>
          <p:nvPr>
            <p:ph type="title"/>
          </p:nvPr>
        </p:nvSpPr>
        <p:spPr>
          <a:xfrm>
            <a:off x="457200" y="0"/>
            <a:ext cx="8229600" cy="723900"/>
          </a:xfrm>
        </p:spPr>
        <p:txBody>
          <a:bodyPr>
            <a:normAutofit/>
          </a:bodyPr>
          <a:lstStyle/>
          <a:p>
            <a:r>
              <a:rPr lang="en-US" sz="3600" b="1">
                <a:solidFill>
                  <a:schemeClr val="bg1"/>
                </a:solidFill>
              </a:rPr>
              <a:t>Scenario 1 – Calorie Intake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23900"/>
          </a:xfrm>
        </p:spPr>
        <p:txBody>
          <a:bodyPr>
            <a:normAutofit/>
          </a:bodyPr>
          <a:lstStyle/>
          <a:p>
            <a:r>
              <a:rPr lang="en-US" sz="3600" b="1">
                <a:solidFill>
                  <a:schemeClr val="bg1"/>
                </a:solidFill>
              </a:rPr>
              <a:t>Scenario 2 – Calorie Burnt</a:t>
            </a:r>
          </a:p>
        </p:txBody>
      </p:sp>
      <p:sp>
        <p:nvSpPr>
          <p:cNvPr id="6" name="Content Placeholder 5"/>
          <p:cNvSpPr>
            <a:spLocks noGrp="1"/>
          </p:cNvSpPr>
          <p:nvPr>
            <p:ph idx="1"/>
          </p:nvPr>
        </p:nvSpPr>
        <p:spPr>
          <a:xfrm>
            <a:off x="457200" y="1179562"/>
            <a:ext cx="7561384" cy="1801030"/>
          </a:xfrm>
        </p:spPr>
        <p:txBody>
          <a:bodyPr>
            <a:noAutofit/>
          </a:bodyPr>
          <a:lstStyle/>
          <a:p>
            <a:pPr marL="0" indent="0">
              <a:buNone/>
            </a:pPr>
            <a:r>
              <a:rPr lang="en-US" sz="1500" b="1"/>
              <a:t>Total calories burnt by a user per day per exercise.</a:t>
            </a:r>
            <a:br>
              <a:rPr lang="en-US" sz="1500"/>
            </a:br>
            <a:br>
              <a:rPr lang="en-US" sz="1500" b="1" u="sng"/>
            </a:br>
            <a:r>
              <a:rPr lang="en-US" sz="1500"/>
              <a:t>SELECT userID, exerciselog.ExLogDate, exercise.ExerciseDesc, SUM(exerciselog.Duration*EXERCISE.CalBurnedPerMin) AS TotalCalorie </a:t>
            </a:r>
          </a:p>
          <a:p>
            <a:pPr marL="0" indent="0">
              <a:buNone/>
            </a:pPr>
            <a:r>
              <a:rPr lang="en-US" sz="1500"/>
              <a:t>From Exerciselog join exercise </a:t>
            </a:r>
          </a:p>
          <a:p>
            <a:pPr marL="0" indent="0">
              <a:buNone/>
            </a:pPr>
            <a:r>
              <a:rPr lang="en-US" sz="1500"/>
              <a:t>on exerciselog.ExerciseID=exercise.ExerciseID </a:t>
            </a:r>
          </a:p>
          <a:p>
            <a:pPr marL="0" indent="0">
              <a:buNone/>
            </a:pPr>
            <a:r>
              <a:rPr lang="en-US" sz="1500"/>
              <a:t>GROUP BY userid, ExLogDATE, exerciselogID</a:t>
            </a:r>
          </a:p>
        </p:txBody>
      </p:sp>
      <p:pic>
        <p:nvPicPr>
          <p:cNvPr id="7" name="Picture 6"/>
          <p:cNvPicPr/>
          <p:nvPr/>
        </p:nvPicPr>
        <p:blipFill rotWithShape="1">
          <a:blip r:embed="rId2"/>
          <a:srcRect t="20019" r="6225" b="-1"/>
          <a:stretch/>
        </p:blipFill>
        <p:spPr bwMode="auto">
          <a:xfrm>
            <a:off x="553916" y="3050784"/>
            <a:ext cx="7069015" cy="3534653"/>
          </a:xfrm>
          <a:prstGeom prst="rect">
            <a:avLst/>
          </a:prstGeom>
          <a:ln w="3175">
            <a:solidFill>
              <a:schemeClr val="tx1"/>
            </a:solidFill>
          </a:ln>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rotWithShape="1">
          <a:blip r:embed="rId2" cstate="print"/>
          <a:srcRect t="9521"/>
          <a:stretch/>
        </p:blipFill>
        <p:spPr>
          <a:xfrm>
            <a:off x="562708" y="2998176"/>
            <a:ext cx="8018585" cy="3701561"/>
          </a:xfrm>
          <a:prstGeom prst="rect">
            <a:avLst/>
          </a:prstGeom>
          <a:ln w="3175">
            <a:solidFill>
              <a:schemeClr val="tx1"/>
            </a:solidFill>
          </a:ln>
        </p:spPr>
      </p:pic>
      <p:sp>
        <p:nvSpPr>
          <p:cNvPr id="6" name="Content Placeholder 5"/>
          <p:cNvSpPr>
            <a:spLocks noGrp="1"/>
          </p:cNvSpPr>
          <p:nvPr>
            <p:ph idx="1"/>
          </p:nvPr>
        </p:nvSpPr>
        <p:spPr>
          <a:xfrm>
            <a:off x="457199" y="1107554"/>
            <a:ext cx="8229600" cy="363057"/>
          </a:xfrm>
        </p:spPr>
        <p:txBody>
          <a:bodyPr>
            <a:normAutofit fontScale="55000" lnSpcReduction="20000"/>
          </a:bodyPr>
          <a:lstStyle/>
          <a:p>
            <a:pPr marL="0" indent="0">
              <a:buNone/>
            </a:pPr>
            <a:r>
              <a:rPr lang="en-US" sz="3600" b="1"/>
              <a:t>Total calorie burnt per user per day:</a:t>
            </a:r>
          </a:p>
        </p:txBody>
      </p:sp>
      <p:sp>
        <p:nvSpPr>
          <p:cNvPr id="10" name="Title 1"/>
          <p:cNvSpPr txBox="1">
            <a:spLocks/>
          </p:cNvSpPr>
          <p:nvPr/>
        </p:nvSpPr>
        <p:spPr>
          <a:xfrm>
            <a:off x="457200" y="0"/>
            <a:ext cx="8229600" cy="7239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a:solidFill>
                  <a:schemeClr val="bg1"/>
                </a:solidFill>
              </a:rPr>
              <a:t>Scenario 2 – Calorie Burnt</a:t>
            </a:r>
          </a:p>
        </p:txBody>
      </p:sp>
      <p:sp>
        <p:nvSpPr>
          <p:cNvPr id="11" name="TextBox 10"/>
          <p:cNvSpPr txBox="1"/>
          <p:nvPr/>
        </p:nvSpPr>
        <p:spPr>
          <a:xfrm>
            <a:off x="562708" y="1538653"/>
            <a:ext cx="6559061" cy="132343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a:t>SELECT userID, exerciselog.ExLogDate,</a:t>
            </a:r>
          </a:p>
          <a:p>
            <a:r>
              <a:rPr lang="en-US" sz="1600"/>
              <a:t>SUM(exerciselog.Duration*EXERCISE.CalBurnedPerMin) AS Total </a:t>
            </a:r>
          </a:p>
          <a:p>
            <a:r>
              <a:rPr lang="en-US" sz="1600"/>
              <a:t>From Exerciselog join exercise </a:t>
            </a:r>
          </a:p>
          <a:p>
            <a:r>
              <a:rPr lang="en-US" sz="1600"/>
              <a:t>on exerciselog.ExerciseID=exercise.ExerciseID </a:t>
            </a:r>
          </a:p>
          <a:p>
            <a:r>
              <a:rPr lang="en-US" sz="1600"/>
              <a:t>GROUP BY userid, ExLogDATE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248509"/>
            <a:ext cx="8229600" cy="1046284"/>
          </a:xfrm>
        </p:spPr>
        <p:txBody>
          <a:bodyPr>
            <a:normAutofit fontScale="55000" lnSpcReduction="20000"/>
          </a:bodyPr>
          <a:lstStyle/>
          <a:p>
            <a:pPr marL="0" indent="0">
              <a:buNone/>
            </a:pPr>
            <a:r>
              <a:rPr lang="en-US" b="1"/>
              <a:t>The weight journey of any user, i.e. how much weight a user has lost or gained till date, since he/she has joined the app </a:t>
            </a:r>
          </a:p>
          <a:p>
            <a:pPr marL="0" indent="0">
              <a:buNone/>
            </a:pPr>
            <a:r>
              <a:rPr lang="en-US" i="1"/>
              <a:t>[Users who never logged their weight after joining, the weight loss value will show as ‘0’ for them]</a:t>
            </a:r>
            <a:r>
              <a:rPr lang="en-US"/>
              <a:t>:</a:t>
            </a:r>
          </a:p>
          <a:p>
            <a:pPr marL="0" indent="0">
              <a:buNone/>
            </a:pPr>
            <a:endParaRPr lang="en-US"/>
          </a:p>
        </p:txBody>
      </p:sp>
      <p:sp>
        <p:nvSpPr>
          <p:cNvPr id="9" name="Title 1"/>
          <p:cNvSpPr txBox="1">
            <a:spLocks/>
          </p:cNvSpPr>
          <p:nvPr/>
        </p:nvSpPr>
        <p:spPr>
          <a:xfrm>
            <a:off x="457200" y="0"/>
            <a:ext cx="8229600" cy="7239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a:solidFill>
                  <a:schemeClr val="bg1"/>
                </a:solidFill>
              </a:rPr>
              <a:t>Scenario 3 – Weight Journey</a:t>
            </a:r>
          </a:p>
        </p:txBody>
      </p:sp>
      <p:sp>
        <p:nvSpPr>
          <p:cNvPr id="13" name="TextBox 12"/>
          <p:cNvSpPr txBox="1"/>
          <p:nvPr/>
        </p:nvSpPr>
        <p:spPr>
          <a:xfrm>
            <a:off x="641839" y="2620108"/>
            <a:ext cx="7069015"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t>SELECT u.UserID, u.StartingWeight, gl.Goal_Weight, </a:t>
            </a:r>
          </a:p>
          <a:p>
            <a:r>
              <a:rPr lang="en-US"/>
              <a:t>wl.LatestWeightLogDate,wl.Weight AS LatestWeight, </a:t>
            </a:r>
          </a:p>
          <a:p>
            <a:r>
              <a:rPr lang="en-US"/>
              <a:t>COALESCE((u.StartingWeight-wl.Weight),0) AS WeightLoss</a:t>
            </a:r>
          </a:p>
          <a:p>
            <a:r>
              <a:rPr lang="en-US"/>
              <a:t>FROM User AS u INNER JOIN goallog AS gl ON u.userID = gl.UserID </a:t>
            </a:r>
          </a:p>
          <a:p>
            <a:r>
              <a:rPr lang="en-US"/>
              <a:t>LEFT JOIN</a:t>
            </a:r>
          </a:p>
          <a:p>
            <a:r>
              <a:rPr lang="en-US"/>
              <a:t>(select UserID, Weight, max(weightLogDate) as LatestWeightLogDate</a:t>
            </a:r>
          </a:p>
          <a:p>
            <a:r>
              <a:rPr lang="en-US"/>
              <a:t>    from weightlog</a:t>
            </a:r>
          </a:p>
          <a:p>
            <a:r>
              <a:rPr lang="en-US"/>
              <a:t>    group by UserID) wl</a:t>
            </a:r>
          </a:p>
          <a:p>
            <a:r>
              <a:rPr lang="en-US"/>
              <a:t>    ON wl.UserID = u.UserID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Image result for my fitness pal logo"/>
          <p:cNvPicPr>
            <a:picLocks noChangeAspect="1" noChangeArrowheads="1"/>
          </p:cNvPicPr>
          <p:nvPr/>
        </p:nvPicPr>
        <p:blipFill>
          <a:blip r:embed="rId2"/>
          <a:srcRect/>
          <a:stretch>
            <a:fillRect/>
          </a:stretch>
        </p:blipFill>
        <p:spPr bwMode="auto">
          <a:xfrm>
            <a:off x="7239000" y="5895974"/>
            <a:ext cx="1905000" cy="962026"/>
          </a:xfrm>
          <a:prstGeom prst="rect">
            <a:avLst/>
          </a:prstGeom>
          <a:noFill/>
        </p:spPr>
      </p:pic>
      <p:pic>
        <p:nvPicPr>
          <p:cNvPr id="12" name="Picture 11"/>
          <p:cNvPicPr/>
          <p:nvPr/>
        </p:nvPicPr>
        <p:blipFill>
          <a:blip r:embed="rId3" cstate="print"/>
          <a:stretch>
            <a:fillRect/>
          </a:stretch>
        </p:blipFill>
        <p:spPr>
          <a:xfrm>
            <a:off x="685800" y="1860323"/>
            <a:ext cx="8001000" cy="4248150"/>
          </a:xfrm>
          <a:prstGeom prst="rect">
            <a:avLst/>
          </a:prstGeom>
        </p:spPr>
      </p:pic>
      <p:sp>
        <p:nvSpPr>
          <p:cNvPr id="6" name="Content Placeholder 5"/>
          <p:cNvSpPr>
            <a:spLocks noGrp="1"/>
          </p:cNvSpPr>
          <p:nvPr>
            <p:ph idx="1"/>
          </p:nvPr>
        </p:nvSpPr>
        <p:spPr/>
        <p:txBody>
          <a:bodyPr/>
          <a:lstStyle/>
          <a:p>
            <a:pPr marL="0" indent="0">
              <a:buNone/>
            </a:pPr>
            <a:endParaRPr lang="en-US"/>
          </a:p>
        </p:txBody>
      </p:sp>
      <p:sp>
        <p:nvSpPr>
          <p:cNvPr id="13" name="Title 1"/>
          <p:cNvSpPr txBox="1">
            <a:spLocks/>
          </p:cNvSpPr>
          <p:nvPr/>
        </p:nvSpPr>
        <p:spPr>
          <a:xfrm>
            <a:off x="457200" y="0"/>
            <a:ext cx="8229600" cy="7239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a:solidFill>
                  <a:schemeClr val="bg1"/>
                </a:solidFill>
              </a:rPr>
              <a:t>Scenario 3 – Weight Journey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81307"/>
          </a:xfrm>
        </p:spPr>
        <p:txBody>
          <a:bodyPr/>
          <a:lstStyle/>
          <a:p>
            <a:r>
              <a:rPr lang="en-US">
                <a:solidFill>
                  <a:schemeClr val="bg1"/>
                </a:solidFill>
              </a:rPr>
              <a:t>Introduction</a:t>
            </a:r>
          </a:p>
        </p:txBody>
      </p:sp>
      <p:sp>
        <p:nvSpPr>
          <p:cNvPr id="3" name="Content Placeholder 2"/>
          <p:cNvSpPr>
            <a:spLocks noGrp="1"/>
          </p:cNvSpPr>
          <p:nvPr>
            <p:ph idx="1"/>
          </p:nvPr>
        </p:nvSpPr>
        <p:spPr>
          <a:xfrm>
            <a:off x="457200" y="1285875"/>
            <a:ext cx="8229600" cy="4871744"/>
          </a:xfrm>
        </p:spPr>
        <p:txBody>
          <a:bodyPr>
            <a:normAutofit fontScale="92500" lnSpcReduction="20000"/>
          </a:bodyPr>
          <a:lstStyle/>
          <a:p>
            <a:pPr marL="0">
              <a:lnSpc>
                <a:spcPct val="115000"/>
              </a:lnSpc>
              <a:spcBef>
                <a:spcPts val="0"/>
              </a:spcBef>
              <a:spcAft>
                <a:spcPts val="1000"/>
              </a:spcAft>
              <a:buNone/>
            </a:pPr>
            <a:r>
              <a:rPr lang="en-US" sz="2000">
                <a:ea typeface="Calibri"/>
                <a:cs typeface="Calibri"/>
              </a:rPr>
              <a:t>MyFitnessPal is an online calorie counter which helps users to lose weight by tracking calorie intake and calorie burnt quickly.</a:t>
            </a:r>
            <a:endParaRPr lang="en-US" sz="1800">
              <a:ea typeface="Calibri"/>
              <a:cs typeface="Times New Roman"/>
            </a:endParaRPr>
          </a:p>
          <a:p>
            <a:pPr marL="0" marR="0">
              <a:lnSpc>
                <a:spcPct val="115000"/>
              </a:lnSpc>
              <a:spcBef>
                <a:spcPts val="0"/>
              </a:spcBef>
              <a:spcAft>
                <a:spcPts val="1000"/>
              </a:spcAft>
              <a:buNone/>
            </a:pPr>
            <a:r>
              <a:rPr lang="en-US" sz="2000"/>
              <a:t>This app solves a real-life purpose of fitness and weight management and relies strongly on its database. It has several features and is extensive.  Having a “structured database” is of utmost importance for the app, and that’s why we chose myfitnesspal.</a:t>
            </a:r>
            <a:br>
              <a:rPr lang="en-US" sz="2000"/>
            </a:br>
            <a:br>
              <a:rPr lang="en-US" sz="2000"/>
            </a:br>
            <a:r>
              <a:rPr lang="en-US" sz="2000">
                <a:ea typeface="Calibri"/>
                <a:cs typeface="Calibri"/>
              </a:rPr>
              <a:t>We will design a database to facilitate the following functions:</a:t>
            </a:r>
            <a:endParaRPr lang="en-US" sz="1800">
              <a:ea typeface="Calibri"/>
              <a:cs typeface="Times New Roman"/>
            </a:endParaRPr>
          </a:p>
          <a:p>
            <a:pPr marL="0" marR="0">
              <a:lnSpc>
                <a:spcPct val="115000"/>
              </a:lnSpc>
              <a:spcBef>
                <a:spcPts val="0"/>
              </a:spcBef>
              <a:spcAft>
                <a:spcPts val="1000"/>
              </a:spcAft>
            </a:pPr>
            <a:r>
              <a:rPr lang="en-US" sz="2000">
                <a:ea typeface="Calibri"/>
                <a:cs typeface="Calibri"/>
              </a:rPr>
              <a:t>Create user profile</a:t>
            </a:r>
            <a:endParaRPr lang="en-US" sz="1800">
              <a:ea typeface="Calibri"/>
              <a:cs typeface="Times New Roman"/>
            </a:endParaRPr>
          </a:p>
          <a:p>
            <a:pPr marL="0" marR="0">
              <a:lnSpc>
                <a:spcPct val="115000"/>
              </a:lnSpc>
              <a:spcBef>
                <a:spcPts val="0"/>
              </a:spcBef>
              <a:spcAft>
                <a:spcPts val="1000"/>
              </a:spcAft>
            </a:pPr>
            <a:r>
              <a:rPr lang="en-US" sz="2000">
                <a:ea typeface="Calibri"/>
                <a:cs typeface="Calibri"/>
              </a:rPr>
              <a:t>Record the food intake and the corresponding calorie intake</a:t>
            </a:r>
            <a:endParaRPr lang="en-US" sz="1800">
              <a:ea typeface="Calibri"/>
              <a:cs typeface="Times New Roman"/>
            </a:endParaRPr>
          </a:p>
          <a:p>
            <a:pPr marL="0" marR="0">
              <a:lnSpc>
                <a:spcPct val="115000"/>
              </a:lnSpc>
              <a:spcBef>
                <a:spcPts val="0"/>
              </a:spcBef>
              <a:spcAft>
                <a:spcPts val="1000"/>
              </a:spcAft>
            </a:pPr>
            <a:r>
              <a:rPr lang="en-US" sz="2000">
                <a:ea typeface="Calibri"/>
                <a:cs typeface="Calibri"/>
              </a:rPr>
              <a:t>Record the exercise and corresponding calorie burnt</a:t>
            </a:r>
            <a:endParaRPr lang="en-US" sz="1800">
              <a:ea typeface="Calibri"/>
              <a:cs typeface="Times New Roman"/>
            </a:endParaRPr>
          </a:p>
          <a:p>
            <a:pPr marL="0" marR="0">
              <a:lnSpc>
                <a:spcPct val="115000"/>
              </a:lnSpc>
              <a:spcBef>
                <a:spcPts val="0"/>
              </a:spcBef>
              <a:spcAft>
                <a:spcPts val="1000"/>
              </a:spcAft>
            </a:pPr>
            <a:r>
              <a:rPr lang="en-US" sz="2000">
                <a:ea typeface="Calibri"/>
                <a:cs typeface="Calibri"/>
              </a:rPr>
              <a:t>Record water consumption</a:t>
            </a:r>
            <a:endParaRPr lang="en-US" sz="1800">
              <a:ea typeface="Calibri"/>
              <a:cs typeface="Times New Roman"/>
            </a:endParaRPr>
          </a:p>
          <a:p>
            <a:pPr marL="0" marR="0">
              <a:lnSpc>
                <a:spcPct val="115000"/>
              </a:lnSpc>
              <a:spcBef>
                <a:spcPts val="0"/>
              </a:spcBef>
              <a:spcAft>
                <a:spcPts val="1000"/>
              </a:spcAft>
            </a:pPr>
            <a:r>
              <a:rPr lang="en-US" sz="2000">
                <a:ea typeface="Calibri"/>
                <a:cs typeface="Calibri"/>
              </a:rPr>
              <a:t>Set Goals for themselves</a:t>
            </a:r>
            <a:endParaRPr lang="en-US" sz="1800">
              <a:ea typeface="Calibri"/>
              <a:cs typeface="Times New Roman"/>
            </a:endParaRPr>
          </a:p>
          <a:p>
            <a:pPr>
              <a:buNone/>
            </a:pPr>
            <a:endParaRPr lang="en-US" sz="2000"/>
          </a:p>
        </p:txBody>
      </p:sp>
      <p:pic>
        <p:nvPicPr>
          <p:cNvPr id="4" name="Picture 4" descr="Image result for my fitness pal logo"/>
          <p:cNvPicPr>
            <a:picLocks noChangeAspect="1" noChangeArrowheads="1"/>
          </p:cNvPicPr>
          <p:nvPr/>
        </p:nvPicPr>
        <p:blipFill rotWithShape="1">
          <a:blip r:embed="rId3"/>
          <a:srcRect t="20487" b="23762"/>
          <a:stretch/>
        </p:blipFill>
        <p:spPr bwMode="auto">
          <a:xfrm>
            <a:off x="7195040" y="6110647"/>
            <a:ext cx="1905000" cy="7297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Image result for my fitness pal logo"/>
          <p:cNvPicPr>
            <a:picLocks noChangeAspect="1" noChangeArrowheads="1"/>
          </p:cNvPicPr>
          <p:nvPr/>
        </p:nvPicPr>
        <p:blipFill>
          <a:blip r:embed="rId2"/>
          <a:srcRect/>
          <a:stretch>
            <a:fillRect/>
          </a:stretch>
        </p:blipFill>
        <p:spPr bwMode="auto">
          <a:xfrm>
            <a:off x="7239000" y="5895974"/>
            <a:ext cx="1905000" cy="962026"/>
          </a:xfrm>
          <a:prstGeom prst="rect">
            <a:avLst/>
          </a:prstGeom>
          <a:noFill/>
        </p:spPr>
      </p:pic>
      <p:sp>
        <p:nvSpPr>
          <p:cNvPr id="10" name="TextBox 9"/>
          <p:cNvSpPr txBox="1"/>
          <p:nvPr/>
        </p:nvSpPr>
        <p:spPr>
          <a:xfrm>
            <a:off x="857250" y="2495550"/>
            <a:ext cx="7486650" cy="1323439"/>
          </a:xfrm>
          <a:prstGeom prst="rect">
            <a:avLst/>
          </a:prstGeom>
          <a:noFill/>
        </p:spPr>
        <p:txBody>
          <a:bodyPr wrap="square" rtlCol="0">
            <a:spAutoFit/>
          </a:bodyPr>
          <a:lstStyle/>
          <a:p>
            <a:pPr algn="ctr"/>
            <a:r>
              <a:rPr lang="en-US" sz="8000"/>
              <a:t> 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16222" y="1078084"/>
            <a:ext cx="8370578" cy="5665616"/>
          </a:xfrm>
          <a:prstGeom prst="rect">
            <a:avLst/>
          </a:prstGeom>
        </p:spPr>
      </p:pic>
      <p:sp>
        <p:nvSpPr>
          <p:cNvPr id="2" name="Title 1"/>
          <p:cNvSpPr>
            <a:spLocks noGrp="1"/>
          </p:cNvSpPr>
          <p:nvPr>
            <p:ph type="title"/>
          </p:nvPr>
        </p:nvSpPr>
        <p:spPr>
          <a:xfrm>
            <a:off x="3121269" y="20415"/>
            <a:ext cx="2901462" cy="838200"/>
          </a:xfrm>
        </p:spPr>
        <p:txBody>
          <a:bodyPr/>
          <a:lstStyle/>
          <a:p>
            <a:r>
              <a:rPr lang="en-US" b="1">
                <a:solidFill>
                  <a:schemeClr val="bg1"/>
                </a:solidFill>
              </a:rPr>
              <a:t>ERD</a:t>
            </a:r>
          </a:p>
        </p:txBody>
      </p:sp>
      <p:pic>
        <p:nvPicPr>
          <p:cNvPr id="1026" name="Picture 2" descr="Image result for my fitness pal logo"/>
          <p:cNvPicPr>
            <a:picLocks noChangeAspect="1" noChangeArrowheads="1"/>
          </p:cNvPicPr>
          <p:nvPr/>
        </p:nvPicPr>
        <p:blipFill>
          <a:blip r:embed="rId3"/>
          <a:srcRect/>
          <a:stretch>
            <a:fillRect/>
          </a:stretch>
        </p:blipFill>
        <p:spPr bwMode="auto">
          <a:xfrm>
            <a:off x="6202280" y="-538607"/>
            <a:ext cx="2941720" cy="1956245"/>
          </a:xfrm>
          <a:prstGeom prst="rect">
            <a:avLst/>
          </a:prstGeom>
          <a:blipFill dpi="0" rotWithShape="1">
            <a:blip r:embed="rId4">
              <a:alphaModFix amt="0"/>
            </a:blip>
            <a:srcRect/>
            <a:tile tx="0" ty="0" sx="100000" sy="100000" flip="none" algn="tl"/>
          </a: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446" y="1107581"/>
            <a:ext cx="8396654" cy="5211762"/>
          </a:xfrm>
        </p:spPr>
        <p:txBody>
          <a:bodyPr>
            <a:noAutofit/>
          </a:bodyPr>
          <a:lstStyle/>
          <a:p>
            <a:pPr marL="0" marR="0">
              <a:lnSpc>
                <a:spcPct val="115000"/>
              </a:lnSpc>
              <a:spcBef>
                <a:spcPts val="0"/>
              </a:spcBef>
              <a:spcAft>
                <a:spcPts val="1000"/>
              </a:spcAft>
              <a:buNone/>
            </a:pPr>
            <a:r>
              <a:rPr lang="en-US" sz="1500" b="1" u="sng">
                <a:ea typeface="Calibri"/>
                <a:cs typeface="Calibri"/>
              </a:rPr>
              <a:t>User</a:t>
            </a:r>
            <a:endParaRPr lang="en-US" sz="1500" b="1" u="sng">
              <a:ea typeface="Calibri"/>
              <a:cs typeface="Times New Roman"/>
            </a:endParaRPr>
          </a:p>
          <a:p>
            <a:pPr marL="0" marR="0" algn="just">
              <a:lnSpc>
                <a:spcPct val="115000"/>
              </a:lnSpc>
              <a:spcBef>
                <a:spcPts val="0"/>
              </a:spcBef>
              <a:spcAft>
                <a:spcPts val="1000"/>
              </a:spcAft>
              <a:buNone/>
            </a:pPr>
            <a:r>
              <a:rPr lang="en-US" sz="1500">
                <a:ea typeface="Calibri"/>
                <a:cs typeface="Calibri"/>
              </a:rPr>
              <a:t>Every user needs to create a profile to use the application. The user database will store the name, date of birth, current weight, height, country of origin, ZIP code Goal Weight and Join Date of the user.</a:t>
            </a:r>
          </a:p>
          <a:p>
            <a:pPr marL="0" marR="0">
              <a:lnSpc>
                <a:spcPct val="115000"/>
              </a:lnSpc>
              <a:spcBef>
                <a:spcPts val="0"/>
              </a:spcBef>
              <a:spcAft>
                <a:spcPts val="1000"/>
              </a:spcAft>
              <a:buNone/>
            </a:pPr>
            <a:br>
              <a:rPr lang="en-US" sz="1500">
                <a:ea typeface="Calibri"/>
                <a:cs typeface="Calibri"/>
              </a:rPr>
            </a:br>
            <a:r>
              <a:rPr lang="en-US" sz="1500" b="1" u="sng">
                <a:ea typeface="Calibri"/>
                <a:cs typeface="Calibri"/>
              </a:rPr>
              <a:t>Calories Consumed</a:t>
            </a:r>
          </a:p>
          <a:p>
            <a:pPr marL="0" marR="0" algn="just">
              <a:lnSpc>
                <a:spcPct val="115000"/>
              </a:lnSpc>
              <a:spcBef>
                <a:spcPts val="0"/>
              </a:spcBef>
              <a:spcAft>
                <a:spcPts val="1000"/>
              </a:spcAft>
              <a:buNone/>
            </a:pPr>
            <a:r>
              <a:rPr lang="en-US" sz="1500">
                <a:ea typeface="Calibri"/>
                <a:cs typeface="Calibri"/>
              </a:rPr>
              <a:t>The Database enables users to view the calories consumed by them. This is facilitated by the </a:t>
            </a:r>
            <a:r>
              <a:rPr lang="en-US" sz="1500" b="1">
                <a:ea typeface="Calibri"/>
                <a:cs typeface="Calibri"/>
              </a:rPr>
              <a:t> User, Food </a:t>
            </a:r>
            <a:r>
              <a:rPr lang="en-US" sz="1500">
                <a:ea typeface="Calibri"/>
                <a:cs typeface="Calibri"/>
              </a:rPr>
              <a:t>&amp; </a:t>
            </a:r>
            <a:r>
              <a:rPr lang="en-US" sz="1500" b="1">
                <a:ea typeface="Calibri"/>
                <a:cs typeface="Calibri"/>
              </a:rPr>
              <a:t>Food Log </a:t>
            </a:r>
            <a:r>
              <a:rPr lang="en-US" sz="1500">
                <a:ea typeface="Calibri"/>
                <a:cs typeface="Calibri"/>
              </a:rPr>
              <a:t>entities. </a:t>
            </a:r>
          </a:p>
          <a:p>
            <a:pPr marL="0" marR="0" algn="just">
              <a:lnSpc>
                <a:spcPct val="115000"/>
              </a:lnSpc>
              <a:spcBef>
                <a:spcPts val="0"/>
              </a:spcBef>
              <a:spcAft>
                <a:spcPts val="1000"/>
              </a:spcAft>
              <a:buNone/>
            </a:pPr>
            <a:r>
              <a:rPr lang="en-US" sz="1500">
                <a:ea typeface="Calibri"/>
                <a:cs typeface="Calibri"/>
              </a:rPr>
              <a:t>The food database will store all different kind of foods a person can eat.  Each food will have a corresponding name, Calorie Content, Protein, Fat, Carbs, Weight and Serving Unit.</a:t>
            </a:r>
            <a:endParaRPr lang="en-US" sz="1500">
              <a:ea typeface="Calibri"/>
              <a:cs typeface="Times New Roman"/>
            </a:endParaRPr>
          </a:p>
          <a:p>
            <a:pPr marL="0" marR="0" algn="just">
              <a:lnSpc>
                <a:spcPct val="115000"/>
              </a:lnSpc>
              <a:spcBef>
                <a:spcPts val="0"/>
              </a:spcBef>
              <a:spcAft>
                <a:spcPts val="1000"/>
              </a:spcAft>
              <a:buNone/>
            </a:pPr>
            <a:r>
              <a:rPr lang="en-US" sz="1500">
                <a:ea typeface="Calibri"/>
                <a:cs typeface="Calibri"/>
              </a:rPr>
              <a:t>Whenever User eats something, they will create a record in </a:t>
            </a:r>
            <a:r>
              <a:rPr lang="en-US" sz="1500" err="1">
                <a:ea typeface="Calibri"/>
                <a:cs typeface="Calibri"/>
              </a:rPr>
              <a:t>Food_Log</a:t>
            </a:r>
            <a:r>
              <a:rPr lang="en-US" sz="1500">
                <a:ea typeface="Calibri"/>
                <a:cs typeface="Calibri"/>
              </a:rPr>
              <a:t> table, mentioning when they had that food, in which meal (Breakfast/lunch/dinner), and the number of servings they had. The food log table stores details such as Date, Meal type and No. of servings.</a:t>
            </a:r>
          </a:p>
          <a:p>
            <a:pPr lvl="0" algn="just"/>
            <a:r>
              <a:rPr lang="en-US" sz="1500"/>
              <a:t>Each User can have </a:t>
            </a:r>
            <a:r>
              <a:rPr lang="en-US" sz="1500" u="sng"/>
              <a:t>0 to many</a:t>
            </a:r>
            <a:r>
              <a:rPr lang="en-US" sz="1500"/>
              <a:t> Food logs and every food log will be associated with </a:t>
            </a:r>
            <a:r>
              <a:rPr lang="en-US" sz="1500" u="sng"/>
              <a:t>one and only one</a:t>
            </a:r>
            <a:r>
              <a:rPr lang="en-US" sz="1500"/>
              <a:t> User.</a:t>
            </a:r>
          </a:p>
          <a:p>
            <a:pPr lvl="0" algn="just"/>
            <a:r>
              <a:rPr lang="en-US" sz="1500"/>
              <a:t>Each Food log can have one and only one  food item and any food item can be used 0 to many food logs.</a:t>
            </a:r>
          </a:p>
          <a:p>
            <a:pPr marL="0" marR="0">
              <a:lnSpc>
                <a:spcPct val="115000"/>
              </a:lnSpc>
              <a:spcBef>
                <a:spcPts val="0"/>
              </a:spcBef>
              <a:spcAft>
                <a:spcPts val="1000"/>
              </a:spcAft>
              <a:buNone/>
            </a:pPr>
            <a:endParaRPr lang="en-US" sz="1500">
              <a:ea typeface="Calibri"/>
              <a:cs typeface="Times New Roman"/>
            </a:endParaRPr>
          </a:p>
        </p:txBody>
      </p:sp>
      <p:sp>
        <p:nvSpPr>
          <p:cNvPr id="8" name="Title 1"/>
          <p:cNvSpPr>
            <a:spLocks noGrp="1"/>
          </p:cNvSpPr>
          <p:nvPr>
            <p:ph type="title"/>
          </p:nvPr>
        </p:nvSpPr>
        <p:spPr>
          <a:xfrm>
            <a:off x="2277208" y="20415"/>
            <a:ext cx="4589585" cy="838200"/>
          </a:xfrm>
        </p:spPr>
        <p:txBody>
          <a:bodyPr>
            <a:normAutofit/>
          </a:bodyPr>
          <a:lstStyle/>
          <a:p>
            <a:r>
              <a:rPr lang="en-US" b="1">
                <a:solidFill>
                  <a:schemeClr val="bg1"/>
                </a:solidFill>
              </a:rPr>
              <a:t>ERD Breakdown</a:t>
            </a:r>
          </a:p>
        </p:txBody>
      </p:sp>
      <p:pic>
        <p:nvPicPr>
          <p:cNvPr id="9" name="Picture 4" descr="Image result for my fitness pal logo"/>
          <p:cNvPicPr>
            <a:picLocks noChangeAspect="1" noChangeArrowheads="1"/>
          </p:cNvPicPr>
          <p:nvPr/>
        </p:nvPicPr>
        <p:blipFill rotWithShape="1">
          <a:blip r:embed="rId2"/>
          <a:srcRect t="20487" b="23762"/>
          <a:stretch/>
        </p:blipFill>
        <p:spPr bwMode="auto">
          <a:xfrm>
            <a:off x="7195040" y="6110647"/>
            <a:ext cx="1905000" cy="7297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238" y="1189038"/>
            <a:ext cx="8317523" cy="5440362"/>
          </a:xfrm>
        </p:spPr>
        <p:txBody>
          <a:bodyPr>
            <a:normAutofit/>
          </a:bodyPr>
          <a:lstStyle/>
          <a:p>
            <a:pPr marL="0" marR="0">
              <a:lnSpc>
                <a:spcPct val="115000"/>
              </a:lnSpc>
              <a:spcBef>
                <a:spcPts val="0"/>
              </a:spcBef>
              <a:spcAft>
                <a:spcPts val="1000"/>
              </a:spcAft>
              <a:buNone/>
            </a:pPr>
            <a:r>
              <a:rPr lang="en-US" sz="1800" b="1" u="sng">
                <a:ea typeface="Calibri"/>
                <a:cs typeface="Calibri"/>
              </a:rPr>
              <a:t>Calories burned</a:t>
            </a:r>
            <a:endParaRPr lang="en-US" sz="1800" b="1" u="sng">
              <a:ea typeface="Calibri"/>
              <a:cs typeface="Times New Roman"/>
            </a:endParaRPr>
          </a:p>
          <a:p>
            <a:pPr marL="0" marR="0" algn="just">
              <a:lnSpc>
                <a:spcPct val="115000"/>
              </a:lnSpc>
              <a:spcBef>
                <a:spcPts val="0"/>
              </a:spcBef>
              <a:spcAft>
                <a:spcPts val="1000"/>
              </a:spcAft>
              <a:buNone/>
            </a:pPr>
            <a:r>
              <a:rPr lang="en-US" sz="1800">
                <a:solidFill>
                  <a:srgbClr val="000000"/>
                </a:solidFill>
                <a:ea typeface="Times New Roman"/>
                <a:cs typeface="Calibri"/>
              </a:rPr>
              <a:t>Exercise Database is useful for determining the calories burnt through various forms of exercises.  </a:t>
            </a:r>
            <a:endParaRPr lang="en-US" sz="1800">
              <a:ea typeface="Calibri"/>
              <a:cs typeface="Times New Roman"/>
            </a:endParaRPr>
          </a:p>
          <a:p>
            <a:pPr marL="0" marR="0" algn="just">
              <a:lnSpc>
                <a:spcPct val="115000"/>
              </a:lnSpc>
              <a:spcBef>
                <a:spcPts val="0"/>
              </a:spcBef>
              <a:spcAft>
                <a:spcPts val="1000"/>
              </a:spcAft>
              <a:buNone/>
            </a:pPr>
            <a:r>
              <a:rPr lang="en-US" sz="1800">
                <a:ea typeface="Calibri"/>
                <a:cs typeface="Calibri"/>
              </a:rPr>
              <a:t>This is facilitated by the User, Exercise and Exercise Log entities.</a:t>
            </a:r>
          </a:p>
          <a:p>
            <a:pPr marL="0" marR="0" algn="just">
              <a:lnSpc>
                <a:spcPct val="115000"/>
              </a:lnSpc>
              <a:spcBef>
                <a:spcPts val="0"/>
              </a:spcBef>
              <a:spcAft>
                <a:spcPts val="1000"/>
              </a:spcAft>
              <a:buNone/>
            </a:pPr>
            <a:r>
              <a:rPr lang="en-US" sz="1800">
                <a:ea typeface="Calibri"/>
                <a:cs typeface="Calibri"/>
              </a:rPr>
              <a:t>The exercise database will have a unique ID (Exercise_ID) for each exercise, description and calories burnt per minute.</a:t>
            </a:r>
          </a:p>
          <a:p>
            <a:pPr marL="0" marR="0" algn="just">
              <a:lnSpc>
                <a:spcPct val="115000"/>
              </a:lnSpc>
              <a:spcBef>
                <a:spcPts val="0"/>
              </a:spcBef>
              <a:spcAft>
                <a:spcPts val="1000"/>
              </a:spcAft>
              <a:buNone/>
            </a:pPr>
            <a:r>
              <a:rPr lang="en-US" sz="1800">
                <a:ea typeface="Calibri"/>
                <a:cs typeface="Calibri"/>
              </a:rPr>
              <a:t>Exercise log database is useful for recording the exercises the user does each day and how long does every exercise last.</a:t>
            </a:r>
            <a:endParaRPr lang="en-US" sz="1800">
              <a:ea typeface="Calibri"/>
              <a:cs typeface="Times New Roman"/>
            </a:endParaRPr>
          </a:p>
          <a:p>
            <a:pPr lvl="0" algn="just"/>
            <a:r>
              <a:rPr lang="en-US" sz="1800"/>
              <a:t>Each User can have </a:t>
            </a:r>
            <a:r>
              <a:rPr lang="en-US" sz="1800" u="sng"/>
              <a:t>0 to many</a:t>
            </a:r>
            <a:r>
              <a:rPr lang="en-US" sz="1800"/>
              <a:t> Exercise logs and every exercise log will be associated with </a:t>
            </a:r>
            <a:r>
              <a:rPr lang="en-US" sz="1800" u="sng"/>
              <a:t>one and only one</a:t>
            </a:r>
            <a:r>
              <a:rPr lang="en-US" sz="1800"/>
              <a:t> User.</a:t>
            </a:r>
          </a:p>
          <a:p>
            <a:pPr lvl="0" algn="just"/>
            <a:r>
              <a:rPr lang="en-US" sz="1800"/>
              <a:t>Each Exercise log can have </a:t>
            </a:r>
            <a:r>
              <a:rPr lang="en-US" sz="1800" u="sng"/>
              <a:t>one and only one </a:t>
            </a:r>
            <a:r>
              <a:rPr lang="en-US" sz="1800"/>
              <a:t>exercise and any exercise can be used </a:t>
            </a:r>
            <a:r>
              <a:rPr lang="en-US" sz="1800" u="sng"/>
              <a:t>0 to many</a:t>
            </a:r>
            <a:r>
              <a:rPr lang="en-US" sz="1800"/>
              <a:t> exercise logs.</a:t>
            </a:r>
          </a:p>
          <a:p>
            <a:pPr>
              <a:buNone/>
            </a:pPr>
            <a:endParaRPr lang="en-US"/>
          </a:p>
          <a:p>
            <a:endParaRPr lang="en-US"/>
          </a:p>
        </p:txBody>
      </p:sp>
      <p:sp>
        <p:nvSpPr>
          <p:cNvPr id="5" name="Title 1"/>
          <p:cNvSpPr>
            <a:spLocks noGrp="1"/>
          </p:cNvSpPr>
          <p:nvPr>
            <p:ph type="title"/>
          </p:nvPr>
        </p:nvSpPr>
        <p:spPr>
          <a:xfrm>
            <a:off x="1863970" y="20415"/>
            <a:ext cx="5416061" cy="838200"/>
          </a:xfrm>
        </p:spPr>
        <p:txBody>
          <a:bodyPr>
            <a:normAutofit fontScale="90000"/>
          </a:bodyPr>
          <a:lstStyle/>
          <a:p>
            <a:r>
              <a:rPr lang="en-US" b="1">
                <a:solidFill>
                  <a:schemeClr val="bg1"/>
                </a:solidFill>
              </a:rPr>
              <a:t>ERD Breakdown (Cont’d)</a:t>
            </a:r>
          </a:p>
        </p:txBody>
      </p:sp>
      <p:pic>
        <p:nvPicPr>
          <p:cNvPr id="6" name="Picture 4" descr="Image result for my fitness pal logo"/>
          <p:cNvPicPr>
            <a:picLocks noChangeAspect="1" noChangeArrowheads="1"/>
          </p:cNvPicPr>
          <p:nvPr/>
        </p:nvPicPr>
        <p:blipFill rotWithShape="1">
          <a:blip r:embed="rId2"/>
          <a:srcRect t="20487" b="23762"/>
          <a:stretch/>
        </p:blipFill>
        <p:spPr bwMode="auto">
          <a:xfrm>
            <a:off x="7195040" y="6084271"/>
            <a:ext cx="1905000" cy="7297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654" y="1189038"/>
            <a:ext cx="8370277" cy="5440362"/>
          </a:xfrm>
        </p:spPr>
        <p:txBody>
          <a:bodyPr>
            <a:normAutofit/>
          </a:bodyPr>
          <a:lstStyle/>
          <a:p>
            <a:pPr marL="0" marR="0" algn="just">
              <a:lnSpc>
                <a:spcPct val="115000"/>
              </a:lnSpc>
              <a:spcBef>
                <a:spcPts val="0"/>
              </a:spcBef>
              <a:spcAft>
                <a:spcPts val="1000"/>
              </a:spcAft>
              <a:buNone/>
            </a:pPr>
            <a:r>
              <a:rPr lang="en-US" sz="1800" b="1" u="sng">
                <a:ea typeface="Calibri"/>
                <a:cs typeface="Calibri"/>
              </a:rPr>
              <a:t>Water Log</a:t>
            </a:r>
          </a:p>
          <a:p>
            <a:pPr marL="0" marR="0" algn="just">
              <a:lnSpc>
                <a:spcPct val="115000"/>
              </a:lnSpc>
              <a:spcBef>
                <a:spcPts val="0"/>
              </a:spcBef>
              <a:spcAft>
                <a:spcPts val="1000"/>
              </a:spcAft>
              <a:buNone/>
            </a:pPr>
            <a:r>
              <a:rPr lang="en-US" sz="1800">
                <a:ea typeface="Calibri"/>
                <a:cs typeface="Calibri"/>
              </a:rPr>
              <a:t>The water log database stores the amount of water consumed by a user through the day. Each entry has a unique Water_log_ID, Date of Consumption, No. of cups consumed.</a:t>
            </a:r>
          </a:p>
          <a:p>
            <a:pPr lvl="0" algn="just">
              <a:lnSpc>
                <a:spcPct val="115000"/>
              </a:lnSpc>
              <a:spcBef>
                <a:spcPts val="0"/>
              </a:spcBef>
              <a:spcAft>
                <a:spcPts val="1000"/>
              </a:spcAft>
              <a:buFont typeface="Symbol"/>
              <a:buChar char=""/>
            </a:pPr>
            <a:r>
              <a:rPr lang="en-US" sz="1800">
                <a:ea typeface="Calibri"/>
                <a:cs typeface="Calibri"/>
              </a:rPr>
              <a:t>Each user can have 0 to many water logs and each water log will be associated with one and only one user.</a:t>
            </a:r>
            <a:endParaRPr lang="en-US" sz="1600">
              <a:ea typeface="Calibri"/>
              <a:cs typeface="Times New Roman"/>
            </a:endParaRPr>
          </a:p>
          <a:p>
            <a:pPr marL="0" lvl="0" indent="0" algn="just">
              <a:lnSpc>
                <a:spcPct val="115000"/>
              </a:lnSpc>
              <a:spcBef>
                <a:spcPts val="0"/>
              </a:spcBef>
              <a:spcAft>
                <a:spcPts val="1000"/>
              </a:spcAft>
              <a:buNone/>
            </a:pPr>
            <a:r>
              <a:rPr lang="en-US" sz="1800" b="1" u="sng">
                <a:ea typeface="Calibri"/>
                <a:cs typeface="Calibri"/>
              </a:rPr>
              <a:t>Weight Log</a:t>
            </a:r>
          </a:p>
          <a:p>
            <a:pPr marL="0" marR="0" algn="just">
              <a:lnSpc>
                <a:spcPct val="115000"/>
              </a:lnSpc>
              <a:spcBef>
                <a:spcPts val="0"/>
              </a:spcBef>
              <a:spcAft>
                <a:spcPts val="1000"/>
              </a:spcAft>
              <a:buNone/>
            </a:pPr>
            <a:r>
              <a:rPr lang="en-US" sz="1800">
                <a:ea typeface="Calibri"/>
                <a:cs typeface="Calibri"/>
              </a:rPr>
              <a:t>The weight log database stores the changes in weight that the user updates. Each update of weight will have its own unique weight_log_id. It stores further details such as Weight and Date.</a:t>
            </a:r>
            <a:endParaRPr lang="en-US" sz="1600">
              <a:ea typeface="Calibri"/>
              <a:cs typeface="Times New Roman"/>
            </a:endParaRPr>
          </a:p>
          <a:p>
            <a:pPr lvl="0" algn="just">
              <a:lnSpc>
                <a:spcPct val="115000"/>
              </a:lnSpc>
              <a:spcBef>
                <a:spcPts val="0"/>
              </a:spcBef>
              <a:spcAft>
                <a:spcPts val="1000"/>
              </a:spcAft>
              <a:buFont typeface="Symbol"/>
              <a:buChar char=""/>
            </a:pPr>
            <a:r>
              <a:rPr lang="en-US" sz="1800">
                <a:ea typeface="Calibri"/>
                <a:cs typeface="Calibri"/>
              </a:rPr>
              <a:t>Each user can have 0 to many weight logs and each weight log will be associated with one and only one user.</a:t>
            </a:r>
            <a:endParaRPr lang="en-US" sz="1600">
              <a:ea typeface="Calibri"/>
              <a:cs typeface="Times New Roman"/>
            </a:endParaRPr>
          </a:p>
          <a:p>
            <a:pPr>
              <a:buNone/>
            </a:pPr>
            <a:endParaRPr lang="en-US"/>
          </a:p>
          <a:p>
            <a:endParaRPr lang="en-US"/>
          </a:p>
        </p:txBody>
      </p:sp>
      <p:pic>
        <p:nvPicPr>
          <p:cNvPr id="1028" name="Picture 4" descr="Image result for my fitness pal logo"/>
          <p:cNvPicPr>
            <a:picLocks noChangeAspect="1" noChangeArrowheads="1"/>
          </p:cNvPicPr>
          <p:nvPr/>
        </p:nvPicPr>
        <p:blipFill rotWithShape="1">
          <a:blip r:embed="rId2"/>
          <a:srcRect t="20487" b="23762"/>
          <a:stretch/>
        </p:blipFill>
        <p:spPr bwMode="auto">
          <a:xfrm>
            <a:off x="7195040" y="6101856"/>
            <a:ext cx="1905000" cy="729763"/>
          </a:xfrm>
          <a:prstGeom prst="rect">
            <a:avLst/>
          </a:prstGeom>
          <a:noFill/>
        </p:spPr>
      </p:pic>
      <p:sp>
        <p:nvSpPr>
          <p:cNvPr id="5" name="Title 1"/>
          <p:cNvSpPr>
            <a:spLocks noGrp="1"/>
          </p:cNvSpPr>
          <p:nvPr>
            <p:ph type="title"/>
          </p:nvPr>
        </p:nvSpPr>
        <p:spPr>
          <a:xfrm>
            <a:off x="1863970" y="20415"/>
            <a:ext cx="5416061" cy="838200"/>
          </a:xfrm>
        </p:spPr>
        <p:txBody>
          <a:bodyPr>
            <a:normAutofit fontScale="90000"/>
          </a:bodyPr>
          <a:lstStyle/>
          <a:p>
            <a:r>
              <a:rPr lang="en-US" b="1">
                <a:solidFill>
                  <a:schemeClr val="bg1"/>
                </a:solidFill>
              </a:rPr>
              <a:t>ERD Breakdown (Cont’d)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54" y="1232999"/>
            <a:ext cx="8124092" cy="5440362"/>
          </a:xfrm>
        </p:spPr>
        <p:txBody>
          <a:bodyPr>
            <a:normAutofit lnSpcReduction="10000"/>
          </a:bodyPr>
          <a:lstStyle/>
          <a:p>
            <a:pPr marL="0" marR="0">
              <a:lnSpc>
                <a:spcPct val="115000"/>
              </a:lnSpc>
              <a:spcBef>
                <a:spcPts val="0"/>
              </a:spcBef>
              <a:spcAft>
                <a:spcPts val="1000"/>
              </a:spcAft>
              <a:buNone/>
            </a:pPr>
            <a:r>
              <a:rPr lang="en-US" sz="1800" b="1" u="sng">
                <a:ea typeface="Calibri"/>
                <a:cs typeface="Calibri"/>
              </a:rPr>
              <a:t>Goals</a:t>
            </a:r>
            <a:br>
              <a:rPr lang="en-US" sz="1800">
                <a:ea typeface="Calibri"/>
                <a:cs typeface="Calibri"/>
              </a:rPr>
            </a:br>
            <a:br>
              <a:rPr lang="en-US" sz="1800">
                <a:ea typeface="Calibri"/>
                <a:cs typeface="Calibri"/>
              </a:rPr>
            </a:br>
            <a:r>
              <a:rPr lang="en-US" sz="1800">
                <a:ea typeface="Calibri"/>
                <a:cs typeface="Calibri"/>
              </a:rPr>
              <a:t>Each user in the app can set goals for themselves.  They will be advised on how many calories they can consume per day depending on their body weight and their selected goal. They will also be advised how much weight they should gain or lose each week to reach that goal, based on the difficulty level of the goal. </a:t>
            </a:r>
          </a:p>
          <a:p>
            <a:pPr marL="0" marR="0">
              <a:lnSpc>
                <a:spcPct val="115000"/>
              </a:lnSpc>
              <a:spcBef>
                <a:spcPts val="0"/>
              </a:spcBef>
              <a:spcAft>
                <a:spcPts val="1000"/>
              </a:spcAft>
              <a:buNone/>
            </a:pPr>
            <a:r>
              <a:rPr lang="en-US" sz="1800">
                <a:ea typeface="Calibri"/>
                <a:cs typeface="Calibri"/>
              </a:rPr>
              <a:t>This is facilitated by the User, Goals and Goal Log entities. </a:t>
            </a:r>
          </a:p>
          <a:p>
            <a:pPr marL="0" marR="0">
              <a:lnSpc>
                <a:spcPct val="115000"/>
              </a:lnSpc>
              <a:spcBef>
                <a:spcPts val="0"/>
              </a:spcBef>
              <a:spcAft>
                <a:spcPts val="1000"/>
              </a:spcAft>
              <a:buNone/>
            </a:pPr>
            <a:r>
              <a:rPr lang="en-US" sz="1800">
                <a:ea typeface="Calibri"/>
                <a:cs typeface="Calibri"/>
              </a:rPr>
              <a:t>The Goals database will have a unique ID (Goal_ID) for each goal, Goal_type, Goal_level, Start_weight_limit, end_weight_limit, Daily_calorie_limit, Weekly_weight_loss_or_gain.</a:t>
            </a:r>
          </a:p>
          <a:p>
            <a:pPr marL="0" marR="0">
              <a:lnSpc>
                <a:spcPct val="115000"/>
              </a:lnSpc>
              <a:spcBef>
                <a:spcPts val="0"/>
              </a:spcBef>
              <a:spcAft>
                <a:spcPts val="1000"/>
              </a:spcAft>
              <a:buNone/>
            </a:pPr>
            <a:r>
              <a:rPr lang="en-US" sz="1800" err="1">
                <a:ea typeface="Calibri"/>
                <a:cs typeface="Calibri"/>
              </a:rPr>
              <a:t>Goal_log</a:t>
            </a:r>
            <a:r>
              <a:rPr lang="en-US" sz="1800">
                <a:ea typeface="Calibri"/>
                <a:cs typeface="Calibri"/>
              </a:rPr>
              <a:t> is useful for recording the goals each user has set for themselves throughout their life in the app. It store a unique Goal_log_ID and Date. </a:t>
            </a:r>
            <a:endParaRPr lang="en-US" sz="1600">
              <a:ea typeface="Calibri"/>
              <a:cs typeface="Times New Roman"/>
            </a:endParaRPr>
          </a:p>
          <a:p>
            <a:pPr lvl="0">
              <a:lnSpc>
                <a:spcPct val="115000"/>
              </a:lnSpc>
              <a:spcBef>
                <a:spcPts val="0"/>
              </a:spcBef>
              <a:buFont typeface="Symbol"/>
              <a:buChar char=""/>
            </a:pPr>
            <a:r>
              <a:rPr lang="en-US" sz="1800">
                <a:ea typeface="Calibri"/>
                <a:cs typeface="Calibri"/>
              </a:rPr>
              <a:t>Each User can have </a:t>
            </a:r>
            <a:r>
              <a:rPr lang="en-US" sz="1800" u="sng">
                <a:ea typeface="Calibri"/>
                <a:cs typeface="Calibri"/>
              </a:rPr>
              <a:t>0 to many</a:t>
            </a:r>
            <a:r>
              <a:rPr lang="en-US" sz="1800">
                <a:ea typeface="Calibri"/>
                <a:cs typeface="Calibri"/>
              </a:rPr>
              <a:t> Goal logs and every goal log will be associated with </a:t>
            </a:r>
            <a:r>
              <a:rPr lang="en-US" sz="1800" u="sng">
                <a:ea typeface="Calibri"/>
                <a:cs typeface="Calibri"/>
              </a:rPr>
              <a:t>one and only one</a:t>
            </a:r>
            <a:r>
              <a:rPr lang="en-US" sz="1800">
                <a:ea typeface="Calibri"/>
                <a:cs typeface="Calibri"/>
              </a:rPr>
              <a:t> User.</a:t>
            </a:r>
            <a:endParaRPr lang="en-US" sz="1600">
              <a:ea typeface="Calibri"/>
              <a:cs typeface="Times New Roman"/>
            </a:endParaRPr>
          </a:p>
          <a:p>
            <a:pPr lvl="0">
              <a:lnSpc>
                <a:spcPct val="115000"/>
              </a:lnSpc>
              <a:spcBef>
                <a:spcPts val="0"/>
              </a:spcBef>
              <a:spcAft>
                <a:spcPts val="1000"/>
              </a:spcAft>
              <a:buFont typeface="Symbol"/>
              <a:buChar char=""/>
            </a:pPr>
            <a:r>
              <a:rPr lang="en-US" sz="1800">
                <a:ea typeface="Calibri"/>
                <a:cs typeface="Calibri"/>
              </a:rPr>
              <a:t>Each Goal log can have </a:t>
            </a:r>
            <a:r>
              <a:rPr lang="en-US" sz="1800" u="sng">
                <a:ea typeface="Calibri"/>
                <a:cs typeface="Calibri"/>
              </a:rPr>
              <a:t>one and only one </a:t>
            </a:r>
            <a:r>
              <a:rPr lang="en-US" sz="1800">
                <a:ea typeface="Calibri"/>
                <a:cs typeface="Calibri"/>
              </a:rPr>
              <a:t>goal and any goal can be used </a:t>
            </a:r>
            <a:r>
              <a:rPr lang="en-US" sz="1800" u="sng">
                <a:ea typeface="Calibri"/>
                <a:cs typeface="Calibri"/>
              </a:rPr>
              <a:t>0 to many</a:t>
            </a:r>
            <a:r>
              <a:rPr lang="en-US" sz="1800">
                <a:ea typeface="Calibri"/>
                <a:cs typeface="Calibri"/>
              </a:rPr>
              <a:t> goal logs.</a:t>
            </a:r>
            <a:endParaRPr lang="en-US" sz="1600">
              <a:ea typeface="Calibri"/>
              <a:cs typeface="Times New Roman"/>
            </a:endParaRPr>
          </a:p>
        </p:txBody>
      </p:sp>
      <p:pic>
        <p:nvPicPr>
          <p:cNvPr id="5" name="Picture 4" descr="Image result for my fitness pal logo"/>
          <p:cNvPicPr>
            <a:picLocks noChangeAspect="1" noChangeArrowheads="1"/>
          </p:cNvPicPr>
          <p:nvPr/>
        </p:nvPicPr>
        <p:blipFill rotWithShape="1">
          <a:blip r:embed="rId2"/>
          <a:srcRect t="20487" b="23762"/>
          <a:stretch/>
        </p:blipFill>
        <p:spPr bwMode="auto">
          <a:xfrm>
            <a:off x="7195040" y="6093063"/>
            <a:ext cx="1905000" cy="729763"/>
          </a:xfrm>
          <a:prstGeom prst="rect">
            <a:avLst/>
          </a:prstGeom>
          <a:noFill/>
        </p:spPr>
      </p:pic>
      <p:sp>
        <p:nvSpPr>
          <p:cNvPr id="6" name="Title 1"/>
          <p:cNvSpPr>
            <a:spLocks noGrp="1"/>
          </p:cNvSpPr>
          <p:nvPr>
            <p:ph type="title"/>
          </p:nvPr>
        </p:nvSpPr>
        <p:spPr>
          <a:xfrm>
            <a:off x="1863970" y="20415"/>
            <a:ext cx="5416061" cy="838200"/>
          </a:xfrm>
        </p:spPr>
        <p:txBody>
          <a:bodyPr>
            <a:normAutofit fontScale="90000"/>
          </a:bodyPr>
          <a:lstStyle/>
          <a:p>
            <a:r>
              <a:rPr lang="en-US" b="1">
                <a:solidFill>
                  <a:schemeClr val="bg1"/>
                </a:solidFill>
              </a:rPr>
              <a:t>ERD Breakdown (Cont’d)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708" y="1233000"/>
            <a:ext cx="8097715" cy="5440362"/>
          </a:xfrm>
        </p:spPr>
        <p:txBody>
          <a:bodyPr>
            <a:normAutofit/>
          </a:bodyPr>
          <a:lstStyle/>
          <a:p>
            <a:pPr marL="0" marR="0">
              <a:lnSpc>
                <a:spcPct val="115000"/>
              </a:lnSpc>
              <a:spcBef>
                <a:spcPts val="0"/>
              </a:spcBef>
              <a:spcAft>
                <a:spcPts val="1000"/>
              </a:spcAft>
              <a:buNone/>
            </a:pPr>
            <a:r>
              <a:rPr lang="en-US" sz="1800">
                <a:ea typeface="Calibri"/>
                <a:cs typeface="Calibri"/>
              </a:rPr>
              <a:t> </a:t>
            </a:r>
            <a:r>
              <a:rPr lang="en-US" sz="1800" b="1" u="sng">
                <a:ea typeface="Calibri"/>
                <a:cs typeface="Calibri"/>
              </a:rPr>
              <a:t>Friendlist</a:t>
            </a:r>
            <a:br>
              <a:rPr lang="en-US" sz="1800">
                <a:ea typeface="Calibri"/>
                <a:cs typeface="Calibri"/>
              </a:rPr>
            </a:br>
            <a:br>
              <a:rPr lang="en-US" sz="1800">
                <a:ea typeface="Calibri"/>
                <a:cs typeface="Calibri"/>
              </a:rPr>
            </a:br>
            <a:r>
              <a:rPr lang="en-US" sz="1800">
                <a:ea typeface="Calibri"/>
                <a:cs typeface="Calibri"/>
              </a:rPr>
              <a:t>Any user on the app can connect their social media profiles to the app which will sync their existing friend base and show the user all their friends who are currently using the app. Now the user can add all these people as their friends in the app, and the app will provide a chatbox link so that they can chat with each other within the app. This is an optional feature that could be used at the users discretion. </a:t>
            </a:r>
          </a:p>
          <a:p>
            <a:pPr marL="0" marR="0">
              <a:lnSpc>
                <a:spcPct val="115000"/>
              </a:lnSpc>
              <a:spcBef>
                <a:spcPts val="0"/>
              </a:spcBef>
              <a:spcAft>
                <a:spcPts val="1000"/>
              </a:spcAft>
              <a:buNone/>
            </a:pPr>
            <a:r>
              <a:rPr lang="en-US" sz="1800">
                <a:ea typeface="Calibri"/>
                <a:cs typeface="Calibri"/>
              </a:rPr>
              <a:t>This is facilitated by the friendlist entity. Which saves data such as initiator, acceptor and Date.</a:t>
            </a:r>
          </a:p>
          <a:p>
            <a:pPr marL="0" marR="0">
              <a:lnSpc>
                <a:spcPct val="115000"/>
              </a:lnSpc>
              <a:spcBef>
                <a:spcPts val="0"/>
              </a:spcBef>
              <a:spcAft>
                <a:spcPts val="1000"/>
              </a:spcAft>
              <a:buNone/>
            </a:pPr>
            <a:r>
              <a:rPr lang="en-US" sz="1800">
                <a:ea typeface="Calibri"/>
                <a:cs typeface="Calibri"/>
              </a:rPr>
              <a:t>It saves the user Id of the intiator and also the user ID of the person who receive the request and accepts the request(Acceptor) and the Date on which they have become friends.</a:t>
            </a:r>
            <a:endParaRPr lang="en-US" sz="1600">
              <a:ea typeface="Calibri"/>
              <a:cs typeface="Times New Roman"/>
            </a:endParaRPr>
          </a:p>
        </p:txBody>
      </p:sp>
      <p:pic>
        <p:nvPicPr>
          <p:cNvPr id="5" name="Picture 4" descr="Image result for my fitness pal logo"/>
          <p:cNvPicPr>
            <a:picLocks noChangeAspect="1" noChangeArrowheads="1"/>
          </p:cNvPicPr>
          <p:nvPr/>
        </p:nvPicPr>
        <p:blipFill rotWithShape="1">
          <a:blip r:embed="rId2"/>
          <a:srcRect t="20487" b="23762"/>
          <a:stretch/>
        </p:blipFill>
        <p:spPr bwMode="auto">
          <a:xfrm>
            <a:off x="7195040" y="6093063"/>
            <a:ext cx="1905000" cy="729763"/>
          </a:xfrm>
          <a:prstGeom prst="rect">
            <a:avLst/>
          </a:prstGeom>
          <a:noFill/>
        </p:spPr>
      </p:pic>
      <p:sp>
        <p:nvSpPr>
          <p:cNvPr id="6" name="Title 1"/>
          <p:cNvSpPr>
            <a:spLocks noGrp="1"/>
          </p:cNvSpPr>
          <p:nvPr>
            <p:ph type="title"/>
          </p:nvPr>
        </p:nvSpPr>
        <p:spPr>
          <a:xfrm>
            <a:off x="1863970" y="20415"/>
            <a:ext cx="5416061" cy="838200"/>
          </a:xfrm>
        </p:spPr>
        <p:txBody>
          <a:bodyPr>
            <a:normAutofit fontScale="90000"/>
          </a:bodyPr>
          <a:lstStyle/>
          <a:p>
            <a:r>
              <a:rPr lang="en-US" b="1">
                <a:solidFill>
                  <a:schemeClr val="bg1"/>
                </a:solidFill>
              </a:rPr>
              <a:t>ERD Breakdown (Cont’d)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53" y="0"/>
            <a:ext cx="8229600" cy="792734"/>
          </a:xfrm>
        </p:spPr>
        <p:txBody>
          <a:bodyPr>
            <a:normAutofit/>
          </a:bodyPr>
          <a:lstStyle/>
          <a:p>
            <a:r>
              <a:rPr lang="en-US" sz="3600">
                <a:solidFill>
                  <a:schemeClr val="bg1"/>
                </a:solidFill>
                <a:ea typeface="Times New Roman"/>
                <a:cs typeface="Calibri"/>
              </a:rPr>
              <a:t>New Feature 1 - Trainer</a:t>
            </a:r>
            <a:endParaRPr lang="en-US" sz="3600">
              <a:solidFill>
                <a:schemeClr val="bg1"/>
              </a:solidFill>
            </a:endParaRPr>
          </a:p>
        </p:txBody>
      </p:sp>
      <p:sp>
        <p:nvSpPr>
          <p:cNvPr id="3" name="Content Placeholder 2"/>
          <p:cNvSpPr>
            <a:spLocks noGrp="1"/>
          </p:cNvSpPr>
          <p:nvPr>
            <p:ph idx="1"/>
          </p:nvPr>
        </p:nvSpPr>
        <p:spPr>
          <a:xfrm>
            <a:off x="457200" y="1423052"/>
            <a:ext cx="8229600" cy="4263496"/>
          </a:xfrm>
        </p:spPr>
        <p:txBody>
          <a:bodyPr>
            <a:noAutofit/>
          </a:bodyPr>
          <a:lstStyle/>
          <a:p>
            <a:pPr marL="0">
              <a:lnSpc>
                <a:spcPct val="115000"/>
              </a:lnSpc>
              <a:spcBef>
                <a:spcPts val="0"/>
              </a:spcBef>
            </a:pPr>
            <a:r>
              <a:rPr lang="en-US" sz="2000">
                <a:solidFill>
                  <a:srgbClr val="111111"/>
                </a:solidFill>
                <a:ea typeface="Times New Roman"/>
                <a:cs typeface="Calibri"/>
              </a:rPr>
              <a:t>Users can connect with a trainer that is best suited for them. While choosing trainer, users can see information about the trainers for example trainer experience, skill set, etc. </a:t>
            </a:r>
          </a:p>
          <a:p>
            <a:pPr marL="0">
              <a:lnSpc>
                <a:spcPct val="115000"/>
              </a:lnSpc>
              <a:spcBef>
                <a:spcPts val="0"/>
              </a:spcBef>
            </a:pPr>
            <a:r>
              <a:rPr lang="en-US" sz="2000">
                <a:solidFill>
                  <a:srgbClr val="111111"/>
                </a:solidFill>
                <a:ea typeface="Times New Roman"/>
                <a:cs typeface="Calibri"/>
              </a:rPr>
              <a:t>Each trainer has a fixed hiring price, user can hire a trainer only after paying the hiring price.</a:t>
            </a:r>
          </a:p>
          <a:p>
            <a:pPr marL="0">
              <a:lnSpc>
                <a:spcPct val="115000"/>
              </a:lnSpc>
              <a:spcBef>
                <a:spcPts val="0"/>
              </a:spcBef>
            </a:pPr>
            <a:r>
              <a:rPr lang="en-US" sz="2000">
                <a:solidFill>
                  <a:srgbClr val="111111"/>
                </a:solidFill>
                <a:ea typeface="Times New Roman"/>
                <a:cs typeface="Calibri"/>
              </a:rPr>
              <a:t>User_trainer database stores the data of all the users who have opted to get a trainer.</a:t>
            </a:r>
          </a:p>
          <a:p>
            <a:pPr marL="0">
              <a:lnSpc>
                <a:spcPct val="115000"/>
              </a:lnSpc>
              <a:spcBef>
                <a:spcPts val="0"/>
              </a:spcBef>
            </a:pPr>
            <a:r>
              <a:rPr lang="en-US" sz="2000">
                <a:ea typeface="Calibri"/>
                <a:cs typeface="Calibri"/>
              </a:rPr>
              <a:t>Each User can have </a:t>
            </a:r>
            <a:r>
              <a:rPr lang="en-US" sz="2000" u="sng">
                <a:ea typeface="Calibri"/>
                <a:cs typeface="Calibri"/>
              </a:rPr>
              <a:t>0 to many</a:t>
            </a:r>
            <a:r>
              <a:rPr lang="en-US" sz="2000">
                <a:ea typeface="Calibri"/>
                <a:cs typeface="Calibri"/>
              </a:rPr>
              <a:t> trainers and vice-versa.</a:t>
            </a:r>
            <a:endParaRPr lang="en-US" sz="2000">
              <a:ea typeface="Calibri"/>
              <a:cs typeface="Times New Roman"/>
            </a:endParaRPr>
          </a:p>
        </p:txBody>
      </p:sp>
      <p:pic>
        <p:nvPicPr>
          <p:cNvPr id="6" name="Picture 5" descr="Image result for my fitness pal logo"/>
          <p:cNvPicPr>
            <a:picLocks noChangeAspect="1" noChangeArrowheads="1"/>
          </p:cNvPicPr>
          <p:nvPr/>
        </p:nvPicPr>
        <p:blipFill rotWithShape="1">
          <a:blip r:embed="rId2"/>
          <a:srcRect t="20487" b="23762"/>
          <a:stretch/>
        </p:blipFill>
        <p:spPr bwMode="auto">
          <a:xfrm>
            <a:off x="7195040" y="6093063"/>
            <a:ext cx="1905000" cy="7297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TotalTime>
  <Words>803</Words>
  <Application>Microsoft Office PowerPoint</Application>
  <PresentationFormat>On-screen Show (4:3)</PresentationFormat>
  <Paragraphs>103</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Symbol</vt:lpstr>
      <vt:lpstr>Times New Roman</vt:lpstr>
      <vt:lpstr>Office Theme</vt:lpstr>
      <vt:lpstr>PowerPoint Presentation</vt:lpstr>
      <vt:lpstr>Introduction</vt:lpstr>
      <vt:lpstr>ERD</vt:lpstr>
      <vt:lpstr>ERD Breakdown</vt:lpstr>
      <vt:lpstr>ERD Breakdown (Cont’d)</vt:lpstr>
      <vt:lpstr>ERD Breakdown (Cont’d)</vt:lpstr>
      <vt:lpstr>ERD Breakdown (Cont’d)</vt:lpstr>
      <vt:lpstr>ERD Breakdown (Cont’d)</vt:lpstr>
      <vt:lpstr>New Feature 1 - Trainer</vt:lpstr>
      <vt:lpstr>Trainer ERD</vt:lpstr>
      <vt:lpstr>New Feature 2 - Challenges</vt:lpstr>
      <vt:lpstr>Challenges ERD</vt:lpstr>
      <vt:lpstr>Updated ERD</vt:lpstr>
      <vt:lpstr>Scenario 1 – Calorie Intake</vt:lpstr>
      <vt:lpstr>Scenario 1 – Calorie Intake</vt:lpstr>
      <vt:lpstr>Scenario 2 – Calorie Burnt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Debarati Saha</cp:lastModifiedBy>
  <cp:revision>3</cp:revision>
  <dcterms:modified xsi:type="dcterms:W3CDTF">2017-04-29T00:54:37Z</dcterms:modified>
</cp:coreProperties>
</file>