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6046-CF5B-4CDC-B5D8-619F22668691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2CD8-A054-461D-B5FF-6B5B6DAD9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16002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</a:t>
            </a:r>
          </a:p>
          <a:p>
            <a:pPr algn="ctr"/>
            <a:r>
              <a:rPr lang="en-US" sz="5400" dirty="0" smtClean="0"/>
              <a:t>to </a:t>
            </a:r>
          </a:p>
          <a:p>
            <a:pPr algn="ctr"/>
            <a:r>
              <a:rPr lang="en-US" sz="5400" dirty="0" smtClean="0"/>
              <a:t>network layer 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1987AC-5F70-4514-BE80-0455D7720D3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729" y="2195513"/>
            <a:ext cx="8228542" cy="286232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>
                <a:latin typeface="Times New Roman" pitchFamily="18" charset="0"/>
              </a:rPr>
              <a:t>The network layer is responsible for the </a:t>
            </a:r>
            <a:r>
              <a:rPr lang="en-US" sz="3600" i="1">
                <a:solidFill>
                  <a:srgbClr val="FF5050"/>
                </a:solidFill>
                <a:latin typeface="Times New Roman" pitchFamily="18" charset="0"/>
              </a:rPr>
              <a:t>delivery of packets</a:t>
            </a:r>
            <a:r>
              <a:rPr lang="en-US" sz="3600" i="1">
                <a:latin typeface="Times New Roman" pitchFamily="18" charset="0"/>
              </a:rPr>
              <a:t> from the original source ( Host ) to the </a:t>
            </a:r>
            <a:br>
              <a:rPr lang="en-US" sz="3600" i="1">
                <a:latin typeface="Times New Roman" pitchFamily="18" charset="0"/>
              </a:rPr>
            </a:br>
            <a:r>
              <a:rPr lang="en-US" sz="3600" i="1">
                <a:latin typeface="Times New Roman" pitchFamily="18" charset="0"/>
              </a:rPr>
              <a:t>final destination ( Host ) </a:t>
            </a:r>
            <a:r>
              <a:rPr lang="en-US" sz="3600" i="1">
                <a:solidFill>
                  <a:srgbClr val="FF5050"/>
                </a:solidFill>
                <a:latin typeface="Times New Roman" pitchFamily="18" charset="0"/>
              </a:rPr>
              <a:t>across the network </a:t>
            </a:r>
            <a:endParaRPr lang="en-US" sz="3600" i="1">
              <a:latin typeface="Times New Roman" pitchFamily="18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447271" y="457200"/>
            <a:ext cx="670586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Layer #3 –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0785C4-3D64-4202-AB55-6CEC455D765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729" y="0"/>
            <a:ext cx="8228542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mtClean="0"/>
              <a:t>Network Layer duties / functions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729" y="762001"/>
            <a:ext cx="8228542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Create Packet [Protocol Data Unit of Network Layer]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Addressing – Take care of uniquely identifying host 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Routing-execute routing algorithm to determine paths across the network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Forwarding – Send the packet arriving at the input port to right output port ( transfer packet across a node)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Congestion control to deal with traffic jam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Connection setup, maintenance, and teardown </a:t>
            </a:r>
          </a:p>
          <a:p>
            <a:pPr marL="514350" indent="-514350" eaLnBrk="1" hangingPunct="1">
              <a:buFont typeface="Tahoma" pitchFamily="34" charset="0"/>
              <a:buAutoNum type="arabicPeriod"/>
            </a:pPr>
            <a:r>
              <a:rPr lang="en-US" sz="2800" dirty="0" smtClean="0"/>
              <a:t>Quality Of Service connection-based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CFC06D-4D8B-42DA-B54C-AB48475A1C5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90865" y="90488"/>
            <a:ext cx="48762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latin typeface="Times New Roman" pitchFamily="18" charset="0"/>
              </a:rPr>
              <a:t>Node-to-node delivery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295401"/>
            <a:ext cx="8089636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304271" y="1371601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Host 1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7391136" y="914401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Host 2</a:t>
            </a: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219729" y="2590800"/>
            <a:ext cx="6933407" cy="1219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V="1">
            <a:off x="1371865" y="2057400"/>
            <a:ext cx="6629135" cy="685800"/>
          </a:xfrm>
          <a:prstGeom prst="line">
            <a:avLst/>
          </a:prstGeom>
          <a:noFill/>
          <a:ln w="571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Oval 20"/>
          <p:cNvSpPr>
            <a:spLocks noChangeArrowheads="1"/>
          </p:cNvSpPr>
          <p:nvPr/>
        </p:nvSpPr>
        <p:spPr bwMode="auto">
          <a:xfrm>
            <a:off x="1828271" y="1066800"/>
            <a:ext cx="5791729" cy="3733800"/>
          </a:xfrm>
          <a:prstGeom prst="ellipse">
            <a:avLst/>
          </a:prstGeom>
          <a:solidFill>
            <a:srgbClr val="00E4A8">
              <a:alpha val="6196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2"/>
          <p:cNvSpPr txBox="1">
            <a:spLocks noChangeArrowheads="1"/>
          </p:cNvSpPr>
          <p:nvPr/>
        </p:nvSpPr>
        <p:spPr bwMode="auto">
          <a:xfrm>
            <a:off x="3352271" y="533401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Network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4953000" y="76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Rectangle 25"/>
          <p:cNvSpPr>
            <a:spLocks noChangeArrowheads="1"/>
          </p:cNvSpPr>
          <p:nvPr/>
        </p:nvSpPr>
        <p:spPr bwMode="auto">
          <a:xfrm>
            <a:off x="1600729" y="2286000"/>
            <a:ext cx="456407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6"/>
          <p:cNvSpPr>
            <a:spLocks noChangeArrowheads="1"/>
          </p:cNvSpPr>
          <p:nvPr/>
        </p:nvSpPr>
        <p:spPr bwMode="auto">
          <a:xfrm>
            <a:off x="2667001" y="2667000"/>
            <a:ext cx="457729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7"/>
          <p:cNvSpPr>
            <a:spLocks noChangeArrowheads="1"/>
          </p:cNvSpPr>
          <p:nvPr/>
        </p:nvSpPr>
        <p:spPr bwMode="auto">
          <a:xfrm>
            <a:off x="3733271" y="2286000"/>
            <a:ext cx="457729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28"/>
          <p:cNvSpPr>
            <a:spLocks noChangeArrowheads="1"/>
          </p:cNvSpPr>
          <p:nvPr/>
        </p:nvSpPr>
        <p:spPr bwMode="auto">
          <a:xfrm>
            <a:off x="5029729" y="1828800"/>
            <a:ext cx="456407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Rectangle 30"/>
          <p:cNvSpPr>
            <a:spLocks noChangeArrowheads="1"/>
          </p:cNvSpPr>
          <p:nvPr/>
        </p:nvSpPr>
        <p:spPr bwMode="auto">
          <a:xfrm>
            <a:off x="7315729" y="1676400"/>
            <a:ext cx="456407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31"/>
          <p:cNvSpPr>
            <a:spLocks noChangeArrowheads="1"/>
          </p:cNvSpPr>
          <p:nvPr/>
        </p:nvSpPr>
        <p:spPr bwMode="auto">
          <a:xfrm>
            <a:off x="6477001" y="1676400"/>
            <a:ext cx="457729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32"/>
          <p:cNvSpPr>
            <a:spLocks noChangeArrowheads="1"/>
          </p:cNvSpPr>
          <p:nvPr/>
        </p:nvSpPr>
        <p:spPr bwMode="auto">
          <a:xfrm>
            <a:off x="1524001" y="2971800"/>
            <a:ext cx="457729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33"/>
          <p:cNvSpPr>
            <a:spLocks noChangeArrowheads="1"/>
          </p:cNvSpPr>
          <p:nvPr/>
        </p:nvSpPr>
        <p:spPr bwMode="auto">
          <a:xfrm>
            <a:off x="3657865" y="3200400"/>
            <a:ext cx="456406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34"/>
          <p:cNvSpPr>
            <a:spLocks noChangeArrowheads="1"/>
          </p:cNvSpPr>
          <p:nvPr/>
        </p:nvSpPr>
        <p:spPr bwMode="auto">
          <a:xfrm>
            <a:off x="5029729" y="3733800"/>
            <a:ext cx="456407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Rectangle 35"/>
          <p:cNvSpPr>
            <a:spLocks noChangeArrowheads="1"/>
          </p:cNvSpPr>
          <p:nvPr/>
        </p:nvSpPr>
        <p:spPr bwMode="auto">
          <a:xfrm>
            <a:off x="6477001" y="3733800"/>
            <a:ext cx="457729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Rectangle 36"/>
          <p:cNvSpPr>
            <a:spLocks noChangeArrowheads="1"/>
          </p:cNvSpPr>
          <p:nvPr/>
        </p:nvSpPr>
        <p:spPr bwMode="auto">
          <a:xfrm>
            <a:off x="7239001" y="3200400"/>
            <a:ext cx="457729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Text Box 37"/>
          <p:cNvSpPr txBox="1">
            <a:spLocks noChangeArrowheads="1"/>
          </p:cNvSpPr>
          <p:nvPr/>
        </p:nvSpPr>
        <p:spPr bwMode="auto">
          <a:xfrm>
            <a:off x="1600730" y="1981201"/>
            <a:ext cx="106627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Packet</a:t>
            </a:r>
          </a:p>
        </p:txBody>
      </p:sp>
      <p:sp>
        <p:nvSpPr>
          <p:cNvPr id="5151" name="Text Box 38"/>
          <p:cNvSpPr txBox="1">
            <a:spLocks noChangeArrowheads="1"/>
          </p:cNvSpPr>
          <p:nvPr/>
        </p:nvSpPr>
        <p:spPr bwMode="auto">
          <a:xfrm>
            <a:off x="6781271" y="1309688"/>
            <a:ext cx="106759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Packet</a:t>
            </a:r>
          </a:p>
        </p:txBody>
      </p:sp>
      <p:sp>
        <p:nvSpPr>
          <p:cNvPr id="5152" name="Text Box 39"/>
          <p:cNvSpPr txBox="1">
            <a:spLocks noChangeArrowheads="1"/>
          </p:cNvSpPr>
          <p:nvPr/>
        </p:nvSpPr>
        <p:spPr bwMode="auto">
          <a:xfrm>
            <a:off x="1752865" y="3290888"/>
            <a:ext cx="106627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5DC3D1D7-B78B-4733-BD31-EEC5860CBC35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1398689 w 1036"/>
              <a:gd name="T1" fmla="*/ 27720938 h 675"/>
              <a:gd name="T2" fmla="*/ 1289897173 w 1036"/>
              <a:gd name="T3" fmla="*/ 133567550 h 675"/>
              <a:gd name="T4" fmla="*/ 682886640 w 1036"/>
              <a:gd name="T5" fmla="*/ 325099514 h 675"/>
              <a:gd name="T6" fmla="*/ 505842949 w 1036"/>
              <a:gd name="T7" fmla="*/ 577115257 h 675"/>
              <a:gd name="T8" fmla="*/ 70255220 w 1036"/>
              <a:gd name="T9" fmla="*/ 748485962 h 675"/>
              <a:gd name="T10" fmla="*/ 59015122 w 1036"/>
              <a:gd name="T11" fmla="*/ 1156751465 h 675"/>
              <a:gd name="T12" fmla="*/ 435586053 w 1036"/>
              <a:gd name="T13" fmla="*/ 1232356188 h 675"/>
              <a:gd name="T14" fmla="*/ 1517527171 w 1036"/>
              <a:gd name="T15" fmla="*/ 1232356188 h 675"/>
              <a:gd name="T16" fmla="*/ 1975595095 w 1036"/>
              <a:gd name="T17" fmla="*/ 1398686578 h 675"/>
              <a:gd name="T18" fmla="*/ 2147483647 w 1036"/>
              <a:gd name="T19" fmla="*/ 1655742635 h 675"/>
              <a:gd name="T20" fmla="*/ 2147483647 w 1036"/>
              <a:gd name="T21" fmla="*/ 1665823265 h 675"/>
              <a:gd name="T22" fmla="*/ 2147483647 w 1036"/>
              <a:gd name="T23" fmla="*/ 1519654134 h 675"/>
              <a:gd name="T24" fmla="*/ 2147483647 w 1036"/>
              <a:gd name="T25" fmla="*/ 1121469261 h 675"/>
              <a:gd name="T26" fmla="*/ 2147483647 w 1036"/>
              <a:gd name="T27" fmla="*/ 733365017 h 675"/>
              <a:gd name="T28" fmla="*/ 2147483647 w 1036"/>
              <a:gd name="T29" fmla="*/ 269656051 h 675"/>
              <a:gd name="T30" fmla="*/ 2147483647 w 1036"/>
              <a:gd name="T31" fmla="*/ 42841882 h 675"/>
              <a:gd name="T32" fmla="*/ 2147483647 w 1036"/>
              <a:gd name="T33" fmla="*/ 7559679 h 675"/>
              <a:gd name="T34" fmla="*/ 2141398689 w 1036"/>
              <a:gd name="T35" fmla="*/ 27720938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9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2007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2007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5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2007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2007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1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496" name="Picture 1336" descr="car_icon_sma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20068" name="Picture 1338" descr="iphone_stylized_sma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069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2006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9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66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67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200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8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9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200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0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1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200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42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43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6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200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7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34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35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200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2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2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200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8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9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200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3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0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1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199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5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02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03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199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94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8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199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9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86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7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199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744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19970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71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745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19968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69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746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19747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995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9951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748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1991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2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2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49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50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51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92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52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3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753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19886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888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89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54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55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756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897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57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0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01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3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758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19863" name="Picture 1541" descr="antenna_stylized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864" name="Picture 1542" descr="laptop_keyboard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65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866" name="Picture 1544" descr="screen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67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68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69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0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1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2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59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80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2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3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4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5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4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5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6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7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8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79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0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19840" name="Picture 1565" descr="antenna_stylized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841" name="Picture 1566" descr="laptop_keyboard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42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843" name="Picture 1568" descr="screen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44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45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46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47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48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49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61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57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8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9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0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1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2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51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52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53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54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55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56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2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19817" name="Picture 1589" descr="antenna_stylized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818" name="Picture 1590" descr="laptop_keyboard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19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820" name="Picture 1592" descr="screen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21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2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3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4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5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6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63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34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5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6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7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8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9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28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29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30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31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32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33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19815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16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765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19792" name="Picture 1616" descr="antenna_stylized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793" name="Picture 1617" descr="laptop_keyboard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94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795" name="Picture 1619" descr="screen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96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97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98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99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0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1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66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09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0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1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2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3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4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03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4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5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6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7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08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521" name="Picture 1283" descr="underline_base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transport segment from sending to receiving host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on sending side encapsulates segments into datagrams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on receiving side, delivers segments to transport layer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network layer protocols in </a:t>
            </a:r>
            <a:r>
              <a:rPr lang="en-US" i="1">
                <a:solidFill>
                  <a:srgbClr val="000099"/>
                </a:solidFill>
                <a:cs typeface="+mn-cs"/>
              </a:rPr>
              <a:t>every</a:t>
            </a:r>
            <a:r>
              <a:rPr lang="en-US">
                <a:solidFill>
                  <a:srgbClr val="000099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host, router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router examines header fields in all IP datagrams passing through it</a:t>
            </a:r>
            <a:endParaRPr lang="en-US" sz="200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19782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68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smtClean="0"/>
                  <a:t>application</a:t>
                </a:r>
              </a:p>
              <a:p>
                <a:pPr algn="ctr">
                  <a:defRPr/>
                </a:pPr>
                <a:r>
                  <a:rPr lang="en-US" sz="1000" smtClean="0"/>
                  <a:t>transport</a:t>
                </a:r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1977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70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smtClean="0"/>
                  <a:t>application</a:t>
                </a:r>
              </a:p>
              <a:p>
                <a:pPr algn="ctr">
                  <a:defRPr/>
                </a:pPr>
                <a:r>
                  <a:rPr lang="en-US" sz="1000" smtClean="0"/>
                  <a:t>transport</a:t>
                </a:r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19773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74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75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77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77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78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779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80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81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783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84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85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786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87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88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789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90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91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80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827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96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dirty="0" smtClean="0"/>
                  <a:t>physical</a:t>
                </a:r>
                <a:endParaRPr lang="en-US" sz="2400" dirty="0" smtClean="0"/>
              </a:p>
            </p:txBody>
          </p:sp>
        </p:grpSp>
        <p:grpSp>
          <p:nvGrpSpPr>
            <p:cNvPr id="4097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00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01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410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0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0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4107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08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09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411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11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12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dirty="0" smtClean="0"/>
                  <a:t>physical</a:t>
                </a:r>
                <a:endParaRPr lang="en-US" sz="2400" dirty="0" smtClean="0"/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40CABB49-10A8-40BA-B92D-3B6025062A85}" type="slidenum">
              <a:rPr lang="en-US"/>
              <a:pPr/>
              <a:t>6</a:t>
            </a:fld>
            <a:endParaRPr lang="en-US"/>
          </a:p>
        </p:txBody>
      </p:sp>
      <p:pic>
        <p:nvPicPr>
          <p:cNvPr id="20483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>
            <a:normAutofit lnSpcReduction="10000"/>
          </a:bodyPr>
          <a:lstStyle/>
          <a:p>
            <a:r>
              <a:rPr lang="en-US" i="1" smtClean="0">
                <a:solidFill>
                  <a:srgbClr val="000099"/>
                </a:solidFill>
                <a:ea typeface="ＭＳ Ｐゴシック" charset="-128"/>
              </a:rPr>
              <a:t>forwarding:</a:t>
            </a:r>
            <a:r>
              <a:rPr lang="en-US" smtClean="0">
                <a:ea typeface="ＭＳ Ｐゴシック" charset="-128"/>
              </a:rPr>
              <a:t> move packets from router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s input to appropriate router output</a:t>
            </a:r>
          </a:p>
          <a:p>
            <a:pPr>
              <a:spcBef>
                <a:spcPct val="70000"/>
              </a:spcBef>
            </a:pPr>
            <a:r>
              <a:rPr lang="en-US" i="1" smtClean="0">
                <a:solidFill>
                  <a:srgbClr val="000099"/>
                </a:solidFill>
                <a:ea typeface="ＭＳ Ｐゴシック" charset="-128"/>
              </a:rPr>
              <a:t>routing:</a:t>
            </a:r>
            <a:r>
              <a:rPr lang="en-US" smtClean="0">
                <a:ea typeface="ＭＳ Ｐゴシック" charset="-128"/>
              </a:rPr>
              <a:t> determine route taken by packets from source to dest. </a:t>
            </a:r>
          </a:p>
          <a:p>
            <a:pPr lvl="1">
              <a:spcBef>
                <a:spcPct val="70000"/>
              </a:spcBef>
            </a:pPr>
            <a:r>
              <a:rPr lang="en-US" i="1" smtClean="0">
                <a:ea typeface="ＭＳ Ｐゴシック" charset="-128"/>
              </a:rPr>
              <a:t>routing algorithms</a:t>
            </a:r>
            <a:endParaRPr lang="en-US" smtClean="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analogy: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routing:</a:t>
            </a:r>
            <a:r>
              <a:rPr lang="en-US" sz="2800">
                <a:latin typeface="Gill Sans MT" charset="0"/>
                <a:ea typeface="ＭＳ Ｐゴシック" charset="0"/>
              </a:rPr>
              <a:t> process of planning trip from source to dest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forwarding</a:t>
            </a:r>
            <a:r>
              <a:rPr lang="en-US" sz="2800" i="1">
                <a:solidFill>
                  <a:schemeClr val="accent2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>
                <a:latin typeface="Gill Sans MT" charset="0"/>
                <a:ea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49366CB3-FCB5-4570-9F30-A5C88EA617E5}" type="slidenum">
              <a:rPr lang="en-US"/>
              <a:pPr/>
              <a:t>7</a:t>
            </a:fld>
            <a:endParaRPr lang="en-US"/>
          </a:p>
        </p:txBody>
      </p:sp>
      <p:pic>
        <p:nvPicPr>
          <p:cNvPr id="21507" name="Picture 169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70326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21516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20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6307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8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9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0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311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6294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5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6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7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98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0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2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3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6281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2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3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4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85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9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2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3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8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9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0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6268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9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0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1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72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9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0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6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7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6255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6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7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8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59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6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6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6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7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3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4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6242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24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3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4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0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1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1527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42 w 294"/>
                <a:gd name="T3" fmla="*/ 83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101 h 174"/>
                <a:gd name="T2" fmla="*/ 478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54 h 500"/>
                <a:gd name="T2" fmla="*/ 192 w 118"/>
                <a:gd name="T3" fmla="*/ 0 h 5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1147 w 370"/>
                <a:gd name="T1" fmla="*/ 217 h 32"/>
                <a:gd name="T2" fmla="*/ 0 w 370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26 w 176"/>
                <a:gd name="T1" fmla="*/ 47 h 412"/>
                <a:gd name="T2" fmla="*/ 28 w 176"/>
                <a:gd name="T3" fmla="*/ 48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/>
                <a:t>1</a:t>
              </a:r>
            </a:p>
          </p:txBody>
        </p:sp>
        <p:sp>
          <p:nvSpPr>
            <p:cNvPr id="6178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2</a:t>
              </a:r>
            </a:p>
          </p:txBody>
        </p:sp>
        <p:sp>
          <p:nvSpPr>
            <p:cNvPr id="6179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3</a:t>
              </a:r>
            </a:p>
          </p:txBody>
        </p:sp>
        <p:sp>
          <p:nvSpPr>
            <p:cNvPr id="618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/>
                <a:t>0111</a:t>
              </a:r>
            </a:p>
          </p:txBody>
        </p:sp>
        <p:sp>
          <p:nvSpPr>
            <p:cNvPr id="618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value in arriving</a:t>
              </a:r>
            </a:p>
            <a:p>
              <a:pPr eaLnBrk="1" hangingPunct="1"/>
              <a:r>
                <a:rPr lang="en-US" sz="1600"/>
                <a:t>packet</a:t>
              </a:r>
              <a:r>
                <a:rPr lang="ja-JP" altLang="en-US" sz="1600"/>
                <a:t>’</a:t>
              </a:r>
              <a:r>
                <a:rPr lang="en-US" altLang="ja-JP" sz="1600"/>
                <a:t>s header</a:t>
              </a:r>
              <a:endParaRPr lang="en-US" sz="1600"/>
            </a:p>
          </p:txBody>
        </p:sp>
        <p:sp>
          <p:nvSpPr>
            <p:cNvPr id="618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/>
                <a:t>routing algorithm</a:t>
              </a:r>
            </a:p>
          </p:txBody>
        </p:sp>
        <p:sp>
          <p:nvSpPr>
            <p:cNvPr id="618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/>
                <a:t>local forwarding table</a:t>
              </a:r>
            </a:p>
          </p:txBody>
        </p:sp>
        <p:sp>
          <p:nvSpPr>
            <p:cNvPr id="618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/>
                <a:t>header value</a:t>
              </a:r>
            </a:p>
          </p:txBody>
        </p:sp>
        <p:sp>
          <p:nvSpPr>
            <p:cNvPr id="618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/>
                <a:t>output link</a:t>
              </a:r>
            </a:p>
          </p:txBody>
        </p:sp>
        <p:sp>
          <p:nvSpPr>
            <p:cNvPr id="618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smtClean="0"/>
                <a:t>0100</a:t>
              </a:r>
            </a:p>
            <a:p>
              <a:pPr algn="r" eaLnBrk="1" hangingPunct="1">
                <a:defRPr/>
              </a:pPr>
              <a:r>
                <a:rPr lang="en-US" sz="1200" smtClean="0"/>
                <a:t>0101</a:t>
              </a:r>
            </a:p>
            <a:p>
              <a:pPr algn="r" eaLnBrk="1" hangingPunct="1">
                <a:defRPr/>
              </a:pPr>
              <a:r>
                <a:rPr lang="en-US" sz="1200" smtClean="0"/>
                <a:t>0111</a:t>
              </a:r>
            </a:p>
            <a:p>
              <a:pPr algn="r" eaLnBrk="1" hangingPunct="1">
                <a:defRPr/>
              </a:pPr>
              <a:r>
                <a:rPr lang="en-US" sz="1200" smtClean="0"/>
                <a:t>1001</a:t>
              </a:r>
            </a:p>
          </p:txBody>
        </p:sp>
        <p:sp>
          <p:nvSpPr>
            <p:cNvPr id="619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smtClean="0"/>
                <a:t>3</a:t>
              </a:r>
            </a:p>
            <a:p>
              <a:pPr algn="ctr" eaLnBrk="1" hangingPunct="1">
                <a:defRPr/>
              </a:pPr>
              <a:r>
                <a:rPr lang="en-US" sz="1200" smtClean="0"/>
                <a:t>2</a:t>
              </a:r>
            </a:p>
            <a:p>
              <a:pPr algn="ctr" eaLnBrk="1" hangingPunct="1">
                <a:defRPr/>
              </a:pPr>
              <a:r>
                <a:rPr lang="en-US" sz="1200" smtClean="0"/>
                <a:t>2</a:t>
              </a:r>
            </a:p>
            <a:p>
              <a:pPr algn="ctr" eaLnBrk="1" hangingPunct="1">
                <a:defRPr/>
              </a:pPr>
              <a:r>
                <a:rPr lang="en-US" sz="1200" smtClean="0"/>
                <a:t>1</a:t>
              </a:r>
            </a:p>
          </p:txBody>
        </p:sp>
        <p:sp>
          <p:nvSpPr>
            <p:cNvPr id="619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9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55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1 w 1443"/>
                <a:gd name="T3" fmla="*/ 1 h 816"/>
                <a:gd name="T4" fmla="*/ 1 w 1443"/>
                <a:gd name="T5" fmla="*/ 1 h 816"/>
                <a:gd name="T6" fmla="*/ 2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1 w 1443"/>
                <a:gd name="T3" fmla="*/ 1 h 816"/>
                <a:gd name="T4" fmla="*/ 1 w 1443"/>
                <a:gd name="T5" fmla="*/ 1 h 816"/>
                <a:gd name="T6" fmla="*/ 2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1 w 1443"/>
                <a:gd name="T3" fmla="*/ 1 h 816"/>
                <a:gd name="T4" fmla="*/ 1 w 1443"/>
                <a:gd name="T5" fmla="*/ 1 h 816"/>
                <a:gd name="T6" fmla="*/ 1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1 w 1443"/>
                <a:gd name="T3" fmla="*/ 1 h 816"/>
                <a:gd name="T4" fmla="*/ 1 w 1443"/>
                <a:gd name="T5" fmla="*/ 1 h 816"/>
                <a:gd name="T6" fmla="*/ 1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1 w 1443"/>
                <a:gd name="T3" fmla="*/ 4 h 816"/>
                <a:gd name="T4" fmla="*/ 1 w 1443"/>
                <a:gd name="T5" fmla="*/ 4 h 816"/>
                <a:gd name="T6" fmla="*/ 1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6235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6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7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8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9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0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1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2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6228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9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0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1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2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3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4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3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221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2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3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4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5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6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7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4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214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5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6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7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5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207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8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9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0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6150" name="Text Box 167"/>
          <p:cNvSpPr txBox="1">
            <a:spLocks noChangeArrowheads="1"/>
          </p:cNvSpPr>
          <p:nvPr/>
        </p:nvSpPr>
        <p:spPr bwMode="auto">
          <a:xfrm>
            <a:off x="501650" y="195263"/>
            <a:ext cx="791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smtClean="0">
                <a:solidFill>
                  <a:srgbClr val="000099"/>
                </a:solidFill>
                <a:latin typeface="Gill Sans MT" charset="0"/>
              </a:rPr>
              <a:t>Interplay between routing and forwarding</a:t>
            </a:r>
          </a:p>
        </p:txBody>
      </p:sp>
      <p:grpSp>
        <p:nvGrpSpPr>
          <p:cNvPr id="26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6155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routing algorithm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2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615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forwarding table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7A0A4436-E801-488B-9DD2-8A3EA241857D}" type="slidenum">
              <a:rPr lang="en-US"/>
              <a:pPr/>
              <a:t>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Network service model</a:t>
            </a:r>
          </a:p>
        </p:txBody>
      </p: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latin typeface="Gill Sans MT" pitchFamily="34" charset="0"/>
              </a:rPr>
              <a:t> What </a:t>
            </a: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service model</a:t>
            </a:r>
            <a:r>
              <a:rPr lang="en-US" sz="2800">
                <a:latin typeface="Gill Sans MT" pitchFamily="34" charset="0"/>
              </a:rPr>
              <a:t> for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channel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transporting datagrams from sender to receiver?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2587625"/>
            <a:ext cx="3810000" cy="25288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example services for individual datagrams: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guaranteed delivery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guaranteed delivery with less than 40 msec delay</a:t>
            </a:r>
          </a:p>
        </p:txBody>
      </p:sp>
      <p:sp>
        <p:nvSpPr>
          <p:cNvPr id="8199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579688"/>
            <a:ext cx="3810000" cy="36861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example services for a flow of datagrams: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in-order datagram delivery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guaranteed minimum bandwidth to flow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restrictions on changes in inter-packet spacing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pic>
        <p:nvPicPr>
          <p:cNvPr id="23559" name="Picture 1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03346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379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Network Layer duties / functions </vt:lpstr>
      <vt:lpstr>Slide 4</vt:lpstr>
      <vt:lpstr>Network layer</vt:lpstr>
      <vt:lpstr>Two key network-layer functions</vt:lpstr>
      <vt:lpstr>Slide 7</vt:lpstr>
      <vt:lpstr>Network service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PESIT</dc:creator>
  <cp:lastModifiedBy>User</cp:lastModifiedBy>
  <cp:revision>4</cp:revision>
  <dcterms:created xsi:type="dcterms:W3CDTF">2013-02-24T10:10:38Z</dcterms:created>
  <dcterms:modified xsi:type="dcterms:W3CDTF">2015-01-26T15:38:48Z</dcterms:modified>
</cp:coreProperties>
</file>