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FF8A-F812-4870-9C03-FF84ADFA357F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B014-B655-4069-8404-8EAB8E869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1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CB88D-2DEE-4A8D-9346-89D4F8A117EC}" type="slidenum">
              <a:rPr lang="en-US"/>
              <a:pPr/>
              <a:t>10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E3B9C-76FD-4369-9334-B6A12BF19E6C}" type="slidenum">
              <a:rPr lang="en-US"/>
              <a:pPr/>
              <a:t>11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743BA-4706-4124-86C5-FFC52554C50E}" type="slidenum">
              <a:rPr lang="en-US"/>
              <a:pPr/>
              <a:t>12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AAAA4-D7F5-46BE-9B5D-298C60115C98}" type="slidenum">
              <a:rPr lang="en-US"/>
              <a:pPr/>
              <a:t>13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BA03A-32DB-4787-839E-362789DE212C}" type="slidenum">
              <a:rPr lang="en-US"/>
              <a:pPr/>
              <a:t>14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66AC8-1B03-4C8C-A9E7-C7326EE1E106}" type="slidenum">
              <a:rPr lang="en-US"/>
              <a:pPr/>
              <a:t>15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2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3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FBADC-C20B-4C43-897E-36617B6D3307}" type="slidenum">
              <a:rPr lang="en-US"/>
              <a:pPr/>
              <a:t>4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02DCA-22C5-4C62-9149-5BA186B005BB}" type="slidenum">
              <a:rPr lang="en-US"/>
              <a:pPr/>
              <a:t>5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39A7-2E27-4F0A-A260-C88E0A4BC65E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B1E42-38B9-4E9A-B2F4-46A82B4937CA}" type="slidenum">
              <a:rPr lang="en-US"/>
              <a:pPr/>
              <a:t>7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7ED86-BF47-4F32-B6F3-C190DC3269FB}" type="slidenum">
              <a:rPr lang="en-US"/>
              <a:pPr/>
              <a:t>8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ADE3C-7F03-4047-9140-769EDE7E5FEF}" type="slidenum">
              <a:rPr lang="en-US"/>
              <a:pPr/>
              <a:t>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4207-FEBA-40A0-AF4A-7D31C73B970A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Sending frame – Hop to Hop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47063" cy="46482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If  a message from an application from one  end to other end has to reach across a network, first step is to send this message to the adjacent node( hop-to-hop)connected on the physical link.</a:t>
            </a:r>
          </a:p>
          <a:p>
            <a:pPr algn="just">
              <a:buNone/>
            </a:pPr>
            <a:r>
              <a:rPr lang="en-US" dirty="0" smtClean="0"/>
              <a:t>At Link layer level, a frame has to be prepared and to be sent to adjacent node.</a:t>
            </a:r>
          </a:p>
          <a:p>
            <a:pPr algn="just">
              <a:buNone/>
            </a:pPr>
            <a:r>
              <a:rPr lang="en-US" dirty="0" smtClean="0"/>
              <a:t>Frame must have Source MAC address and Destination  MAC address.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But how does the source host know the MAC address of the destination ??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A9A5AAF-5DB9-40DD-BB3F-1A0DCABCFA53}" type="slidenum">
              <a:rPr lang="en-US"/>
              <a:pPr/>
              <a:t>10</a:t>
            </a:fld>
            <a:endParaRPr 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475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1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4764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47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4771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4780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5122" name="Clip" r:id="rId4" imgW="1305000" imgH="1085760" progId="">
              <p:embed/>
            </p:oleObj>
          </a:graphicData>
        </a:graphic>
      </p:graphicFrame>
      <p:sp>
        <p:nvSpPr>
          <p:cNvPr id="714781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4783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5123" name="Clip" r:id="rId5" imgW="1305000" imgH="1085760" progId="">
              <p:embed/>
            </p:oleObj>
          </a:graphicData>
        </a:graphic>
      </p:graphicFrame>
      <p:sp>
        <p:nvSpPr>
          <p:cNvPr id="714784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4791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810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4812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1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1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28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sent from A to R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482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2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2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24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483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4833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4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5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6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7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8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39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0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1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2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4845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6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47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50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51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received at R, datagram removed, passed up to IP</a:t>
            </a:r>
          </a:p>
        </p:txBody>
      </p: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4859" name="Line 107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08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4861" name="Object 109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5124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10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486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48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4865" name="Rectangle 113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66" name="Line 114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67" name="Line 115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4868" name="Object 116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5125" name="Clip" r:id="rId7" imgW="1305000" imgH="1085760" progId="">
                  <p:embed/>
                </p:oleObj>
              </a:graphicData>
            </a:graphic>
          </p:graphicFrame>
          <p:sp>
            <p:nvSpPr>
              <p:cNvPr id="714869" name="Rectangle 117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70" name="Text Box 118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4871" name="Text Box 119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4872" name="Line 120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3" name="Line 121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4" name="Freeform 122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5" name="Text Box 123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15833 L 0.12448 0.23542 L 0.12414 0.01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5834 L 0.12448 0.23542 L 0.12396 0.0199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4 0.01991 L 0.12292 -0.02893 L 0.36302 -0.02893 L 0.36302 0.00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CF0FB18-ABA7-4F4E-8742-D8F9DE327557}" type="slidenum">
              <a:rPr lang="en-US"/>
              <a:pPr/>
              <a:t>11</a:t>
            </a:fld>
            <a:endParaRPr lang="en-US"/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8860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1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2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886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8867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8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8872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8873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6146" name="Clip" r:id="rId4" imgW="1305000" imgH="1085760" progId="">
              <p:embed/>
            </p:oleObj>
          </a:graphicData>
        </a:graphic>
      </p:graphicFrame>
      <p:sp>
        <p:nvSpPr>
          <p:cNvPr id="718877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6147" name="Clip" r:id="rId5" imgW="1305000" imgH="1085760" progId="">
              <p:embed/>
            </p:oleObj>
          </a:graphicData>
        </a:graphic>
      </p:graphicFrame>
      <p:sp>
        <p:nvSpPr>
          <p:cNvPr id="718880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81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888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8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9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8904" name="Line 56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8882" name="Object 3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6148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88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8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8886" name="Rectangle 3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1" name="Line 43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6" name="Line 4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8897" name="Object 4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6149" name="Clip" r:id="rId7" imgW="1305000" imgH="1085760" progId="">
                  <p:embed/>
                </p:oleObj>
              </a:graphicData>
            </a:graphic>
          </p:graphicFrame>
          <p:sp>
            <p:nvSpPr>
              <p:cNvPr id="718898" name="Rectangle 5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9" name="Text Box 5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8900" name="Text Box 5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8901" name="Line 5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2" name="Line 5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3" name="Freeform 5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5" name="Text Box 57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8917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8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19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8929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0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1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2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3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4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8940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4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189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5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56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57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8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9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1BEABCE-B78A-496B-9ECA-FCE8928C7BAE}" type="slidenum">
              <a:rPr lang="en-US"/>
              <a:pPr/>
              <a:t>12</a:t>
            </a:fld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090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091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91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092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7170" name="Clip" r:id="rId4" imgW="1305000" imgH="1085760" progId="">
              <p:embed/>
            </p:oleObj>
          </a:graphicData>
        </a:graphic>
      </p:graphicFrame>
      <p:sp>
        <p:nvSpPr>
          <p:cNvPr id="72092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092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7171" name="Clip" r:id="rId5" imgW="1305000" imgH="1085760" progId="">
              <p:embed/>
            </p:oleObj>
          </a:graphicData>
        </a:graphic>
      </p:graphicFrame>
      <p:sp>
        <p:nvSpPr>
          <p:cNvPr id="72092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0930" name="Freeform 34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0939" name="Line 43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0941" name="Object 45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7172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09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09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0945" name="Rectangle 49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46" name="Line 50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47" name="Line 51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0948" name="Object 52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7173" name="Clip" r:id="rId7" imgW="1305000" imgH="1085760" progId="">
                  <p:embed/>
                </p:oleObj>
              </a:graphicData>
            </a:graphic>
          </p:graphicFrame>
          <p:sp>
            <p:nvSpPr>
              <p:cNvPr id="720949" name="Rectangle 53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50" name="Text Box 54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0951" name="Text Box 55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0952" name="Line 56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3" name="Line 57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4" name="Freeform 58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5" name="Text Box 59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0956" name="Text Box 60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20898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720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60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1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62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720964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65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20969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72097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3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4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5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6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77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8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9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80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20982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3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84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0988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9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0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2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3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4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F95824-8C98-4990-B265-E9DAF5E3D5F2}" type="slidenum">
              <a:rPr lang="en-US"/>
              <a:pPr/>
              <a:t>13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Rectangle 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2955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6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5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2962" name="Rectangle 18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2971" name="Object 27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8194" name="Clip" r:id="rId4" imgW="1305000" imgH="1085760" progId="">
              <p:embed/>
            </p:oleObj>
          </a:graphicData>
        </a:graphic>
      </p:graphicFrame>
      <p:sp>
        <p:nvSpPr>
          <p:cNvPr id="722972" name="Rectangle 28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2974" name="Object 30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8195" name="Clip" r:id="rId5" imgW="1305000" imgH="1085760" progId="">
              <p:embed/>
            </p:oleObj>
          </a:graphicData>
        </a:graphic>
      </p:graphicFrame>
      <p:sp>
        <p:nvSpPr>
          <p:cNvPr id="722975" name="Rectangle 31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6" name="Text Box 32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2977" name="Freeform 33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1" name="Line 37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2988" name="Object 4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819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29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2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2995" name="Object 51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8197" name="Clip" r:id="rId7" imgW="1305000" imgH="1085760" progId="">
                  <p:embed/>
                </p:oleObj>
              </a:graphicData>
            </a:graphic>
          </p:graphicFrame>
          <p:sp>
            <p:nvSpPr>
              <p:cNvPr id="722996" name="Rectangle 52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7" name="Text Box 53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2998" name="Text Box 54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0" name="Line 56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1" name="Freeform 57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2" name="Text Box 58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3003" name="Text Box 59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3004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3005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12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1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2301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1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3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5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303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38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3040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1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2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3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21.</a:t>
            </a:r>
            <a:fld id="{0FC581E4-B073-4B0E-97BA-60FB36B4A7DE}" type="slidenum">
              <a:rPr lang="en-US"/>
              <a:pPr/>
              <a:t>14</a:t>
            </a:fld>
            <a:endParaRPr 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06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21.5  </a:t>
            </a:r>
            <a:r>
              <a:rPr lang="en-US" sz="2000" i="1">
                <a:latin typeface="Times New Roman" pitchFamily="18" charset="0"/>
              </a:rPr>
              <a:t>Example 21.1, an ARP request and reply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757363"/>
            <a:ext cx="7477125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21.</a:t>
            </a:r>
            <a:fld id="{99444093-A153-4F81-A08A-FBBCBC1E7C00}" type="slidenum">
              <a:rPr lang="en-US"/>
              <a:pPr/>
              <a:t>15</a:t>
            </a:fld>
            <a:endParaRPr 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21.6  </a:t>
            </a:r>
            <a:r>
              <a:rPr lang="en-US" sz="2000" i="1">
                <a:latin typeface="Times New Roman" pitchFamily="18" charset="0"/>
              </a:rPr>
              <a:t>Proxy ARP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386638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2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 rot="20403637">
            <a:off x="253030" y="2664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Solution </a:t>
            </a:r>
            <a:b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</a:t>
            </a:r>
            <a:b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ddress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esolution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rotocol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3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 and ARP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/>
              <a:t>32-bit IP address: </a:t>
            </a:r>
          </a:p>
          <a:p>
            <a:pPr lvl="1"/>
            <a:r>
              <a:rPr lang="en-US" i="1"/>
              <a:t>network-layer</a:t>
            </a:r>
            <a:r>
              <a:rPr lang="en-US"/>
              <a:t> address</a:t>
            </a:r>
          </a:p>
          <a:p>
            <a:pPr lvl="1"/>
            <a:r>
              <a:rPr lang="en-US"/>
              <a:t>used to get datagram to destination IP subnet </a:t>
            </a:r>
          </a:p>
          <a:p>
            <a:r>
              <a:rPr lang="en-US"/>
              <a:t>MAC (or LAN or physical or Ethernet) address: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function: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get frame from one interface to another physically-connected interface (same network)</a:t>
            </a:r>
          </a:p>
          <a:p>
            <a:pPr lvl="1"/>
            <a:r>
              <a:rPr lang="en-US"/>
              <a:t>48 bit MAC address (for most LANs)</a:t>
            </a:r>
          </a:p>
          <a:p>
            <a:pPr lvl="2"/>
            <a:r>
              <a:rPr lang="en-US"/>
              <a:t> burned in NIC ROM, also sometimes software settable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3561038-8450-484F-8DBB-B5080DBA8D51}" type="slidenum">
              <a:rPr lang="en-US"/>
              <a:pPr/>
              <a:t>4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561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rgbClr val="FF0000"/>
                </a:solidFill>
              </a:rPr>
              <a:t>Each adapter on LAN has unique LAN address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Broadcast address =</a:t>
            </a:r>
          </a:p>
          <a:p>
            <a:r>
              <a:rPr lang="en-US" i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4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= adapter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sp>
        <p:nvSpPr>
          <p:cNvPr id="526344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p:oleObj spid="_x0000_s1028" name="Clip" r:id="rId6" imgW="1305000" imgH="1085760" progId="">
              <p:embed/>
            </p:oleObj>
          </a:graphicData>
        </a:graphic>
      </p:graphicFrame>
      <p:graphicFrame>
        <p:nvGraphicFramePr>
          <p:cNvPr id="526347" name="Object 11"/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p:oleObj spid="_x0000_s1029" name="Clip" r:id="rId7" imgW="1305000" imgH="1085760" progId="">
              <p:embed/>
            </p:oleObj>
          </a:graphicData>
        </a:graphic>
      </p:graphicFrame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7" name="Text Box 31"/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526368" name="Text Box 32"/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  <a:p>
            <a:r>
              <a:rPr lang="en-US" i="0"/>
              <a:t>(wired or</a:t>
            </a:r>
          </a:p>
          <a:p>
            <a:r>
              <a:rPr lang="en-US" i="0"/>
              <a:t>wireless)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2D38A08-602E-44B1-ADB6-E5D39C309F05}" type="slidenum">
              <a:rPr lang="en-US"/>
              <a:pPr/>
              <a:t>5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MAC address allocation administered by IEEE</a:t>
            </a:r>
          </a:p>
          <a:p>
            <a:r>
              <a:rPr lang="en-US" sz="2400"/>
              <a:t>manufacturer buys portion of MAC address space (to assure uniqueness)</a:t>
            </a:r>
          </a:p>
          <a:p>
            <a:r>
              <a:rPr lang="en-US" sz="2400"/>
              <a:t>analogy: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(a) MAC address: like Social Security Number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(b) IP address: like postal address</a:t>
            </a:r>
          </a:p>
          <a:p>
            <a:r>
              <a:rPr lang="en-US" sz="2400"/>
              <a:t> MAC flat address 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portability </a:t>
            </a:r>
          </a:p>
          <a:p>
            <a:pPr lvl="1"/>
            <a:r>
              <a:rPr lang="en-US" sz="2000"/>
              <a:t>can move LAN card from one LAN to another</a:t>
            </a:r>
          </a:p>
          <a:p>
            <a:r>
              <a:rPr lang="en-US" sz="2400"/>
              <a:t>IP hierarchical address NOT portable</a:t>
            </a:r>
          </a:p>
          <a:p>
            <a:pPr lvl="1"/>
            <a:r>
              <a:rPr lang="en-US" sz="2000"/>
              <a:t> address depends on IP subnet to which node is attached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FDE2CB0-778D-406A-962A-ECBEA7F8341F}" type="slidenum">
              <a:rPr lang="en-US"/>
              <a:pPr/>
              <a:t>6</a:t>
            </a:fld>
            <a:endParaRPr 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sng"/>
                <a:t>Question:</a:t>
              </a:r>
              <a:r>
                <a:rPr lang="en-US" sz="2400" i="0"/>
                <a:t> how to determine</a:t>
              </a:r>
            </a:p>
            <a:p>
              <a:r>
                <a:rPr lang="en-US" sz="2400" i="0"/>
                <a:t>MAC address of B</a:t>
              </a:r>
            </a:p>
            <a:p>
              <a:r>
                <a:rPr lang="en-US" sz="2400" i="0"/>
                <a:t>knowing B’s IP address?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p:oleObj spid="_x0000_s2050" name="Clip" r:id="rId4" imgW="1305000" imgH="1085760" progId="">
              <p:embed/>
            </p:oleObj>
          </a:graphicData>
        </a:graphic>
      </p:graphicFrame>
      <p:sp>
        <p:nvSpPr>
          <p:cNvPr id="399370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p:oleObj spid="_x0000_s2051" name="Clip" r:id="rId5" imgW="1305000" imgH="1085760" progId="">
              <p:embed/>
            </p:oleObj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p:oleObj spid="_x0000_s2052" name="Clip" r:id="rId6" imgW="1305000" imgH="1085760" progId="">
              <p:embed/>
            </p:oleObj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p:oleObj spid="_x0000_s2053" name="Clip" r:id="rId7" imgW="1305000" imgH="1085760" progId="">
              <p:embed/>
            </p:oleObj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137.196.7.23</a:t>
            </a:r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137.196.7.78</a:t>
            </a:r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137.196.7.14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9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37C2102-3011-40CF-9E0E-C28D4D893C24}" type="slidenum">
              <a:rPr lang="en-US"/>
              <a:pPr/>
              <a:t>7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/>
              <a:t>ARP protocol: Same LAN (network)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/>
              <a:t>A wants to send datagram to B, and B’s MAC address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dest MAC address = FF-FF-FF-FF-FF-FF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</a:t>
            </a:r>
            <a:r>
              <a:rPr lang="en-US" sz="2000" i="1"/>
              <a:t>without intervention from net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6D90DF9-F927-4A1B-960E-DB1353195E8F}" type="slidenum">
              <a:rPr lang="en-US"/>
              <a:pPr/>
              <a:t>8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  <a:noFill/>
          <a:ln/>
        </p:spPr>
        <p:txBody>
          <a:bodyPr>
            <a:normAutofit fontScale="47500" lnSpcReduction="20000"/>
          </a:bodyPr>
          <a:lstStyle/>
          <a:p>
            <a:pPr marL="111125" indent="-111125">
              <a:buFont typeface="Wingdings" pitchFamily="2" charset="2"/>
              <a:buNone/>
            </a:pPr>
            <a:r>
              <a:rPr lang="en-US" sz="2400"/>
              <a:t>walkthrough: </a:t>
            </a:r>
            <a:r>
              <a:rPr lang="en-US" sz="2400">
                <a:solidFill>
                  <a:srgbClr val="FF0000"/>
                </a:solidFill>
              </a:rPr>
              <a:t>send datagram from A to B via R. </a:t>
            </a:r>
          </a:p>
          <a:p>
            <a:pPr marL="396875" lvl="1" indent="-163513"/>
            <a:r>
              <a:rPr lang="en-US" sz="2000"/>
              <a:t>focus on addressing - at both IP (datagram) and MAC layer (frame)</a:t>
            </a:r>
          </a:p>
          <a:p>
            <a:pPr marL="396875" lvl="1" indent="-163513"/>
            <a:r>
              <a:rPr lang="en-US" sz="2000"/>
              <a:t>assume A knows B’s IP address</a:t>
            </a:r>
          </a:p>
          <a:p>
            <a:pPr marL="396875" lvl="1" indent="-163513"/>
            <a:r>
              <a:rPr lang="en-US" sz="2000"/>
              <a:t>assume A knows B’s MAC address (how?)</a:t>
            </a:r>
          </a:p>
          <a:p>
            <a:pPr marL="396875" lvl="1" indent="-163513"/>
            <a:r>
              <a:rPr lang="en-US" sz="2000"/>
              <a:t>assume A knows IP address of first hop router, R (how?)</a:t>
            </a:r>
          </a:p>
          <a:p>
            <a:pPr marL="396875" lvl="1" indent="-163513"/>
            <a:r>
              <a:rPr lang="en-US" sz="2000"/>
              <a:t>assume A knows MAC address of first hop router interface (how?)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066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066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6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067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067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068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068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068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3074" name="Clip" r:id="rId4" imgW="1305000" imgH="1085760" progId="">
              <p:embed/>
            </p:oleObj>
          </a:graphicData>
        </a:graphic>
      </p:graphicFrame>
      <p:sp>
        <p:nvSpPr>
          <p:cNvPr id="71068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068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3075" name="Clip" r:id="rId5" imgW="1305000" imgH="1085760" progId="">
              <p:embed/>
            </p:oleObj>
          </a:graphicData>
        </a:graphic>
      </p:graphicFrame>
      <p:sp>
        <p:nvSpPr>
          <p:cNvPr id="71068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0695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0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1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3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0718" name="Object 62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307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07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07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0722" name="Rectangle 66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3" name="Line 67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24" name="Line 6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0725" name="Object 6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3077" name="Clip" r:id="rId7" imgW="1305000" imgH="1085760" progId="">
                  <p:embed/>
                </p:oleObj>
              </a:graphicData>
            </a:graphic>
          </p:graphicFrame>
          <p:sp>
            <p:nvSpPr>
              <p:cNvPr id="710726" name="Rectangle 7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7" name="Text Box 7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0728" name="Text Box 7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0729" name="Line 7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0" name="Line 7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1" name="Freeform 7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2" name="Text Box 76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EF6DE0-484F-4FCC-A88E-DFEC7C68322C}" type="slidenum">
              <a:rPr lang="en-US"/>
              <a:pPr/>
              <a:t>9</a:t>
            </a:fld>
            <a:endParaRPr lang="en-US"/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8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2723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4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272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2732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4098" name="Clip" r:id="rId4" imgW="1305000" imgH="1085760" progId="">
              <p:embed/>
            </p:oleObj>
          </a:graphicData>
        </a:graphic>
      </p:graphicFrame>
      <p:sp>
        <p:nvSpPr>
          <p:cNvPr id="712733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2735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4099" name="Clip" r:id="rId5" imgW="1305000" imgH="1085760" progId="">
              <p:embed/>
            </p:oleObj>
          </a:graphicData>
        </a:graphic>
      </p:graphicFrame>
      <p:sp>
        <p:nvSpPr>
          <p:cNvPr id="712736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274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8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9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0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1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62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27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1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2827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28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29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30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32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link-layer frame with R's MAC address as dest, frame contains A-to-B IP datagram</a:t>
            </a:r>
            <a:endParaRPr lang="en-US" sz="2800" i="0"/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2839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1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2842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6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7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38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3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4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5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56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2861" name="Object 157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4100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58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286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28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2865" name="Rectangle 161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66" name="Line 162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67" name="Line 163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2868" name="Object 164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4101" name="Clip" r:id="rId7" imgW="1305000" imgH="1085760" progId="">
                  <p:embed/>
                </p:oleObj>
              </a:graphicData>
            </a:graphic>
          </p:graphicFrame>
          <p:sp>
            <p:nvSpPr>
              <p:cNvPr id="712869" name="Rectangle 165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70" name="Text Box 166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2871" name="Text Box 167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2872" name="Line 168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3" name="Line 169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4" name="Freeform 170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5" name="Text Box 171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974</Words>
  <Application>Microsoft Office PowerPoint</Application>
  <PresentationFormat>On-screen Show (4:3)</PresentationFormat>
  <Paragraphs>281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Clip</vt:lpstr>
      <vt:lpstr>Sending frame – Hop to Hop</vt:lpstr>
      <vt:lpstr>Solution  is Address Resolution Protocol</vt:lpstr>
      <vt:lpstr>MAC Addresses and ARP</vt:lpstr>
      <vt:lpstr>LAN Addresses and ARP</vt:lpstr>
      <vt:lpstr>LAN Address (more)</vt:lpstr>
      <vt:lpstr>ARP: Address Resolution Protocol</vt:lpstr>
      <vt:lpstr>ARP protocol: Same LAN (network)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Addresses and ARP</dc:title>
  <dc:creator>PESIT</dc:creator>
  <cp:lastModifiedBy>Hp</cp:lastModifiedBy>
  <cp:revision>4</cp:revision>
  <dcterms:created xsi:type="dcterms:W3CDTF">2013-02-25T01:46:40Z</dcterms:created>
  <dcterms:modified xsi:type="dcterms:W3CDTF">2016-02-05T05:27:52Z</dcterms:modified>
</cp:coreProperties>
</file>