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61" r:id="rId6"/>
    <p:sldId id="262" r:id="rId7"/>
    <p:sldId id="305" r:id="rId8"/>
    <p:sldId id="264" r:id="rId9"/>
    <p:sldId id="265" r:id="rId10"/>
    <p:sldId id="266" r:id="rId11"/>
    <p:sldId id="267" r:id="rId12"/>
    <p:sldId id="308" r:id="rId13"/>
    <p:sldId id="307" r:id="rId14"/>
    <p:sldId id="268" r:id="rId15"/>
    <p:sldId id="309" r:id="rId16"/>
    <p:sldId id="269" r:id="rId17"/>
    <p:sldId id="270" r:id="rId18"/>
    <p:sldId id="272" r:id="rId19"/>
    <p:sldId id="271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310" r:id="rId43"/>
    <p:sldId id="311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FF33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8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45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76D17-D232-4F2D-9023-BFAF806F14D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76C25-98BC-4AA3-BC38-8DD53317CA2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D38A2B4-F6D2-4976-B4E2-F072ABBCCC0A}" type="slidenum">
              <a:rPr lang="en-US"/>
            </a:fld>
            <a:endParaRPr lang="en-US"/>
          </a:p>
        </p:txBody>
      </p:sp>
      <p:sp>
        <p:nvSpPr>
          <p:cNvPr id="120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0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0C56B58-BBE0-4B8F-9BB2-D8771CA84AF5}" type="slidenum">
              <a:rPr lang="en-US"/>
            </a:fld>
            <a:endParaRPr lang="en-US"/>
          </a:p>
        </p:txBody>
      </p:sp>
      <p:sp>
        <p:nvSpPr>
          <p:cNvPr id="113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3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0C56B58-BBE0-4B8F-9BB2-D8771CA84AF5}" type="slidenum">
              <a:rPr lang="en-US"/>
            </a:fld>
            <a:endParaRPr lang="en-US"/>
          </a:p>
        </p:txBody>
      </p:sp>
      <p:sp>
        <p:nvSpPr>
          <p:cNvPr id="113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3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4D872C1-8669-4C67-A0C3-2024F5892FBF}" type="slidenum">
              <a:rPr lang="en-US"/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4D872C1-8669-4C67-A0C3-2024F5892FBF}" type="slidenum">
              <a:rPr lang="en-US"/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47668D9-853B-4D20-9044-F3E22D4F5AD4}" type="slidenum">
              <a:rPr lang="en-US"/>
            </a:fld>
            <a:endParaRPr lang="en-US"/>
          </a:p>
        </p:txBody>
      </p:sp>
      <p:sp>
        <p:nvSpPr>
          <p:cNvPr id="116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6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F49CBD1-F219-447F-8E38-ED0C0B942CD5}" type="slidenum">
              <a:rPr lang="en-US"/>
            </a:fld>
            <a:endParaRPr lang="en-US"/>
          </a:p>
        </p:txBody>
      </p:sp>
      <p:sp>
        <p:nvSpPr>
          <p:cNvPr id="115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5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595C7AE-1B6B-4ACD-A348-E407998337D7}" type="slidenum">
              <a:rPr lang="en-US"/>
            </a:fld>
            <a:endParaRPr lang="en-US"/>
          </a:p>
        </p:txBody>
      </p:sp>
      <p:sp>
        <p:nvSpPr>
          <p:cNvPr id="115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5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C6237B9-41FB-47C3-BD3F-51211ED8650D}" type="slidenum">
              <a:rPr lang="en-US"/>
            </a:fld>
            <a:endParaRPr lang="en-US"/>
          </a:p>
        </p:txBody>
      </p:sp>
      <p:sp>
        <p:nvSpPr>
          <p:cNvPr id="113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3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9E4A991-1AB5-415B-B0EE-8AF216F2ABC2}" type="slidenum">
              <a:rPr lang="en-US"/>
            </a:fld>
            <a:endParaRPr lang="en-US"/>
          </a:p>
        </p:txBody>
      </p:sp>
      <p:sp>
        <p:nvSpPr>
          <p:cNvPr id="114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4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D25B71E-459A-4D92-9B87-28A900892BBA}" type="slidenum">
              <a:rPr lang="en-US"/>
            </a:fld>
            <a:endParaRPr lang="en-US"/>
          </a:p>
        </p:txBody>
      </p:sp>
      <p:sp>
        <p:nvSpPr>
          <p:cNvPr id="108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8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8D64081-56C3-4C63-8B98-5159636B96BA}" type="slidenum">
              <a:rPr lang="en-US"/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4895B96-8449-4DEF-824E-5AFCE070EB65}" type="slidenum">
              <a:rPr lang="en-US"/>
            </a:fld>
            <a:endParaRPr lang="en-US"/>
          </a:p>
        </p:txBody>
      </p:sp>
      <p:sp>
        <p:nvSpPr>
          <p:cNvPr id="113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3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7071743-EE13-4521-B468-C72140680983}" type="slidenum">
              <a:rPr lang="en-US"/>
            </a:fld>
            <a:endParaRPr lang="en-US"/>
          </a:p>
        </p:txBody>
      </p:sp>
      <p:sp>
        <p:nvSpPr>
          <p:cNvPr id="113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3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75A5C1C-FC2D-45ED-98DA-759B7E804250}" type="slidenum">
              <a:rPr lang="en-US"/>
            </a:fld>
            <a:endParaRPr lang="en-US"/>
          </a:p>
        </p:txBody>
      </p:sp>
      <p:sp>
        <p:nvSpPr>
          <p:cNvPr id="117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7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1805FC4-A705-4CE8-9531-7603A70B60A1}" type="slidenum">
              <a:rPr lang="en-US"/>
            </a:fld>
            <a:endParaRPr lang="en-US"/>
          </a:p>
        </p:txBody>
      </p:sp>
      <p:sp>
        <p:nvSpPr>
          <p:cNvPr id="114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4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3CB47D7-15C0-4CEE-9120-59D2A012EC58}" type="slidenum">
              <a:rPr lang="en-US"/>
            </a:fld>
            <a:endParaRPr lang="en-US"/>
          </a:p>
        </p:txBody>
      </p:sp>
      <p:sp>
        <p:nvSpPr>
          <p:cNvPr id="117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7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1F12AE-80E4-4CE1-BF33-E46037716AC2}" type="slidenum">
              <a:rPr lang="en-US"/>
            </a:fld>
            <a:endParaRPr lang="en-US"/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9BD0AED-1442-4839-B82F-189B15FF84E1}" type="slidenum">
              <a:rPr lang="en-US"/>
            </a:fld>
            <a:endParaRPr lang="en-US"/>
          </a:p>
        </p:txBody>
      </p:sp>
      <p:sp>
        <p:nvSpPr>
          <p:cNvPr id="118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8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ADC0E07-7B38-4AAA-B7B5-FD6F632B21E5}" type="slidenum">
              <a:rPr lang="en-US"/>
            </a:fld>
            <a:endParaRPr lang="en-US"/>
          </a:p>
        </p:txBody>
      </p:sp>
      <p:sp>
        <p:nvSpPr>
          <p:cNvPr id="119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9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BEA837E-088C-47C3-B666-8888E5B5AB53}" type="slidenum">
              <a:rPr lang="en-US"/>
            </a:fld>
            <a:endParaRPr lang="en-US"/>
          </a:p>
        </p:txBody>
      </p:sp>
      <p:sp>
        <p:nvSpPr>
          <p:cNvPr id="108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8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BCB07F9-B0C6-4CAF-916D-8DB8E9AD2901}" type="slidenum">
              <a:rPr lang="en-US"/>
            </a:fld>
            <a:endParaRPr lang="en-US"/>
          </a:p>
        </p:txBody>
      </p:sp>
      <p:sp>
        <p:nvSpPr>
          <p:cNvPr id="114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4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A1BC7CA-751E-47EB-8944-B01044204B91}" type="slidenum">
              <a:rPr lang="en-US"/>
            </a:fld>
            <a:endParaRPr lang="en-US"/>
          </a:p>
        </p:txBody>
      </p:sp>
      <p:sp>
        <p:nvSpPr>
          <p:cNvPr id="112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C0EE3CA-C305-4BC3-A64E-EEF3656E5B68}" type="slidenum">
              <a:rPr lang="en-US"/>
            </a:fld>
            <a:endParaRPr lang="en-US"/>
          </a:p>
        </p:txBody>
      </p:sp>
      <p:sp>
        <p:nvSpPr>
          <p:cNvPr id="108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8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0356EB3-6701-4B81-9ED7-1581581A8463}" type="slidenum">
              <a:rPr lang="en-US"/>
            </a:fld>
            <a:endParaRPr lang="en-US"/>
          </a:p>
        </p:txBody>
      </p:sp>
      <p:sp>
        <p:nvSpPr>
          <p:cNvPr id="108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8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2DE2B32-0D4A-49D9-B506-5CAA5BFD7A52}" type="slidenum">
              <a:rPr lang="en-US"/>
            </a:fld>
            <a:endParaRPr lang="en-US"/>
          </a:p>
        </p:txBody>
      </p:sp>
      <p:sp>
        <p:nvSpPr>
          <p:cNvPr id="114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4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8D5312D-F45D-44C3-BA55-8A531D9C2B34}" type="slidenum">
              <a:rPr lang="en-US"/>
            </a:fld>
            <a:endParaRPr lang="en-US"/>
          </a:p>
        </p:txBody>
      </p:sp>
      <p:sp>
        <p:nvSpPr>
          <p:cNvPr id="109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3DF8C0A-D09E-4280-A592-E6A534C1D89A}" type="slidenum">
              <a:rPr lang="en-US"/>
            </a:fld>
            <a:endParaRPr lang="en-US"/>
          </a:p>
        </p:txBody>
      </p:sp>
      <p:sp>
        <p:nvSpPr>
          <p:cNvPr id="109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53D81C6-265D-40DA-B9C5-15E13BB447F6}" type="slidenum">
              <a:rPr lang="en-US"/>
            </a:fld>
            <a:endParaRPr lang="en-US"/>
          </a:p>
        </p:txBody>
      </p:sp>
      <p:sp>
        <p:nvSpPr>
          <p:cNvPr id="118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8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6549E04-0441-4F58-8C07-0F8D309B3696}" type="slidenum">
              <a:rPr lang="en-US"/>
            </a:fld>
            <a:endParaRPr lang="en-US"/>
          </a:p>
        </p:txBody>
      </p:sp>
      <p:sp>
        <p:nvSpPr>
          <p:cNvPr id="119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9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CF9F3C8-6D4C-4B71-B80F-DCF1EA8B4EAF}" type="slidenum">
              <a:rPr lang="en-US"/>
            </a:fld>
            <a:endParaRPr lang="en-US"/>
          </a:p>
        </p:txBody>
      </p:sp>
      <p:sp>
        <p:nvSpPr>
          <p:cNvPr id="119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9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718BF44-A254-482F-9CDC-81D9EB62F760}" type="slidenum">
              <a:rPr lang="en-US"/>
            </a:fld>
            <a:endParaRPr lang="en-US"/>
          </a:p>
        </p:txBody>
      </p:sp>
      <p:sp>
        <p:nvSpPr>
          <p:cNvPr id="120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0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F082417-432D-4A77-9B6C-DE1646EBDEF1}" type="slidenum">
              <a:rPr lang="en-US"/>
            </a:fld>
            <a:endParaRPr lang="en-US"/>
          </a:p>
        </p:txBody>
      </p:sp>
      <p:sp>
        <p:nvSpPr>
          <p:cNvPr id="109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A64B64F-DEDB-427E-B621-C5ABE7D8B068}" type="slidenum">
              <a:rPr lang="en-US"/>
            </a:fld>
            <a:endParaRPr lang="en-US"/>
          </a:p>
        </p:txBody>
      </p:sp>
      <p:sp>
        <p:nvSpPr>
          <p:cNvPr id="107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F082417-432D-4A77-9B6C-DE1646EBDEF1}" type="slidenum">
              <a:rPr lang="en-US"/>
            </a:fld>
            <a:endParaRPr lang="en-US"/>
          </a:p>
        </p:txBody>
      </p:sp>
      <p:sp>
        <p:nvSpPr>
          <p:cNvPr id="109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F082417-432D-4A77-9B6C-DE1646EBDEF1}" type="slidenum">
              <a:rPr lang="en-US"/>
            </a:fld>
            <a:endParaRPr lang="en-US"/>
          </a:p>
        </p:txBody>
      </p:sp>
      <p:sp>
        <p:nvSpPr>
          <p:cNvPr id="109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A1BC7CA-751E-47EB-8944-B01044204B91}" type="slidenum">
              <a:rPr lang="en-US"/>
            </a:fld>
            <a:endParaRPr lang="en-US"/>
          </a:p>
        </p:txBody>
      </p:sp>
      <p:sp>
        <p:nvSpPr>
          <p:cNvPr id="112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9657793-70AB-4F76-9A2D-5865F6412177}" type="slidenum">
              <a:rPr lang="en-US"/>
            </a:fld>
            <a:endParaRPr lang="en-US"/>
          </a:p>
        </p:txBody>
      </p:sp>
      <p:sp>
        <p:nvSpPr>
          <p:cNvPr id="116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6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4B4BA36-1278-4863-BEB8-9262AB667C61}" type="slidenum">
              <a:rPr lang="en-US"/>
            </a:fld>
            <a:endParaRPr lang="en-US"/>
          </a:p>
        </p:txBody>
      </p:sp>
      <p:sp>
        <p:nvSpPr>
          <p:cNvPr id="116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6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1EFFC8F-0494-40FA-8F9C-F0E90C98C040}" type="slidenum">
              <a:rPr lang="en-US"/>
            </a:fld>
            <a:endParaRPr lang="en-US"/>
          </a:p>
        </p:txBody>
      </p:sp>
      <p:sp>
        <p:nvSpPr>
          <p:cNvPr id="116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6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0C56B58-BBE0-4B8F-9BB2-D8771CA84AF5}" type="slidenum">
              <a:rPr lang="en-US"/>
            </a:fld>
            <a:endParaRPr lang="en-US"/>
          </a:p>
        </p:txBody>
      </p:sp>
      <p:sp>
        <p:nvSpPr>
          <p:cNvPr id="113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3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83AD-9A52-4A1F-908F-18208CBE15B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0B2-3A17-4EEC-9F23-DAA69FD046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83AD-9A52-4A1F-908F-18208CBE15B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0B2-3A17-4EEC-9F23-DAA69FD046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83AD-9A52-4A1F-908F-18208CBE15B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0B2-3A17-4EEC-9F23-DAA69FD046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-76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19.</a:t>
            </a:r>
            <a:fld id="{6011A384-D524-4A55-A061-5A2AE51C6F3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83AD-9A52-4A1F-908F-18208CBE15B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0B2-3A17-4EEC-9F23-DAA69FD046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83AD-9A52-4A1F-908F-18208CBE15B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0B2-3A17-4EEC-9F23-DAA69FD046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83AD-9A52-4A1F-908F-18208CBE15B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0B2-3A17-4EEC-9F23-DAA69FD046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83AD-9A52-4A1F-908F-18208CBE15B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0B2-3A17-4EEC-9F23-DAA69FD046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83AD-9A52-4A1F-908F-18208CBE15B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0B2-3A17-4EEC-9F23-DAA69FD046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83AD-9A52-4A1F-908F-18208CBE15B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0B2-3A17-4EEC-9F23-DAA69FD046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83AD-9A52-4A1F-908F-18208CBE15B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0B2-3A17-4EEC-9F23-DAA69FD046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83AD-9A52-4A1F-908F-18208CBE15B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0B2-3A17-4EEC-9F23-DAA69FD046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283AD-9A52-4A1F-908F-18208CBE15B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1A0B2-3A17-4EEC-9F23-DAA69FD0464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B630B102-05E0-4375-90BD-91EFCD672106}" type="slidenum">
              <a:rPr lang="en-US"/>
            </a:fld>
            <a:endParaRPr lang="en-US"/>
          </a:p>
        </p:txBody>
      </p:sp>
      <p:sp>
        <p:nvSpPr>
          <p:cNvPr id="1203203" name="Rectangle 3"/>
          <p:cNvSpPr>
            <a:spLocks noChangeArrowheads="1"/>
          </p:cNvSpPr>
          <p:nvPr/>
        </p:nvSpPr>
        <p:spPr bwMode="auto">
          <a:xfrm rot="20690546">
            <a:off x="1143000" y="1774056"/>
            <a:ext cx="6858000" cy="212365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4400" baseline="0" dirty="0" smtClean="0">
                <a:solidFill>
                  <a:srgbClr val="FF0000"/>
                </a:solidFill>
                <a:latin typeface="Albertus Medium" pitchFamily="34" charset="0"/>
              </a:rPr>
              <a:t>Network </a:t>
            </a:r>
            <a:r>
              <a:rPr lang="en-US" sz="4400" baseline="0" dirty="0">
                <a:solidFill>
                  <a:srgbClr val="FF0000"/>
                </a:solidFill>
                <a:latin typeface="Albertus Medium" pitchFamily="34" charset="0"/>
              </a:rPr>
              <a:t>Layer:</a:t>
            </a:r>
            <a:endParaRPr lang="en-US" sz="4400" baseline="0" dirty="0">
              <a:solidFill>
                <a:srgbClr val="FF0000"/>
              </a:solidFill>
              <a:latin typeface="Albertus Medium" pitchFamily="34" charset="0"/>
            </a:endParaRPr>
          </a:p>
          <a:p>
            <a:pPr algn="ctr"/>
            <a:r>
              <a:rPr lang="en-US" sz="4400" baseline="0" dirty="0">
                <a:solidFill>
                  <a:srgbClr val="FF0000"/>
                </a:solidFill>
                <a:latin typeface="Albertus Medium" pitchFamily="34" charset="0"/>
              </a:rPr>
              <a:t>Logical </a:t>
            </a:r>
            <a:r>
              <a:rPr lang="en-US" sz="4400" baseline="0" dirty="0" smtClean="0">
                <a:solidFill>
                  <a:srgbClr val="FF0000"/>
                </a:solidFill>
                <a:latin typeface="Albertus Medium" pitchFamily="34" charset="0"/>
              </a:rPr>
              <a:t>Addressing</a:t>
            </a:r>
            <a:endParaRPr lang="en-US" sz="4400" baseline="0" dirty="0" smtClean="0">
              <a:solidFill>
                <a:srgbClr val="FF0000"/>
              </a:solidFill>
              <a:latin typeface="Albertus Medium" pitchFamily="34" charset="0"/>
            </a:endParaRPr>
          </a:p>
          <a:p>
            <a:pPr algn="ctr"/>
            <a:r>
              <a:rPr lang="en-US" sz="4400" dirty="0" smtClean="0">
                <a:solidFill>
                  <a:srgbClr val="FF0000"/>
                </a:solidFill>
                <a:latin typeface="Albertus Medium" pitchFamily="34" charset="0"/>
              </a:rPr>
              <a:t>(IP Addressing )</a:t>
            </a:r>
            <a:endParaRPr lang="en-US" sz="4400" baseline="0" dirty="0">
              <a:solidFill>
                <a:srgbClr val="FF0000"/>
              </a:solidFill>
              <a:latin typeface="Albertus Medium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00200" y="1219200"/>
            <a:ext cx="21336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828800" y="3276600"/>
            <a:ext cx="21336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05200" y="2057400"/>
            <a:ext cx="21336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505200" y="1066800"/>
            <a:ext cx="1295400" cy="1143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33800" y="4114800"/>
            <a:ext cx="1295400" cy="1143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562600" y="2209800"/>
            <a:ext cx="21336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724400" y="1371600"/>
            <a:ext cx="1295400" cy="1143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953000" y="3962400"/>
            <a:ext cx="1295400" cy="1143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886200" y="5257800"/>
            <a:ext cx="685800" cy="609600"/>
          </a:xfrm>
          <a:prstGeom prst="ellipse">
            <a:avLst/>
          </a:prstGeom>
          <a:solidFill>
            <a:srgbClr val="CC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971800" y="5257800"/>
            <a:ext cx="685800" cy="609600"/>
          </a:xfrm>
          <a:prstGeom prst="ellipse">
            <a:avLst/>
          </a:prstGeom>
          <a:solidFill>
            <a:srgbClr val="CC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295400" y="3429000"/>
            <a:ext cx="685800" cy="609600"/>
          </a:xfrm>
          <a:prstGeom prst="ellipse">
            <a:avLst/>
          </a:prstGeom>
          <a:solidFill>
            <a:srgbClr val="CC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219200" y="1143000"/>
            <a:ext cx="685800" cy="609600"/>
          </a:xfrm>
          <a:prstGeom prst="ellipse">
            <a:avLst/>
          </a:prstGeom>
          <a:solidFill>
            <a:srgbClr val="CC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724400" y="838200"/>
            <a:ext cx="685800" cy="609600"/>
          </a:xfrm>
          <a:prstGeom prst="ellipse">
            <a:avLst/>
          </a:prstGeom>
          <a:solidFill>
            <a:srgbClr val="CC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962400" y="457200"/>
            <a:ext cx="685800" cy="609600"/>
          </a:xfrm>
          <a:prstGeom prst="ellipse">
            <a:avLst/>
          </a:prstGeom>
          <a:solidFill>
            <a:srgbClr val="CC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457200"/>
            <a:ext cx="9296400" cy="6019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1000" y="1524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Classfull</a:t>
            </a:r>
            <a:r>
              <a:rPr lang="en-US" dirty="0" smtClean="0"/>
              <a:t> address principle – Internet is divided in to different sized networks – Large (A), Medium(B)  &amp; Small(C)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209800" y="1752600"/>
            <a:ext cx="160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A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38600" y="2507159"/>
            <a:ext cx="160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A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96000" y="2971800"/>
            <a:ext cx="160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A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62200" y="4107359"/>
            <a:ext cx="160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A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62400" y="1219200"/>
            <a:ext cx="160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B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29200" y="1516559"/>
            <a:ext cx="160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B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91000" y="4107359"/>
            <a:ext cx="160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B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10200" y="4191000"/>
            <a:ext cx="160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B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71800" y="517415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42" name="TextBox 41"/>
          <p:cNvSpPr txBox="1"/>
          <p:nvPr/>
        </p:nvSpPr>
        <p:spPr>
          <a:xfrm>
            <a:off x="3962400" y="51816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5199F862-35C4-4017-B615-93BB8C491FFC}" type="slidenum">
              <a:rPr lang="en-US"/>
            </a:fld>
            <a:endParaRPr lang="en-US"/>
          </a:p>
        </p:txBody>
      </p:sp>
      <p:sp>
        <p:nvSpPr>
          <p:cNvPr id="1131522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1523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1524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1525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1526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1527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152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1529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530" name="Line 10"/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531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en-US" baseline="0"/>
              <a:t>In classful addressing, the address space is divided into five classes:</a:t>
            </a:r>
            <a:endParaRPr lang="en-US" baseline="0"/>
          </a:p>
          <a:p>
            <a:pPr algn="ctr"/>
            <a:r>
              <a:rPr lang="en-US" baseline="0"/>
              <a:t>A, B, C, D, and E.</a:t>
            </a:r>
          </a:p>
        </p:txBody>
      </p:sp>
      <p:grpSp>
        <p:nvGrpSpPr>
          <p:cNvPr id="2" name="Group 12"/>
          <p:cNvGrpSpPr/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31533" name="Picture 13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31534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C18479A8-D39C-4D41-BEAD-BC57EAD48A98}" type="slidenum">
              <a:rPr lang="en-US"/>
            </a:fld>
            <a:endParaRPr lang="en-US"/>
          </a:p>
        </p:txBody>
      </p:sp>
      <p:sp>
        <p:nvSpPr>
          <p:cNvPr id="1080322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0323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0324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7829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2400" baseline="0">
                <a:solidFill>
                  <a:schemeClr val="folHlink"/>
                </a:solidFill>
                <a:latin typeface="Times New Roman" pitchFamily="18" charset="0"/>
              </a:rPr>
              <a:t>Figure 19.2  </a:t>
            </a:r>
            <a:r>
              <a:rPr lang="en-US" sz="2000" i="1" baseline="0">
                <a:latin typeface="Times New Roman" pitchFamily="18" charset="0"/>
              </a:rPr>
              <a:t>Finding the classes in binary and dotted-decimal notation</a:t>
            </a:r>
          </a:p>
        </p:txBody>
      </p:sp>
      <p:sp>
        <p:nvSpPr>
          <p:cNvPr id="108032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80326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76199" y="1219200"/>
            <a:ext cx="9067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85800" y="685800"/>
            <a:ext cx="8686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Any network is characterized by the following 4 parameters :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Net ID or Subnet ID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Total number of addresses in that network ( Address space )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First usable address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Last usable address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B5F5683E-EC73-48F3-B505-D9B488979DDA}" type="slidenum">
              <a:rPr lang="en-US"/>
            </a:fld>
            <a:endParaRPr lang="en-US"/>
          </a:p>
        </p:txBody>
      </p:sp>
      <p:sp>
        <p:nvSpPr>
          <p:cNvPr id="1168386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8387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8388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8389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8390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8391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8392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8393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2227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latin typeface="Times New Roman" pitchFamily="18" charset="0"/>
              </a:rPr>
              <a:t>Find the class of each address.</a:t>
            </a:r>
            <a:endParaRPr lang="en-US" sz="2800" i="1" baseline="0">
              <a:latin typeface="Times New Roman" pitchFamily="18" charset="0"/>
            </a:endParaRPr>
          </a:p>
          <a:p>
            <a:pPr algn="just"/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a.</a:t>
            </a:r>
            <a:r>
              <a:rPr lang="en-US" sz="2800" i="1" baseline="0">
                <a:latin typeface="Times New Roman" pitchFamily="18" charset="0"/>
              </a:rPr>
              <a:t>   </a:t>
            </a:r>
            <a:r>
              <a:rPr lang="en-US" sz="2800" u="sng" baseline="0">
                <a:solidFill>
                  <a:srgbClr val="009900"/>
                </a:solidFill>
                <a:latin typeface="Times New Roman" pitchFamily="18" charset="0"/>
              </a:rPr>
              <a:t>0</a:t>
            </a:r>
            <a:r>
              <a:rPr lang="en-US" sz="2800" b="0" baseline="0">
                <a:latin typeface="Times New Roman" pitchFamily="18" charset="0"/>
              </a:rPr>
              <a:t>0000001 00001011 00001011 11101111</a:t>
            </a:r>
            <a:endParaRPr lang="en-US" sz="2800" b="0" baseline="0">
              <a:latin typeface="Times New Roman" pitchFamily="18" charset="0"/>
            </a:endParaRPr>
          </a:p>
          <a:p>
            <a:pPr algn="just"/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b.</a:t>
            </a:r>
            <a:r>
              <a:rPr lang="en-US" sz="2800" i="1" baseline="0">
                <a:latin typeface="Times New Roman" pitchFamily="18" charset="0"/>
              </a:rPr>
              <a:t>   </a:t>
            </a:r>
            <a:r>
              <a:rPr lang="en-US" sz="2800" u="sng" baseline="0">
                <a:solidFill>
                  <a:srgbClr val="009900"/>
                </a:solidFill>
                <a:latin typeface="Times New Roman" pitchFamily="18" charset="0"/>
              </a:rPr>
              <a:t>110</a:t>
            </a:r>
            <a:r>
              <a:rPr lang="en-US" sz="2800" b="0" baseline="0">
                <a:latin typeface="Times New Roman" pitchFamily="18" charset="0"/>
              </a:rPr>
              <a:t>00001 10000011 00011011 11111111</a:t>
            </a:r>
            <a:endParaRPr lang="en-US" sz="2800" b="0" baseline="0">
              <a:latin typeface="Times New Roman" pitchFamily="18" charset="0"/>
            </a:endParaRPr>
          </a:p>
          <a:p>
            <a:pPr algn="just"/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c.</a:t>
            </a:r>
            <a:r>
              <a:rPr lang="en-US" sz="2800" i="1" baseline="0">
                <a:latin typeface="Times New Roman" pitchFamily="18" charset="0"/>
              </a:rPr>
              <a:t>   </a:t>
            </a:r>
            <a:r>
              <a:rPr lang="en-US" sz="2800" u="sng" baseline="0">
                <a:solidFill>
                  <a:srgbClr val="009900"/>
                </a:solidFill>
                <a:latin typeface="Times New Roman" pitchFamily="18" charset="0"/>
              </a:rPr>
              <a:t>14</a:t>
            </a:r>
            <a:r>
              <a:rPr lang="en-US" sz="2800" b="0" baseline="0">
                <a:latin typeface="Times New Roman" pitchFamily="18" charset="0"/>
              </a:rPr>
              <a:t>.23.120.8</a:t>
            </a:r>
            <a:endParaRPr lang="en-US" sz="2800" b="0" baseline="0">
              <a:latin typeface="Times New Roman" pitchFamily="18" charset="0"/>
            </a:endParaRPr>
          </a:p>
          <a:p>
            <a:pPr algn="just"/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d.</a:t>
            </a:r>
            <a:r>
              <a:rPr lang="en-US" sz="2800" i="1" baseline="0">
                <a:latin typeface="Times New Roman" pitchFamily="18" charset="0"/>
              </a:rPr>
              <a:t>   </a:t>
            </a:r>
            <a:r>
              <a:rPr lang="en-US" sz="2800" u="sng" baseline="0">
                <a:solidFill>
                  <a:srgbClr val="009900"/>
                </a:solidFill>
                <a:latin typeface="Times New Roman" pitchFamily="18" charset="0"/>
              </a:rPr>
              <a:t>252</a:t>
            </a:r>
            <a:r>
              <a:rPr lang="en-US" sz="2800" b="0" baseline="0">
                <a:latin typeface="Times New Roman" pitchFamily="18" charset="0"/>
              </a:rPr>
              <a:t>.5.15.111</a:t>
            </a:r>
          </a:p>
        </p:txBody>
      </p:sp>
      <p:sp>
        <p:nvSpPr>
          <p:cNvPr id="1168394" name="Text Box 10"/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i="1" baseline="0">
                <a:solidFill>
                  <a:schemeClr val="hlink"/>
                </a:solidFill>
                <a:latin typeface="Times New Roman" pitchFamily="18" charset="0"/>
              </a:rPr>
              <a:t>Example 19.4</a:t>
            </a:r>
          </a:p>
        </p:txBody>
      </p:sp>
      <p:sp>
        <p:nvSpPr>
          <p:cNvPr id="1168395" name="Rectangle 11"/>
          <p:cNvSpPr>
            <a:spLocks noChangeArrowheads="1"/>
          </p:cNvSpPr>
          <p:nvPr/>
        </p:nvSpPr>
        <p:spPr bwMode="auto">
          <a:xfrm>
            <a:off x="152400" y="3657600"/>
            <a:ext cx="8686800" cy="2654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sz="2800" i="1" baseline="0">
                <a:latin typeface="Times New Roman" pitchFamily="18" charset="0"/>
              </a:rPr>
              <a:t>Solution</a:t>
            </a:r>
            <a:endParaRPr lang="en-US" sz="2800" i="1" baseline="0">
              <a:latin typeface="Times New Roman" pitchFamily="18" charset="0"/>
            </a:endParaRPr>
          </a:p>
          <a:p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a.</a:t>
            </a:r>
            <a:r>
              <a:rPr lang="en-US" sz="2800" i="1" baseline="0">
                <a:latin typeface="Times New Roman" pitchFamily="18" charset="0"/>
              </a:rPr>
              <a:t> The first bit is 0. This is a class A address.</a:t>
            </a:r>
            <a:endParaRPr lang="en-US" sz="2800" i="1" baseline="0">
              <a:latin typeface="Times New Roman" pitchFamily="18" charset="0"/>
            </a:endParaRPr>
          </a:p>
          <a:p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b.</a:t>
            </a:r>
            <a:r>
              <a:rPr lang="en-US" sz="2800" i="1" baseline="0">
                <a:latin typeface="Times New Roman" pitchFamily="18" charset="0"/>
              </a:rPr>
              <a:t> The first 2 bits are 1; the third bit is 0. This is a class C</a:t>
            </a:r>
            <a:br>
              <a:rPr lang="en-US" sz="2800" i="1" baseline="0">
                <a:latin typeface="Times New Roman" pitchFamily="18" charset="0"/>
              </a:rPr>
            </a:br>
            <a:r>
              <a:rPr lang="en-US" sz="2800" i="1" baseline="0">
                <a:latin typeface="Times New Roman" pitchFamily="18" charset="0"/>
              </a:rPr>
              <a:t>     address.</a:t>
            </a:r>
            <a:endParaRPr lang="en-US" sz="2800" i="1" baseline="0">
              <a:latin typeface="Times New Roman" pitchFamily="18" charset="0"/>
            </a:endParaRPr>
          </a:p>
          <a:p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c.</a:t>
            </a:r>
            <a:r>
              <a:rPr lang="en-US" sz="2800" i="1" baseline="0">
                <a:latin typeface="Times New Roman" pitchFamily="18" charset="0"/>
              </a:rPr>
              <a:t> The first byte is 14; the class is A.</a:t>
            </a:r>
            <a:endParaRPr lang="en-US" sz="2800" i="1" baseline="0">
              <a:latin typeface="Times New Roman" pitchFamily="18" charset="0"/>
            </a:endParaRPr>
          </a:p>
          <a:p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d.</a:t>
            </a:r>
            <a:r>
              <a:rPr lang="en-US" sz="2800" i="1" baseline="0">
                <a:latin typeface="Times New Roman" pitchFamily="18" charset="0"/>
              </a:rPr>
              <a:t> The first byte is 252; the class is 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0DB97904-1A47-4173-90B5-71B7C17BC21C}" type="slidenum">
              <a:rPr lang="en-US"/>
            </a:fld>
            <a:endParaRPr lang="en-US"/>
          </a:p>
        </p:txBody>
      </p:sp>
      <p:sp>
        <p:nvSpPr>
          <p:cNvPr id="1152002" name="Text Box 2"/>
          <p:cNvSpPr txBox="1">
            <a:spLocks noChangeArrowheads="1"/>
          </p:cNvSpPr>
          <p:nvPr/>
        </p:nvSpPr>
        <p:spPr bwMode="auto">
          <a:xfrm>
            <a:off x="533400" y="1828800"/>
            <a:ext cx="79676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2400" baseline="0">
                <a:solidFill>
                  <a:schemeClr val="folHlink"/>
                </a:solidFill>
                <a:latin typeface="Times New Roman" pitchFamily="18" charset="0"/>
              </a:rPr>
              <a:t>Table 19.1  </a:t>
            </a:r>
            <a:r>
              <a:rPr lang="en-US" sz="2000" i="1" baseline="0">
                <a:latin typeface="Times New Roman" pitchFamily="18" charset="0"/>
              </a:rPr>
              <a:t>Number of blocks and block size in classful IPv4 addressing</a:t>
            </a:r>
          </a:p>
        </p:txBody>
      </p:sp>
      <p:pic>
        <p:nvPicPr>
          <p:cNvPr id="1152004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08000" y="2293938"/>
            <a:ext cx="8026400" cy="235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2F8E8893-4925-4C97-B406-A8988B8D3E25}" type="slidenum">
              <a:rPr lang="en-US"/>
            </a:fld>
            <a:endParaRPr lang="en-US"/>
          </a:p>
        </p:txBody>
      </p:sp>
      <p:sp>
        <p:nvSpPr>
          <p:cNvPr id="1154050" name="Text Box 2"/>
          <p:cNvSpPr txBox="1">
            <a:spLocks noChangeArrowheads="1"/>
          </p:cNvSpPr>
          <p:nvPr/>
        </p:nvSpPr>
        <p:spPr bwMode="auto">
          <a:xfrm>
            <a:off x="533400" y="2209800"/>
            <a:ext cx="56197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2400" baseline="0">
                <a:solidFill>
                  <a:schemeClr val="folHlink"/>
                </a:solidFill>
                <a:latin typeface="Times New Roman" pitchFamily="18" charset="0"/>
              </a:rPr>
              <a:t>Table 19.2  </a:t>
            </a:r>
            <a:r>
              <a:rPr lang="en-US" sz="2000" i="1" baseline="0">
                <a:latin typeface="Times New Roman" pitchFamily="18" charset="0"/>
              </a:rPr>
              <a:t>Default masks for classful addressing</a:t>
            </a:r>
          </a:p>
        </p:txBody>
      </p:sp>
      <p:pic>
        <p:nvPicPr>
          <p:cNvPr id="115405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95288" y="2722563"/>
            <a:ext cx="8291512" cy="162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14400" y="533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Concept of Network Mask or Subnet Mask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9906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Whenever a host connected to internet is to be identified or configured, 2 numbers are used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IP Address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Network mask or subnet mask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4800600"/>
            <a:ext cx="62484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Network mask or subnet mask is used to find out the network id or subnet id to which a host  belongs to.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D9768B79-054F-4D81-94FE-A321827719C2}" type="slidenum">
              <a:rPr lang="en-US"/>
            </a:fld>
            <a:endParaRPr lang="en-US"/>
          </a:p>
        </p:txBody>
      </p:sp>
      <p:sp>
        <p:nvSpPr>
          <p:cNvPr id="1137666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7667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7668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7669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7670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7671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7672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7673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7674" name="Line 10"/>
          <p:cNvSpPr>
            <a:spLocks noChangeShapeType="1"/>
          </p:cNvSpPr>
          <p:nvPr/>
        </p:nvSpPr>
        <p:spPr bwMode="auto">
          <a:xfrm>
            <a:off x="458788" y="3962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7675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en-US" baseline="0"/>
              <a:t>In classful addressing, a large part of the available addresses were wasted.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1828800" y="762000"/>
            <a:ext cx="5692584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2800" baseline="0" dirty="0" smtClean="0">
                <a:solidFill>
                  <a:schemeClr val="hlink"/>
                </a:solidFill>
                <a:latin typeface="Times New Roman" pitchFamily="18" charset="0"/>
              </a:rPr>
              <a:t>Disadvantage of Class full addressing </a:t>
            </a:r>
            <a:endParaRPr lang="en-US" sz="2800" baseline="0" dirty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A5E21BE2-D99A-4CB7-9D4A-615A0C1B6E1B}" type="slidenum">
              <a:rPr lang="en-US"/>
            </a:fld>
            <a:endParaRPr lang="en-US"/>
          </a:p>
        </p:txBody>
      </p:sp>
      <p:sp>
        <p:nvSpPr>
          <p:cNvPr id="1139714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9715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9716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9717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9718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9719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9720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9721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9722" name="Line 10"/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9723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en-US" baseline="0"/>
              <a:t>Classful addressing, which is almost obsolete, is replaced with classless addressing.</a:t>
            </a:r>
          </a:p>
        </p:txBody>
      </p:sp>
      <p:grpSp>
        <p:nvGrpSpPr>
          <p:cNvPr id="2" name="Group 12"/>
          <p:cNvGrpSpPr/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39725" name="Picture 13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39726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212FF209-A8FB-4524-8C58-D2580E0C975D}" type="slidenum">
              <a:rPr lang="en-US"/>
            </a:fld>
            <a:endParaRPr lang="en-US"/>
          </a:p>
        </p:txBody>
      </p:sp>
      <p:sp>
        <p:nvSpPr>
          <p:cNvPr id="1082370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2371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2372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7233519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2400" baseline="0" dirty="0" smtClean="0">
                <a:solidFill>
                  <a:schemeClr val="folHlink"/>
                </a:solidFill>
                <a:latin typeface="Times New Roman" pitchFamily="18" charset="0"/>
              </a:rPr>
              <a:t>Classless address  Concept</a:t>
            </a:r>
            <a:endParaRPr lang="en-US" sz="2400" baseline="0" dirty="0" smtClean="0">
              <a:solidFill>
                <a:schemeClr val="folHlink"/>
              </a:solidFill>
              <a:latin typeface="Times New Roman" pitchFamily="18" charset="0"/>
            </a:endParaRPr>
          </a:p>
          <a:p>
            <a:endParaRPr lang="en-US" sz="2400" i="1" dirty="0" smtClean="0">
              <a:solidFill>
                <a:schemeClr val="folHlink"/>
              </a:solidFill>
              <a:latin typeface="Times New Roman" pitchFamily="18" charset="0"/>
            </a:endParaRPr>
          </a:p>
          <a:p>
            <a:r>
              <a:rPr lang="en-US" sz="2400" i="1" baseline="0" dirty="0" smtClean="0">
                <a:solidFill>
                  <a:schemeClr val="folHlink"/>
                </a:solidFill>
                <a:latin typeface="Times New Roman" pitchFamily="18" charset="0"/>
              </a:rPr>
              <a:t>Example : </a:t>
            </a:r>
            <a:r>
              <a:rPr lang="en-US" sz="2000" i="1" baseline="0" dirty="0" smtClean="0">
                <a:latin typeface="Times New Roman" pitchFamily="18" charset="0"/>
              </a:rPr>
              <a:t>A </a:t>
            </a:r>
            <a:r>
              <a:rPr lang="en-US" sz="2000" i="1" baseline="0" dirty="0">
                <a:latin typeface="Times New Roman" pitchFamily="18" charset="0"/>
              </a:rPr>
              <a:t>block of 16 addresses granted to a small organization</a:t>
            </a:r>
          </a:p>
        </p:txBody>
      </p:sp>
      <p:sp>
        <p:nvSpPr>
          <p:cNvPr id="108237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82374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50850" y="2057400"/>
            <a:ext cx="8235950" cy="234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95881351-6999-43AD-A28F-239B4792D1BB}" type="slidenum">
              <a:rPr lang="en-US"/>
            </a:fld>
            <a:endParaRPr lang="en-US"/>
          </a:p>
        </p:txBody>
      </p:sp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lang="en-US" baseline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1986506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aseline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IPv4 </a:t>
            </a:r>
            <a:r>
              <a:rPr lang="en-US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ADDRESSES</a:t>
            </a:r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endParaRPr lang="en-US" sz="1800" baseline="0">
              <a:latin typeface="Times New Roman" pitchFamily="18" charset="0"/>
            </a:endParaRPr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304800" y="1600200"/>
            <a:ext cx="8229600" cy="1373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800" i="1" baseline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An </a:t>
            </a:r>
            <a:r>
              <a:rPr lang="en-US" sz="2800" i="1" baseline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IPv4 address</a:t>
            </a:r>
            <a:r>
              <a:rPr lang="en-US" sz="2800" i="1" baseline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is a </a:t>
            </a:r>
            <a:r>
              <a:rPr lang="en-US" sz="2800" i="1" baseline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32-bit</a:t>
            </a:r>
            <a:r>
              <a:rPr lang="en-US" sz="2800" i="1" baseline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address that uniquely and universally defines the connection of a device (for example, a computer or a router) to the Internet.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2F6ACBD3-7A6A-494C-873F-671E3541E0EB}" type="slidenum">
              <a:rPr lang="en-US"/>
            </a:fld>
            <a:endParaRPr lang="en-US"/>
          </a:p>
        </p:txBody>
      </p:sp>
      <p:sp>
        <p:nvSpPr>
          <p:cNvPr id="1133570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3571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3572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3573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3574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3575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357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3577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3578" name="Line 10"/>
          <p:cNvSpPr>
            <a:spLocks noChangeShapeType="1"/>
          </p:cNvSpPr>
          <p:nvPr/>
        </p:nvSpPr>
        <p:spPr bwMode="auto">
          <a:xfrm>
            <a:off x="458788" y="5410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3579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200329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en-US" baseline="0" dirty="0"/>
              <a:t>In IPv4 </a:t>
            </a:r>
            <a:r>
              <a:rPr lang="en-US" baseline="0" dirty="0" smtClean="0"/>
              <a:t>classless addressing</a:t>
            </a:r>
            <a:r>
              <a:rPr lang="en-US" baseline="0" dirty="0"/>
              <a:t>, a block of </a:t>
            </a:r>
            <a:br>
              <a:rPr lang="en-US" baseline="0" dirty="0"/>
            </a:br>
            <a:r>
              <a:rPr lang="en-US" baseline="0" dirty="0"/>
              <a:t>addresses can be defined as</a:t>
            </a:r>
            <a:endParaRPr lang="en-US" baseline="0" dirty="0"/>
          </a:p>
          <a:p>
            <a:pPr algn="ctr"/>
            <a:r>
              <a:rPr lang="en-US" baseline="0" dirty="0" err="1"/>
              <a:t>x.y.z.t</a:t>
            </a:r>
            <a:r>
              <a:rPr lang="en-US" baseline="0" dirty="0"/>
              <a:t> /</a:t>
            </a:r>
            <a:r>
              <a:rPr lang="en-US" i="1" baseline="0" dirty="0"/>
              <a:t>n</a:t>
            </a:r>
            <a:endParaRPr lang="en-US" i="1" baseline="0" dirty="0"/>
          </a:p>
          <a:p>
            <a:pPr algn="ctr"/>
            <a:r>
              <a:rPr lang="en-US" baseline="0" dirty="0"/>
              <a:t>in which </a:t>
            </a:r>
            <a:r>
              <a:rPr lang="en-US" baseline="0" dirty="0" err="1"/>
              <a:t>x.y.z.t</a:t>
            </a:r>
            <a:r>
              <a:rPr lang="en-US" baseline="0" dirty="0"/>
              <a:t> defines one of the addresses and the /</a:t>
            </a:r>
            <a:r>
              <a:rPr lang="en-US" i="1" baseline="0" dirty="0"/>
              <a:t>n</a:t>
            </a:r>
            <a:r>
              <a:rPr lang="en-US" baseline="0" dirty="0"/>
              <a:t> defines the mask.</a:t>
            </a:r>
          </a:p>
        </p:txBody>
      </p:sp>
      <p:grpSp>
        <p:nvGrpSpPr>
          <p:cNvPr id="2" name="Group 12"/>
          <p:cNvGrpSpPr/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33581" name="Picture 13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33582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CBD1FA29-B365-48D0-9E0C-2D2C16524AEA}" type="slidenum">
              <a:rPr lang="en-US"/>
            </a:fld>
            <a:endParaRPr lang="en-US"/>
          </a:p>
        </p:txBody>
      </p:sp>
      <p:sp>
        <p:nvSpPr>
          <p:cNvPr id="1135618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5619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5620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5621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5622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5623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5624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5625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5626" name="Line 10"/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5627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en-US" baseline="0"/>
              <a:t>The first address in the block can be found by setting the rightmost </a:t>
            </a:r>
            <a:br>
              <a:rPr lang="en-US" baseline="0"/>
            </a:br>
            <a:r>
              <a:rPr lang="en-US" baseline="0"/>
              <a:t>32 − </a:t>
            </a:r>
            <a:r>
              <a:rPr lang="en-US" i="1" baseline="0"/>
              <a:t>n</a:t>
            </a:r>
            <a:r>
              <a:rPr lang="en-US" baseline="0"/>
              <a:t> bits to 0s.</a:t>
            </a:r>
          </a:p>
        </p:txBody>
      </p:sp>
      <p:grpSp>
        <p:nvGrpSpPr>
          <p:cNvPr id="2" name="Group 12"/>
          <p:cNvGrpSpPr/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35629" name="Picture 13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35630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E481BB2F-DE92-4FF5-ABD2-C0619ADC4FF3}" type="slidenum">
              <a:rPr lang="en-US"/>
            </a:fld>
            <a:endParaRPr lang="en-US"/>
          </a:p>
        </p:txBody>
      </p:sp>
      <p:sp>
        <p:nvSpPr>
          <p:cNvPr id="1172482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2483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2484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2485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2486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2487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248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2489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5216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latin typeface="Times New Roman" pitchFamily="18" charset="0"/>
              </a:rPr>
              <a:t>A block of addresses is granted to a small organization. We know that one of the addresses is 205.16.37.39/28. What is the first address in the block?</a:t>
            </a:r>
            <a:endParaRPr lang="en-US" sz="2800" i="1" baseline="0">
              <a:latin typeface="Times New Roman" pitchFamily="18" charset="0"/>
            </a:endParaRPr>
          </a:p>
          <a:p>
            <a:pPr algn="just"/>
            <a:endParaRPr lang="en-US" sz="2800" i="1" baseline="0">
              <a:latin typeface="Times New Roman" pitchFamily="18" charset="0"/>
            </a:endParaRPr>
          </a:p>
          <a:p>
            <a:pPr algn="just"/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Solution</a:t>
            </a:r>
            <a:endParaRPr lang="en-US" sz="2800" i="1" baseline="0">
              <a:solidFill>
                <a:schemeClr val="hlink"/>
              </a:solidFill>
              <a:latin typeface="Times New Roman" pitchFamily="18" charset="0"/>
            </a:endParaRPr>
          </a:p>
          <a:p>
            <a:pPr algn="just"/>
            <a:r>
              <a:rPr lang="en-US" sz="2800" i="1" baseline="0">
                <a:latin typeface="Times New Roman" pitchFamily="18" charset="0"/>
              </a:rPr>
              <a:t>The binary representation of the given address is</a:t>
            </a:r>
            <a:endParaRPr lang="en-US" sz="2800" i="1" baseline="0">
              <a:latin typeface="Times New Roman" pitchFamily="18" charset="0"/>
            </a:endParaRPr>
          </a:p>
          <a:p>
            <a:pPr algn="ctr"/>
            <a:r>
              <a:rPr lang="en-US" sz="2800" i="1" baseline="0">
                <a:solidFill>
                  <a:schemeClr val="folHlink"/>
                </a:solidFill>
                <a:latin typeface="Times New Roman" pitchFamily="18" charset="0"/>
              </a:rPr>
              <a:t>11001101   00010000   00100101   00100111</a:t>
            </a:r>
            <a:endParaRPr lang="en-US" sz="2800" i="1" baseline="0">
              <a:solidFill>
                <a:schemeClr val="folHlink"/>
              </a:solidFill>
              <a:latin typeface="Times New Roman" pitchFamily="18" charset="0"/>
            </a:endParaRPr>
          </a:p>
          <a:p>
            <a:r>
              <a:rPr lang="en-US" sz="2800" i="1" baseline="0">
                <a:latin typeface="Times New Roman" pitchFamily="18" charset="0"/>
              </a:rPr>
              <a:t>If we set 32−28 rightmost bits to 0, we get </a:t>
            </a:r>
            <a:endParaRPr lang="en-US" sz="2800" i="1" baseline="0">
              <a:latin typeface="Times New Roman" pitchFamily="18" charset="0"/>
            </a:endParaRPr>
          </a:p>
          <a:p>
            <a:pPr algn="ctr"/>
            <a:r>
              <a:rPr lang="en-US" sz="2800" i="1" baseline="0">
                <a:solidFill>
                  <a:schemeClr val="folHlink"/>
                </a:solidFill>
                <a:latin typeface="Times New Roman" pitchFamily="18" charset="0"/>
              </a:rPr>
              <a:t>11001101    00010000    00100101   0010000</a:t>
            </a:r>
            <a:r>
              <a:rPr lang="en-US" sz="2800" i="1" baseline="0">
                <a:latin typeface="Times New Roman" pitchFamily="18" charset="0"/>
              </a:rPr>
              <a:t> </a:t>
            </a:r>
            <a:endParaRPr lang="en-US" sz="2800" i="1" baseline="0">
              <a:latin typeface="Times New Roman" pitchFamily="18" charset="0"/>
            </a:endParaRPr>
          </a:p>
          <a:p>
            <a:pPr algn="ctr"/>
            <a:r>
              <a:rPr lang="en-US" sz="2800" i="1" baseline="0">
                <a:latin typeface="Times New Roman" pitchFamily="18" charset="0"/>
              </a:rPr>
              <a:t>or </a:t>
            </a:r>
            <a:br>
              <a:rPr lang="en-US" sz="2800" i="1" baseline="0">
                <a:latin typeface="Times New Roman" pitchFamily="18" charset="0"/>
              </a:rPr>
            </a:br>
            <a:r>
              <a:rPr lang="en-US" sz="2800" i="1" baseline="0">
                <a:solidFill>
                  <a:schemeClr val="folHlink"/>
                </a:solidFill>
                <a:latin typeface="Times New Roman" pitchFamily="18" charset="0"/>
              </a:rPr>
              <a:t>205.16.37.32</a:t>
            </a:r>
            <a:r>
              <a:rPr lang="en-US" sz="2800" i="1" baseline="0">
                <a:latin typeface="Times New Roman" pitchFamily="18" charset="0"/>
              </a:rPr>
              <a:t>. </a:t>
            </a:r>
            <a:endParaRPr lang="en-US" sz="2800" i="1" baseline="0">
              <a:latin typeface="Times New Roman" pitchFamily="18" charset="0"/>
            </a:endParaRPr>
          </a:p>
          <a:p>
            <a:r>
              <a:rPr lang="en-US" sz="2800" i="1" baseline="0">
                <a:latin typeface="Times New Roman" pitchFamily="18" charset="0"/>
              </a:rPr>
              <a:t>This is actually the block shown in Figure 19.3.</a:t>
            </a:r>
          </a:p>
        </p:txBody>
      </p:sp>
      <p:sp>
        <p:nvSpPr>
          <p:cNvPr id="1172490" name="Text Box 10"/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i="1" baseline="0">
                <a:solidFill>
                  <a:schemeClr val="hlink"/>
                </a:solidFill>
                <a:latin typeface="Times New Roman" pitchFamily="18" charset="0"/>
              </a:rPr>
              <a:t>Example 19.6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F3A04ECD-9E9A-424F-8DBE-D804119156B2}" type="slidenum">
              <a:rPr lang="en-US"/>
            </a:fld>
            <a:endParaRPr lang="en-US"/>
          </a:p>
        </p:txBody>
      </p:sp>
      <p:sp>
        <p:nvSpPr>
          <p:cNvPr id="1141762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41763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41764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41765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41766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41767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4176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41769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1770" name="Line 10"/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1771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en-US" baseline="0"/>
              <a:t>The last address in the block can be found by setting the rightmost </a:t>
            </a:r>
            <a:br>
              <a:rPr lang="en-US" baseline="0"/>
            </a:br>
            <a:r>
              <a:rPr lang="en-US" baseline="0"/>
              <a:t>32 − n bits to 1s.</a:t>
            </a:r>
          </a:p>
        </p:txBody>
      </p:sp>
      <p:grpSp>
        <p:nvGrpSpPr>
          <p:cNvPr id="2" name="Group 12"/>
          <p:cNvGrpSpPr/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41773" name="Picture 13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41774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6374A412-6949-4BD4-8FF7-3DF2143DFC0B}" type="slidenum">
              <a:rPr lang="en-US"/>
            </a:fld>
            <a:endParaRPr lang="en-US"/>
          </a:p>
        </p:txBody>
      </p:sp>
      <p:sp>
        <p:nvSpPr>
          <p:cNvPr id="1174530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4531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4532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4533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4534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4535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453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4537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4362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latin typeface="Times New Roman" pitchFamily="18" charset="0"/>
              </a:rPr>
              <a:t>Find the last address for the block in Example 19.6.</a:t>
            </a:r>
            <a:endParaRPr lang="en-US" sz="2800" i="1" baseline="0">
              <a:latin typeface="Times New Roman" pitchFamily="18" charset="0"/>
            </a:endParaRPr>
          </a:p>
          <a:p>
            <a:pPr algn="just"/>
            <a:endParaRPr lang="en-US" sz="2800" i="1" baseline="0">
              <a:latin typeface="Times New Roman" pitchFamily="18" charset="0"/>
            </a:endParaRPr>
          </a:p>
          <a:p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Solution</a:t>
            </a:r>
            <a:endParaRPr lang="en-US" sz="2800" i="1" baseline="0">
              <a:solidFill>
                <a:schemeClr val="hlink"/>
              </a:solidFill>
              <a:latin typeface="Times New Roman" pitchFamily="18" charset="0"/>
            </a:endParaRPr>
          </a:p>
          <a:p>
            <a:r>
              <a:rPr lang="en-US" sz="2800" i="1" baseline="0">
                <a:latin typeface="Times New Roman" pitchFamily="18" charset="0"/>
              </a:rPr>
              <a:t>The binary representation of the given address is</a:t>
            </a:r>
            <a:endParaRPr lang="en-US" sz="2800" i="1" baseline="0">
              <a:latin typeface="Times New Roman" pitchFamily="18" charset="0"/>
            </a:endParaRPr>
          </a:p>
          <a:p>
            <a:pPr algn="ctr"/>
            <a:r>
              <a:rPr lang="en-US" sz="2800" i="1" baseline="0">
                <a:solidFill>
                  <a:schemeClr val="folHlink"/>
                </a:solidFill>
                <a:latin typeface="Times New Roman" pitchFamily="18" charset="0"/>
              </a:rPr>
              <a:t>11001101    00010000    00100101    00100111</a:t>
            </a:r>
            <a:endParaRPr lang="en-US" sz="2800" i="1" baseline="0">
              <a:solidFill>
                <a:schemeClr val="folHlink"/>
              </a:solidFill>
              <a:latin typeface="Times New Roman" pitchFamily="18" charset="0"/>
            </a:endParaRPr>
          </a:p>
          <a:p>
            <a:r>
              <a:rPr lang="en-US" sz="2800" i="1" baseline="0">
                <a:latin typeface="Times New Roman" pitchFamily="18" charset="0"/>
              </a:rPr>
              <a:t>If we set 32 − 28 rightmost bits to 1, we get </a:t>
            </a:r>
            <a:endParaRPr lang="en-US" sz="2800" i="1" baseline="0">
              <a:latin typeface="Times New Roman" pitchFamily="18" charset="0"/>
            </a:endParaRPr>
          </a:p>
          <a:p>
            <a:pPr algn="ctr"/>
            <a:r>
              <a:rPr lang="en-US" sz="2800" i="1" baseline="0">
                <a:solidFill>
                  <a:schemeClr val="folHlink"/>
                </a:solidFill>
                <a:latin typeface="Times New Roman" pitchFamily="18" charset="0"/>
              </a:rPr>
              <a:t>11001101 00010000 00100101 00101111</a:t>
            </a:r>
            <a:r>
              <a:rPr lang="en-US" sz="2800" i="1" baseline="0">
                <a:latin typeface="Times New Roman" pitchFamily="18" charset="0"/>
              </a:rPr>
              <a:t> </a:t>
            </a:r>
            <a:endParaRPr lang="en-US" sz="2800" i="1" baseline="0">
              <a:latin typeface="Times New Roman" pitchFamily="18" charset="0"/>
            </a:endParaRPr>
          </a:p>
          <a:p>
            <a:pPr algn="ctr"/>
            <a:r>
              <a:rPr lang="en-US" sz="2800" i="1" baseline="0">
                <a:latin typeface="Times New Roman" pitchFamily="18" charset="0"/>
              </a:rPr>
              <a:t>or </a:t>
            </a:r>
            <a:endParaRPr lang="en-US" sz="2800" i="1" baseline="0">
              <a:latin typeface="Times New Roman" pitchFamily="18" charset="0"/>
            </a:endParaRPr>
          </a:p>
          <a:p>
            <a:pPr algn="ctr"/>
            <a:r>
              <a:rPr lang="en-US" sz="2800" i="1" baseline="0">
                <a:solidFill>
                  <a:schemeClr val="folHlink"/>
                </a:solidFill>
                <a:latin typeface="Times New Roman" pitchFamily="18" charset="0"/>
              </a:rPr>
              <a:t>205.16.37.47</a:t>
            </a:r>
            <a:endParaRPr lang="en-US" sz="2800" i="1" baseline="0">
              <a:solidFill>
                <a:schemeClr val="folHlink"/>
              </a:solidFill>
              <a:latin typeface="Times New Roman" pitchFamily="18" charset="0"/>
            </a:endParaRPr>
          </a:p>
          <a:p>
            <a:r>
              <a:rPr lang="en-US" sz="2800" i="1" baseline="0">
                <a:latin typeface="Times New Roman" pitchFamily="18" charset="0"/>
              </a:rPr>
              <a:t>This is actually the block shown in Figure 19.3.</a:t>
            </a:r>
          </a:p>
        </p:txBody>
      </p:sp>
      <p:sp>
        <p:nvSpPr>
          <p:cNvPr id="1174538" name="Text Box 10"/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i="1" baseline="0">
                <a:solidFill>
                  <a:schemeClr val="hlink"/>
                </a:solidFill>
                <a:latin typeface="Times New Roman" pitchFamily="18" charset="0"/>
              </a:rPr>
              <a:t>Example 19.7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1F8AD0D0-CDFA-4F31-A15E-0FB41095D658}" type="slidenum">
              <a:rPr lang="en-US"/>
            </a:fld>
            <a:endParaRPr lang="en-US"/>
          </a:p>
        </p:txBody>
      </p:sp>
      <p:sp>
        <p:nvSpPr>
          <p:cNvPr id="1186818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6819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6820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6821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6822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6823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6824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6825" name="Rectangle 9"/>
          <p:cNvSpPr>
            <a:spLocks noChangeArrowheads="1"/>
          </p:cNvSpPr>
          <p:nvPr/>
        </p:nvSpPr>
        <p:spPr bwMode="auto">
          <a:xfrm>
            <a:off x="228600" y="1295400"/>
            <a:ext cx="8686800" cy="2227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Solution</a:t>
            </a:r>
            <a:endParaRPr lang="en-US" sz="2800" i="1" baseline="0">
              <a:solidFill>
                <a:schemeClr val="hlink"/>
              </a:solidFill>
              <a:latin typeface="Times New Roman" pitchFamily="18" charset="0"/>
            </a:endParaRPr>
          </a:p>
          <a:p>
            <a:pPr algn="just"/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a.</a:t>
            </a:r>
            <a:r>
              <a:rPr lang="en-US" sz="2800" i="1" baseline="0">
                <a:latin typeface="Times New Roman" pitchFamily="18" charset="0"/>
              </a:rPr>
              <a:t> The first address can be found by ANDing the given</a:t>
            </a:r>
            <a:br>
              <a:rPr lang="en-US" sz="2800" i="1" baseline="0">
                <a:latin typeface="Times New Roman" pitchFamily="18" charset="0"/>
              </a:rPr>
            </a:br>
            <a:r>
              <a:rPr lang="en-US" sz="2800" i="1" baseline="0">
                <a:latin typeface="Times New Roman" pitchFamily="18" charset="0"/>
              </a:rPr>
              <a:t>     addresses with the mask. ANDing here is done bit by</a:t>
            </a:r>
            <a:br>
              <a:rPr lang="en-US" sz="2800" i="1" baseline="0">
                <a:latin typeface="Times New Roman" pitchFamily="18" charset="0"/>
              </a:rPr>
            </a:br>
            <a:r>
              <a:rPr lang="en-US" sz="2800" i="1" baseline="0">
                <a:latin typeface="Times New Roman" pitchFamily="18" charset="0"/>
              </a:rPr>
              <a:t>     bit. The result of ANDing 2 bits is 1 if both bits are 1s;</a:t>
            </a:r>
            <a:br>
              <a:rPr lang="en-US" sz="2800" i="1" baseline="0">
                <a:latin typeface="Times New Roman" pitchFamily="18" charset="0"/>
              </a:rPr>
            </a:br>
            <a:r>
              <a:rPr lang="en-US" sz="2800" i="1" baseline="0">
                <a:latin typeface="Times New Roman" pitchFamily="18" charset="0"/>
              </a:rPr>
              <a:t>     the result is 0 otherwise.</a:t>
            </a:r>
          </a:p>
        </p:txBody>
      </p:sp>
      <p:sp>
        <p:nvSpPr>
          <p:cNvPr id="1186826" name="Text Box 10"/>
          <p:cNvSpPr txBox="1">
            <a:spLocks noChangeArrowheads="1"/>
          </p:cNvSpPr>
          <p:nvPr/>
        </p:nvSpPr>
        <p:spPr bwMode="auto">
          <a:xfrm>
            <a:off x="1143000" y="0"/>
            <a:ext cx="4529138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i="1" baseline="0">
                <a:solidFill>
                  <a:schemeClr val="hlink"/>
                </a:solidFill>
                <a:latin typeface="Times New Roman" pitchFamily="18" charset="0"/>
              </a:rPr>
              <a:t>Example 19.9 (continued)</a:t>
            </a:r>
          </a:p>
        </p:txBody>
      </p:sp>
      <p:pic>
        <p:nvPicPr>
          <p:cNvPr id="1186828" name="Picture 1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28663" y="3857625"/>
            <a:ext cx="8034337" cy="1323975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7F1B756A-AF5F-4249-9BFA-FF379BFAC9BD}" type="slidenum">
              <a:rPr lang="en-US"/>
            </a:fld>
            <a:endParaRPr lang="en-US"/>
          </a:p>
        </p:txBody>
      </p:sp>
      <p:sp>
        <p:nvSpPr>
          <p:cNvPr id="1188866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8867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8868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8869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8870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8871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8872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8873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2654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b.</a:t>
            </a:r>
            <a:r>
              <a:rPr lang="en-US" sz="2800" i="1" baseline="0">
                <a:latin typeface="Times New Roman" pitchFamily="18" charset="0"/>
              </a:rPr>
              <a:t> The last address can be found by ORing the given</a:t>
            </a:r>
            <a:br>
              <a:rPr lang="en-US" sz="2800" i="1" baseline="0">
                <a:latin typeface="Times New Roman" pitchFamily="18" charset="0"/>
              </a:rPr>
            </a:br>
            <a:r>
              <a:rPr lang="en-US" sz="2800" i="1" baseline="0">
                <a:latin typeface="Times New Roman" pitchFamily="18" charset="0"/>
              </a:rPr>
              <a:t>     addresses with the complement of the mask. ORing</a:t>
            </a:r>
            <a:br>
              <a:rPr lang="en-US" sz="2800" i="1" baseline="0">
                <a:latin typeface="Times New Roman" pitchFamily="18" charset="0"/>
              </a:rPr>
            </a:br>
            <a:r>
              <a:rPr lang="en-US" sz="2800" i="1" baseline="0">
                <a:latin typeface="Times New Roman" pitchFamily="18" charset="0"/>
              </a:rPr>
              <a:t>     here is done bit by bit. The result of ORing 2 bits is 0 if</a:t>
            </a:r>
            <a:br>
              <a:rPr lang="en-US" sz="2800" i="1" baseline="0">
                <a:latin typeface="Times New Roman" pitchFamily="18" charset="0"/>
              </a:rPr>
            </a:br>
            <a:r>
              <a:rPr lang="en-US" sz="2800" i="1" baseline="0">
                <a:latin typeface="Times New Roman" pitchFamily="18" charset="0"/>
              </a:rPr>
              <a:t>     both bits are 0s; the result is 1 otherwise. The</a:t>
            </a:r>
            <a:br>
              <a:rPr lang="en-US" sz="2800" i="1" baseline="0">
                <a:latin typeface="Times New Roman" pitchFamily="18" charset="0"/>
              </a:rPr>
            </a:br>
            <a:r>
              <a:rPr lang="en-US" sz="2800" i="1" baseline="0">
                <a:latin typeface="Times New Roman" pitchFamily="18" charset="0"/>
              </a:rPr>
              <a:t>     complement of a number is found by changing each 1</a:t>
            </a:r>
            <a:br>
              <a:rPr lang="en-US" sz="2800" i="1" baseline="0">
                <a:latin typeface="Times New Roman" pitchFamily="18" charset="0"/>
              </a:rPr>
            </a:br>
            <a:r>
              <a:rPr lang="en-US" sz="2800" i="1" baseline="0">
                <a:latin typeface="Times New Roman" pitchFamily="18" charset="0"/>
              </a:rPr>
              <a:t>     to 0 and each 0 to 1.</a:t>
            </a:r>
          </a:p>
        </p:txBody>
      </p:sp>
      <p:sp>
        <p:nvSpPr>
          <p:cNvPr id="1188874" name="Text Box 10"/>
          <p:cNvSpPr txBox="1">
            <a:spLocks noChangeArrowheads="1"/>
          </p:cNvSpPr>
          <p:nvPr/>
        </p:nvSpPr>
        <p:spPr bwMode="auto">
          <a:xfrm>
            <a:off x="1143000" y="0"/>
            <a:ext cx="4529138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i="1" baseline="0">
                <a:solidFill>
                  <a:schemeClr val="hlink"/>
                </a:solidFill>
                <a:latin typeface="Times New Roman" pitchFamily="18" charset="0"/>
              </a:rPr>
              <a:t>Example 19.9 (continued)</a:t>
            </a:r>
          </a:p>
        </p:txBody>
      </p:sp>
      <p:pic>
        <p:nvPicPr>
          <p:cNvPr id="1188876" name="Picture 1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8600" y="4086225"/>
            <a:ext cx="8702675" cy="1323975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B7A8BD62-E6DD-4117-80C4-239DA36573CD}" type="slidenum">
              <a:rPr lang="en-US"/>
            </a:fld>
            <a:endParaRPr lang="en-US"/>
          </a:p>
        </p:txBody>
      </p:sp>
      <p:sp>
        <p:nvSpPr>
          <p:cNvPr id="1192962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2963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2964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2965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2966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2967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296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2969" name="Rectangle 9"/>
          <p:cNvSpPr>
            <a:spLocks noChangeArrowheads="1"/>
          </p:cNvSpPr>
          <p:nvPr/>
        </p:nvSpPr>
        <p:spPr bwMode="auto">
          <a:xfrm>
            <a:off x="228600" y="1295400"/>
            <a:ext cx="8686800" cy="1373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c.</a:t>
            </a:r>
            <a:r>
              <a:rPr lang="en-US" sz="2800" i="1" baseline="0">
                <a:latin typeface="Times New Roman" pitchFamily="18" charset="0"/>
              </a:rPr>
              <a:t> The number of addresses can be found by</a:t>
            </a:r>
            <a:br>
              <a:rPr lang="en-US" sz="2800" i="1" baseline="0">
                <a:latin typeface="Times New Roman" pitchFamily="18" charset="0"/>
              </a:rPr>
            </a:br>
            <a:r>
              <a:rPr lang="en-US" sz="2800" i="1" baseline="0">
                <a:latin typeface="Times New Roman" pitchFamily="18" charset="0"/>
              </a:rPr>
              <a:t>       complementing the mask, interpreting it as a  decimal</a:t>
            </a:r>
            <a:br>
              <a:rPr lang="en-US" sz="2800" i="1" baseline="0">
                <a:latin typeface="Times New Roman" pitchFamily="18" charset="0"/>
              </a:rPr>
            </a:br>
            <a:r>
              <a:rPr lang="en-US" sz="2800" i="1" baseline="0">
                <a:latin typeface="Times New Roman" pitchFamily="18" charset="0"/>
              </a:rPr>
              <a:t>       number, and adding 1 to it.</a:t>
            </a:r>
          </a:p>
        </p:txBody>
      </p:sp>
      <p:sp>
        <p:nvSpPr>
          <p:cNvPr id="1192970" name="Text Box 10"/>
          <p:cNvSpPr txBox="1">
            <a:spLocks noChangeArrowheads="1"/>
          </p:cNvSpPr>
          <p:nvPr/>
        </p:nvSpPr>
        <p:spPr bwMode="auto">
          <a:xfrm>
            <a:off x="1143000" y="0"/>
            <a:ext cx="4529138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i="1" baseline="0">
                <a:solidFill>
                  <a:schemeClr val="hlink"/>
                </a:solidFill>
                <a:latin typeface="Times New Roman" pitchFamily="18" charset="0"/>
              </a:rPr>
              <a:t>Example 19.9 (continued)</a:t>
            </a:r>
          </a:p>
        </p:txBody>
      </p:sp>
      <p:pic>
        <p:nvPicPr>
          <p:cNvPr id="1192972" name="Picture 1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47663" y="2971800"/>
            <a:ext cx="8491537" cy="815975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AD540499-982A-474F-84CA-6A9CFB3BA160}" type="slidenum">
              <a:rPr lang="en-US"/>
            </a:fld>
            <a:endParaRPr lang="en-US"/>
          </a:p>
        </p:txBody>
      </p:sp>
      <p:sp>
        <p:nvSpPr>
          <p:cNvPr id="1084418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4419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4420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74961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2400" baseline="0">
                <a:solidFill>
                  <a:schemeClr val="folHlink"/>
                </a:solidFill>
                <a:latin typeface="Times New Roman" pitchFamily="18" charset="0"/>
              </a:rPr>
              <a:t>Figure 19.4  </a:t>
            </a:r>
            <a:r>
              <a:rPr lang="en-US" sz="2000" i="1" baseline="0">
                <a:latin typeface="Times New Roman" pitchFamily="18" charset="0"/>
              </a:rPr>
              <a:t>A network configuration for the block 205.16.37.32/28</a:t>
            </a:r>
          </a:p>
        </p:txBody>
      </p:sp>
      <p:sp>
        <p:nvSpPr>
          <p:cNvPr id="108442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84423" name="Picture 7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4800" y="2286000"/>
            <a:ext cx="8016875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C0A1B567-29AA-4D49-90B8-E018C3DDB701}" type="slidenum">
              <a:rPr lang="en-US"/>
            </a:fld>
            <a:endParaRPr lang="en-US"/>
          </a:p>
        </p:txBody>
      </p:sp>
      <p:sp>
        <p:nvSpPr>
          <p:cNvPr id="1145858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45859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45860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45861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45862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45863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45864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45865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5867" name="Rectangle 11"/>
          <p:cNvSpPr>
            <a:spLocks noChangeArrowheads="1"/>
          </p:cNvSpPr>
          <p:nvPr/>
        </p:nvSpPr>
        <p:spPr bwMode="auto">
          <a:xfrm>
            <a:off x="533400" y="990600"/>
            <a:ext cx="8077200" cy="2246769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baseline="0" dirty="0"/>
              <a:t>The first address in a block </a:t>
            </a:r>
            <a:r>
              <a:rPr lang="en-US" sz="2800" baseline="0" dirty="0" smtClean="0"/>
              <a:t>/subnet is </a:t>
            </a:r>
            <a:br>
              <a:rPr lang="en-US" sz="2800" baseline="0" dirty="0"/>
            </a:br>
            <a:r>
              <a:rPr lang="en-US" sz="2800" baseline="0" dirty="0"/>
              <a:t>normally not assigned to any device; </a:t>
            </a:r>
            <a:br>
              <a:rPr lang="en-US" sz="2800" baseline="0" dirty="0"/>
            </a:br>
            <a:r>
              <a:rPr lang="en-US" sz="2800" baseline="0" dirty="0"/>
              <a:t>it is used as the network address that represents the organization </a:t>
            </a:r>
            <a:br>
              <a:rPr lang="en-US" sz="2800" baseline="0" dirty="0"/>
            </a:br>
            <a:r>
              <a:rPr lang="en-US" sz="2800" baseline="0" dirty="0"/>
              <a:t>to the rest of the world.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457200" y="3505200"/>
            <a:ext cx="8077200" cy="1815882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baseline="0" dirty="0"/>
              <a:t>The </a:t>
            </a:r>
            <a:r>
              <a:rPr lang="en-US" sz="2800" baseline="0" dirty="0" smtClean="0"/>
              <a:t>Last</a:t>
            </a:r>
            <a:r>
              <a:rPr lang="en-US" sz="2800" dirty="0" smtClean="0"/>
              <a:t> </a:t>
            </a:r>
            <a:r>
              <a:rPr lang="en-US" sz="2800" baseline="0" dirty="0" smtClean="0"/>
              <a:t> </a:t>
            </a:r>
            <a:r>
              <a:rPr lang="en-US" sz="2800" baseline="0" dirty="0"/>
              <a:t>address in a block is </a:t>
            </a:r>
            <a:br>
              <a:rPr lang="en-US" sz="2800" baseline="0" dirty="0"/>
            </a:br>
            <a:r>
              <a:rPr lang="en-US" sz="2800" baseline="0" dirty="0"/>
              <a:t>normally not assigned to any device; </a:t>
            </a:r>
            <a:br>
              <a:rPr lang="en-US" sz="2800" baseline="0" dirty="0"/>
            </a:br>
            <a:r>
              <a:rPr lang="en-US" sz="2800" baseline="0" dirty="0"/>
              <a:t>it is used </a:t>
            </a:r>
            <a:r>
              <a:rPr lang="en-US" sz="2800" baseline="0" dirty="0" smtClean="0"/>
              <a:t>as a special address to broadcast a packet</a:t>
            </a:r>
            <a:r>
              <a:rPr lang="en-US" sz="2800" dirty="0" smtClean="0"/>
              <a:t> to all the hosts in that subnet </a:t>
            </a:r>
            <a:endParaRPr lang="en-US" sz="2800" baseline="0" dirty="0"/>
          </a:p>
        </p:txBody>
      </p:sp>
      <p:sp>
        <p:nvSpPr>
          <p:cNvPr id="17" name="TextBox 16"/>
          <p:cNvSpPr txBox="1"/>
          <p:nvPr/>
        </p:nvSpPr>
        <p:spPr>
          <a:xfrm>
            <a:off x="1371600" y="0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‘Rules’ of IP addressing 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" y="5486400"/>
            <a:ext cx="89916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So, total number of  usable addresses in a subnet is always total number of addresses available – 2 </a:t>
            </a:r>
            <a:endParaRPr lang="en-US" sz="1600" b="1" dirty="0" smtClean="0"/>
          </a:p>
          <a:p>
            <a:r>
              <a:rPr lang="en-US" sz="1600" b="1" dirty="0" smtClean="0"/>
              <a:t>For example in a </a:t>
            </a:r>
            <a:r>
              <a:rPr lang="en-US" sz="1600" b="1" dirty="0" err="1" smtClean="0"/>
              <a:t>clasfull</a:t>
            </a:r>
            <a:r>
              <a:rPr lang="en-US" sz="1600" b="1" dirty="0" smtClean="0"/>
              <a:t> addressing, in class C, only 254 addresses can be used to configure hosts.   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ED0D14C8-56B5-4913-8B91-A03F7A382695}" type="slidenum">
              <a:rPr lang="en-US"/>
            </a:fld>
            <a:endParaRPr lang="en-US"/>
          </a:p>
        </p:txBody>
      </p:sp>
      <p:sp>
        <p:nvSpPr>
          <p:cNvPr id="1127426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27427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27428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27429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27430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27431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27432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27435" name="Rectangle 11"/>
          <p:cNvSpPr>
            <a:spLocks noChangeArrowheads="1"/>
          </p:cNvSpPr>
          <p:nvPr/>
        </p:nvSpPr>
        <p:spPr bwMode="auto">
          <a:xfrm>
            <a:off x="495300" y="914400"/>
            <a:ext cx="8077200" cy="106680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en-US" baseline="0" dirty="0"/>
              <a:t>The address space of IPv4 is </a:t>
            </a:r>
            <a:br>
              <a:rPr lang="en-US" baseline="0" dirty="0"/>
            </a:br>
            <a:r>
              <a:rPr lang="en-US" baseline="0" dirty="0"/>
              <a:t>2</a:t>
            </a:r>
            <a:r>
              <a:rPr lang="en-US" baseline="30000" dirty="0"/>
              <a:t>32</a:t>
            </a:r>
            <a:r>
              <a:rPr lang="en-US" baseline="0" dirty="0"/>
              <a:t>  or  4,294,967,296.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04800" y="2971800"/>
          <a:ext cx="685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990600" y="2971800"/>
          <a:ext cx="685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1676400" y="2971800"/>
          <a:ext cx="685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276600" y="2971800"/>
          <a:ext cx="685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3962400" y="2971800"/>
          <a:ext cx="685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4648200" y="2971800"/>
          <a:ext cx="685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1" name="Straight Connector 30"/>
          <p:cNvCxnSpPr/>
          <p:nvPr/>
        </p:nvCxnSpPr>
        <p:spPr>
          <a:xfrm>
            <a:off x="2438400" y="3124200"/>
            <a:ext cx="838200" cy="15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6629400" y="2971800"/>
          <a:ext cx="2362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4,294,967,296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6" name="Straight Connector 35"/>
          <p:cNvCxnSpPr/>
          <p:nvPr/>
        </p:nvCxnSpPr>
        <p:spPr>
          <a:xfrm>
            <a:off x="5334000" y="3124200"/>
            <a:ext cx="1219200" cy="15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28600" y="2096869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Ideally, every smart device connected to internet should have an IP address in the following address space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4A65F51C-444D-445A-BC3A-111D3141EC40}" type="slidenum">
              <a:rPr lang="en-US"/>
            </a:fld>
            <a:endParaRPr lang="en-US"/>
          </a:p>
        </p:txBody>
      </p:sp>
      <p:sp>
        <p:nvSpPr>
          <p:cNvPr id="1086466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6467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6468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2690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2400" baseline="0">
                <a:solidFill>
                  <a:schemeClr val="folHlink"/>
                </a:solidFill>
                <a:latin typeface="Times New Roman" pitchFamily="18" charset="0"/>
              </a:rPr>
              <a:t>Figure 19.5  </a:t>
            </a:r>
            <a:r>
              <a:rPr lang="en-US" sz="2000" i="1" baseline="0">
                <a:latin typeface="Times New Roman" pitchFamily="18" charset="0"/>
              </a:rPr>
              <a:t>Two levels of hierarchy in an IPv4 address</a:t>
            </a:r>
          </a:p>
        </p:txBody>
      </p:sp>
      <p:sp>
        <p:nvSpPr>
          <p:cNvPr id="108646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86470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871663" y="2006600"/>
            <a:ext cx="5400675" cy="284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896D72D4-B46D-49B1-ABBF-477A9B8BA8C0}" type="slidenum">
              <a:rPr lang="en-US"/>
            </a:fld>
            <a:endParaRPr lang="en-US"/>
          </a:p>
        </p:txBody>
      </p:sp>
      <p:sp>
        <p:nvSpPr>
          <p:cNvPr id="1088514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8515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851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88518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69988" y="2470150"/>
            <a:ext cx="680402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9F76D33E-4896-4A29-9DAC-1153AF878BDE}" type="slidenum">
              <a:rPr lang="en-US"/>
            </a:fld>
            <a:endParaRPr lang="en-US"/>
          </a:p>
        </p:txBody>
      </p:sp>
      <p:sp>
        <p:nvSpPr>
          <p:cNvPr id="1147906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47907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47908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47909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47910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47911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47912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47913" name="Line 9"/>
          <p:cNvSpPr>
            <a:spLocks noChangeShapeType="1"/>
          </p:cNvSpPr>
          <p:nvPr/>
        </p:nvSpPr>
        <p:spPr bwMode="auto">
          <a:xfrm>
            <a:off x="457200" y="2133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914" name="Line 10"/>
          <p:cNvSpPr>
            <a:spLocks noChangeShapeType="1"/>
          </p:cNvSpPr>
          <p:nvPr/>
        </p:nvSpPr>
        <p:spPr bwMode="auto">
          <a:xfrm>
            <a:off x="458788" y="5791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915" name="Rectangle 11"/>
          <p:cNvSpPr>
            <a:spLocks noChangeArrowheads="1"/>
          </p:cNvSpPr>
          <p:nvPr/>
        </p:nvSpPr>
        <p:spPr bwMode="auto">
          <a:xfrm>
            <a:off x="495300" y="2225675"/>
            <a:ext cx="8077200" cy="3503613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en-US" baseline="0"/>
              <a:t>Each address in the block can be considered as a two-level </a:t>
            </a:r>
            <a:br>
              <a:rPr lang="en-US" baseline="0"/>
            </a:br>
            <a:r>
              <a:rPr lang="en-US" baseline="0"/>
              <a:t>hierarchical structure: </a:t>
            </a:r>
            <a:br>
              <a:rPr lang="en-US" baseline="0"/>
            </a:br>
            <a:r>
              <a:rPr lang="en-US" baseline="0"/>
              <a:t>the leftmost </a:t>
            </a:r>
            <a:r>
              <a:rPr lang="en-US" i="1" baseline="0"/>
              <a:t>n</a:t>
            </a:r>
            <a:r>
              <a:rPr lang="en-US" baseline="0"/>
              <a:t> bits (prefix) define </a:t>
            </a:r>
            <a:br>
              <a:rPr lang="en-US" baseline="0"/>
            </a:br>
            <a:r>
              <a:rPr lang="en-US" baseline="0"/>
              <a:t>the network;</a:t>
            </a:r>
            <a:endParaRPr lang="en-US" baseline="0"/>
          </a:p>
          <a:p>
            <a:pPr algn="ctr"/>
            <a:r>
              <a:rPr lang="en-US" baseline="0"/>
              <a:t>the rightmost 32 − n bits define </a:t>
            </a:r>
            <a:br>
              <a:rPr lang="en-US" baseline="0"/>
            </a:br>
            <a:r>
              <a:rPr lang="en-US" baseline="0"/>
              <a:t>the host.</a:t>
            </a:r>
          </a:p>
        </p:txBody>
      </p:sp>
      <p:grpSp>
        <p:nvGrpSpPr>
          <p:cNvPr id="2" name="Group 12"/>
          <p:cNvGrpSpPr/>
          <p:nvPr/>
        </p:nvGrpSpPr>
        <p:grpSpPr bwMode="auto">
          <a:xfrm>
            <a:off x="457200" y="1447800"/>
            <a:ext cx="1143000" cy="566738"/>
            <a:chOff x="1200" y="1248"/>
            <a:chExt cx="720" cy="357"/>
          </a:xfrm>
        </p:grpSpPr>
        <p:pic>
          <p:nvPicPr>
            <p:cNvPr id="1147917" name="Picture 13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47918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533B489B-7399-4CCF-A64F-F37863EFED78}" type="slidenum">
              <a:rPr lang="en-US"/>
            </a:fld>
            <a:endParaRPr lang="en-US"/>
          </a:p>
        </p:txBody>
      </p:sp>
      <p:sp>
        <p:nvSpPr>
          <p:cNvPr id="1090562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0563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0564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72628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2400" baseline="0">
                <a:solidFill>
                  <a:schemeClr val="folHlink"/>
                </a:solidFill>
                <a:latin typeface="Times New Roman" pitchFamily="18" charset="0"/>
              </a:rPr>
              <a:t>Figure 19.7  </a:t>
            </a:r>
            <a:r>
              <a:rPr lang="en-US" sz="2000" i="1" baseline="0">
                <a:latin typeface="Times New Roman" pitchFamily="18" charset="0"/>
              </a:rPr>
              <a:t>Configuration and addresses in a subnetted network</a:t>
            </a:r>
          </a:p>
        </p:txBody>
      </p:sp>
      <p:sp>
        <p:nvSpPr>
          <p:cNvPr id="109056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90566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00200" y="1506538"/>
            <a:ext cx="5438775" cy="451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F5B113EF-85E3-40B7-995D-C997467859AE}" type="slidenum">
              <a:rPr lang="en-US"/>
            </a:fld>
            <a:endParaRPr lang="en-US"/>
          </a:p>
        </p:txBody>
      </p:sp>
      <p:sp>
        <p:nvSpPr>
          <p:cNvPr id="1092610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2611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2612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0848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2400" baseline="0">
                <a:solidFill>
                  <a:schemeClr val="folHlink"/>
                </a:solidFill>
                <a:latin typeface="Times New Roman" pitchFamily="18" charset="0"/>
              </a:rPr>
              <a:t>Figure 19.8  </a:t>
            </a:r>
            <a:r>
              <a:rPr lang="en-US" sz="2000" i="1" baseline="0">
                <a:latin typeface="Times New Roman" pitchFamily="18" charset="0"/>
              </a:rPr>
              <a:t>Three-level hierarchy in an IPv4 address</a:t>
            </a:r>
          </a:p>
        </p:txBody>
      </p:sp>
      <p:sp>
        <p:nvSpPr>
          <p:cNvPr id="109261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92614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1150" y="2600325"/>
            <a:ext cx="8299450" cy="167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8B8F6AB2-942C-4D48-A696-6657ACBECBD6}" type="slidenum">
              <a:rPr lang="en-US"/>
            </a:fld>
            <a:endParaRPr lang="en-US"/>
          </a:p>
        </p:txBody>
      </p:sp>
      <p:sp>
        <p:nvSpPr>
          <p:cNvPr id="1180674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0675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0676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0677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0678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0679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0680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0681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5216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latin typeface="Times New Roman" pitchFamily="18" charset="0"/>
              </a:rPr>
              <a:t>An ISP is granted a block of addresses starting with 190.100.0.0/16 (65,536 addresses). The ISP needs to distribute these addresses to three groups of customers as follows:</a:t>
            </a:r>
            <a:endParaRPr lang="en-US" sz="2800" i="1" baseline="0">
              <a:latin typeface="Times New Roman" pitchFamily="18" charset="0"/>
            </a:endParaRPr>
          </a:p>
          <a:p>
            <a:pPr algn="just"/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a.</a:t>
            </a:r>
            <a:r>
              <a:rPr lang="en-US" sz="2800" i="1" baseline="0">
                <a:latin typeface="Times New Roman" pitchFamily="18" charset="0"/>
              </a:rPr>
              <a:t> The first group has 64 customers; each needs 256</a:t>
            </a:r>
            <a:br>
              <a:rPr lang="en-US" sz="2800" i="1" baseline="0">
                <a:latin typeface="Times New Roman" pitchFamily="18" charset="0"/>
              </a:rPr>
            </a:br>
            <a:r>
              <a:rPr lang="en-US" sz="2800" i="1" baseline="0">
                <a:latin typeface="Times New Roman" pitchFamily="18" charset="0"/>
              </a:rPr>
              <a:t>     addresses.</a:t>
            </a:r>
            <a:endParaRPr lang="en-US" sz="2800" i="1" baseline="0">
              <a:latin typeface="Times New Roman" pitchFamily="18" charset="0"/>
            </a:endParaRPr>
          </a:p>
          <a:p>
            <a:pPr algn="just"/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b.</a:t>
            </a:r>
            <a:r>
              <a:rPr lang="en-US" sz="2800" i="1" baseline="0">
                <a:latin typeface="Times New Roman" pitchFamily="18" charset="0"/>
              </a:rPr>
              <a:t> The second group has 128 customers; each needs 128</a:t>
            </a:r>
            <a:br>
              <a:rPr lang="en-US" sz="2800" i="1" baseline="0">
                <a:latin typeface="Times New Roman" pitchFamily="18" charset="0"/>
              </a:rPr>
            </a:br>
            <a:r>
              <a:rPr lang="en-US" sz="2800" i="1" baseline="0">
                <a:latin typeface="Times New Roman" pitchFamily="18" charset="0"/>
              </a:rPr>
              <a:t>     addresses.</a:t>
            </a:r>
            <a:endParaRPr lang="en-US" sz="2800" i="1" baseline="0">
              <a:latin typeface="Times New Roman" pitchFamily="18" charset="0"/>
            </a:endParaRPr>
          </a:p>
          <a:p>
            <a:pPr algn="just"/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c.</a:t>
            </a:r>
            <a:r>
              <a:rPr lang="en-US" sz="2800" i="1" baseline="0">
                <a:latin typeface="Times New Roman" pitchFamily="18" charset="0"/>
              </a:rPr>
              <a:t> The third group has 128 customers; each needs 64</a:t>
            </a:r>
            <a:br>
              <a:rPr lang="en-US" sz="2800" i="1" baseline="0">
                <a:latin typeface="Times New Roman" pitchFamily="18" charset="0"/>
              </a:rPr>
            </a:br>
            <a:r>
              <a:rPr lang="en-US" sz="2800" i="1" baseline="0">
                <a:latin typeface="Times New Roman" pitchFamily="18" charset="0"/>
              </a:rPr>
              <a:t>     addresses.</a:t>
            </a:r>
            <a:endParaRPr lang="en-US" sz="2800" i="1" baseline="0">
              <a:latin typeface="Times New Roman" pitchFamily="18" charset="0"/>
            </a:endParaRPr>
          </a:p>
          <a:p>
            <a:pPr algn="just"/>
            <a:r>
              <a:rPr lang="en-US" sz="2800" i="1" baseline="0">
                <a:latin typeface="Times New Roman" pitchFamily="18" charset="0"/>
              </a:rPr>
              <a:t>Design the subblocks and find out how many addresses are still available after these allocations.</a:t>
            </a:r>
          </a:p>
        </p:txBody>
      </p:sp>
      <p:sp>
        <p:nvSpPr>
          <p:cNvPr id="1180682" name="Text Box 10"/>
          <p:cNvSpPr txBox="1">
            <a:spLocks noChangeArrowheads="1"/>
          </p:cNvSpPr>
          <p:nvPr/>
        </p:nvSpPr>
        <p:spPr bwMode="auto">
          <a:xfrm>
            <a:off x="1143000" y="0"/>
            <a:ext cx="2690813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i="1" baseline="0">
                <a:solidFill>
                  <a:schemeClr val="hlink"/>
                </a:solidFill>
                <a:latin typeface="Times New Roman" pitchFamily="18" charset="0"/>
              </a:rPr>
              <a:t>Example 19.10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66DD83FB-AF27-4BD1-9DA2-E317BEC54F9D}" type="slidenum">
              <a:rPr lang="en-US"/>
            </a:fld>
            <a:endParaRPr lang="en-US"/>
          </a:p>
        </p:txBody>
      </p:sp>
      <p:sp>
        <p:nvSpPr>
          <p:cNvPr id="1195010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5011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5012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5013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5014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5015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501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5017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946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Solution</a:t>
            </a:r>
            <a:endParaRPr lang="en-US" sz="2800" i="1" baseline="0">
              <a:solidFill>
                <a:schemeClr val="hlink"/>
              </a:solidFill>
              <a:latin typeface="Times New Roman" pitchFamily="18" charset="0"/>
            </a:endParaRPr>
          </a:p>
          <a:p>
            <a:pPr algn="just"/>
            <a:r>
              <a:rPr lang="en-US" sz="2800" i="1" baseline="0">
                <a:latin typeface="Times New Roman" pitchFamily="18" charset="0"/>
              </a:rPr>
              <a:t>Figure 19.9 shows the situation.</a:t>
            </a:r>
          </a:p>
        </p:txBody>
      </p:sp>
      <p:sp>
        <p:nvSpPr>
          <p:cNvPr id="1195018" name="Text Box 10"/>
          <p:cNvSpPr txBox="1">
            <a:spLocks noChangeArrowheads="1"/>
          </p:cNvSpPr>
          <p:nvPr/>
        </p:nvSpPr>
        <p:spPr bwMode="auto">
          <a:xfrm>
            <a:off x="1143000" y="0"/>
            <a:ext cx="4732338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i="1" baseline="0">
                <a:solidFill>
                  <a:schemeClr val="hlink"/>
                </a:solidFill>
                <a:latin typeface="Times New Roman" pitchFamily="18" charset="0"/>
              </a:rPr>
              <a:t>Example 19.10 (continued)</a:t>
            </a:r>
          </a:p>
        </p:txBody>
      </p:sp>
      <p:sp>
        <p:nvSpPr>
          <p:cNvPr id="1195020" name="Rectangle 12"/>
          <p:cNvSpPr>
            <a:spLocks noChangeArrowheads="1"/>
          </p:cNvSpPr>
          <p:nvPr/>
        </p:nvSpPr>
        <p:spPr bwMode="auto">
          <a:xfrm>
            <a:off x="152400" y="2209800"/>
            <a:ext cx="8686800" cy="2227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Group 1</a:t>
            </a:r>
            <a:endParaRPr lang="en-US" sz="2800" i="1" baseline="0">
              <a:solidFill>
                <a:schemeClr val="hlink"/>
              </a:solidFill>
              <a:latin typeface="Times New Roman" pitchFamily="18" charset="0"/>
            </a:endParaRPr>
          </a:p>
          <a:p>
            <a:pPr algn="just"/>
            <a:r>
              <a:rPr lang="en-US" sz="2800" i="1" baseline="0">
                <a:latin typeface="Times New Roman" pitchFamily="18" charset="0"/>
              </a:rPr>
              <a:t>For this group, each customer needs 256 addresses. This means that 8 (log2 256) bits are needed to define each host. The prefix length is then 32 − 8 = 24. The addresses are</a:t>
            </a:r>
          </a:p>
        </p:txBody>
      </p:sp>
      <p:pic>
        <p:nvPicPr>
          <p:cNvPr id="1195021" name="Picture 1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20775" y="4343400"/>
            <a:ext cx="6902450" cy="1871663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E87DB6CD-4B09-420E-8AC7-2FBBFBA279A0}" type="slidenum">
              <a:rPr lang="en-US"/>
            </a:fld>
            <a:endParaRPr lang="en-US"/>
          </a:p>
        </p:txBody>
      </p:sp>
      <p:sp>
        <p:nvSpPr>
          <p:cNvPr id="1197058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7059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7060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7061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7062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7063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7064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7066" name="Text Box 10"/>
          <p:cNvSpPr txBox="1">
            <a:spLocks noChangeArrowheads="1"/>
          </p:cNvSpPr>
          <p:nvPr/>
        </p:nvSpPr>
        <p:spPr bwMode="auto">
          <a:xfrm>
            <a:off x="1143000" y="0"/>
            <a:ext cx="4732338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i="1" baseline="0">
                <a:solidFill>
                  <a:schemeClr val="hlink"/>
                </a:solidFill>
                <a:latin typeface="Times New Roman" pitchFamily="18" charset="0"/>
              </a:rPr>
              <a:t>Example 19.10 (continued)</a:t>
            </a:r>
          </a:p>
        </p:txBody>
      </p:sp>
      <p:sp>
        <p:nvSpPr>
          <p:cNvPr id="1197067" name="Rectangle 11"/>
          <p:cNvSpPr>
            <a:spLocks noChangeArrowheads="1"/>
          </p:cNvSpPr>
          <p:nvPr/>
        </p:nvSpPr>
        <p:spPr bwMode="auto">
          <a:xfrm>
            <a:off x="152400" y="1295400"/>
            <a:ext cx="8686800" cy="2227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Group 2</a:t>
            </a:r>
            <a:endParaRPr lang="en-US" sz="2800" i="1" baseline="0">
              <a:solidFill>
                <a:schemeClr val="hlink"/>
              </a:solidFill>
              <a:latin typeface="Times New Roman" pitchFamily="18" charset="0"/>
            </a:endParaRPr>
          </a:p>
          <a:p>
            <a:pPr algn="just"/>
            <a:r>
              <a:rPr lang="en-US" sz="2800" i="1" baseline="0">
                <a:latin typeface="Times New Roman" pitchFamily="18" charset="0"/>
              </a:rPr>
              <a:t>For this group, each customer needs 128 addresses. This means that 7 (log2 128) bits are needed to define each host. The prefix length is then 32 − 7 = 25. The addresses are</a:t>
            </a:r>
          </a:p>
        </p:txBody>
      </p:sp>
      <p:pic>
        <p:nvPicPr>
          <p:cNvPr id="1197069" name="Picture 1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09675" y="3730625"/>
            <a:ext cx="6723063" cy="1908175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D78B2690-43E3-4C3D-A9FF-C7162426509D}" type="slidenum">
              <a:rPr lang="en-US"/>
            </a:fld>
            <a:endParaRPr lang="en-US"/>
          </a:p>
        </p:txBody>
      </p:sp>
      <p:sp>
        <p:nvSpPr>
          <p:cNvPr id="1201154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201155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201156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201157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201158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201159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201160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201161" name="Text Box 9"/>
          <p:cNvSpPr txBox="1">
            <a:spLocks noChangeArrowheads="1"/>
          </p:cNvSpPr>
          <p:nvPr/>
        </p:nvSpPr>
        <p:spPr bwMode="auto">
          <a:xfrm>
            <a:off x="1143000" y="0"/>
            <a:ext cx="4732338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i="1" baseline="0">
                <a:solidFill>
                  <a:schemeClr val="hlink"/>
                </a:solidFill>
                <a:latin typeface="Times New Roman" pitchFamily="18" charset="0"/>
              </a:rPr>
              <a:t>Example 19.10 (continued)</a:t>
            </a:r>
          </a:p>
        </p:txBody>
      </p:sp>
      <p:sp>
        <p:nvSpPr>
          <p:cNvPr id="1201162" name="Rectangle 10"/>
          <p:cNvSpPr>
            <a:spLocks noChangeArrowheads="1"/>
          </p:cNvSpPr>
          <p:nvPr/>
        </p:nvSpPr>
        <p:spPr bwMode="auto">
          <a:xfrm>
            <a:off x="152400" y="838200"/>
            <a:ext cx="8686800" cy="1800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Group 3</a:t>
            </a:r>
            <a:endParaRPr lang="en-US" sz="2800" i="1" baseline="0">
              <a:solidFill>
                <a:schemeClr val="hlink"/>
              </a:solidFill>
              <a:latin typeface="Times New Roman" pitchFamily="18" charset="0"/>
            </a:endParaRPr>
          </a:p>
          <a:p>
            <a:pPr algn="just"/>
            <a:r>
              <a:rPr lang="en-US" sz="2800" i="1" baseline="0">
                <a:latin typeface="Times New Roman" pitchFamily="18" charset="0"/>
              </a:rPr>
              <a:t>For this group, each customer needs 64 addresses. This means that 6 (log</a:t>
            </a:r>
            <a:r>
              <a:rPr lang="en-US" sz="2800" i="1" baseline="-16000">
                <a:latin typeface="Times New Roman" pitchFamily="18" charset="0"/>
              </a:rPr>
              <a:t>2</a:t>
            </a:r>
            <a:r>
              <a:rPr lang="en-US" sz="2800" i="1" baseline="0">
                <a:latin typeface="Times New Roman" pitchFamily="18" charset="0"/>
              </a:rPr>
              <a:t>64) bits are needed to each host. The prefix length is then 32 − 6 = 26. The addresses are</a:t>
            </a:r>
          </a:p>
        </p:txBody>
      </p:sp>
      <p:pic>
        <p:nvPicPr>
          <p:cNvPr id="1201164" name="Picture 1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55700" y="2843213"/>
            <a:ext cx="6831013" cy="1881187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</p:spPr>
      </p:pic>
      <p:sp>
        <p:nvSpPr>
          <p:cNvPr id="1201165" name="Rectangle 13"/>
          <p:cNvSpPr>
            <a:spLocks noChangeArrowheads="1"/>
          </p:cNvSpPr>
          <p:nvPr/>
        </p:nvSpPr>
        <p:spPr bwMode="auto">
          <a:xfrm>
            <a:off x="152400" y="4875213"/>
            <a:ext cx="8686800" cy="13731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latin typeface="Times New Roman" pitchFamily="18" charset="0"/>
              </a:rPr>
              <a:t>Number of granted addresses to the ISP: 65,536</a:t>
            </a:r>
            <a:endParaRPr lang="en-US" sz="2800" i="1" baseline="0">
              <a:latin typeface="Times New Roman" pitchFamily="18" charset="0"/>
            </a:endParaRPr>
          </a:p>
          <a:p>
            <a:pPr algn="just"/>
            <a:r>
              <a:rPr lang="en-US" sz="2800" i="1" baseline="0">
                <a:latin typeface="Times New Roman" pitchFamily="18" charset="0"/>
              </a:rPr>
              <a:t>Number of allocated addresses by the ISP: 40,960</a:t>
            </a:r>
            <a:endParaRPr lang="en-US" sz="2800" i="1" baseline="0">
              <a:latin typeface="Times New Roman" pitchFamily="18" charset="0"/>
            </a:endParaRPr>
          </a:p>
          <a:p>
            <a:pPr algn="just"/>
            <a:r>
              <a:rPr lang="en-US" sz="2800" i="1" baseline="0">
                <a:latin typeface="Times New Roman" pitchFamily="18" charset="0"/>
              </a:rPr>
              <a:t>Number of available addresses: 24,576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CD626487-8B0E-4E03-87E9-990F375017D1}" type="slidenum">
              <a:rPr lang="en-US"/>
            </a:fld>
            <a:endParaRPr lang="en-US"/>
          </a:p>
        </p:txBody>
      </p:sp>
      <p:sp>
        <p:nvSpPr>
          <p:cNvPr id="1094658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4659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4660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81137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2400" baseline="0">
                <a:solidFill>
                  <a:schemeClr val="folHlink"/>
                </a:solidFill>
                <a:latin typeface="Times New Roman" pitchFamily="18" charset="0"/>
              </a:rPr>
              <a:t>Figure 19.9  </a:t>
            </a:r>
            <a:r>
              <a:rPr lang="en-US" sz="2000" i="1" baseline="0">
                <a:latin typeface="Times New Roman" pitchFamily="18" charset="0"/>
              </a:rPr>
              <a:t>An example of address allocation and distribution by an ISP</a:t>
            </a:r>
          </a:p>
        </p:txBody>
      </p:sp>
      <p:sp>
        <p:nvSpPr>
          <p:cNvPr id="109466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94663" name="Picture 7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82563" y="1524000"/>
            <a:ext cx="8428037" cy="411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C177CB36-FE34-4E7D-BD38-9C9443CF19AA}" type="slidenum">
              <a:rPr lang="en-US"/>
            </a:fld>
            <a:endParaRPr lang="en-US"/>
          </a:p>
        </p:txBody>
      </p:sp>
      <p:sp>
        <p:nvSpPr>
          <p:cNvPr id="1078274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8275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8276" name="Text Box 4"/>
          <p:cNvSpPr txBox="1">
            <a:spLocks noChangeArrowheads="1"/>
          </p:cNvSpPr>
          <p:nvPr/>
        </p:nvSpPr>
        <p:spPr bwMode="auto">
          <a:xfrm>
            <a:off x="896672" y="381000"/>
            <a:ext cx="6875728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2000" i="1" baseline="0" dirty="0" smtClean="0">
                <a:latin typeface="Times New Roman" pitchFamily="18" charset="0"/>
              </a:rPr>
              <a:t>Dotted-decimal </a:t>
            </a:r>
            <a:r>
              <a:rPr lang="en-US" sz="2000" i="1" baseline="0" dirty="0">
                <a:latin typeface="Times New Roman" pitchFamily="18" charset="0"/>
              </a:rPr>
              <a:t>notation and binary notation for an IPv4 address</a:t>
            </a:r>
          </a:p>
        </p:txBody>
      </p:sp>
      <p:pic>
        <p:nvPicPr>
          <p:cNvPr id="1078280" name="Picture 8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46125" y="2533650"/>
            <a:ext cx="7650163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 rot="21175890">
            <a:off x="533400" y="345758"/>
            <a:ext cx="7010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???</a:t>
            </a:r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en-US" sz="3200" dirty="0" smtClean="0">
                <a:solidFill>
                  <a:srgbClr val="FF0000"/>
                </a:solidFill>
              </a:rPr>
              <a:t>IPV4 addressing - Major challenge for the technologists :</a:t>
            </a:r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en-US" sz="3200" dirty="0" smtClean="0">
                <a:solidFill>
                  <a:srgbClr val="FF0000"/>
                </a:solidFill>
              </a:rPr>
              <a:t>Only  4 billion addresses are available ; But number of hosts/gadgets to be connected is more than  4 billion </a:t>
            </a:r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en-US" sz="3200" dirty="0" smtClean="0">
                <a:solidFill>
                  <a:srgbClr val="FF0000"/>
                </a:solidFill>
              </a:rPr>
              <a:t>How to manage the demand and supply problem </a:t>
            </a:r>
            <a:endParaRPr lang="en-US" sz="3200" dirty="0" smtClean="0">
              <a:solidFill>
                <a:srgbClr val="FF0000"/>
              </a:solidFill>
            </a:endParaRPr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???</a:t>
            </a:r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en-US" sz="3200" dirty="0" smtClean="0">
                <a:solidFill>
                  <a:srgbClr val="FF0000"/>
                </a:solidFill>
              </a:rPr>
              <a:t> 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447800"/>
            <a:ext cx="617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Temporary ( Ad-hoc solutions)</a:t>
            </a:r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600" y="152400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Permanent Solution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 rot="16200000">
            <a:off x="3495327" y="-1475678"/>
            <a:ext cx="1637951" cy="48186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1981200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1.Classless Addressing 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2362200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2. DHCP</a:t>
            </a:r>
            <a:endParaRPr lang="en-US" sz="2400" dirty="0" smtClean="0"/>
          </a:p>
          <a:p>
            <a:r>
              <a:rPr lang="en-US" sz="2400" dirty="0" smtClean="0"/>
              <a:t>3.NAT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267200" y="2133600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IPV6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ED0D14C8-56B5-4913-8B91-A03F7A382695}" type="slidenum">
              <a:rPr lang="en-US"/>
            </a:fld>
            <a:endParaRPr lang="en-US"/>
          </a:p>
        </p:txBody>
      </p:sp>
      <p:sp>
        <p:nvSpPr>
          <p:cNvPr id="1127426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27427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27428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27429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27430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27431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27432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04800" y="2971800"/>
          <a:ext cx="990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0.0.0.0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1447800" y="2971800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0.0.0.1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276600" y="297180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100.100.100.100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1" name="Straight Connector 30"/>
          <p:cNvCxnSpPr/>
          <p:nvPr/>
        </p:nvCxnSpPr>
        <p:spPr>
          <a:xfrm>
            <a:off x="2438400" y="3124200"/>
            <a:ext cx="838200" cy="15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6629400" y="2971800"/>
          <a:ext cx="2362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255.255.255.255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6" name="Straight Connector 35"/>
          <p:cNvCxnSpPr/>
          <p:nvPr/>
        </p:nvCxnSpPr>
        <p:spPr>
          <a:xfrm>
            <a:off x="5334000" y="3124200"/>
            <a:ext cx="1219200" cy="15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28600" y="2096869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Universal IP address space in dotted decimal notation  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19.</a:t>
            </a:r>
            <a:fld id="{53026C20-5B7B-493D-9737-B591DD5EFE9A}" type="slidenum">
              <a:rPr lang="en-US" dirty="0"/>
            </a:fld>
            <a:endParaRPr lang="en-US" dirty="0"/>
          </a:p>
        </p:txBody>
      </p:sp>
      <p:sp>
        <p:nvSpPr>
          <p:cNvPr id="1162242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2243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2244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2245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2246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2247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224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2249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946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latin typeface="Times New Roman" pitchFamily="18" charset="0"/>
              </a:rPr>
              <a:t>Change the following IPv4 addresses from binary notation to dotted-decimal notation.</a:t>
            </a:r>
          </a:p>
        </p:txBody>
      </p:sp>
      <p:sp>
        <p:nvSpPr>
          <p:cNvPr id="1162250" name="Text Box 10"/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i="1" baseline="0">
                <a:solidFill>
                  <a:schemeClr val="hlink"/>
                </a:solidFill>
                <a:latin typeface="Times New Roman" pitchFamily="18" charset="0"/>
              </a:rPr>
              <a:t>Example 19.1</a:t>
            </a:r>
          </a:p>
        </p:txBody>
      </p:sp>
      <p:pic>
        <p:nvPicPr>
          <p:cNvPr id="1162252" name="Picture 1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2400" y="2362200"/>
            <a:ext cx="77152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62253" name="Rectangle 13"/>
          <p:cNvSpPr>
            <a:spLocks noChangeArrowheads="1"/>
          </p:cNvSpPr>
          <p:nvPr/>
        </p:nvSpPr>
        <p:spPr bwMode="auto">
          <a:xfrm>
            <a:off x="228600" y="3581400"/>
            <a:ext cx="8686800" cy="1800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Solution</a:t>
            </a:r>
            <a:endParaRPr lang="en-US" sz="2800" i="1" baseline="0">
              <a:solidFill>
                <a:schemeClr val="hlink"/>
              </a:solidFill>
              <a:latin typeface="Times New Roman" pitchFamily="18" charset="0"/>
            </a:endParaRPr>
          </a:p>
          <a:p>
            <a:pPr algn="just"/>
            <a:r>
              <a:rPr lang="en-US" sz="2800" i="1" baseline="0">
                <a:latin typeface="Times New Roman" pitchFamily="18" charset="0"/>
              </a:rPr>
              <a:t>We replace each group of 8 bits with its equivalent decimal number (see Appendix B) and add dots for separation.</a:t>
            </a:r>
          </a:p>
        </p:txBody>
      </p:sp>
      <p:pic>
        <p:nvPicPr>
          <p:cNvPr id="1162254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486400"/>
            <a:ext cx="30718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061DD4F6-75ED-4CB0-B150-56716ABFF9BA}" type="slidenum">
              <a:rPr lang="en-US"/>
            </a:fld>
            <a:endParaRPr lang="en-US"/>
          </a:p>
        </p:txBody>
      </p:sp>
      <p:sp>
        <p:nvSpPr>
          <p:cNvPr id="1164290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4291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4292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4293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4294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4295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429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4297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946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latin typeface="Times New Roman" pitchFamily="18" charset="0"/>
              </a:rPr>
              <a:t>Change the following IPv4 addresses from dotted-decimal notation to binary notation.</a:t>
            </a:r>
          </a:p>
        </p:txBody>
      </p:sp>
      <p:sp>
        <p:nvSpPr>
          <p:cNvPr id="1164298" name="Text Box 10"/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i="1" baseline="0">
                <a:solidFill>
                  <a:schemeClr val="hlink"/>
                </a:solidFill>
                <a:latin typeface="Times New Roman" pitchFamily="18" charset="0"/>
              </a:rPr>
              <a:t>Example 19.2</a:t>
            </a:r>
          </a:p>
        </p:txBody>
      </p:sp>
      <p:pic>
        <p:nvPicPr>
          <p:cNvPr id="1164299" name="Picture 1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8600" y="2209800"/>
            <a:ext cx="28702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64300" name="Rectangle 12"/>
          <p:cNvSpPr>
            <a:spLocks noChangeArrowheads="1"/>
          </p:cNvSpPr>
          <p:nvPr/>
        </p:nvSpPr>
        <p:spPr bwMode="auto">
          <a:xfrm>
            <a:off x="228600" y="3276600"/>
            <a:ext cx="8686800" cy="1373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Solution</a:t>
            </a:r>
            <a:endParaRPr lang="en-US" sz="2800" i="1" baseline="0">
              <a:solidFill>
                <a:schemeClr val="hlink"/>
              </a:solidFill>
              <a:latin typeface="Times New Roman" pitchFamily="18" charset="0"/>
            </a:endParaRPr>
          </a:p>
          <a:p>
            <a:pPr algn="just"/>
            <a:r>
              <a:rPr lang="en-US" sz="2800" i="1" baseline="0">
                <a:latin typeface="Times New Roman" pitchFamily="18" charset="0"/>
              </a:rPr>
              <a:t>We replace each decimal number with its binary equivalent (see Appendix B).</a:t>
            </a:r>
          </a:p>
        </p:txBody>
      </p:sp>
      <p:pic>
        <p:nvPicPr>
          <p:cNvPr id="1164301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" y="4821238"/>
            <a:ext cx="7277100" cy="104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B2BC14D3-BC32-455A-9030-02438BFA84E0}" type="slidenum">
              <a:rPr lang="en-US"/>
            </a:fld>
            <a:endParaRPr lang="en-US"/>
          </a:p>
        </p:txBody>
      </p:sp>
      <p:sp>
        <p:nvSpPr>
          <p:cNvPr id="1166338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6339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6340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6341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6342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6343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6344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6345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latin typeface="Times New Roman" pitchFamily="18" charset="0"/>
              </a:rPr>
              <a:t>Find the error, if any, in the following IPv4 addresses.</a:t>
            </a:r>
          </a:p>
        </p:txBody>
      </p:sp>
      <p:sp>
        <p:nvSpPr>
          <p:cNvPr id="1166346" name="Text Box 10"/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i="1" baseline="0">
                <a:solidFill>
                  <a:schemeClr val="hlink"/>
                </a:solidFill>
                <a:latin typeface="Times New Roman" pitchFamily="18" charset="0"/>
              </a:rPr>
              <a:t>Example 19.3</a:t>
            </a:r>
          </a:p>
        </p:txBody>
      </p:sp>
      <p:pic>
        <p:nvPicPr>
          <p:cNvPr id="1166347" name="Picture 1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84163" y="1447800"/>
            <a:ext cx="3602037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66348" name="Rectangle 12"/>
          <p:cNvSpPr>
            <a:spLocks noChangeArrowheads="1"/>
          </p:cNvSpPr>
          <p:nvPr/>
        </p:nvSpPr>
        <p:spPr bwMode="auto">
          <a:xfrm>
            <a:off x="0" y="3657600"/>
            <a:ext cx="8686800" cy="2654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Solution</a:t>
            </a:r>
            <a:endParaRPr lang="en-US" sz="2800" i="1" baseline="0">
              <a:solidFill>
                <a:schemeClr val="hlink"/>
              </a:solidFill>
              <a:latin typeface="Times New Roman" pitchFamily="18" charset="0"/>
            </a:endParaRPr>
          </a:p>
          <a:p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a.</a:t>
            </a:r>
            <a:r>
              <a:rPr lang="en-US" sz="2800" i="1" baseline="0">
                <a:latin typeface="Times New Roman" pitchFamily="18" charset="0"/>
              </a:rPr>
              <a:t> There must be no leading zero (045).</a:t>
            </a:r>
            <a:endParaRPr lang="en-US" sz="2800" i="1" baseline="0">
              <a:latin typeface="Times New Roman" pitchFamily="18" charset="0"/>
            </a:endParaRPr>
          </a:p>
          <a:p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b.</a:t>
            </a:r>
            <a:r>
              <a:rPr lang="en-US" sz="2800" i="1" baseline="0">
                <a:latin typeface="Times New Roman" pitchFamily="18" charset="0"/>
              </a:rPr>
              <a:t> There can be no more than four numbers.</a:t>
            </a:r>
            <a:endParaRPr lang="en-US" sz="2800" i="1" baseline="0">
              <a:latin typeface="Times New Roman" pitchFamily="18" charset="0"/>
            </a:endParaRPr>
          </a:p>
          <a:p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c.</a:t>
            </a:r>
            <a:r>
              <a:rPr lang="en-US" sz="2800" i="1" baseline="0">
                <a:latin typeface="Times New Roman" pitchFamily="18" charset="0"/>
              </a:rPr>
              <a:t> Each number needs to be less than or equal to 255.</a:t>
            </a:r>
            <a:endParaRPr lang="en-US" sz="2800" i="1" baseline="0">
              <a:latin typeface="Times New Roman" pitchFamily="18" charset="0"/>
            </a:endParaRPr>
          </a:p>
          <a:p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d.</a:t>
            </a:r>
            <a:r>
              <a:rPr lang="en-US" sz="2800" i="1" baseline="0">
                <a:latin typeface="Times New Roman" pitchFamily="18" charset="0"/>
              </a:rPr>
              <a:t> A mixture of binary notation and dotted-decimal</a:t>
            </a:r>
            <a:br>
              <a:rPr lang="en-US" sz="2800" i="1" baseline="0">
                <a:latin typeface="Times New Roman" pitchFamily="18" charset="0"/>
              </a:rPr>
            </a:br>
            <a:r>
              <a:rPr lang="en-US" sz="2800" i="1" baseline="0">
                <a:latin typeface="Times New Roman" pitchFamily="18" charset="0"/>
              </a:rPr>
              <a:t>    notation is not allowed.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990600" y="2362200"/>
            <a:ext cx="434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1) </a:t>
            </a:r>
            <a:r>
              <a:rPr lang="en-US" sz="2800" dirty="0" err="1" smtClean="0"/>
              <a:t>Classfull</a:t>
            </a:r>
            <a:r>
              <a:rPr lang="en-US" sz="2800" dirty="0" smtClean="0"/>
              <a:t> addressing ( Past ) 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990600" y="3276600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2) Classless addressing ( Present )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1143000" y="990600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Two ways of IP addressing 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228600" y="4419600"/>
            <a:ext cx="8229600" cy="2246769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Worldwide internet is divided in to multiple networks. Every computer / host connected to internet must be attached to one of these networks. Every network has an identification 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7602</Words>
  <Application>Kingsoft Office WPP</Application>
  <PresentationFormat>On-screen Show (4:3)</PresentationFormat>
  <Paragraphs>343</Paragraphs>
  <Slides>41</Slides>
  <Notes>44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PESIT</dc:creator>
  <cp:lastModifiedBy>debarati</cp:lastModifiedBy>
  <cp:revision>37</cp:revision>
  <dcterms:created xsi:type="dcterms:W3CDTF">2016-02-15T02:32:59Z</dcterms:created>
  <dcterms:modified xsi:type="dcterms:W3CDTF">2016-02-15T02:32:59Z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16393ౠ-10.1.0.5503</vt:lpwstr>
  </property>
</Properties>
</file>