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7" r:id="rId3"/>
    <p:sldId id="268" r:id="rId4"/>
    <p:sldId id="266" r:id="rId5"/>
    <p:sldId id="265" r:id="rId6"/>
    <p:sldId id="258" r:id="rId7"/>
    <p:sldId id="259" r:id="rId8"/>
    <p:sldId id="260" r:id="rId9"/>
    <p:sldId id="270" r:id="rId10"/>
    <p:sldId id="271" r:id="rId11"/>
    <p:sldId id="272" r:id="rId12"/>
    <p:sldId id="26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C71C7-27EA-4426-BDC2-AB06513C14AE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3F033-9F4B-4601-8659-D940C95ABD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640F6-D45F-4146-98A3-46230DA49DE3}" type="slidenum">
              <a:rPr lang="en-US"/>
              <a:pPr/>
              <a:t>4</a:t>
            </a:fld>
            <a:endParaRPr lang="en-US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DD2303-1356-4CEA-BAB8-4C5F08167249}" type="slidenum">
              <a:rPr lang="en-US"/>
              <a:pPr/>
              <a:t>9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27329-8A05-4E43-BCF0-DEE30531832F}" type="slidenum">
              <a:rPr lang="en-US"/>
              <a:pPr/>
              <a:t>10</a:t>
            </a:fld>
            <a:endParaRPr lang="en-US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F3C46-5F2B-4E54-BC79-1AEEDC324B5C}" type="slidenum">
              <a:rPr lang="en-US"/>
              <a:pPr/>
              <a:t>11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2A40-BC64-44F1-802A-672547366B8F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E130-BC29-49CB-BDFC-20EE4B689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2A40-BC64-44F1-802A-672547366B8F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E130-BC29-49CB-BDFC-20EE4B689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2A40-BC64-44F1-802A-672547366B8F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E130-BC29-49CB-BDFC-20EE4B689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2A40-BC64-44F1-802A-672547366B8F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E130-BC29-49CB-BDFC-20EE4B689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2A40-BC64-44F1-802A-672547366B8F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E130-BC29-49CB-BDFC-20EE4B689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2A40-BC64-44F1-802A-672547366B8F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E130-BC29-49CB-BDFC-20EE4B689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2A40-BC64-44F1-802A-672547366B8F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E130-BC29-49CB-BDFC-20EE4B689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2A40-BC64-44F1-802A-672547366B8F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E130-BC29-49CB-BDFC-20EE4B689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2A40-BC64-44F1-802A-672547366B8F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E130-BC29-49CB-BDFC-20EE4B689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2A40-BC64-44F1-802A-672547366B8F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E130-BC29-49CB-BDFC-20EE4B689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2A40-BC64-44F1-802A-672547366B8F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E130-BC29-49CB-BDFC-20EE4B689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2A40-BC64-44F1-802A-672547366B8F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E130-BC29-49CB-BDFC-20EE4B689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66359BF7-521E-49EB-81FA-655852F9404E}" type="slidenum">
              <a:rPr lang="en-US"/>
              <a:pPr/>
              <a:t>1</a:t>
            </a:fld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 rot="20686164">
            <a:off x="70232" y="3116276"/>
            <a:ext cx="8562936" cy="908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NAT: network address </a:t>
            </a:r>
            <a:r>
              <a:rPr lang="en-US" dirty="0" smtClean="0">
                <a:cs typeface="+mj-cs"/>
              </a:rPr>
              <a:t>translation</a:t>
            </a:r>
            <a:br>
              <a:rPr lang="en-US" dirty="0" smtClean="0">
                <a:cs typeface="+mj-cs"/>
              </a:rPr>
            </a:br>
            <a:r>
              <a:rPr lang="en-US" dirty="0" smtClean="0"/>
              <a:t>A solution to </a:t>
            </a:r>
            <a:r>
              <a:rPr lang="en-US" dirty="0" smtClean="0">
                <a:solidFill>
                  <a:srgbClr val="FF0000"/>
                </a:solidFill>
              </a:rPr>
              <a:t>‘reuse’ </a:t>
            </a:r>
            <a:r>
              <a:rPr lang="en-US" dirty="0" smtClean="0"/>
              <a:t>the address space </a:t>
            </a:r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4301D60A-66B6-401F-9A3F-F4A36D62865D}" type="slidenum">
              <a:rPr lang="en-US"/>
              <a:pPr/>
              <a:t>10</a:t>
            </a:fld>
            <a:endParaRPr lang="en-US"/>
          </a:p>
        </p:txBody>
      </p:sp>
      <p:sp>
        <p:nvSpPr>
          <p:cNvPr id="109875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875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875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04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19.11  </a:t>
            </a:r>
            <a:r>
              <a:rPr lang="en-US" sz="2000" i="1" baseline="0">
                <a:latin typeface="Times New Roman" pitchFamily="18" charset="0"/>
              </a:rPr>
              <a:t>Addresses in a NAT</a:t>
            </a:r>
          </a:p>
        </p:txBody>
      </p:sp>
      <p:sp>
        <p:nvSpPr>
          <p:cNvPr id="109875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875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162175"/>
            <a:ext cx="90138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98F7D6D4-4235-4365-828B-A90C34B6431F}" type="slidenum">
              <a:rPr lang="en-US"/>
              <a:pPr/>
              <a:t>11</a:t>
            </a:fld>
            <a:endParaRPr lang="en-US"/>
          </a:p>
        </p:txBody>
      </p:sp>
      <p:sp>
        <p:nvSpPr>
          <p:cNvPr id="110080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080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080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52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19.12  </a:t>
            </a:r>
            <a:r>
              <a:rPr lang="en-US" sz="2000" i="1" baseline="0">
                <a:latin typeface="Times New Roman" pitchFamily="18" charset="0"/>
              </a:rPr>
              <a:t>NAT address translation</a:t>
            </a:r>
          </a:p>
        </p:txBody>
      </p:sp>
      <p:sp>
        <p:nvSpPr>
          <p:cNvPr id="11008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08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6050" y="1363663"/>
            <a:ext cx="6051550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26309B21-F7D1-4183-96CD-3B7E1FFA310F}" type="slidenum">
              <a:rPr lang="en-US"/>
              <a:pPr/>
              <a:t>12</a:t>
            </a:fld>
            <a:endParaRPr lang="en-US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 smtClean="0">
                <a:cs typeface="+mn-cs"/>
              </a:rPr>
              <a:t>Both IP address and Port ( Process) address are translated when a datagram leaves NAT and vice versa.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 smtClean="0">
                <a:cs typeface="+mn-cs"/>
              </a:rPr>
              <a:t>16-bit </a:t>
            </a:r>
            <a:r>
              <a:rPr lang="en-US" dirty="0">
                <a:cs typeface="+mn-cs"/>
              </a:rPr>
              <a:t>port-number field: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/>
              <a:t>60,000 simultaneous connections with a single LAN-side address!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cs typeface="+mn-cs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79877" name="Picture 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26309B21-F7D1-4183-96CD-3B7E1FFA310F}" type="slidenum">
              <a:rPr lang="en-US"/>
              <a:pPr/>
              <a:t>13</a:t>
            </a:fld>
            <a:endParaRPr lang="en-US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 rot="21032452">
            <a:off x="457200" y="1600201"/>
            <a:ext cx="8229600" cy="18288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?!!Did you understand how NAT is the answer for the questions listed in the beginning of this presentation ?!!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Font typeface="Wingdings" charset="0"/>
              <a:buChar char="v"/>
              <a:defRPr/>
            </a:pP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79877" name="Picture 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66359BF7-521E-49EB-81FA-655852F9404E}" type="slidenum">
              <a:rPr lang="en-US"/>
              <a:pPr/>
              <a:t>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800" y="76200"/>
            <a:ext cx="1981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PES Campus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152400"/>
            <a:ext cx="1981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MIT Campus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2514600"/>
            <a:ext cx="1981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IIT Campus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2971800" y="609600"/>
            <a:ext cx="2362200" cy="1828800"/>
          </a:xfrm>
          <a:prstGeom prst="cloudCallou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00" y="121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Internet 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800600"/>
            <a:ext cx="868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Q.1. Is it possible to have the same address space e.g. 10.0.0.0/8 for all the 3 campuses ?</a:t>
            </a:r>
          </a:p>
          <a:p>
            <a:r>
              <a:rPr lang="en-US" sz="2000" b="1" dirty="0" smtClean="0"/>
              <a:t>Q.2. Suppose PES campus is allotted an IP address 200.200.200.0/24 ( which means only 254 hosts can be connected ), is there any way to connect 1000 users? 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190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Campus #1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2057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Campus #2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3593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Campus #3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 rot="20654526">
            <a:off x="738442" y="1991174"/>
            <a:ext cx="826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Yes.. Possible </a:t>
            </a:r>
          </a:p>
          <a:p>
            <a:r>
              <a:rPr lang="en-US" sz="3600" dirty="0" smtClean="0"/>
              <a:t>through Network Address Translation(NAT) mechanism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B308DDAA-E64A-4DA3-A50C-C68AA5BB81F5}" type="slidenum">
              <a:rPr lang="en-US"/>
              <a:pPr/>
              <a:t>4</a:t>
            </a:fld>
            <a:endParaRPr lang="en-US"/>
          </a:p>
        </p:txBody>
      </p:sp>
      <p:sp>
        <p:nvSpPr>
          <p:cNvPr id="1156098" name="Text Box 2"/>
          <p:cNvSpPr txBox="1">
            <a:spLocks noChangeArrowheads="1"/>
          </p:cNvSpPr>
          <p:nvPr/>
        </p:nvSpPr>
        <p:spPr bwMode="auto">
          <a:xfrm>
            <a:off x="1504950" y="1219200"/>
            <a:ext cx="41083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Table </a:t>
            </a:r>
            <a:r>
              <a:rPr lang="en-US" sz="2000" i="1" baseline="0" dirty="0" smtClean="0">
                <a:latin typeface="Times New Roman" pitchFamily="18" charset="0"/>
              </a:rPr>
              <a:t>Addresses </a:t>
            </a:r>
            <a:r>
              <a:rPr lang="en-US" sz="2000" i="1" baseline="0" dirty="0">
                <a:latin typeface="Times New Roman" pitchFamily="18" charset="0"/>
              </a:rPr>
              <a:t>for private networks</a:t>
            </a:r>
          </a:p>
        </p:txBody>
      </p:sp>
      <p:pic>
        <p:nvPicPr>
          <p:cNvPr id="1156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4138" y="1752600"/>
            <a:ext cx="643413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Basic principle of NAT </a:t>
            </a:r>
          </a:p>
          <a:p>
            <a:pPr algn="ctr"/>
            <a:r>
              <a:rPr lang="en-US" sz="2800" dirty="0" smtClean="0"/>
              <a:t>ICANN has declared following address space </a:t>
            </a:r>
          </a:p>
          <a:p>
            <a:pPr algn="ctr"/>
            <a:r>
              <a:rPr lang="en-US" sz="2800" dirty="0" smtClean="0"/>
              <a:t>as Private address space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419600"/>
            <a:ext cx="7391400" cy="181588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the meaning of Private address?</a:t>
            </a:r>
          </a:p>
          <a:p>
            <a:r>
              <a:rPr lang="en-US" sz="2800" b="1" dirty="0" smtClean="0"/>
              <a:t>To be used in private campuses ….if any packet with the address listed in this space enters public internet, that packet will be discarded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66359BF7-521E-49EB-81FA-655852F9404E}" type="slidenum">
              <a:rPr lang="en-US"/>
              <a:pPr/>
              <a:t>5</a:t>
            </a:fld>
            <a:endParaRPr lang="en-US"/>
          </a:p>
        </p:txBody>
      </p:sp>
      <p:sp>
        <p:nvSpPr>
          <p:cNvPr id="75779" name="Freeform 80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sp>
        <p:nvSpPr>
          <p:cNvPr id="75781" name="Freeform 4"/>
          <p:cNvSpPr>
            <a:spLocks/>
          </p:cNvSpPr>
          <p:nvPr/>
        </p:nvSpPr>
        <p:spPr bwMode="auto">
          <a:xfrm>
            <a:off x="0" y="2579688"/>
            <a:ext cx="3849688" cy="1425575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8"/>
          <p:cNvSpPr>
            <a:spLocks noChangeShapeType="1"/>
          </p:cNvSpPr>
          <p:nvPr/>
        </p:nvSpPr>
        <p:spPr bwMode="auto">
          <a:xfrm flipV="1">
            <a:off x="4267200" y="3182938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28" name="Line 9"/>
          <p:cNvSpPr>
            <a:spLocks noChangeShapeType="1"/>
          </p:cNvSpPr>
          <p:nvPr/>
        </p:nvSpPr>
        <p:spPr bwMode="auto">
          <a:xfrm flipH="1">
            <a:off x="7010400" y="3233738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29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30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31" name="Text Box 12"/>
          <p:cNvSpPr txBox="1">
            <a:spLocks noChangeArrowheads="1"/>
          </p:cNvSpPr>
          <p:nvPr/>
        </p:nvSpPr>
        <p:spPr bwMode="auto">
          <a:xfrm>
            <a:off x="7732713" y="2176463"/>
            <a:ext cx="919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10.0.0.1</a:t>
            </a:r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7859713" y="2944813"/>
            <a:ext cx="919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10.0.0.2</a:t>
            </a:r>
          </a:p>
        </p:txBody>
      </p:sp>
      <p:sp>
        <p:nvSpPr>
          <p:cNvPr id="56333" name="Text Box 14"/>
          <p:cNvSpPr txBox="1">
            <a:spLocks noChangeArrowheads="1"/>
          </p:cNvSpPr>
          <p:nvPr/>
        </p:nvSpPr>
        <p:spPr bwMode="auto">
          <a:xfrm>
            <a:off x="7810500" y="3751263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10.0.0.3</a:t>
            </a:r>
          </a:p>
        </p:txBody>
      </p:sp>
      <p:sp>
        <p:nvSpPr>
          <p:cNvPr id="56334" name="Text Box 15"/>
          <p:cNvSpPr txBox="1">
            <a:spLocks noChangeArrowheads="1"/>
          </p:cNvSpPr>
          <p:nvPr/>
        </p:nvSpPr>
        <p:spPr bwMode="auto">
          <a:xfrm>
            <a:off x="4217988" y="2667000"/>
            <a:ext cx="919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10.0.0.4</a:t>
            </a:r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 flipH="1">
            <a:off x="4341813" y="29448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36" name="Text Box 17"/>
          <p:cNvSpPr txBox="1">
            <a:spLocks noChangeArrowheads="1"/>
          </p:cNvSpPr>
          <p:nvPr/>
        </p:nvSpPr>
        <p:spPr bwMode="auto">
          <a:xfrm>
            <a:off x="2324100" y="3324225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138.76.29.7</a:t>
            </a:r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 flipH="1">
            <a:off x="3502025" y="32718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38" name="Line 79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39" name="Text Box 81"/>
          <p:cNvSpPr txBox="1">
            <a:spLocks noChangeArrowheads="1"/>
          </p:cNvSpPr>
          <p:nvPr/>
        </p:nvSpPr>
        <p:spPr bwMode="auto">
          <a:xfrm>
            <a:off x="4716463" y="1674813"/>
            <a:ext cx="2279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/>
              <a:t>local network</a:t>
            </a:r>
          </a:p>
          <a:p>
            <a:pPr algn="ctr">
              <a:defRPr/>
            </a:pPr>
            <a:r>
              <a:rPr lang="en-US" smtClean="0"/>
              <a:t>(e.g., home network)</a:t>
            </a:r>
          </a:p>
          <a:p>
            <a:pPr algn="ctr">
              <a:defRPr/>
            </a:pPr>
            <a:r>
              <a:rPr lang="en-US" smtClean="0"/>
              <a:t>10.0.0/24</a:t>
            </a:r>
          </a:p>
        </p:txBody>
      </p:sp>
      <p:sp>
        <p:nvSpPr>
          <p:cNvPr id="56340" name="Line 82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41" name="Line 83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42" name="Line 84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43" name="Line 86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44" name="Line 87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45" name="Text Box 88"/>
          <p:cNvSpPr txBox="1">
            <a:spLocks noChangeArrowheads="1"/>
          </p:cNvSpPr>
          <p:nvPr/>
        </p:nvSpPr>
        <p:spPr bwMode="auto">
          <a:xfrm>
            <a:off x="1654175" y="1662113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/>
              <a:t>rest of</a:t>
            </a:r>
          </a:p>
          <a:p>
            <a:pPr algn="ctr">
              <a:defRPr/>
            </a:pPr>
            <a:r>
              <a:rPr lang="en-US" smtClean="0"/>
              <a:t>Internet</a:t>
            </a:r>
          </a:p>
        </p:txBody>
      </p:sp>
      <p:sp>
        <p:nvSpPr>
          <p:cNvPr id="56346" name="Text Box 90"/>
          <p:cNvSpPr txBox="1">
            <a:spLocks noChangeArrowheads="1"/>
          </p:cNvSpPr>
          <p:nvPr/>
        </p:nvSpPr>
        <p:spPr bwMode="auto">
          <a:xfrm>
            <a:off x="4260850" y="4741863"/>
            <a:ext cx="3763963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</a:rPr>
              <a:t>datagrams with source or </a:t>
            </a:r>
          </a:p>
          <a:p>
            <a:pPr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</a:rPr>
              <a:t>destination in this network</a:t>
            </a:r>
          </a:p>
          <a:p>
            <a:pPr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</a:rPr>
              <a:t>have 10.0.0/24 address for </a:t>
            </a:r>
          </a:p>
          <a:p>
            <a:pPr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</a:rPr>
              <a:t>source, destination (as usual)</a:t>
            </a:r>
          </a:p>
        </p:txBody>
      </p:sp>
      <p:sp>
        <p:nvSpPr>
          <p:cNvPr id="56347" name="Text Box 92"/>
          <p:cNvSpPr txBox="1">
            <a:spLocks noChangeArrowheads="1"/>
          </p:cNvSpPr>
          <p:nvPr/>
        </p:nvSpPr>
        <p:spPr bwMode="auto">
          <a:xfrm>
            <a:off x="269875" y="4746625"/>
            <a:ext cx="3684588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2400" i="1" smtClean="0">
                <a:solidFill>
                  <a:srgbClr val="CC0000"/>
                </a:solidFill>
                <a:latin typeface="Gill Sans MT" charset="0"/>
              </a:rPr>
              <a:t>all</a:t>
            </a:r>
            <a:r>
              <a:rPr lang="en-US" sz="2400" smtClean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smtClean="0">
                <a:latin typeface="Gill Sans MT" charset="0"/>
              </a:rPr>
              <a:t>datagrams </a:t>
            </a:r>
            <a:r>
              <a:rPr lang="en-US" sz="2400" i="1" smtClean="0">
                <a:solidFill>
                  <a:srgbClr val="CC0000"/>
                </a:solidFill>
                <a:latin typeface="Gill Sans MT" charset="0"/>
              </a:rPr>
              <a:t>leaving</a:t>
            </a:r>
            <a:r>
              <a:rPr lang="en-US" sz="2400" smtClean="0">
                <a:latin typeface="Gill Sans MT" charset="0"/>
              </a:rPr>
              <a:t> local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</a:rPr>
              <a:t>network have </a:t>
            </a:r>
            <a:r>
              <a:rPr lang="en-US" sz="2400" i="1" smtClean="0">
                <a:solidFill>
                  <a:srgbClr val="CC0000"/>
                </a:solidFill>
                <a:latin typeface="Gill Sans MT" charset="0"/>
              </a:rPr>
              <a:t>same</a:t>
            </a:r>
            <a:r>
              <a:rPr lang="en-US" sz="2400" smtClean="0">
                <a:latin typeface="Gill Sans MT" charset="0"/>
              </a:rPr>
              <a:t> single source NAT IP address: 138.76.29.7,different source port numbers</a:t>
            </a:r>
          </a:p>
        </p:txBody>
      </p:sp>
      <p:pic>
        <p:nvPicPr>
          <p:cNvPr id="75803" name="Picture 9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9" name="Line 96"/>
          <p:cNvSpPr>
            <a:spLocks noChangeShapeType="1"/>
          </p:cNvSpPr>
          <p:nvPr/>
        </p:nvSpPr>
        <p:spPr bwMode="auto">
          <a:xfrm flipV="1">
            <a:off x="4818063" y="3344863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50" name="Line 97"/>
          <p:cNvSpPr>
            <a:spLocks noChangeShapeType="1"/>
          </p:cNvSpPr>
          <p:nvPr/>
        </p:nvSpPr>
        <p:spPr bwMode="auto">
          <a:xfrm flipV="1">
            <a:off x="2706688" y="3308350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3633788" y="3059113"/>
            <a:ext cx="900112" cy="347662"/>
            <a:chOff x="4396" y="1245"/>
            <a:chExt cx="672" cy="248"/>
          </a:xfrm>
        </p:grpSpPr>
        <p:sp>
          <p:nvSpPr>
            <p:cNvPr id="7581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1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1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22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23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65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6366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 flipH="1">
            <a:off x="7207250" y="2239963"/>
            <a:ext cx="641350" cy="558800"/>
            <a:chOff x="-44" y="1473"/>
            <a:chExt cx="981" cy="1105"/>
          </a:xfrm>
        </p:grpSpPr>
        <p:pic>
          <p:nvPicPr>
            <p:cNvPr id="75814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815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10"/>
          <p:cNvGrpSpPr>
            <a:grpSpLocks/>
          </p:cNvGrpSpPr>
          <p:nvPr/>
        </p:nvGrpSpPr>
        <p:grpSpPr bwMode="auto">
          <a:xfrm flipH="1">
            <a:off x="7246938" y="2916238"/>
            <a:ext cx="641350" cy="558800"/>
            <a:chOff x="-44" y="1473"/>
            <a:chExt cx="981" cy="1105"/>
          </a:xfrm>
        </p:grpSpPr>
        <p:pic>
          <p:nvPicPr>
            <p:cNvPr id="75812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813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13"/>
          <p:cNvGrpSpPr>
            <a:grpSpLocks/>
          </p:cNvGrpSpPr>
          <p:nvPr/>
        </p:nvGrpSpPr>
        <p:grpSpPr bwMode="auto">
          <a:xfrm flipH="1">
            <a:off x="7254875" y="3670300"/>
            <a:ext cx="641350" cy="558800"/>
            <a:chOff x="-44" y="1473"/>
            <a:chExt cx="981" cy="1105"/>
          </a:xfrm>
        </p:grpSpPr>
        <p:pic>
          <p:nvPicPr>
            <p:cNvPr id="75810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811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876800" y="914400"/>
            <a:ext cx="36576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Private network using private address space 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49" idx="2"/>
          </p:cNvCxnSpPr>
          <p:nvPr/>
        </p:nvCxnSpPr>
        <p:spPr>
          <a:xfrm rot="16200000" flipH="1">
            <a:off x="6609666" y="1656665"/>
            <a:ext cx="344269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7200" y="1066800"/>
            <a:ext cx="36576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Public address allotted to the private campus  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6200000" flipH="1">
            <a:off x="3485466" y="1809065"/>
            <a:ext cx="344269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D4BF1C13-2040-4AE6-AA58-B5C206813C70}" type="slidenum">
              <a:rPr lang="en-US"/>
              <a:pPr/>
              <a:t>6</a:t>
            </a:fld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600200"/>
            <a:ext cx="8418512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motivation:</a:t>
            </a:r>
            <a:r>
              <a:rPr lang="en-US">
                <a:cs typeface="+mn-cs"/>
              </a:rPr>
              <a:t> local network uses just one IP address as far as outside world is concerned: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range of addresses not needed from ISP:  just one IP address for all devices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can change addresses of devices in local network without notifying outside world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can change ISP without changing addresses of devices in local network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devices inside local net not explicitly addressable, visible by outside world (a security plus)</a:t>
            </a:r>
          </a:p>
          <a:p>
            <a:pPr>
              <a:buFont typeface="Wingdings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57349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76805" name="Picture 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2C879142-1C62-4264-ADC4-41C397E6DCD6}" type="slidenum">
              <a:rPr lang="en-US"/>
              <a:pPr/>
              <a:t>7</a:t>
            </a:fld>
            <a:endParaRPr lang="en-US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482725"/>
            <a:ext cx="8575675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>
                <a:solidFill>
                  <a:srgbClr val="FF0000"/>
                </a:solidFill>
                <a:cs typeface="+mn-cs"/>
              </a:rPr>
              <a:t>   </a:t>
            </a:r>
            <a:r>
              <a:rPr lang="en-US" i="1">
                <a:solidFill>
                  <a:srgbClr val="CC0000"/>
                </a:solidFill>
                <a:cs typeface="+mn-cs"/>
              </a:rPr>
              <a:t>implementation</a:t>
            </a:r>
            <a:r>
              <a:rPr lang="en-US">
                <a:solidFill>
                  <a:srgbClr val="CC0000"/>
                </a:solidFill>
                <a:cs typeface="+mn-cs"/>
              </a:rPr>
              <a:t>:</a:t>
            </a:r>
            <a:r>
              <a:rPr lang="en-US">
                <a:cs typeface="+mn-cs"/>
              </a:rPr>
              <a:t> NAT router must:</a:t>
            </a:r>
            <a:br>
              <a:rPr lang="en-US">
                <a:cs typeface="+mn-cs"/>
              </a:rPr>
            </a:br>
            <a:endParaRPr lang="en-US">
              <a:cs typeface="+mn-cs"/>
            </a:endParaRPr>
          </a:p>
          <a:p>
            <a:pPr lvl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i="1">
                <a:solidFill>
                  <a:srgbClr val="000099"/>
                </a:solidFill>
              </a:rPr>
              <a:t>outgoing datagrams: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i="1">
                <a:solidFill>
                  <a:srgbClr val="000099"/>
                </a:solidFill>
              </a:rPr>
              <a:t>replace</a:t>
            </a:r>
            <a:r>
              <a:rPr lang="en-US"/>
              <a:t> (source IP address, port #) of every outgoing datagram to (NAT IP address, new port #)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2400">
                <a:latin typeface="Gill Sans MT" charset="0"/>
              </a:rPr>
              <a:t>. . . remote clients/servers will respond using (NAT IP address, new port #) as destination addr</a:t>
            </a:r>
            <a:br>
              <a:rPr lang="en-US" sz="2400">
                <a:latin typeface="Gill Sans MT" charset="0"/>
              </a:rPr>
            </a:br>
            <a:endParaRPr lang="en-US" sz="2400">
              <a:latin typeface="Gill Sans MT" charset="0"/>
            </a:endParaRPr>
          </a:p>
          <a:p>
            <a:pPr lvl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i="1">
                <a:solidFill>
                  <a:srgbClr val="000099"/>
                </a:solidFill>
              </a:rPr>
              <a:t>remember (in NAT translation table)</a:t>
            </a:r>
            <a:r>
              <a:rPr lang="en-US" i="1">
                <a:solidFill>
                  <a:schemeClr val="accent2"/>
                </a:solidFill>
              </a:rPr>
              <a:t> </a:t>
            </a:r>
            <a:r>
              <a:rPr lang="en-US"/>
              <a:t>every (source IP address, port #)  to (NAT IP address, new port #) translation pair</a:t>
            </a:r>
            <a:br>
              <a:rPr lang="en-US"/>
            </a:br>
            <a:endParaRPr lang="en-US"/>
          </a:p>
          <a:p>
            <a:pPr lvl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i="1">
                <a:solidFill>
                  <a:srgbClr val="000099"/>
                </a:solidFill>
              </a:rPr>
              <a:t>incoming datagrams: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i="1">
                <a:solidFill>
                  <a:srgbClr val="000099"/>
                </a:solidFill>
              </a:rPr>
              <a:t>replace</a:t>
            </a:r>
            <a:r>
              <a:rPr lang="en-US"/>
              <a:t> (NAT IP address, new port #) in dest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  <a:buFont typeface="Wingdings" charset="0"/>
              <a:buChar char="§"/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77829" name="Picture 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C9797178-69D9-43F9-8EA7-560CF2191E3C}" type="slidenum">
              <a:rPr lang="en-US"/>
              <a:pPr/>
              <a:t>8</a:t>
            </a:fld>
            <a:endParaRPr lang="en-US"/>
          </a:p>
        </p:txBody>
      </p:sp>
      <p:sp>
        <p:nvSpPr>
          <p:cNvPr id="78851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32"/>
          <p:cNvSpPr>
            <a:spLocks noChangeShapeType="1"/>
          </p:cNvSpPr>
          <p:nvPr/>
        </p:nvSpPr>
        <p:spPr bwMode="auto">
          <a:xfrm>
            <a:off x="4583113" y="4244975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0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1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2" name="Text Box 36"/>
          <p:cNvSpPr txBox="1">
            <a:spLocks noChangeArrowheads="1"/>
          </p:cNvSpPr>
          <p:nvPr/>
        </p:nvSpPr>
        <p:spPr bwMode="auto">
          <a:xfrm>
            <a:off x="8048625" y="322738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10.0.0.1</a:t>
            </a:r>
          </a:p>
        </p:txBody>
      </p:sp>
      <p:sp>
        <p:nvSpPr>
          <p:cNvPr id="59403" name="Text Box 37"/>
          <p:cNvSpPr txBox="1">
            <a:spLocks noChangeArrowheads="1"/>
          </p:cNvSpPr>
          <p:nvPr/>
        </p:nvSpPr>
        <p:spPr bwMode="auto">
          <a:xfrm>
            <a:off x="8175625" y="399573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10.0.0.2</a:t>
            </a:r>
          </a:p>
        </p:txBody>
      </p:sp>
      <p:sp>
        <p:nvSpPr>
          <p:cNvPr id="59404" name="Text Box 38"/>
          <p:cNvSpPr txBox="1">
            <a:spLocks noChangeArrowheads="1"/>
          </p:cNvSpPr>
          <p:nvPr/>
        </p:nvSpPr>
        <p:spPr bwMode="auto">
          <a:xfrm>
            <a:off x="8137525" y="489108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10.0.0.3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630863" y="2855913"/>
            <a:ext cx="1871662" cy="1033462"/>
            <a:chOff x="3550" y="2055"/>
            <a:chExt cx="1179" cy="651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59499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500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/>
                  <a:t>S: 10.0.0.1, 3345</a:t>
                </a:r>
              </a:p>
              <a:p>
                <a:pPr>
                  <a:defRPr/>
                </a:pPr>
                <a:r>
                  <a:rPr lang="en-US" sz="1200" smtClean="0"/>
                  <a:t>D: 128.119.40.186, 80</a:t>
                </a:r>
              </a:p>
            </p:txBody>
          </p:sp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8961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50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50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78958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50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505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78950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64 h 264"/>
                <a:gd name="T2" fmla="*/ 1888 w 417"/>
                <a:gd name="T3" fmla="*/ 964 h 264"/>
                <a:gd name="T4" fmla="*/ 1888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59497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98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sp>
        <p:nvSpPr>
          <p:cNvPr id="59406" name="Text Box 54"/>
          <p:cNvSpPr txBox="1">
            <a:spLocks noChangeArrowheads="1"/>
          </p:cNvSpPr>
          <p:nvPr/>
        </p:nvSpPr>
        <p:spPr bwMode="auto">
          <a:xfrm>
            <a:off x="4533900" y="381793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10.0.0.4</a:t>
            </a:r>
          </a:p>
        </p:txBody>
      </p:sp>
      <p:sp>
        <p:nvSpPr>
          <p:cNvPr id="59407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8" name="Text Box 56"/>
          <p:cNvSpPr txBox="1">
            <a:spLocks noChangeArrowheads="1"/>
          </p:cNvSpPr>
          <p:nvPr/>
        </p:nvSpPr>
        <p:spPr bwMode="auto">
          <a:xfrm>
            <a:off x="2695575" y="43751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138.76.29.7</a:t>
            </a:r>
          </a:p>
        </p:txBody>
      </p:sp>
      <p:sp>
        <p:nvSpPr>
          <p:cNvPr id="59409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469063" y="1570038"/>
            <a:ext cx="2433637" cy="1389062"/>
            <a:chOff x="3944" y="989"/>
            <a:chExt cx="1533" cy="875"/>
          </a:xfrm>
        </p:grpSpPr>
        <p:sp>
          <p:nvSpPr>
            <p:cNvPr id="59492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b="1" i="1" smtClean="0">
                  <a:solidFill>
                    <a:srgbClr val="CC0000"/>
                  </a:solidFill>
                </a:rPr>
                <a:t>1:</a:t>
              </a:r>
              <a:r>
                <a:rPr lang="en-US" smtClean="0">
                  <a:solidFill>
                    <a:srgbClr val="FF0000"/>
                  </a:solidFill>
                </a:rPr>
                <a:t> </a:t>
              </a:r>
              <a:r>
                <a:rPr lang="en-US" smtClean="0">
                  <a:solidFill>
                    <a:srgbClr val="000099"/>
                  </a:solidFill>
                </a:rPr>
                <a:t>host 10.0.0.1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</a:rPr>
                <a:t>sends datagram to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</a:rPr>
                <a:t>128.119.40.186, 80</a:t>
              </a:r>
            </a:p>
          </p:txBody>
        </p:sp>
        <p:sp>
          <p:nvSpPr>
            <p:cNvPr id="59493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8865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12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13" name="Text Box 60"/>
          <p:cNvSpPr txBox="1">
            <a:spLocks noChangeArrowheads="1"/>
          </p:cNvSpPr>
          <p:nvPr/>
        </p:nvSpPr>
        <p:spPr bwMode="auto">
          <a:xfrm>
            <a:off x="2386013" y="1419225"/>
            <a:ext cx="367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/>
              <a:t>NAT translation table</a:t>
            </a:r>
          </a:p>
          <a:p>
            <a:pPr algn="ctr">
              <a:defRPr/>
            </a:pPr>
            <a:r>
              <a:rPr lang="en-US" smtClean="0"/>
              <a:t>WAN side addr        LAN side addr</a:t>
            </a:r>
          </a:p>
        </p:txBody>
      </p:sp>
      <p:sp>
        <p:nvSpPr>
          <p:cNvPr id="59414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15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16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401888" y="2044700"/>
            <a:ext cx="370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138.76.29.7, 5001   10.0.0.1, 3345</a:t>
            </a:r>
          </a:p>
          <a:p>
            <a:pPr algn="ctr"/>
            <a:r>
              <a:rPr lang="en-US"/>
              <a:t>……                                         ……</a:t>
            </a:r>
          </a:p>
        </p:txBody>
      </p: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59478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479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/>
                <a:t>S: 128.119.40.186, 80 </a:t>
              </a:r>
            </a:p>
            <a:p>
              <a:pPr>
                <a:defRPr/>
              </a:pPr>
              <a:r>
                <a:rPr lang="en-US" sz="1200" smtClean="0"/>
                <a:t>D: 10.0.0.1, 3345</a:t>
              </a:r>
            </a:p>
            <a:p>
              <a:pPr>
                <a:defRPr/>
              </a:pPr>
              <a:endParaRPr lang="en-US" sz="1200" smtClean="0"/>
            </a:p>
          </p:txBody>
        </p:sp>
        <p:grpSp>
          <p:nvGrpSpPr>
            <p:cNvPr id="9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78944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90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91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78941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87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88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937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59484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85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1531938" y="3652838"/>
            <a:ext cx="2497137" cy="566737"/>
            <a:chOff x="1026" y="3559"/>
            <a:chExt cx="1573" cy="357"/>
          </a:xfrm>
        </p:grpSpPr>
        <p:grpSp>
          <p:nvGrpSpPr>
            <p:cNvPr id="13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59468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69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/>
                  <a:t>S: 138.76.29.7, 5001</a:t>
                </a:r>
              </a:p>
              <a:p>
                <a:pPr>
                  <a:defRPr/>
                </a:pPr>
                <a:r>
                  <a:rPr lang="en-US" sz="1200" smtClean="0"/>
                  <a:t>D: 128.119.40.186, 80</a:t>
                </a:r>
              </a:p>
            </p:txBody>
          </p:sp>
          <p:grpSp>
            <p:nvGrpSpPr>
              <p:cNvPr id="14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8930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7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477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5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78927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73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474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46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6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59466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67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7" name="Group 112"/>
          <p:cNvGrpSpPr>
            <a:grpSpLocks/>
          </p:cNvGrpSpPr>
          <p:nvPr/>
        </p:nvGrpSpPr>
        <p:grpSpPr bwMode="auto">
          <a:xfrm>
            <a:off x="0" y="1671638"/>
            <a:ext cx="5154613" cy="2052637"/>
            <a:chOff x="0" y="1306"/>
            <a:chExt cx="3247" cy="1293"/>
          </a:xfrm>
        </p:grpSpPr>
        <p:sp>
          <p:nvSpPr>
            <p:cNvPr id="59459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b="1" i="1" smtClean="0">
                  <a:solidFill>
                    <a:srgbClr val="CC0000"/>
                  </a:solidFill>
                </a:rPr>
                <a:t>2:</a:t>
              </a:r>
              <a:r>
                <a:rPr lang="en-US" smtClean="0">
                  <a:solidFill>
                    <a:srgbClr val="FF0000"/>
                  </a:solidFill>
                </a:rPr>
                <a:t> </a:t>
              </a:r>
              <a:r>
                <a:rPr lang="en-US" smtClean="0">
                  <a:solidFill>
                    <a:srgbClr val="000099"/>
                  </a:solidFill>
                </a:rPr>
                <a:t>NAT router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</a:rPr>
                <a:t>changes datagram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</a:rPr>
                <a:t>source addr from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</a:rPr>
                <a:t>10.0.0.1, 3345 to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</a:rPr>
                <a:t>138.76.29.7, 5001,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</a:rPr>
                <a:t>updates table</a:t>
              </a:r>
            </a:p>
          </p:txBody>
        </p:sp>
        <p:sp>
          <p:nvSpPr>
            <p:cNvPr id="59460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461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462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" name="Group 129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5944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44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/>
                <a:t>S: 128.119.40.186, 80 </a:t>
              </a:r>
            </a:p>
            <a:p>
              <a:pPr>
                <a:defRPr/>
              </a:pPr>
              <a:r>
                <a:rPr lang="en-US" sz="1200" smtClean="0"/>
                <a:t>D: 138.76.29.7, 5001</a:t>
              </a:r>
            </a:p>
            <a:p>
              <a:pPr>
                <a:defRPr/>
              </a:pPr>
              <a:endParaRPr lang="en-US" sz="1200" smtClean="0"/>
            </a:p>
          </p:txBody>
        </p:sp>
        <p:grpSp>
          <p:nvGrpSpPr>
            <p:cNvPr id="19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78911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5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5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0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78908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5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5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944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1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5945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5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70488"/>
            <a:ext cx="20891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b="1" i="1" smtClean="0">
                <a:solidFill>
                  <a:srgbClr val="CC0000"/>
                </a:solidFill>
              </a:rPr>
              <a:t>3: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000099"/>
                </a:solidFill>
              </a:rPr>
              <a:t>reply arrives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rgbClr val="000099"/>
                </a:solidFill>
              </a:rPr>
              <a:t> dest. address: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rgbClr val="000099"/>
                </a:solidFill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5005388"/>
            <a:ext cx="386715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b="1" i="1" dirty="0" smtClean="0">
                <a:solidFill>
                  <a:srgbClr val="CC0000"/>
                </a:solidFill>
              </a:rPr>
              <a:t>4: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NAT router</a:t>
            </a:r>
          </a:p>
          <a:p>
            <a:pPr>
              <a:lnSpc>
                <a:spcPct val="85000"/>
              </a:lnSpc>
              <a:defRPr/>
            </a:pPr>
            <a:r>
              <a:rPr lang="en-US" dirty="0" smtClean="0">
                <a:solidFill>
                  <a:srgbClr val="000099"/>
                </a:solidFill>
              </a:rPr>
              <a:t>changes datagram</a:t>
            </a:r>
          </a:p>
          <a:p>
            <a:pPr>
              <a:lnSpc>
                <a:spcPct val="85000"/>
              </a:lnSpc>
              <a:defRPr/>
            </a:pPr>
            <a:r>
              <a:rPr lang="en-US" dirty="0" err="1" smtClean="0">
                <a:solidFill>
                  <a:srgbClr val="000099"/>
                </a:solidFill>
              </a:rPr>
              <a:t>dest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addr</a:t>
            </a:r>
            <a:r>
              <a:rPr lang="en-US" dirty="0" smtClean="0">
                <a:solidFill>
                  <a:srgbClr val="000099"/>
                </a:solidFill>
              </a:rPr>
              <a:t> from</a:t>
            </a:r>
          </a:p>
          <a:p>
            <a:pPr>
              <a:lnSpc>
                <a:spcPct val="85000"/>
              </a:lnSpc>
              <a:defRPr/>
            </a:pPr>
            <a:r>
              <a:rPr lang="en-US" dirty="0" smtClean="0">
                <a:solidFill>
                  <a:srgbClr val="000099"/>
                </a:solidFill>
              </a:rPr>
              <a:t>138.76.29.7, 5001 to 10.0.0.1, 3345 </a:t>
            </a:r>
          </a:p>
          <a:p>
            <a:pPr>
              <a:defRPr/>
            </a:pP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59424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25" name="Rectangle 141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78880" name="Picture 14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143"/>
          <p:cNvGrpSpPr>
            <a:grpSpLocks/>
          </p:cNvGrpSpPr>
          <p:nvPr/>
        </p:nvGrpSpPr>
        <p:grpSpPr bwMode="auto">
          <a:xfrm>
            <a:off x="4035425" y="4095750"/>
            <a:ext cx="587375" cy="323850"/>
            <a:chOff x="4396" y="1245"/>
            <a:chExt cx="672" cy="248"/>
          </a:xfrm>
        </p:grpSpPr>
        <p:sp>
          <p:nvSpPr>
            <p:cNvPr id="7889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889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889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3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8898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99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41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442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" name="Group 156"/>
          <p:cNvGrpSpPr>
            <a:grpSpLocks/>
          </p:cNvGrpSpPr>
          <p:nvPr/>
        </p:nvGrpSpPr>
        <p:grpSpPr bwMode="auto">
          <a:xfrm flipH="1">
            <a:off x="7529513" y="3311525"/>
            <a:ext cx="641350" cy="558800"/>
            <a:chOff x="-44" y="1473"/>
            <a:chExt cx="981" cy="1105"/>
          </a:xfrm>
        </p:grpSpPr>
        <p:pic>
          <p:nvPicPr>
            <p:cNvPr id="78890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91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159"/>
          <p:cNvGrpSpPr>
            <a:grpSpLocks/>
          </p:cNvGrpSpPr>
          <p:nvPr/>
        </p:nvGrpSpPr>
        <p:grpSpPr bwMode="auto">
          <a:xfrm flipH="1">
            <a:off x="7540625" y="4054475"/>
            <a:ext cx="641350" cy="558800"/>
            <a:chOff x="-44" y="1473"/>
            <a:chExt cx="981" cy="1105"/>
          </a:xfrm>
        </p:grpSpPr>
        <p:pic>
          <p:nvPicPr>
            <p:cNvPr id="78888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89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162"/>
          <p:cNvGrpSpPr>
            <a:grpSpLocks/>
          </p:cNvGrpSpPr>
          <p:nvPr/>
        </p:nvGrpSpPr>
        <p:grpSpPr bwMode="auto">
          <a:xfrm flipH="1">
            <a:off x="7548563" y="4808538"/>
            <a:ext cx="641350" cy="558800"/>
            <a:chOff x="-44" y="1473"/>
            <a:chExt cx="981" cy="1105"/>
          </a:xfrm>
        </p:grpSpPr>
        <p:pic>
          <p:nvPicPr>
            <p:cNvPr id="78886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87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7" name="Line 32"/>
          <p:cNvSpPr>
            <a:spLocks noChangeShapeType="1"/>
          </p:cNvSpPr>
          <p:nvPr/>
        </p:nvSpPr>
        <p:spPr bwMode="auto">
          <a:xfrm>
            <a:off x="7386638" y="4238625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0DE1584E-F45C-4362-8C1C-223C14FBAC31}" type="slidenum">
              <a:rPr lang="en-US"/>
              <a:pPr/>
              <a:t>9</a:t>
            </a:fld>
            <a:endParaRPr lang="en-US"/>
          </a:p>
        </p:txBody>
      </p:sp>
      <p:sp>
        <p:nvSpPr>
          <p:cNvPr id="109670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670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670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39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19.10  </a:t>
            </a:r>
            <a:r>
              <a:rPr lang="en-US" sz="2000" i="1" baseline="0">
                <a:latin typeface="Times New Roman" pitchFamily="18" charset="0"/>
              </a:rPr>
              <a:t>A NAT implementation</a:t>
            </a:r>
          </a:p>
        </p:txBody>
      </p:sp>
      <p:sp>
        <p:nvSpPr>
          <p:cNvPr id="109670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67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117725"/>
            <a:ext cx="872966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529</Words>
  <Application>Microsoft Office PowerPoint</Application>
  <PresentationFormat>On-screen Show (4:3)</PresentationFormat>
  <Paragraphs>118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NAT: network address translation A solution to ‘reuse’ the address space </vt:lpstr>
      <vt:lpstr>Slide 2</vt:lpstr>
      <vt:lpstr>Slide 3</vt:lpstr>
      <vt:lpstr>Slide 4</vt:lpstr>
      <vt:lpstr>NAT: network address translation</vt:lpstr>
      <vt:lpstr>NAT: network address translation</vt:lpstr>
      <vt:lpstr>NAT: network address translation</vt:lpstr>
      <vt:lpstr>NAT: network address translation</vt:lpstr>
      <vt:lpstr>Slide 9</vt:lpstr>
      <vt:lpstr>Slide 10</vt:lpstr>
      <vt:lpstr>Slide 11</vt:lpstr>
      <vt:lpstr>NAT: network address translation</vt:lpstr>
      <vt:lpstr>NAT: network address translation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NAT: network address translation</dc:title>
  <dc:creator>PESIT</dc:creator>
  <cp:lastModifiedBy>User</cp:lastModifiedBy>
  <cp:revision>19</cp:revision>
  <dcterms:created xsi:type="dcterms:W3CDTF">2013-02-24T08:07:50Z</dcterms:created>
  <dcterms:modified xsi:type="dcterms:W3CDTF">2015-01-26T12:16:47Z</dcterms:modified>
</cp:coreProperties>
</file>