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66" r:id="rId5"/>
    <p:sldId id="267" r:id="rId6"/>
    <p:sldId id="268" r:id="rId7"/>
    <p:sldId id="269" r:id="rId8"/>
    <p:sldId id="270" r:id="rId9"/>
    <p:sldId id="271" r:id="rId10"/>
    <p:sldId id="272" r:id="rId11"/>
    <p:sldId id="273" r:id="rId12"/>
    <p:sldId id="27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822" y="-90"/>
      </p:cViewPr>
      <p:guideLst>
        <p:guide orient="horz" pos="2160"/>
        <p:guide pos="2880"/>
      </p:guideLst>
    </p:cSldViewPr>
  </p:slideViewPr>
  <p:notesTextViewPr>
    <p:cViewPr>
      <p:scale>
        <a:sx n="100" d="100"/>
        <a:sy n="100" d="100"/>
      </p:scale>
      <p:origin x="0" y="0"/>
    </p:cViewPr>
  </p:notesTextViewPr>
  <p:sorterViewPr>
    <p:cViewPr>
      <p:scale>
        <a:sx n="79" d="100"/>
        <a:sy n="7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D326F1-A4AD-4660-B215-2E115437084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A050AA-D426-4CB7-8181-7A194AA31F1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782230-540B-4422-A5E6-544D3BDA5A36}" type="slidenum">
              <a:rPr lang="en-US"/>
            </a:fld>
            <a:endParaRPr lang="en-US"/>
          </a:p>
        </p:txBody>
      </p:sp>
      <p:sp>
        <p:nvSpPr>
          <p:cNvPr id="1243138" name="Rectangle 2"/>
          <p:cNvSpPr>
            <a:spLocks noGrp="1" noRot="1" noChangeAspect="1" noChangeArrowheads="1" noTextEdit="1"/>
          </p:cNvSpPr>
          <p:nvPr>
            <p:ph type="sldImg"/>
          </p:nvPr>
        </p:nvSpPr>
        <p:spPr/>
      </p:sp>
      <p:sp>
        <p:nvSpPr>
          <p:cNvPr id="124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DD9AC1-E725-4B34-87FD-27DBB2AEA072}" type="slidenum">
              <a:rPr lang="en-US"/>
            </a:fld>
            <a:endParaRPr lang="en-US"/>
          </a:p>
        </p:txBody>
      </p:sp>
      <p:sp>
        <p:nvSpPr>
          <p:cNvPr id="1095682" name="Rectangle 2"/>
          <p:cNvSpPr>
            <a:spLocks noGrp="1" noRot="1" noChangeAspect="1" noChangeArrowheads="1" noTextEdit="1"/>
          </p:cNvSpPr>
          <p:nvPr>
            <p:ph type="sldImg"/>
          </p:nvPr>
        </p:nvSpPr>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EAD8AC-1F63-4529-BFA1-D320210A9B10}" type="slidenum">
              <a:rPr lang="en-US"/>
            </a:fld>
            <a:endParaRPr lang="en-US"/>
          </a:p>
        </p:txBody>
      </p:sp>
      <p:sp>
        <p:nvSpPr>
          <p:cNvPr id="1097730" name="Rectangle 2"/>
          <p:cNvSpPr>
            <a:spLocks noGrp="1" noRot="1" noChangeAspect="1" noChangeArrowheads="1" noTextEdit="1"/>
          </p:cNvSpPr>
          <p:nvPr>
            <p:ph type="sldImg"/>
          </p:nvPr>
        </p:nvSpPr>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6474D1-137D-4E3D-BF88-BCE0C15655F9}" type="slidenum">
              <a:rPr lang="en-US"/>
            </a:fld>
            <a:endParaRPr lang="en-US"/>
          </a:p>
        </p:txBody>
      </p:sp>
      <p:sp>
        <p:nvSpPr>
          <p:cNvPr id="1179650" name="Rectangle 2"/>
          <p:cNvSpPr>
            <a:spLocks noGrp="1" noRot="1" noChangeAspect="1" noChangeArrowheads="1" noTextEdit="1"/>
          </p:cNvSpPr>
          <p:nvPr>
            <p:ph type="sldImg"/>
          </p:nvPr>
        </p:nvSpPr>
        <p:spPr/>
      </p:sp>
      <p:sp>
        <p:nvSpPr>
          <p:cNvPr id="1179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E20AA9-BD77-4A3D-B66B-7B406098BA2A}" type="slidenum">
              <a:rPr lang="en-US"/>
            </a:fld>
            <a:endParaRPr lang="en-US"/>
          </a:p>
        </p:txBody>
      </p:sp>
      <p:sp>
        <p:nvSpPr>
          <p:cNvPr id="1216514" name="Rectangle 2"/>
          <p:cNvSpPr>
            <a:spLocks noGrp="1" noRot="1" noChangeAspect="1" noChangeArrowheads="1" noTextEdit="1"/>
          </p:cNvSpPr>
          <p:nvPr>
            <p:ph type="sldImg"/>
          </p:nvPr>
        </p:nvSpPr>
        <p:spPr/>
      </p:sp>
      <p:sp>
        <p:nvSpPr>
          <p:cNvPr id="121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83F84A-96B0-4187-A51B-1B3900226E32}" type="slidenum">
              <a:rPr lang="en-US"/>
            </a:fld>
            <a:endParaRPr lang="en-US"/>
          </a:p>
        </p:txBody>
      </p:sp>
      <p:sp>
        <p:nvSpPr>
          <p:cNvPr id="1093634" name="Rectangle 2"/>
          <p:cNvSpPr>
            <a:spLocks noGrp="1" noRot="1" noChangeAspect="1" noChangeArrowheads="1" noTextEdit="1"/>
          </p:cNvSpPr>
          <p:nvPr>
            <p:ph type="sldImg"/>
          </p:nvPr>
        </p:nvSpPr>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B82F76-36EB-4BE4-85F4-BC0BDB467011}" type="slidenum">
              <a:rPr lang="en-US"/>
            </a:fld>
            <a:endParaRPr lang="en-US"/>
          </a:p>
        </p:txBody>
      </p:sp>
      <p:sp>
        <p:nvSpPr>
          <p:cNvPr id="1212418" name="Rectangle 2"/>
          <p:cNvSpPr>
            <a:spLocks noGrp="1" noRot="1" noChangeAspect="1" noChangeArrowheads="1" noTextEdit="1"/>
          </p:cNvSpPr>
          <p:nvPr>
            <p:ph type="sldImg"/>
          </p:nvPr>
        </p:nvSpPr>
        <p:spPr/>
      </p:sp>
      <p:sp>
        <p:nvSpPr>
          <p:cNvPr id="121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673E17-961F-4C26-A9AE-1958F75D8C29}" type="slidenum">
              <a:rPr lang="en-US"/>
            </a:fld>
            <a:endParaRPr lang="en-US"/>
          </a:p>
        </p:txBody>
      </p:sp>
      <p:sp>
        <p:nvSpPr>
          <p:cNvPr id="1218562" name="Rectangle 2"/>
          <p:cNvSpPr>
            <a:spLocks noGrp="1" noRot="1" noChangeAspect="1" noChangeArrowheads="1" noTextEdit="1"/>
          </p:cNvSpPr>
          <p:nvPr>
            <p:ph type="sldImg"/>
          </p:nvPr>
        </p:nvSpPr>
        <p:spPr/>
      </p:sp>
      <p:sp>
        <p:nvSpPr>
          <p:cNvPr id="121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60CE8E-B9FC-4F5A-BEDF-F102F40665F0}" type="slidenum">
              <a:rPr lang="en-US"/>
            </a:fld>
            <a:endParaRPr lang="en-US"/>
          </a:p>
        </p:txBody>
      </p:sp>
      <p:sp>
        <p:nvSpPr>
          <p:cNvPr id="1220610" name="Rectangle 2"/>
          <p:cNvSpPr>
            <a:spLocks noGrp="1" noRot="1" noChangeAspect="1" noChangeArrowheads="1" noTextEdit="1"/>
          </p:cNvSpPr>
          <p:nvPr>
            <p:ph type="sldImg"/>
          </p:nvPr>
        </p:nvSpPr>
        <p:spPr/>
      </p:sp>
      <p:sp>
        <p:nvSpPr>
          <p:cNvPr id="122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7D3824-42F8-4F1F-B163-04BFC09D2408}" type="slidenum">
              <a:rPr lang="en-US"/>
            </a:fld>
            <a:endParaRPr lang="en-US"/>
          </a:p>
        </p:txBody>
      </p:sp>
      <p:sp>
        <p:nvSpPr>
          <p:cNvPr id="1234946" name="Rectangle 2"/>
          <p:cNvSpPr>
            <a:spLocks noGrp="1" noRot="1" noChangeAspect="1" noChangeArrowheads="1" noTextEdit="1"/>
          </p:cNvSpPr>
          <p:nvPr>
            <p:ph type="sldImg"/>
          </p:nvPr>
        </p:nvSpPr>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94F7E4-513D-41AA-A229-24404F5AB319}" type="slidenum">
              <a:rPr lang="en-US"/>
            </a:fld>
            <a:endParaRPr lang="en-US"/>
          </a:p>
        </p:txBody>
      </p:sp>
      <p:sp>
        <p:nvSpPr>
          <p:cNvPr id="1222658" name="Rectangle 2"/>
          <p:cNvSpPr>
            <a:spLocks noGrp="1" noRot="1" noChangeAspect="1" noChangeArrowheads="1" noTextEdit="1"/>
          </p:cNvSpPr>
          <p:nvPr>
            <p:ph type="sldImg"/>
          </p:nvPr>
        </p:nvSpPr>
        <p:spPr/>
      </p:sp>
      <p:sp>
        <p:nvSpPr>
          <p:cNvPr id="12226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B7E77-B1AE-49AC-99C9-0C2098750C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3CB7E77-B1AE-49AC-99C9-0C2098750C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3CB7E77-B1AE-49AC-99C9-0C2098750C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22.</a:t>
            </a:r>
            <a:fld id="{58C971F8-B5CD-4260-8AA6-B516194A61F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3CB7E77-B1AE-49AC-99C9-0C2098750C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B7E77-B1AE-49AC-99C9-0C2098750C2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3CB7E77-B1AE-49AC-99C9-0C2098750C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3CB7E77-B1AE-49AC-99C9-0C2098750C2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B7E77-B1AE-49AC-99C9-0C2098750C2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B7E77-B1AE-49AC-99C9-0C2098750C2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B7E77-B1AE-49AC-99C9-0C2098750C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B7E77-B1AE-49AC-99C9-0C2098750C2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814BE-D226-4DE4-AB75-A116689D904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B7E77-B1AE-49AC-99C9-0C2098750C2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814BE-D226-4DE4-AB75-A116689D904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22.</a:t>
            </a:r>
            <a:fld id="{8B93DD25-EE0A-42E3-A87C-CC5EF5F1D43B}" type="slidenum">
              <a:rPr lang="en-US"/>
            </a:fld>
            <a:endParaRPr lang="en-US"/>
          </a:p>
        </p:txBody>
      </p:sp>
      <p:sp>
        <p:nvSpPr>
          <p:cNvPr id="1242115" name="Rectangle 3"/>
          <p:cNvSpPr>
            <a:spLocks noChangeArrowheads="1"/>
          </p:cNvSpPr>
          <p:nvPr/>
        </p:nvSpPr>
        <p:spPr bwMode="auto">
          <a:xfrm rot="21210035">
            <a:off x="1143000" y="2514600"/>
            <a:ext cx="6858000" cy="1754326"/>
          </a:xfrm>
          <a:prstGeom prst="rect">
            <a:avLst/>
          </a:prstGeom>
          <a:noFill/>
          <a:ln w="9525">
            <a:noFill/>
            <a:miter lim="800000"/>
          </a:ln>
          <a:effectLst/>
        </p:spPr>
        <p:txBody>
          <a:bodyPr>
            <a:spAutoFit/>
          </a:bodyPr>
          <a:lstStyle/>
          <a:p>
            <a:pPr algn="ctr"/>
            <a:r>
              <a:rPr lang="en-US" sz="5400" baseline="0" dirty="0" smtClean="0">
                <a:solidFill>
                  <a:srgbClr val="FF0000"/>
                </a:solidFill>
                <a:latin typeface="Bell MT" pitchFamily="18" charset="0"/>
              </a:rPr>
              <a:t>Forwarding </a:t>
            </a:r>
            <a:br>
              <a:rPr lang="en-US" sz="5400" baseline="0" dirty="0">
                <a:solidFill>
                  <a:srgbClr val="FF0000"/>
                </a:solidFill>
                <a:latin typeface="Bell MT" pitchFamily="18" charset="0"/>
              </a:rPr>
            </a:br>
            <a:endParaRPr lang="en-US" sz="5400" baseline="0" dirty="0">
              <a:solidFill>
                <a:srgbClr val="FF0000"/>
              </a:solidFill>
              <a:latin typeface="Bell M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3248A687-8BAB-4281-A09E-DFCA95F5A417}" type="slidenum">
              <a:rPr lang="en-US"/>
            </a:fld>
            <a:endParaRPr lang="en-US"/>
          </a:p>
        </p:txBody>
      </p:sp>
      <p:sp>
        <p:nvSpPr>
          <p:cNvPr id="1094658" name="Line 2"/>
          <p:cNvSpPr>
            <a:spLocks noChangeShapeType="1"/>
          </p:cNvSpPr>
          <p:nvPr/>
        </p:nvSpPr>
        <p:spPr bwMode="auto">
          <a:xfrm>
            <a:off x="152400" y="152400"/>
            <a:ext cx="8763000" cy="0"/>
          </a:xfrm>
          <a:prstGeom prst="line">
            <a:avLst/>
          </a:prstGeom>
          <a:noFill/>
          <a:ln w="76200">
            <a:solidFill>
              <a:schemeClr val="hlink"/>
            </a:solidFill>
            <a:rou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ln>
          <a:effectLst/>
        </p:spPr>
        <p:txBody>
          <a:bodyPr/>
          <a:lstStyle/>
          <a:p>
            <a:endParaRPr lang="en-US"/>
          </a:p>
        </p:txBody>
      </p:sp>
      <p:sp>
        <p:nvSpPr>
          <p:cNvPr id="1094660" name="Text Box 4"/>
          <p:cNvSpPr txBox="1">
            <a:spLocks noChangeArrowheads="1"/>
          </p:cNvSpPr>
          <p:nvPr/>
        </p:nvSpPr>
        <p:spPr bwMode="auto">
          <a:xfrm>
            <a:off x="2362200" y="304800"/>
            <a:ext cx="3993401" cy="646331"/>
          </a:xfrm>
          <a:prstGeom prst="rect">
            <a:avLst/>
          </a:prstGeom>
          <a:noFill/>
          <a:ln w="9525">
            <a:noFill/>
            <a:miter lim="800000"/>
          </a:ln>
          <a:effectLst/>
        </p:spPr>
        <p:txBody>
          <a:bodyPr wrap="none">
            <a:spAutoFit/>
          </a:bodyPr>
          <a:lstStyle/>
          <a:p>
            <a:pPr algn="ctr"/>
            <a:r>
              <a:rPr lang="en-US" sz="3600" baseline="0" dirty="0" smtClean="0">
                <a:solidFill>
                  <a:srgbClr val="FF0000"/>
                </a:solidFill>
                <a:latin typeface="Times New Roman" pitchFamily="18" charset="0"/>
              </a:rPr>
              <a:t>Address </a:t>
            </a:r>
            <a:r>
              <a:rPr lang="en-US" sz="3600" baseline="0" dirty="0">
                <a:solidFill>
                  <a:srgbClr val="FF0000"/>
                </a:solidFill>
                <a:latin typeface="Times New Roman" pitchFamily="18" charset="0"/>
              </a:rPr>
              <a:t>aggregation</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ln>
          <a:effectLst/>
        </p:spPr>
        <p:txBody>
          <a:bodyPr/>
          <a:lstStyle/>
          <a:p>
            <a:endParaRPr lang="en-US"/>
          </a:p>
        </p:txBody>
      </p:sp>
      <p:pic>
        <p:nvPicPr>
          <p:cNvPr id="1094662" name="Picture 6"/>
          <p:cNvPicPr>
            <a:picLocks noChangeAspect="1" noChangeArrowheads="1"/>
          </p:cNvPicPr>
          <p:nvPr/>
        </p:nvPicPr>
        <p:blipFill>
          <a:blip r:embed="rId1"/>
          <a:srcRect/>
          <a:stretch>
            <a:fillRect/>
          </a:stretch>
        </p:blipFill>
        <p:spPr bwMode="auto">
          <a:xfrm>
            <a:off x="490538" y="1255713"/>
            <a:ext cx="7815262" cy="4687887"/>
          </a:xfrm>
          <a:prstGeom prst="rect">
            <a:avLst/>
          </a:prstGeom>
          <a:noFill/>
          <a:ln w="9525">
            <a:noFill/>
            <a:miter lim="800000"/>
            <a:headEnd/>
            <a:tailEnd/>
          </a:ln>
          <a:effectLst/>
        </p:spPr>
      </p:pic>
      <p:sp>
        <p:nvSpPr>
          <p:cNvPr id="8" name="TextBox 7"/>
          <p:cNvSpPr txBox="1"/>
          <p:nvPr/>
        </p:nvSpPr>
        <p:spPr>
          <a:xfrm rot="20806271">
            <a:off x="5181600" y="1065897"/>
            <a:ext cx="3429000" cy="923330"/>
          </a:xfrm>
          <a:prstGeom prst="rect">
            <a:avLst/>
          </a:prstGeom>
          <a:solidFill>
            <a:srgbClr val="CCCCFF"/>
          </a:solidFill>
        </p:spPr>
        <p:txBody>
          <a:bodyPr wrap="square" rtlCol="0">
            <a:spAutoFit/>
          </a:bodyPr>
          <a:lstStyle/>
          <a:p>
            <a:r>
              <a:rPr lang="en-US" b="1" dirty="0" smtClean="0"/>
              <a:t>Forwarding table need not include all the host /subnet addresses.  </a:t>
            </a:r>
            <a:endParaRPr lang="en-US" b="1" dirty="0"/>
          </a:p>
        </p:txBody>
      </p:sp>
      <p:cxnSp>
        <p:nvCxnSpPr>
          <p:cNvPr id="10" name="Straight Arrow Connector 9"/>
          <p:cNvCxnSpPr/>
          <p:nvPr/>
        </p:nvCxnSpPr>
        <p:spPr>
          <a:xfrm rot="5400000">
            <a:off x="6934200" y="28956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AE084E96-5EA0-4328-B84C-AAF649AFF8A8}" type="slidenum">
              <a:rPr lang="en-US"/>
            </a:fld>
            <a:endParaRPr lang="en-US"/>
          </a:p>
        </p:txBody>
      </p:sp>
      <p:sp>
        <p:nvSpPr>
          <p:cNvPr id="1096706" name="Line 2"/>
          <p:cNvSpPr>
            <a:spLocks noChangeShapeType="1"/>
          </p:cNvSpPr>
          <p:nvPr/>
        </p:nvSpPr>
        <p:spPr bwMode="auto">
          <a:xfrm>
            <a:off x="152400" y="76200"/>
            <a:ext cx="8763000" cy="0"/>
          </a:xfrm>
          <a:prstGeom prst="line">
            <a:avLst/>
          </a:prstGeom>
          <a:noFill/>
          <a:ln w="76200">
            <a:solidFill>
              <a:schemeClr val="hlink"/>
            </a:solidFill>
            <a:round/>
          </a:ln>
          <a:effectLst/>
        </p:spPr>
        <p:txBody>
          <a:bodyPr/>
          <a:lstStyle/>
          <a:p>
            <a:endParaRPr lang="en-US"/>
          </a:p>
        </p:txBody>
      </p:sp>
      <p:sp>
        <p:nvSpPr>
          <p:cNvPr id="1096707" name="Line 3"/>
          <p:cNvSpPr>
            <a:spLocks noChangeShapeType="1"/>
          </p:cNvSpPr>
          <p:nvPr/>
        </p:nvSpPr>
        <p:spPr bwMode="auto">
          <a:xfrm>
            <a:off x="152400" y="609600"/>
            <a:ext cx="8763000" cy="0"/>
          </a:xfrm>
          <a:prstGeom prst="line">
            <a:avLst/>
          </a:prstGeom>
          <a:noFill/>
          <a:ln w="19050">
            <a:solidFill>
              <a:schemeClr val="hlink"/>
            </a:solidFill>
            <a:round/>
          </a:ln>
          <a:effectLst/>
        </p:spPr>
        <p:txBody>
          <a:bodyPr/>
          <a:lstStyle/>
          <a:p>
            <a:endParaRPr lang="en-US"/>
          </a:p>
        </p:txBody>
      </p:sp>
      <p:sp>
        <p:nvSpPr>
          <p:cNvPr id="1096708" name="Text Box 4"/>
          <p:cNvSpPr txBox="1">
            <a:spLocks noChangeArrowheads="1"/>
          </p:cNvSpPr>
          <p:nvPr/>
        </p:nvSpPr>
        <p:spPr bwMode="auto">
          <a:xfrm>
            <a:off x="304800" y="152400"/>
            <a:ext cx="4302125" cy="457200"/>
          </a:xfrm>
          <a:prstGeom prst="rect">
            <a:avLst/>
          </a:prstGeom>
          <a:noFill/>
          <a:ln w="9525">
            <a:noFill/>
            <a:miter lim="800000"/>
          </a:ln>
          <a:effectLst/>
        </p:spPr>
        <p:txBody>
          <a:bodyPr wrap="none">
            <a:spAutoFit/>
          </a:bodyPr>
          <a:lstStyle/>
          <a:p>
            <a:r>
              <a:rPr lang="en-US" sz="2400" baseline="0">
                <a:solidFill>
                  <a:schemeClr val="folHlink"/>
                </a:solidFill>
                <a:latin typeface="Times New Roman" pitchFamily="18" charset="0"/>
              </a:rPr>
              <a:t>Figure 22.8  </a:t>
            </a:r>
            <a:r>
              <a:rPr lang="en-US" sz="2000" i="1" baseline="0">
                <a:latin typeface="Times New Roman" pitchFamily="18" charset="0"/>
              </a:rPr>
              <a:t>Longest mask matching</a:t>
            </a:r>
          </a:p>
        </p:txBody>
      </p:sp>
      <p:sp>
        <p:nvSpPr>
          <p:cNvPr id="1096709" name="Line 5"/>
          <p:cNvSpPr>
            <a:spLocks noChangeShapeType="1"/>
          </p:cNvSpPr>
          <p:nvPr/>
        </p:nvSpPr>
        <p:spPr bwMode="auto">
          <a:xfrm>
            <a:off x="152400" y="6400800"/>
            <a:ext cx="8763000" cy="0"/>
          </a:xfrm>
          <a:prstGeom prst="line">
            <a:avLst/>
          </a:prstGeom>
          <a:noFill/>
          <a:ln w="76200">
            <a:solidFill>
              <a:schemeClr val="hlink"/>
            </a:solidFill>
            <a:round/>
          </a:ln>
          <a:effectLst/>
        </p:spPr>
        <p:txBody>
          <a:bodyPr/>
          <a:lstStyle/>
          <a:p>
            <a:endParaRPr lang="en-US"/>
          </a:p>
        </p:txBody>
      </p:sp>
      <p:pic>
        <p:nvPicPr>
          <p:cNvPr id="1096710" name="Picture 6"/>
          <p:cNvPicPr>
            <a:picLocks noChangeAspect="1" noChangeArrowheads="1"/>
          </p:cNvPicPr>
          <p:nvPr/>
        </p:nvPicPr>
        <p:blipFill>
          <a:blip r:embed="rId1"/>
          <a:srcRect/>
          <a:stretch>
            <a:fillRect/>
          </a:stretch>
        </p:blipFill>
        <p:spPr bwMode="auto">
          <a:xfrm>
            <a:off x="1071563" y="838200"/>
            <a:ext cx="6472237" cy="5186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22.</a:t>
            </a:r>
            <a:fld id="{58CAD3AD-C7E7-48E0-B377-AB3AF3EED9FA}" type="slidenum">
              <a:rPr lang="en-US"/>
            </a:fld>
            <a:endParaRPr lang="en-US"/>
          </a:p>
        </p:txBody>
      </p:sp>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ln>
          <a:effectLst/>
        </p:spPr>
        <p:txBody>
          <a:bodyPr/>
          <a:lstStyle/>
          <a:p>
            <a:endParaRPr lang="en-US"/>
          </a:p>
        </p:txBody>
      </p:sp>
      <p:sp>
        <p:nvSpPr>
          <p:cNvPr id="1178634" name="Line 10"/>
          <p:cNvSpPr>
            <a:spLocks noChangeShapeType="1"/>
          </p:cNvSpPr>
          <p:nvPr/>
        </p:nvSpPr>
        <p:spPr bwMode="auto">
          <a:xfrm>
            <a:off x="458788" y="3886200"/>
            <a:ext cx="8153400" cy="0"/>
          </a:xfrm>
          <a:prstGeom prst="line">
            <a:avLst/>
          </a:prstGeom>
          <a:noFill/>
          <a:ln w="76200">
            <a:solidFill>
              <a:srgbClr val="009900"/>
            </a:solidFill>
            <a:round/>
          </a:ln>
          <a:effectLst/>
        </p:spPr>
        <p:txBody>
          <a:bodyPr/>
          <a:lstStyle/>
          <a:p>
            <a:endParaRPr lang="en-US"/>
          </a:p>
        </p:txBody>
      </p:sp>
      <p:sp>
        <p:nvSpPr>
          <p:cNvPr id="1178635" name="Rectangle 11"/>
          <p:cNvSpPr>
            <a:spLocks noChangeArrowheads="1"/>
          </p:cNvSpPr>
          <p:nvPr/>
        </p:nvSpPr>
        <p:spPr bwMode="auto">
          <a:xfrm>
            <a:off x="495300" y="2759075"/>
            <a:ext cx="8077200" cy="1066800"/>
          </a:xfrm>
          <a:prstGeom prst="rect">
            <a:avLst/>
          </a:prstGeom>
          <a:solidFill>
            <a:srgbClr val="99FF33"/>
          </a:solidFill>
          <a:ln w="76200" algn="ctr">
            <a:noFill/>
            <a:miter lim="800000"/>
          </a:ln>
          <a:effectLst/>
        </p:spPr>
        <p:txBody>
          <a:bodyPr>
            <a:spAutoFit/>
          </a:bodyPr>
          <a:lstStyle/>
          <a:p>
            <a:pPr algn="ctr"/>
            <a:r>
              <a:rPr lang="en-US" baseline="0" dirty="0"/>
              <a:t>In classless addressing, we need at least four columns in a routing table.</a:t>
            </a:r>
          </a:p>
        </p:txBody>
      </p:sp>
      <p:grpSp>
        <p:nvGrpSpPr>
          <p:cNvPr id="2" name="Group 12"/>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1"/>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798ADAF2-C8D5-46D6-A6BE-74034B5555A0}" type="slidenum">
              <a:rPr lang="en-US"/>
            </a:fld>
            <a:endParaRPr lang="en-US"/>
          </a:p>
        </p:txBody>
      </p:sp>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5497" name="Rectangle 9"/>
          <p:cNvSpPr>
            <a:spLocks noChangeArrowheads="1"/>
          </p:cNvSpPr>
          <p:nvPr/>
        </p:nvSpPr>
        <p:spPr bwMode="auto">
          <a:xfrm>
            <a:off x="228600" y="914400"/>
            <a:ext cx="8686800" cy="946150"/>
          </a:xfrm>
          <a:prstGeom prst="rect">
            <a:avLst/>
          </a:prstGeom>
          <a:solidFill>
            <a:schemeClr val="bg1"/>
          </a:solidFill>
          <a:ln w="9525">
            <a:noFill/>
            <a:miter lim="800000"/>
          </a:ln>
          <a:effectLst/>
        </p:spPr>
        <p:txBody>
          <a:bodyPr>
            <a:spAutoFit/>
          </a:bodyPr>
          <a:lstStyle/>
          <a:p>
            <a:pPr algn="just"/>
            <a:r>
              <a:rPr lang="en-US" sz="2800" i="1" baseline="0">
                <a:latin typeface="Times New Roman" pitchFamily="18" charset="0"/>
              </a:rPr>
              <a:t>Make a routing table for router R1, using the configuration in Figure 22.6.</a:t>
            </a:r>
          </a:p>
        </p:txBody>
      </p:sp>
      <p:sp>
        <p:nvSpPr>
          <p:cNvPr id="1215498" name="Text Box 10"/>
          <p:cNvSpPr txBox="1">
            <a:spLocks noChangeArrowheads="1"/>
          </p:cNvSpPr>
          <p:nvPr/>
        </p:nvSpPr>
        <p:spPr bwMode="auto">
          <a:xfrm>
            <a:off x="1143000" y="0"/>
            <a:ext cx="2487613" cy="579438"/>
          </a:xfrm>
          <a:prstGeom prst="rect">
            <a:avLst/>
          </a:prstGeom>
          <a:noFill/>
          <a:ln w="9525">
            <a:noFill/>
            <a:miter lim="800000"/>
          </a:ln>
          <a:effectLst/>
        </p:spPr>
        <p:txBody>
          <a:bodyPr wrap="none">
            <a:spAutoFit/>
          </a:bodyPr>
          <a:lstStyle/>
          <a:p>
            <a:r>
              <a:rPr lang="en-US" i="1" baseline="0">
                <a:solidFill>
                  <a:schemeClr val="hlink"/>
                </a:solidFill>
                <a:latin typeface="Times New Roman" pitchFamily="18" charset="0"/>
              </a:rPr>
              <a:t>Example 22.1</a:t>
            </a:r>
          </a:p>
        </p:txBody>
      </p:sp>
      <p:sp>
        <p:nvSpPr>
          <p:cNvPr id="1215500" name="Rectangle 12"/>
          <p:cNvSpPr>
            <a:spLocks noChangeArrowheads="1"/>
          </p:cNvSpPr>
          <p:nvPr/>
        </p:nvSpPr>
        <p:spPr bwMode="auto">
          <a:xfrm>
            <a:off x="228600" y="2209800"/>
            <a:ext cx="8686800" cy="946150"/>
          </a:xfrm>
          <a:prstGeom prst="rect">
            <a:avLst/>
          </a:prstGeom>
          <a:solidFill>
            <a:schemeClr val="bg1"/>
          </a:solidFill>
          <a:ln w="9525">
            <a:noFill/>
            <a:miter lim="800000"/>
          </a:ln>
          <a:effectLst/>
        </p:spPr>
        <p:txBody>
          <a:bodyPr>
            <a:spAutoFit/>
          </a:bodyPr>
          <a:lstStyle/>
          <a:p>
            <a:pPr algn="just"/>
            <a:r>
              <a:rPr lang="en-US" sz="2800" i="1" baseline="0">
                <a:solidFill>
                  <a:schemeClr val="hlink"/>
                </a:solidFill>
                <a:latin typeface="Times New Roman" pitchFamily="18" charset="0"/>
              </a:rPr>
              <a:t>Solution</a:t>
            </a:r>
            <a:endParaRPr lang="en-US" sz="2800" i="1" baseline="0">
              <a:solidFill>
                <a:schemeClr val="hlink"/>
              </a:solidFill>
              <a:latin typeface="Times New Roman" pitchFamily="18" charset="0"/>
            </a:endParaRPr>
          </a:p>
          <a:p>
            <a:pPr algn="just"/>
            <a:r>
              <a:rPr lang="en-US" sz="2800" i="1" baseline="0">
                <a:latin typeface="Times New Roman" pitchFamily="18" charset="0"/>
              </a:rPr>
              <a:t>Table 22.1 shows the corresponding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22.</a:t>
            </a:r>
            <a:fld id="{49D8CD60-AD41-4012-8A03-6DC50E58DCB1}" type="slidenum">
              <a:rPr lang="en-US"/>
            </a:fld>
            <a:endParaRPr lang="en-US"/>
          </a:p>
        </p:txBody>
      </p:sp>
      <p:sp>
        <p:nvSpPr>
          <p:cNvPr id="1092610" name="Line 2"/>
          <p:cNvSpPr>
            <a:spLocks noChangeShapeType="1"/>
          </p:cNvSpPr>
          <p:nvPr/>
        </p:nvSpPr>
        <p:spPr bwMode="auto">
          <a:xfrm>
            <a:off x="152400" y="152400"/>
            <a:ext cx="8763000" cy="0"/>
          </a:xfrm>
          <a:prstGeom prst="line">
            <a:avLst/>
          </a:prstGeom>
          <a:noFill/>
          <a:ln w="76200">
            <a:solidFill>
              <a:schemeClr val="hlink"/>
            </a:solidFill>
            <a:round/>
          </a:ln>
          <a:effectLst/>
        </p:spPr>
        <p:txBody>
          <a:bodyPr/>
          <a:lstStyle/>
          <a:p>
            <a:endParaRPr lang="en-US"/>
          </a:p>
        </p:txBody>
      </p:sp>
      <p:sp>
        <p:nvSpPr>
          <p:cNvPr id="1092611" name="Line 3"/>
          <p:cNvSpPr>
            <a:spLocks noChangeShapeType="1"/>
          </p:cNvSpPr>
          <p:nvPr/>
        </p:nvSpPr>
        <p:spPr bwMode="auto">
          <a:xfrm>
            <a:off x="152400" y="990600"/>
            <a:ext cx="8763000" cy="0"/>
          </a:xfrm>
          <a:prstGeom prst="line">
            <a:avLst/>
          </a:prstGeom>
          <a:noFill/>
          <a:ln w="19050">
            <a:solidFill>
              <a:schemeClr val="hlink"/>
            </a:solidFill>
            <a:round/>
          </a:ln>
          <a:effectLst/>
        </p:spPr>
        <p:txBody>
          <a:bodyPr/>
          <a:lstStyle/>
          <a:p>
            <a:endParaRPr lang="en-US"/>
          </a:p>
        </p:txBody>
      </p:sp>
      <p:sp>
        <p:nvSpPr>
          <p:cNvPr id="1092612" name="Text Box 4"/>
          <p:cNvSpPr txBox="1">
            <a:spLocks noChangeArrowheads="1"/>
          </p:cNvSpPr>
          <p:nvPr/>
        </p:nvSpPr>
        <p:spPr bwMode="auto">
          <a:xfrm>
            <a:off x="304800" y="381000"/>
            <a:ext cx="5176838" cy="457200"/>
          </a:xfrm>
          <a:prstGeom prst="rect">
            <a:avLst/>
          </a:prstGeom>
          <a:noFill/>
          <a:ln w="9525">
            <a:noFill/>
            <a:miter lim="800000"/>
          </a:ln>
          <a:effectLst/>
        </p:spPr>
        <p:txBody>
          <a:bodyPr wrap="none">
            <a:spAutoFit/>
          </a:bodyPr>
          <a:lstStyle/>
          <a:p>
            <a:r>
              <a:rPr lang="en-US" sz="2400" baseline="0">
                <a:solidFill>
                  <a:schemeClr val="folHlink"/>
                </a:solidFill>
                <a:latin typeface="Times New Roman" pitchFamily="18" charset="0"/>
              </a:rPr>
              <a:t>Figure 22.6  </a:t>
            </a:r>
            <a:r>
              <a:rPr lang="en-US" sz="2000" i="1" baseline="0">
                <a:latin typeface="Times New Roman" pitchFamily="18" charset="0"/>
              </a:rPr>
              <a:t>Configuration for Example 22.1</a:t>
            </a:r>
          </a:p>
        </p:txBody>
      </p:sp>
      <p:sp>
        <p:nvSpPr>
          <p:cNvPr id="1092613" name="Line 5"/>
          <p:cNvSpPr>
            <a:spLocks noChangeShapeType="1"/>
          </p:cNvSpPr>
          <p:nvPr/>
        </p:nvSpPr>
        <p:spPr bwMode="auto">
          <a:xfrm>
            <a:off x="152400" y="6248400"/>
            <a:ext cx="8763000" cy="0"/>
          </a:xfrm>
          <a:prstGeom prst="line">
            <a:avLst/>
          </a:prstGeom>
          <a:noFill/>
          <a:ln w="76200">
            <a:solidFill>
              <a:schemeClr val="hlink"/>
            </a:solidFill>
            <a:round/>
          </a:ln>
          <a:effectLst/>
        </p:spPr>
        <p:txBody>
          <a:bodyPr/>
          <a:lstStyle/>
          <a:p>
            <a:endParaRPr lang="en-US"/>
          </a:p>
        </p:txBody>
      </p:sp>
      <p:pic>
        <p:nvPicPr>
          <p:cNvPr id="1092614" name="Picture 6"/>
          <p:cNvPicPr>
            <a:picLocks noChangeAspect="1" noChangeArrowheads="1"/>
          </p:cNvPicPr>
          <p:nvPr/>
        </p:nvPicPr>
        <p:blipFill>
          <a:blip r:embed="rId1"/>
          <a:srcRect/>
          <a:stretch>
            <a:fillRect/>
          </a:stretch>
        </p:blipFill>
        <p:spPr bwMode="auto">
          <a:xfrm>
            <a:off x="381000" y="1428750"/>
            <a:ext cx="7843838"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22.</a:t>
            </a:r>
            <a:fld id="{26754032-8C30-4CAD-939F-A8D0DEB5CA5F}" type="slidenum">
              <a:rPr lang="en-US"/>
            </a:fld>
            <a:endParaRPr lang="en-US"/>
          </a:p>
        </p:txBody>
      </p:sp>
      <p:sp>
        <p:nvSpPr>
          <p:cNvPr id="1211394" name="Text Box 2"/>
          <p:cNvSpPr txBox="1">
            <a:spLocks noChangeArrowheads="1"/>
          </p:cNvSpPr>
          <p:nvPr/>
        </p:nvSpPr>
        <p:spPr bwMode="auto">
          <a:xfrm>
            <a:off x="609600" y="1524000"/>
            <a:ext cx="6116638" cy="457200"/>
          </a:xfrm>
          <a:prstGeom prst="rect">
            <a:avLst/>
          </a:prstGeom>
          <a:noFill/>
          <a:ln w="9525">
            <a:noFill/>
            <a:miter lim="800000"/>
          </a:ln>
          <a:effectLst/>
        </p:spPr>
        <p:txBody>
          <a:bodyPr wrap="none">
            <a:spAutoFit/>
          </a:bodyPr>
          <a:lstStyle/>
          <a:p>
            <a:r>
              <a:rPr lang="en-US" sz="2400" baseline="0">
                <a:solidFill>
                  <a:schemeClr val="folHlink"/>
                </a:solidFill>
                <a:latin typeface="Times New Roman" pitchFamily="18" charset="0"/>
              </a:rPr>
              <a:t>Table 22.1  </a:t>
            </a:r>
            <a:r>
              <a:rPr lang="en-US" sz="2000" i="1" baseline="0">
                <a:latin typeface="Times New Roman" pitchFamily="18" charset="0"/>
              </a:rPr>
              <a:t>Routing table for router R1 in Figure 22.6</a:t>
            </a:r>
          </a:p>
        </p:txBody>
      </p:sp>
      <p:pic>
        <p:nvPicPr>
          <p:cNvPr id="1211396" name="Picture 4"/>
          <p:cNvPicPr>
            <a:picLocks noChangeAspect="1" noChangeArrowheads="1"/>
          </p:cNvPicPr>
          <p:nvPr/>
        </p:nvPicPr>
        <p:blipFill>
          <a:blip r:embed="rId1"/>
          <a:srcRect/>
          <a:stretch>
            <a:fillRect/>
          </a:stretch>
        </p:blipFill>
        <p:spPr bwMode="auto">
          <a:xfrm>
            <a:off x="454025" y="1952625"/>
            <a:ext cx="8235950"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0B5481E7-F31F-47F2-A2A0-6F252DC7EC3D}" type="slidenum">
              <a:rPr lang="en-US"/>
            </a:fld>
            <a:endParaRPr lang="en-US"/>
          </a:p>
        </p:txBody>
      </p:sp>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7545" name="Rectangle 9"/>
          <p:cNvSpPr>
            <a:spLocks noChangeArrowheads="1"/>
          </p:cNvSpPr>
          <p:nvPr/>
        </p:nvSpPr>
        <p:spPr bwMode="auto">
          <a:xfrm>
            <a:off x="228600" y="1143000"/>
            <a:ext cx="8686800" cy="946150"/>
          </a:xfrm>
          <a:prstGeom prst="rect">
            <a:avLst/>
          </a:prstGeom>
          <a:solidFill>
            <a:schemeClr val="bg1"/>
          </a:solidFill>
          <a:ln w="9525">
            <a:noFill/>
            <a:miter lim="800000"/>
          </a:ln>
          <a:effectLst/>
        </p:spPr>
        <p:txBody>
          <a:bodyPr>
            <a:spAutoFit/>
          </a:bodyPr>
          <a:lstStyle/>
          <a:p>
            <a:pPr algn="just"/>
            <a:r>
              <a:rPr lang="en-US" sz="2800" i="1" baseline="0">
                <a:latin typeface="Times New Roman" pitchFamily="18" charset="0"/>
              </a:rPr>
              <a:t>Show the forwarding process if a packet arrives at R1 in Figure 22.6 with the destination address 180.70.65.140.</a:t>
            </a:r>
          </a:p>
        </p:txBody>
      </p:sp>
      <p:sp>
        <p:nvSpPr>
          <p:cNvPr id="1217546" name="Text Box 10"/>
          <p:cNvSpPr txBox="1">
            <a:spLocks noChangeArrowheads="1"/>
          </p:cNvSpPr>
          <p:nvPr/>
        </p:nvSpPr>
        <p:spPr bwMode="auto">
          <a:xfrm>
            <a:off x="1143000" y="0"/>
            <a:ext cx="2487613" cy="579438"/>
          </a:xfrm>
          <a:prstGeom prst="rect">
            <a:avLst/>
          </a:prstGeom>
          <a:noFill/>
          <a:ln w="9525">
            <a:noFill/>
            <a:miter lim="800000"/>
          </a:ln>
          <a:effectLst/>
        </p:spPr>
        <p:txBody>
          <a:bodyPr wrap="none">
            <a:spAutoFit/>
          </a:bodyPr>
          <a:lstStyle/>
          <a:p>
            <a:r>
              <a:rPr lang="en-US" i="1" baseline="0">
                <a:solidFill>
                  <a:schemeClr val="hlink"/>
                </a:solidFill>
                <a:latin typeface="Times New Roman" pitchFamily="18" charset="0"/>
              </a:rPr>
              <a:t>Example 22.2</a:t>
            </a:r>
          </a:p>
        </p:txBody>
      </p:sp>
      <p:sp>
        <p:nvSpPr>
          <p:cNvPr id="1217547" name="Rectangle 11"/>
          <p:cNvSpPr>
            <a:spLocks noChangeArrowheads="1"/>
          </p:cNvSpPr>
          <p:nvPr/>
        </p:nvSpPr>
        <p:spPr bwMode="auto">
          <a:xfrm>
            <a:off x="152400" y="2057400"/>
            <a:ext cx="8839200" cy="4362450"/>
          </a:xfrm>
          <a:prstGeom prst="rect">
            <a:avLst/>
          </a:prstGeom>
          <a:solidFill>
            <a:schemeClr val="bg1"/>
          </a:solidFill>
          <a:ln w="9525">
            <a:noFill/>
            <a:miter lim="800000"/>
          </a:ln>
          <a:effectLst/>
        </p:spPr>
        <p:txBody>
          <a:bodyPr>
            <a:spAutoFit/>
          </a:bodyPr>
          <a:lstStyle/>
          <a:p>
            <a:pPr algn="just"/>
            <a:r>
              <a:rPr lang="en-US" sz="2800" i="1" baseline="0">
                <a:solidFill>
                  <a:schemeClr val="hlink"/>
                </a:solidFill>
                <a:latin typeface="Times New Roman" pitchFamily="18" charset="0"/>
              </a:rPr>
              <a:t>Solution</a:t>
            </a:r>
            <a:endParaRPr lang="en-US" sz="2800" i="1" baseline="0">
              <a:solidFill>
                <a:schemeClr val="hlink"/>
              </a:solidFill>
              <a:latin typeface="Times New Roman" pitchFamily="18" charset="0"/>
            </a:endParaRPr>
          </a:p>
          <a:p>
            <a:pPr algn="just"/>
            <a:r>
              <a:rPr lang="en-US" sz="2800" i="1" baseline="0">
                <a:latin typeface="Times New Roman" pitchFamily="18" charset="0"/>
              </a:rPr>
              <a:t>The router performs the following steps:</a:t>
            </a:r>
            <a:endParaRPr lang="en-US" sz="2800" i="1" baseline="0">
              <a:latin typeface="Times New Roman" pitchFamily="18" charset="0"/>
            </a:endParaRPr>
          </a:p>
          <a:p>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 address.</a:t>
            </a:r>
            <a:br>
              <a:rPr lang="en-US" sz="2800" i="1" baseline="0">
                <a:latin typeface="Times New Roman" pitchFamily="18" charset="0"/>
              </a:rPr>
            </a:br>
            <a:r>
              <a:rPr lang="en-US" sz="2800" i="1" baseline="0">
                <a:latin typeface="Times New Roman" pitchFamily="18" charset="0"/>
              </a:rPr>
              <a:t>    The result is 180.70.65.128, which does not match the</a:t>
            </a:r>
            <a:br>
              <a:rPr lang="en-US" sz="2800" i="1" baseline="0">
                <a:latin typeface="Times New Roman" pitchFamily="18" charset="0"/>
              </a:rPr>
            </a:br>
            <a:r>
              <a:rPr lang="en-US" sz="2800" i="1" baseline="0">
                <a:latin typeface="Times New Roman" pitchFamily="18" charset="0"/>
              </a:rPr>
              <a:t>     corresponding network address.</a:t>
            </a:r>
            <a:endParaRPr lang="en-US" sz="2800" i="1" baseline="0">
              <a:latin typeface="Times New Roman" pitchFamily="18" charset="0"/>
            </a:endParaRPr>
          </a:p>
          <a:p>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a:t>
            </a:r>
            <a:br>
              <a:rPr lang="en-US" sz="2800" i="1" baseline="0">
                <a:latin typeface="Times New Roman" pitchFamily="18" charset="0"/>
              </a:rPr>
            </a:br>
            <a:r>
              <a:rPr lang="en-US" sz="2800" i="1" baseline="0">
                <a:latin typeface="Times New Roman" pitchFamily="18" charset="0"/>
              </a:rPr>
              <a:t>    address. The result is 180.70.65.128, which matches the</a:t>
            </a:r>
            <a:br>
              <a:rPr lang="en-US" sz="2800" i="1" baseline="0">
                <a:latin typeface="Times New Roman" pitchFamily="18" charset="0"/>
              </a:rPr>
            </a:br>
            <a:r>
              <a:rPr lang="en-US" sz="2800" i="1" baseline="0">
                <a:latin typeface="Times New Roman" pitchFamily="18" charset="0"/>
              </a:rPr>
              <a:t>    corresponding network address. The next-hop address</a:t>
            </a:r>
            <a:br>
              <a:rPr lang="en-US" sz="2800" i="1" baseline="0">
                <a:latin typeface="Times New Roman" pitchFamily="18" charset="0"/>
              </a:rPr>
            </a:br>
            <a:r>
              <a:rPr lang="en-US" sz="2800" i="1" baseline="0">
                <a:latin typeface="Times New Roman" pitchFamily="18" charset="0"/>
              </a:rPr>
              <a:t>    and the interface number m0 are passed to ARP for</a:t>
            </a:r>
            <a:br>
              <a:rPr lang="en-US" sz="2800" i="1" baseline="0">
                <a:latin typeface="Times New Roman" pitchFamily="18" charset="0"/>
              </a:rPr>
            </a:br>
            <a:r>
              <a:rPr lang="en-US" sz="2800" i="1" baseline="0">
                <a:latin typeface="Times New Roman" pitchFamily="18" charset="0"/>
              </a:rPr>
              <a:t>    further processing.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4FA2C970-6B12-4018-9AD0-ACA4E9D1803D}" type="slidenum">
              <a:rPr lang="en-US"/>
            </a:fld>
            <a:endParaRPr lang="en-US"/>
          </a:p>
        </p:txBody>
      </p:sp>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19593" name="Rectangle 9"/>
          <p:cNvSpPr>
            <a:spLocks noChangeArrowheads="1"/>
          </p:cNvSpPr>
          <p:nvPr/>
        </p:nvSpPr>
        <p:spPr bwMode="auto">
          <a:xfrm>
            <a:off x="228600" y="1143000"/>
            <a:ext cx="8686800" cy="946150"/>
          </a:xfrm>
          <a:prstGeom prst="rect">
            <a:avLst/>
          </a:prstGeom>
          <a:solidFill>
            <a:schemeClr val="bg1"/>
          </a:solidFill>
          <a:ln w="9525">
            <a:noFill/>
            <a:miter lim="800000"/>
          </a:ln>
          <a:effectLst/>
        </p:spPr>
        <p:txBody>
          <a:bodyPr>
            <a:spAutoFit/>
          </a:bodyPr>
          <a:lstStyle/>
          <a:p>
            <a:pPr algn="just"/>
            <a:r>
              <a:rPr lang="en-US" sz="2800" i="1" baseline="0">
                <a:latin typeface="Times New Roman" pitchFamily="18" charset="0"/>
              </a:rPr>
              <a:t>Show the forwarding process if a packet arrives at R1 in Figure 22.6 with the destination address 201.4.22.35.</a:t>
            </a:r>
          </a:p>
        </p:txBody>
      </p:sp>
      <p:sp>
        <p:nvSpPr>
          <p:cNvPr id="1219594" name="Text Box 10"/>
          <p:cNvSpPr txBox="1">
            <a:spLocks noChangeArrowheads="1"/>
          </p:cNvSpPr>
          <p:nvPr/>
        </p:nvSpPr>
        <p:spPr bwMode="auto">
          <a:xfrm>
            <a:off x="1143000" y="0"/>
            <a:ext cx="2487613" cy="579438"/>
          </a:xfrm>
          <a:prstGeom prst="rect">
            <a:avLst/>
          </a:prstGeom>
          <a:noFill/>
          <a:ln w="9525">
            <a:noFill/>
            <a:miter lim="800000"/>
          </a:ln>
          <a:effectLst/>
        </p:spPr>
        <p:txBody>
          <a:bodyPr wrap="none">
            <a:spAutoFit/>
          </a:bodyPr>
          <a:lstStyle/>
          <a:p>
            <a:r>
              <a:rPr lang="en-US" i="1" baseline="0">
                <a:solidFill>
                  <a:schemeClr val="hlink"/>
                </a:solidFill>
                <a:latin typeface="Times New Roman" pitchFamily="18" charset="0"/>
              </a:rPr>
              <a:t>Example 22.3</a:t>
            </a:r>
          </a:p>
        </p:txBody>
      </p:sp>
      <p:sp>
        <p:nvSpPr>
          <p:cNvPr id="1219596" name="Rectangle 12"/>
          <p:cNvSpPr>
            <a:spLocks noChangeArrowheads="1"/>
          </p:cNvSpPr>
          <p:nvPr/>
        </p:nvSpPr>
        <p:spPr bwMode="auto">
          <a:xfrm>
            <a:off x="228600" y="2725738"/>
            <a:ext cx="8686800" cy="3508375"/>
          </a:xfrm>
          <a:prstGeom prst="rect">
            <a:avLst/>
          </a:prstGeom>
          <a:solidFill>
            <a:schemeClr val="bg1"/>
          </a:solidFill>
          <a:ln w="9525">
            <a:noFill/>
            <a:miter lim="800000"/>
          </a:ln>
          <a:effectLst/>
        </p:spPr>
        <p:txBody>
          <a:bodyPr>
            <a:spAutoFit/>
          </a:bodyPr>
          <a:lstStyle/>
          <a:p>
            <a:pPr marL="457200" indent="-457200" algn="just"/>
            <a:r>
              <a:rPr lang="en-US" sz="2800" i="1" baseline="0">
                <a:solidFill>
                  <a:schemeClr val="hlink"/>
                </a:solidFill>
                <a:latin typeface="Times New Roman" pitchFamily="18" charset="0"/>
              </a:rPr>
              <a:t>Solution</a:t>
            </a:r>
            <a:endParaRPr lang="en-US" sz="2800" i="1" baseline="0">
              <a:solidFill>
                <a:schemeClr val="hlink"/>
              </a:solidFill>
              <a:latin typeface="Times New Roman" pitchFamily="18" charset="0"/>
            </a:endParaRPr>
          </a:p>
          <a:p>
            <a:pPr marL="457200" indent="-457200" algn="just"/>
            <a:r>
              <a:rPr lang="en-US" sz="2800" i="1" baseline="0">
                <a:latin typeface="Times New Roman" pitchFamily="18" charset="0"/>
              </a:rPr>
              <a:t>The router performs the following steps:</a:t>
            </a:r>
            <a:endParaRPr lang="en-US" sz="2800" i="1" baseline="0">
              <a:latin typeface="Times New Roman" pitchFamily="18" charset="0"/>
            </a:endParaRPr>
          </a:p>
          <a:p>
            <a:pPr marL="457200" indent="-457200"/>
            <a:r>
              <a:rPr lang="en-US" sz="2800" i="1" baseline="0">
                <a:solidFill>
                  <a:schemeClr val="hlink"/>
                </a:solidFill>
                <a:latin typeface="Times New Roman" pitchFamily="18" charset="0"/>
              </a:rPr>
              <a:t>1.</a:t>
            </a:r>
            <a:r>
              <a:rPr lang="en-US" sz="2800" i="1" baseline="0">
                <a:latin typeface="Times New Roman" pitchFamily="18" charset="0"/>
              </a:rPr>
              <a:t> The first mask (/26) is applied to the destination</a:t>
            </a:r>
            <a:br>
              <a:rPr lang="en-US" sz="2800" i="1" baseline="0">
                <a:latin typeface="Times New Roman" pitchFamily="18" charset="0"/>
              </a:rPr>
            </a:br>
            <a:r>
              <a:rPr lang="en-US" sz="2800" i="1" baseline="0">
                <a:latin typeface="Times New Roman" pitchFamily="18" charset="0"/>
              </a:rPr>
              <a:t>address. The result is 201.4.22.0, which does not</a:t>
            </a:r>
            <a:br>
              <a:rPr lang="en-US" sz="2800" i="1" baseline="0">
                <a:latin typeface="Times New Roman" pitchFamily="18" charset="0"/>
              </a:rPr>
            </a:br>
            <a:r>
              <a:rPr lang="en-US" sz="2800" i="1" baseline="0">
                <a:latin typeface="Times New Roman" pitchFamily="18" charset="0"/>
              </a:rPr>
              <a:t>match the corresponding network address.</a:t>
            </a:r>
            <a:endParaRPr lang="en-US" sz="2800" i="1" baseline="0">
              <a:latin typeface="Times New Roman" pitchFamily="18" charset="0"/>
            </a:endParaRPr>
          </a:p>
          <a:p>
            <a:pPr marL="457200" indent="-457200"/>
            <a:r>
              <a:rPr lang="en-US" sz="2800" i="1" baseline="0">
                <a:solidFill>
                  <a:schemeClr val="hlink"/>
                </a:solidFill>
                <a:latin typeface="Times New Roman" pitchFamily="18" charset="0"/>
              </a:rPr>
              <a:t>2.</a:t>
            </a:r>
            <a:r>
              <a:rPr lang="en-US" sz="2800" i="1" baseline="0">
                <a:latin typeface="Times New Roman" pitchFamily="18" charset="0"/>
              </a:rPr>
              <a:t> The second mask (/25) is applied to the destination address. The result is 201.4.22.0, which does not match the corresponding network address (row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22.</a:t>
            </a:r>
            <a:fld id="{1466C64B-DB68-48BF-847F-193AFA3B3090}" type="slidenum">
              <a:rPr lang="en-US"/>
            </a:fld>
            <a:endParaRPr lang="en-US"/>
          </a:p>
        </p:txBody>
      </p:sp>
      <p:sp>
        <p:nvSpPr>
          <p:cNvPr id="1233922"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4"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7"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33930" name="Text Box 10"/>
          <p:cNvSpPr txBox="1">
            <a:spLocks noChangeArrowheads="1"/>
          </p:cNvSpPr>
          <p:nvPr/>
        </p:nvSpPr>
        <p:spPr bwMode="auto">
          <a:xfrm>
            <a:off x="1143000" y="0"/>
            <a:ext cx="4529138" cy="579438"/>
          </a:xfrm>
          <a:prstGeom prst="rect">
            <a:avLst/>
          </a:prstGeom>
          <a:noFill/>
          <a:ln w="9525">
            <a:noFill/>
            <a:miter lim="800000"/>
          </a:ln>
          <a:effectLst/>
        </p:spPr>
        <p:txBody>
          <a:bodyPr wrap="none">
            <a:spAutoFit/>
          </a:bodyPr>
          <a:lstStyle/>
          <a:p>
            <a:r>
              <a:rPr lang="en-US" i="1" baseline="0">
                <a:solidFill>
                  <a:schemeClr val="hlink"/>
                </a:solidFill>
                <a:latin typeface="Times New Roman" pitchFamily="18" charset="0"/>
              </a:rPr>
              <a:t>Example 22.3 (continued)</a:t>
            </a:r>
          </a:p>
        </p:txBody>
      </p:sp>
      <p:sp>
        <p:nvSpPr>
          <p:cNvPr id="1233931" name="Rectangle 11"/>
          <p:cNvSpPr>
            <a:spLocks noChangeArrowheads="1"/>
          </p:cNvSpPr>
          <p:nvPr/>
        </p:nvSpPr>
        <p:spPr bwMode="auto">
          <a:xfrm>
            <a:off x="228600" y="1600200"/>
            <a:ext cx="8686800" cy="2227263"/>
          </a:xfrm>
          <a:prstGeom prst="rect">
            <a:avLst/>
          </a:prstGeom>
          <a:solidFill>
            <a:schemeClr val="bg1"/>
          </a:solidFill>
          <a:ln w="9525">
            <a:noFill/>
            <a:miter lim="800000"/>
          </a:ln>
          <a:effectLst/>
        </p:spPr>
        <p:txBody>
          <a:bodyPr>
            <a:spAutoFit/>
          </a:bodyPr>
          <a:lstStyle/>
          <a:p>
            <a:r>
              <a:rPr lang="en-US" sz="2800" i="1" baseline="0">
                <a:solidFill>
                  <a:schemeClr val="hlink"/>
                </a:solidFill>
                <a:latin typeface="Times New Roman" pitchFamily="18" charset="0"/>
              </a:rPr>
              <a:t>3.</a:t>
            </a:r>
            <a:r>
              <a:rPr lang="en-US" sz="2800" i="1" baseline="0">
                <a:latin typeface="Times New Roman" pitchFamily="18" charset="0"/>
              </a:rPr>
              <a:t> The third mask (/24) is applied to the destination</a:t>
            </a:r>
            <a:br>
              <a:rPr lang="en-US" sz="2800" i="1" baseline="0">
                <a:latin typeface="Times New Roman" pitchFamily="18" charset="0"/>
              </a:rPr>
            </a:br>
            <a:r>
              <a:rPr lang="en-US" sz="2800" i="1" baseline="0">
                <a:latin typeface="Times New Roman" pitchFamily="18" charset="0"/>
              </a:rPr>
              <a:t>     address. The result is 201.4.22.0, which matches the</a:t>
            </a:r>
            <a:br>
              <a:rPr lang="en-US" sz="2800" i="1" baseline="0">
                <a:latin typeface="Times New Roman" pitchFamily="18" charset="0"/>
              </a:rPr>
            </a:br>
            <a:r>
              <a:rPr lang="en-US" sz="2800" i="1" baseline="0">
                <a:latin typeface="Times New Roman" pitchFamily="18" charset="0"/>
              </a:rPr>
              <a:t>     corresponding network address. The destination</a:t>
            </a:r>
            <a:br>
              <a:rPr lang="en-US" sz="2800" i="1" baseline="0">
                <a:latin typeface="Times New Roman" pitchFamily="18" charset="0"/>
              </a:rPr>
            </a:br>
            <a:r>
              <a:rPr lang="en-US" sz="2800" i="1" baseline="0">
                <a:latin typeface="Times New Roman" pitchFamily="18" charset="0"/>
              </a:rPr>
              <a:t>     address of the packet and the interface number m3 are</a:t>
            </a:r>
            <a:br>
              <a:rPr lang="en-US" sz="2800" i="1" baseline="0">
                <a:latin typeface="Times New Roman" pitchFamily="18" charset="0"/>
              </a:rPr>
            </a:br>
            <a:r>
              <a:rPr lang="en-US" sz="2800" i="1" baseline="0">
                <a:latin typeface="Times New Roman" pitchFamily="18" charset="0"/>
              </a:rPr>
              <a:t>     passed to ARP.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22.</a:t>
            </a:r>
            <a:fld id="{E674DAAA-B829-4AD9-9674-88F63FD8E1EF}" type="slidenum">
              <a:rPr lang="en-US"/>
            </a:fld>
            <a:endParaRPr lang="en-US"/>
          </a:p>
        </p:txBody>
      </p:sp>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US" sz="2400" b="0" baseline="0">
              <a:latin typeface="Tahoma" charset="0"/>
            </a:endParaRPr>
          </a:p>
        </p:txBody>
      </p:sp>
      <p:sp>
        <p:nvSpPr>
          <p:cNvPr id="1221641" name="Rectangle 9"/>
          <p:cNvSpPr>
            <a:spLocks noChangeArrowheads="1"/>
          </p:cNvSpPr>
          <p:nvPr/>
        </p:nvSpPr>
        <p:spPr bwMode="auto">
          <a:xfrm>
            <a:off x="228600" y="1143000"/>
            <a:ext cx="8686800" cy="946150"/>
          </a:xfrm>
          <a:prstGeom prst="rect">
            <a:avLst/>
          </a:prstGeom>
          <a:solidFill>
            <a:schemeClr val="bg1"/>
          </a:solidFill>
          <a:ln w="9525">
            <a:noFill/>
            <a:miter lim="800000"/>
          </a:ln>
          <a:effectLst/>
        </p:spPr>
        <p:txBody>
          <a:bodyPr>
            <a:spAutoFit/>
          </a:bodyPr>
          <a:lstStyle/>
          <a:p>
            <a:pPr algn="just"/>
            <a:r>
              <a:rPr lang="en-US" sz="2800" i="1" baseline="0">
                <a:latin typeface="Times New Roman" pitchFamily="18" charset="0"/>
              </a:rPr>
              <a:t>Show the forwarding process if a packet arrives at R1 in Figure 22.6 with the destination address 18.24.32.78.</a:t>
            </a:r>
          </a:p>
        </p:txBody>
      </p:sp>
      <p:sp>
        <p:nvSpPr>
          <p:cNvPr id="1221642" name="Text Box 10"/>
          <p:cNvSpPr txBox="1">
            <a:spLocks noChangeArrowheads="1"/>
          </p:cNvSpPr>
          <p:nvPr/>
        </p:nvSpPr>
        <p:spPr bwMode="auto">
          <a:xfrm>
            <a:off x="1143000" y="0"/>
            <a:ext cx="2487613" cy="579438"/>
          </a:xfrm>
          <a:prstGeom prst="rect">
            <a:avLst/>
          </a:prstGeom>
          <a:noFill/>
          <a:ln w="9525">
            <a:noFill/>
            <a:miter lim="800000"/>
          </a:ln>
          <a:effectLst/>
        </p:spPr>
        <p:txBody>
          <a:bodyPr wrap="none">
            <a:spAutoFit/>
          </a:bodyPr>
          <a:lstStyle/>
          <a:p>
            <a:r>
              <a:rPr lang="en-US" i="1" baseline="0">
                <a:solidFill>
                  <a:schemeClr val="hlink"/>
                </a:solidFill>
                <a:latin typeface="Times New Roman" pitchFamily="18" charset="0"/>
              </a:rPr>
              <a:t>Example 22.4</a:t>
            </a:r>
          </a:p>
        </p:txBody>
      </p:sp>
      <p:sp>
        <p:nvSpPr>
          <p:cNvPr id="1221643" name="Rectangle 11"/>
          <p:cNvSpPr>
            <a:spLocks noChangeArrowheads="1"/>
          </p:cNvSpPr>
          <p:nvPr/>
        </p:nvSpPr>
        <p:spPr bwMode="auto">
          <a:xfrm>
            <a:off x="228600" y="2438400"/>
            <a:ext cx="8686800" cy="3508375"/>
          </a:xfrm>
          <a:prstGeom prst="rect">
            <a:avLst/>
          </a:prstGeom>
          <a:solidFill>
            <a:schemeClr val="bg1"/>
          </a:solidFill>
          <a:ln w="9525">
            <a:noFill/>
            <a:miter lim="800000"/>
          </a:ln>
          <a:effectLst/>
        </p:spPr>
        <p:txBody>
          <a:bodyPr>
            <a:spAutoFit/>
          </a:bodyPr>
          <a:lstStyle/>
          <a:p>
            <a:pPr algn="just"/>
            <a:r>
              <a:rPr lang="en-US" sz="2800" i="1" baseline="0">
                <a:solidFill>
                  <a:schemeClr val="hlink"/>
                </a:solidFill>
                <a:latin typeface="Times New Roman" pitchFamily="18" charset="0"/>
              </a:rPr>
              <a:t>Solution</a:t>
            </a:r>
            <a:endParaRPr lang="en-US" sz="2800" i="1" baseline="0">
              <a:solidFill>
                <a:schemeClr val="hlink"/>
              </a:solidFill>
              <a:latin typeface="Times New Roman" pitchFamily="18" charset="0"/>
            </a:endParaRPr>
          </a:p>
          <a:p>
            <a:pPr algn="just"/>
            <a:r>
              <a:rPr lang="en-US" sz="2800" i="1" baseline="0">
                <a:latin typeface="Times New Roman"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2281</Words>
  <Application>Kingsoft Office WPP</Application>
  <PresentationFormat>On-screen Show (4:3)</PresentationFormat>
  <Paragraphs>74</Paragraphs>
  <Slides>11</Slides>
  <Notes>14</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PESIT</dc:creator>
  <cp:lastModifiedBy>debarati</cp:lastModifiedBy>
  <cp:revision>16</cp:revision>
  <dcterms:created xsi:type="dcterms:W3CDTF">2016-02-15T02:57:36Z</dcterms:created>
  <dcterms:modified xsi:type="dcterms:W3CDTF">2016-02-15T02:57:36Z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16393Ͷ-10.1.0.5503</vt:lpwstr>
  </property>
</Properties>
</file>