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58" r:id="rId23"/>
    <p:sldId id="259" r:id="rId24"/>
    <p:sldId id="260" r:id="rId25"/>
    <p:sldId id="26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8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1587A4-F269-49EC-8438-D1E707093654}" type="datetimeFigureOut">
              <a:rPr lang="en-US" smtClean="0"/>
              <a:t>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669BD-92D1-4835-B780-C8D0FE4FA30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16052-8919-49BC-964C-4720477288DB}" type="slidenum">
              <a:rPr lang="en-US"/>
              <a:pPr/>
              <a:t>2</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A235C-A783-4CA4-ADE2-BBFEF4A0C5F5}" type="slidenum">
              <a:rPr lang="en-US"/>
              <a:pPr/>
              <a:t>11</a:t>
            </a:fld>
            <a:endParaRPr lang="en-US"/>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56B99-1100-4B34-85AD-CF8682CFD29C}" type="slidenum">
              <a:rPr lang="en-US"/>
              <a:pPr/>
              <a:t>12</a:t>
            </a:fld>
            <a:endParaRPr lang="en-US"/>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BED84-4C11-4C78-90B0-194C130B1861}" type="slidenum">
              <a:rPr lang="en-US"/>
              <a:pPr/>
              <a:t>13</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486D8-4B18-4FB9-B7A7-F15E5503443B}" type="slidenum">
              <a:rPr lang="en-US"/>
              <a:pPr/>
              <a:t>14</a:t>
            </a:fld>
            <a:endParaRPr 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B9959-7214-4BE2-A022-691E23C301F2}" type="slidenum">
              <a:rPr lang="en-US"/>
              <a:pPr/>
              <a:t>15</a:t>
            </a:fld>
            <a:endParaRPr 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F45F2-9EF2-4A27-A40B-6E8B82DFE1B4}" type="slidenum">
              <a:rPr lang="en-US"/>
              <a:pPr/>
              <a:t>16</a:t>
            </a:fld>
            <a:endParaRPr 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F6FAF6-EFFD-4094-8CF6-5D32297A3C9C}" type="slidenum">
              <a:rPr lang="en-US"/>
              <a:pPr/>
              <a:t>17</a:t>
            </a:fld>
            <a:endParaRPr 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E02FB-4E3E-4015-823A-E125D5B61618}" type="slidenum">
              <a:rPr lang="en-US"/>
              <a:pPr/>
              <a:t>18</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2CEA9-AF77-4211-AB0A-8D2D8C679008}" type="slidenum">
              <a:rPr lang="en-US"/>
              <a:pPr/>
              <a:t>19</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2F8E0-E7BC-4E59-9345-488E020010A3}" type="slidenum">
              <a:rPr lang="en-US"/>
              <a:pPr/>
              <a:t>20</a:t>
            </a:fld>
            <a:endParaRPr lang="en-US"/>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56A9-7EDB-4F74-8B80-BEFC046E1AE0}" type="slidenum">
              <a:rPr lang="en-US"/>
              <a:pPr/>
              <a:t>3</a:t>
            </a:fld>
            <a:endParaRPr 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2F8E0-E7BC-4E59-9345-488E020010A3}" type="slidenum">
              <a:rPr lang="en-US"/>
              <a:pPr/>
              <a:t>21</a:t>
            </a:fld>
            <a:endParaRPr lang="en-US"/>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2D724-345C-4A32-B706-DDC0724173C6}" type="slidenum">
              <a:rPr lang="en-US"/>
              <a:pPr/>
              <a:t>4</a:t>
            </a:fld>
            <a:endParaRPr 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21901-009E-44A2-BF94-895988E36AF3}" type="slidenum">
              <a:rPr lang="en-US"/>
              <a:pPr/>
              <a:t>5</a:t>
            </a:fld>
            <a:endParaRPr 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E0CFE-476A-4E8E-BDE5-C98FFBD99AC3}" type="slidenum">
              <a:rPr lang="en-US"/>
              <a:pPr/>
              <a:t>6</a:t>
            </a:fld>
            <a:endParaRPr 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DC207-7753-4EA6-BC49-C96DDFB295EC}" type="slidenum">
              <a:rPr lang="en-US"/>
              <a:pPr/>
              <a:t>7</a:t>
            </a:fld>
            <a:endParaRPr lang="en-US"/>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C9359-8E80-46F3-933D-4BA5B4B83918}" type="slidenum">
              <a:rPr lang="en-US"/>
              <a:pPr/>
              <a:t>8</a:t>
            </a:fld>
            <a:endParaRPr lang="en-US"/>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72C2A-C211-445F-B6EB-20AD1290F605}" type="slidenum">
              <a:rPr lang="en-US"/>
              <a:pPr/>
              <a:t>9</a:t>
            </a:fld>
            <a:endParaRPr 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A696D-B921-4521-B19E-2BE28FCA61B1}" type="slidenum">
              <a:rPr lang="en-US"/>
              <a:pPr/>
              <a:t>10</a:t>
            </a:fld>
            <a:endParaRPr lang="en-US"/>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1D69C6-84FC-4CC3-93D8-FC12112F9AA4}"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1D69C6-84FC-4CC3-93D8-FC12112F9AA4}"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1D69C6-84FC-4CC3-93D8-FC12112F9AA4}"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1D69C6-84FC-4CC3-93D8-FC12112F9AA4}"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1D69C6-84FC-4CC3-93D8-FC12112F9AA4}"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1D69C6-84FC-4CC3-93D8-FC12112F9AA4}" type="datetimeFigureOut">
              <a:rPr lang="en-US" smtClean="0"/>
              <a:pPr/>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1D69C6-84FC-4CC3-93D8-FC12112F9AA4}" type="datetimeFigureOut">
              <a:rPr lang="en-US" smtClean="0"/>
              <a:pPr/>
              <a:t>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1D69C6-84FC-4CC3-93D8-FC12112F9AA4}" type="datetimeFigureOut">
              <a:rPr lang="en-US" smtClean="0"/>
              <a:pPr/>
              <a:t>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D69C6-84FC-4CC3-93D8-FC12112F9AA4}" type="datetimeFigureOut">
              <a:rPr lang="en-US" smtClean="0"/>
              <a:pPr/>
              <a:t>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D69C6-84FC-4CC3-93D8-FC12112F9AA4}" type="datetimeFigureOut">
              <a:rPr lang="en-US" smtClean="0"/>
              <a:pPr/>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D69C6-84FC-4CC3-93D8-FC12112F9AA4}" type="datetimeFigureOut">
              <a:rPr lang="en-US" smtClean="0"/>
              <a:pPr/>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CB248-D41E-4EDA-927A-80ABDC8B4C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D69C6-84FC-4CC3-93D8-FC12112F9AA4}" type="datetimeFigureOut">
              <a:rPr lang="en-US" smtClean="0"/>
              <a:pPr/>
              <a:t>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CB248-D41E-4EDA-927A-80ABDC8B4C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5"/>
          <p:cNvSpPr>
            <a:spLocks noGrp="1"/>
          </p:cNvSpPr>
          <p:nvPr>
            <p:ph type="ftr" sz="quarter" idx="11"/>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2771" name="Slide Number Placeholder 6"/>
          <p:cNvSpPr>
            <a:spLocks noGrp="1"/>
          </p:cNvSpPr>
          <p:nvPr>
            <p:ph type="sldNum" sz="quarter" idx="12"/>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t>4-</a:t>
            </a:r>
            <a:fld id="{2869E08C-3D11-43E6-AEDE-EE4EA7D3531B}" type="slidenum">
              <a:rPr lang="en-US"/>
              <a:pPr/>
              <a:t>1</a:t>
            </a:fld>
            <a:endParaRPr lang="en-US"/>
          </a:p>
        </p:txBody>
      </p:sp>
      <p:sp>
        <p:nvSpPr>
          <p:cNvPr id="32773" name="Rectangle 3"/>
          <p:cNvSpPr>
            <a:spLocks noGrp="1" noChangeArrowheads="1"/>
          </p:cNvSpPr>
          <p:nvPr>
            <p:ph type="body" sz="half" idx="1"/>
          </p:nvPr>
        </p:nvSpPr>
        <p:spPr>
          <a:xfrm>
            <a:off x="457200" y="1600201"/>
            <a:ext cx="8305800" cy="1219200"/>
          </a:xfrm>
        </p:spPr>
        <p:txBody>
          <a:bodyPr>
            <a:noAutofit/>
          </a:bodyPr>
          <a:lstStyle/>
          <a:p>
            <a:pPr algn="ctr">
              <a:buFont typeface="Wingdings" pitchFamily="2" charset="2"/>
              <a:buNone/>
            </a:pPr>
            <a:r>
              <a:rPr lang="en-US" sz="6000" dirty="0" smtClean="0">
                <a:solidFill>
                  <a:srgbClr val="CC0000"/>
                </a:solidFill>
                <a:ea typeface="ＭＳ Ｐゴシック" charset="-128"/>
              </a:rPr>
              <a:t>Internet Protocol</a:t>
            </a:r>
          </a:p>
          <a:p>
            <a:pPr algn="ctr">
              <a:buFont typeface="Wingdings" pitchFamily="2" charset="2"/>
              <a:buNone/>
            </a:pPr>
            <a:r>
              <a:rPr lang="en-US" sz="6000" dirty="0" smtClean="0">
                <a:solidFill>
                  <a:srgbClr val="CC0000"/>
                </a:solidFill>
                <a:ea typeface="ＭＳ Ｐゴシック" charset="-128"/>
              </a:rPr>
              <a:t>Datagram Structure</a:t>
            </a:r>
          </a:p>
          <a:p>
            <a:pPr algn="ctr">
              <a:buFont typeface="Wingdings" pitchFamily="2" charset="2"/>
              <a:buNone/>
            </a:pPr>
            <a:r>
              <a:rPr lang="en-US" sz="6000" dirty="0" smtClean="0">
                <a:solidFill>
                  <a:srgbClr val="CC0000"/>
                </a:solidFill>
                <a:ea typeface="ＭＳ Ｐゴシック" charset="-128"/>
              </a:rPr>
              <a:t>Fragmentation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A94C9AA1-FA6F-480C-835E-C7E071573ED6}" type="slidenum">
              <a:rPr lang="en-US"/>
              <a:pPr/>
              <a:t>10</a:t>
            </a:fld>
            <a:endParaRPr lang="en-US"/>
          </a:p>
        </p:txBody>
      </p:sp>
      <p:sp>
        <p:nvSpPr>
          <p:cNvPr id="8693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93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9380" name="Text Box 4"/>
          <p:cNvSpPr txBox="1">
            <a:spLocks noChangeArrowheads="1"/>
          </p:cNvSpPr>
          <p:nvPr/>
        </p:nvSpPr>
        <p:spPr bwMode="auto">
          <a:xfrm>
            <a:off x="304800" y="762000"/>
            <a:ext cx="50688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20.9  </a:t>
            </a:r>
            <a:r>
              <a:rPr lang="en-US" sz="2000" i="1">
                <a:latin typeface="Times New Roman" pitchFamily="18" charset="0"/>
              </a:rPr>
              <a:t>Maximum transfer unit (MTU)</a:t>
            </a:r>
          </a:p>
        </p:txBody>
      </p:sp>
      <p:sp>
        <p:nvSpPr>
          <p:cNvPr id="869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9382" name="Picture 6"/>
          <p:cNvPicPr>
            <a:picLocks noChangeAspect="1" noChangeArrowheads="1"/>
          </p:cNvPicPr>
          <p:nvPr/>
        </p:nvPicPr>
        <p:blipFill>
          <a:blip r:embed="rId3"/>
          <a:srcRect/>
          <a:stretch>
            <a:fillRect/>
          </a:stretch>
        </p:blipFill>
        <p:spPr bwMode="auto">
          <a:xfrm>
            <a:off x="944563" y="2613025"/>
            <a:ext cx="7056437" cy="1730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949F73B1-2B31-4FFD-80AF-E5109281D093}" type="slidenum">
              <a:rPr lang="en-US"/>
              <a:pPr/>
              <a:t>11</a:t>
            </a:fld>
            <a:endParaRPr lang="en-US"/>
          </a:p>
        </p:txBody>
      </p:sp>
      <p:sp>
        <p:nvSpPr>
          <p:cNvPr id="890882" name="Text Box 2"/>
          <p:cNvSpPr txBox="1">
            <a:spLocks noChangeArrowheads="1"/>
          </p:cNvSpPr>
          <p:nvPr/>
        </p:nvSpPr>
        <p:spPr bwMode="auto">
          <a:xfrm>
            <a:off x="1838325" y="762000"/>
            <a:ext cx="43338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20.5  </a:t>
            </a:r>
            <a:r>
              <a:rPr lang="en-US" sz="2000" i="1">
                <a:latin typeface="Times New Roman" pitchFamily="18" charset="0"/>
              </a:rPr>
              <a:t>MTUs for some networks</a:t>
            </a:r>
          </a:p>
        </p:txBody>
      </p:sp>
      <p:pic>
        <p:nvPicPr>
          <p:cNvPr id="890884" name="Picture 4"/>
          <p:cNvPicPr>
            <a:picLocks noChangeAspect="1" noChangeArrowheads="1"/>
          </p:cNvPicPr>
          <p:nvPr/>
        </p:nvPicPr>
        <p:blipFill>
          <a:blip r:embed="rId3"/>
          <a:srcRect/>
          <a:stretch>
            <a:fillRect/>
          </a:stretch>
        </p:blipFill>
        <p:spPr bwMode="auto">
          <a:xfrm>
            <a:off x="1477963" y="1217613"/>
            <a:ext cx="6370637" cy="4725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F49B6C2F-E71D-4E98-B650-327F6E78F12F}" type="slidenum">
              <a:rPr lang="en-US"/>
              <a:pPr/>
              <a:t>12</a:t>
            </a:fld>
            <a:endParaRPr lang="en-US"/>
          </a:p>
        </p:txBody>
      </p:sp>
      <p:sp>
        <p:nvSpPr>
          <p:cNvPr id="87040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040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0404" name="Text Box 4"/>
          <p:cNvSpPr txBox="1">
            <a:spLocks noChangeArrowheads="1"/>
          </p:cNvSpPr>
          <p:nvPr/>
        </p:nvSpPr>
        <p:spPr bwMode="auto">
          <a:xfrm>
            <a:off x="304800" y="762000"/>
            <a:ext cx="49260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20.10  </a:t>
            </a:r>
            <a:r>
              <a:rPr lang="en-US" sz="2000" i="1">
                <a:latin typeface="Times New Roman" pitchFamily="18" charset="0"/>
              </a:rPr>
              <a:t>Flags used in fragmentation</a:t>
            </a:r>
          </a:p>
        </p:txBody>
      </p:sp>
      <p:sp>
        <p:nvSpPr>
          <p:cNvPr id="8704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0406" name="Picture 6"/>
          <p:cNvPicPr>
            <a:picLocks noChangeAspect="1" noChangeArrowheads="1"/>
          </p:cNvPicPr>
          <p:nvPr/>
        </p:nvPicPr>
        <p:blipFill>
          <a:blip r:embed="rId3"/>
          <a:srcRect/>
          <a:stretch>
            <a:fillRect/>
          </a:stretch>
        </p:blipFill>
        <p:spPr bwMode="auto">
          <a:xfrm>
            <a:off x="1809750" y="3060700"/>
            <a:ext cx="5524500" cy="735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9FDEF530-7852-465C-8F96-D11DEB34862C}" type="slidenum">
              <a:rPr lang="en-US"/>
              <a:pPr/>
              <a:t>13</a:t>
            </a:fld>
            <a:endParaRPr lang="en-US"/>
          </a:p>
        </p:txBody>
      </p:sp>
      <p:sp>
        <p:nvSpPr>
          <p:cNvPr id="87142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142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1428" name="Text Box 4"/>
          <p:cNvSpPr txBox="1">
            <a:spLocks noChangeArrowheads="1"/>
          </p:cNvSpPr>
          <p:nvPr/>
        </p:nvSpPr>
        <p:spPr bwMode="auto">
          <a:xfrm>
            <a:off x="304800" y="762000"/>
            <a:ext cx="44751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20.11  </a:t>
            </a:r>
            <a:r>
              <a:rPr lang="en-US" sz="2000" i="1">
                <a:latin typeface="Times New Roman" pitchFamily="18" charset="0"/>
              </a:rPr>
              <a:t>Fragmentation example</a:t>
            </a:r>
          </a:p>
        </p:txBody>
      </p:sp>
      <p:sp>
        <p:nvSpPr>
          <p:cNvPr id="871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1430" name="Picture 6"/>
          <p:cNvPicPr>
            <a:picLocks noChangeAspect="1" noChangeArrowheads="1"/>
          </p:cNvPicPr>
          <p:nvPr/>
        </p:nvPicPr>
        <p:blipFill>
          <a:blip r:embed="rId3"/>
          <a:srcRect/>
          <a:stretch>
            <a:fillRect/>
          </a:stretch>
        </p:blipFill>
        <p:spPr bwMode="auto">
          <a:xfrm>
            <a:off x="477838" y="2170113"/>
            <a:ext cx="7751762" cy="3011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B9E4C892-5CA0-4150-B0E0-20051FF981F1}" type="slidenum">
              <a:rPr lang="en-US"/>
              <a:pPr/>
              <a:t>14</a:t>
            </a:fld>
            <a:endParaRPr lang="en-US"/>
          </a:p>
        </p:txBody>
      </p:sp>
      <p:sp>
        <p:nvSpPr>
          <p:cNvPr id="872450"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304800"/>
            <a:ext cx="53260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20.12  </a:t>
            </a:r>
            <a:r>
              <a:rPr lang="en-US" sz="2000" i="1">
                <a:latin typeface="Times New Roman" pitchFamily="18" charset="0"/>
              </a:rPr>
              <a:t>Detailed fragmentation example</a:t>
            </a:r>
          </a:p>
        </p:txBody>
      </p:sp>
      <p:sp>
        <p:nvSpPr>
          <p:cNvPr id="87245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2454" name="Picture 6"/>
          <p:cNvPicPr>
            <a:picLocks noChangeAspect="1" noChangeArrowheads="1"/>
          </p:cNvPicPr>
          <p:nvPr/>
        </p:nvPicPr>
        <p:blipFill>
          <a:blip r:embed="rId3"/>
          <a:srcRect/>
          <a:stretch>
            <a:fillRect/>
          </a:stretch>
        </p:blipFill>
        <p:spPr bwMode="auto">
          <a:xfrm>
            <a:off x="739775" y="1198563"/>
            <a:ext cx="6956425" cy="5126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1F911C81-FFDC-458F-9922-2070E23C0590}" type="slidenum">
              <a:rPr lang="en-US"/>
              <a:pPr/>
              <a:t>15</a:t>
            </a:fld>
            <a:endParaRPr lang="en-US"/>
          </a:p>
        </p:txBody>
      </p:sp>
      <p:sp>
        <p:nvSpPr>
          <p:cNvPr id="9021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3"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with an M bit value of 0. Is this the first fragment, the last fragment, or a middle fragment? Do we know if the packet was fragmented?</a:t>
            </a:r>
          </a:p>
        </p:txBody>
      </p:sp>
      <p:sp>
        <p:nvSpPr>
          <p:cNvPr id="902154"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If the M bit is 0, it means that there are no more fragments; the fragment is the last one. However, we cannot say if the original packet was fragmented or not. A non-fragmented packet is considered the last fragment.</a:t>
            </a:r>
          </a:p>
        </p:txBody>
      </p:sp>
      <p:sp>
        <p:nvSpPr>
          <p:cNvPr id="902155"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6BA79FE0-7BA9-47E0-94BF-45874858BD6E}" type="slidenum">
              <a:rPr lang="en-US"/>
              <a:pPr/>
              <a:t>16</a:t>
            </a:fld>
            <a:endParaRPr lang="en-US"/>
          </a:p>
        </p:txBody>
      </p:sp>
      <p:sp>
        <p:nvSpPr>
          <p:cNvPr id="9031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7"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with an M bit value of 1. Is this the first fragment, the last fragment, or a middle fragment? Do we know if the packet was fragmented?</a:t>
            </a:r>
          </a:p>
        </p:txBody>
      </p:sp>
      <p:sp>
        <p:nvSpPr>
          <p:cNvPr id="903178" name="Rectangle 10"/>
          <p:cNvSpPr>
            <a:spLocks noChangeArrowheads="1"/>
          </p:cNvSpPr>
          <p:nvPr/>
        </p:nvSpPr>
        <p:spPr bwMode="auto">
          <a:xfrm>
            <a:off x="228600" y="3106738"/>
            <a:ext cx="8686800" cy="2654300"/>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If the M bit is 1, it means that there is at least one more fragment. This fragment can be the first one or a middle one, but not the last one. We don’t know if it is the first one or a middle one; we need more information (the value of the fragmentation offset).</a:t>
            </a:r>
          </a:p>
        </p:txBody>
      </p:sp>
      <p:sp>
        <p:nvSpPr>
          <p:cNvPr id="90317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20.6</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43FAB197-5D4C-46C1-A264-2C34CAF3A3F5}" type="slidenum">
              <a:rPr lang="en-US"/>
              <a:pPr/>
              <a:t>17</a:t>
            </a:fld>
            <a:endParaRPr lang="en-US"/>
          </a:p>
        </p:txBody>
      </p:sp>
      <p:sp>
        <p:nvSpPr>
          <p:cNvPr id="9041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2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201"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with an M bit value of 1 and a fragmentation offset value of 0. Is this the first fragment, the last fragment, or a middle fragment?</a:t>
            </a:r>
          </a:p>
        </p:txBody>
      </p:sp>
      <p:sp>
        <p:nvSpPr>
          <p:cNvPr id="904202" name="Rectangle 10"/>
          <p:cNvSpPr>
            <a:spLocks noChangeArrowheads="1"/>
          </p:cNvSpPr>
          <p:nvPr/>
        </p:nvSpPr>
        <p:spPr bwMode="auto">
          <a:xfrm>
            <a:off x="228600" y="3106738"/>
            <a:ext cx="8686800" cy="1800225"/>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Because the M bit is 1, it is either the first fragment or a middle one. Because the offset value is 0, it is the first fragment.</a:t>
            </a:r>
          </a:p>
        </p:txBody>
      </p:sp>
      <p:sp>
        <p:nvSpPr>
          <p:cNvPr id="904203"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E663E734-A778-4FD3-B5DB-F176F1DBCB74}" type="slidenum">
              <a:rPr lang="en-US"/>
              <a:pPr/>
              <a:t>18</a:t>
            </a:fld>
            <a:endParaRPr lang="en-US"/>
          </a:p>
        </p:txBody>
      </p:sp>
      <p:sp>
        <p:nvSpPr>
          <p:cNvPr id="9052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5"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in which the offset value is 100. What is the number of the first byte? Do we know the number of the last byte?</a:t>
            </a:r>
          </a:p>
        </p:txBody>
      </p:sp>
      <p:sp>
        <p:nvSpPr>
          <p:cNvPr id="905226"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r>
              <a:rPr lang="en-US" sz="2800" i="1">
                <a:solidFill>
                  <a:schemeClr val="hlink"/>
                </a:solidFill>
                <a:latin typeface="Times New Roman" pitchFamily="18" charset="0"/>
              </a:rPr>
              <a:t>Solution</a:t>
            </a:r>
          </a:p>
          <a:p>
            <a:r>
              <a:rPr lang="en-US" sz="2800" i="1">
                <a:latin typeface="Times New Roman" pitchFamily="18" charset="0"/>
              </a:rPr>
              <a:t>To find the number of the first byte, we multiply the offset value by 8. This means that the first byte number is 800. We cannot determine the number of the last byte unless we know the length.</a:t>
            </a:r>
          </a:p>
        </p:txBody>
      </p:sp>
      <p:sp>
        <p:nvSpPr>
          <p:cNvPr id="905227"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16AAD0B7-5D27-4F59-8DFF-E370DF94544F}" type="slidenum">
              <a:rPr lang="en-US"/>
              <a:pPr/>
              <a:t>19</a:t>
            </a:fld>
            <a:endParaRPr lang="en-US"/>
          </a:p>
        </p:txBody>
      </p:sp>
      <p:sp>
        <p:nvSpPr>
          <p:cNvPr id="9062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9" name="Rectangle 9"/>
          <p:cNvSpPr>
            <a:spLocks noChangeArrowheads="1"/>
          </p:cNvSpPr>
          <p:nvPr/>
        </p:nvSpPr>
        <p:spPr bwMode="auto">
          <a:xfrm>
            <a:off x="228600" y="1143000"/>
            <a:ext cx="8686800" cy="1800225"/>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in which the offset value is 100, the value of HLEN is 5, and the value of the total length field is 100. What are the numbers of the first byte and the last byte?</a:t>
            </a:r>
          </a:p>
        </p:txBody>
      </p:sp>
      <p:sp>
        <p:nvSpPr>
          <p:cNvPr id="906250"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r>
              <a:rPr lang="en-US" sz="2800" i="1">
                <a:solidFill>
                  <a:schemeClr val="hlink"/>
                </a:solidFill>
                <a:latin typeface="Times New Roman" pitchFamily="18" charset="0"/>
              </a:rPr>
              <a:t>Solution</a:t>
            </a:r>
          </a:p>
          <a:p>
            <a:r>
              <a:rPr lang="en-US" sz="2800" i="1">
                <a:latin typeface="Times" pitchFamily="18" charset="0"/>
              </a:rPr>
              <a:t>The first byte number is 100 × 8 = 800. The total length is 100 bytes, and the header length is 20 bytes (5 × 4), which means that there are 80 bytes in this datagram. If the first byte number is 800, the last byte number must be 879.</a:t>
            </a:r>
          </a:p>
        </p:txBody>
      </p:sp>
      <p:sp>
        <p:nvSpPr>
          <p:cNvPr id="906251"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20.</a:t>
            </a:r>
            <a:fld id="{F44C05E6-B61E-4A60-9380-BB4C4A29801E}" type="slidenum">
              <a:rPr lang="en-US"/>
              <a:pPr/>
              <a:t>2</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2046288"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20-2   IPv4</a:t>
            </a: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304800" y="1600200"/>
            <a:ext cx="8229600" cy="946150"/>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The Internet Protocol version 4 (</a:t>
            </a:r>
            <a:r>
              <a:rPr lang="en-US" sz="2800" i="1">
                <a:solidFill>
                  <a:schemeClr val="hlink"/>
                </a:solidFill>
                <a:effectLst>
                  <a:outerShdw blurRad="38100" dist="38100" dir="2700000" algn="tl">
                    <a:srgbClr val="C0C0C0"/>
                  </a:outerShdw>
                </a:effectLst>
                <a:latin typeface="Times New Roman" pitchFamily="18" charset="0"/>
              </a:rPr>
              <a:t>IPv4</a:t>
            </a:r>
            <a:r>
              <a:rPr lang="en-US" sz="2800" i="1">
                <a:effectLst>
                  <a:outerShdw blurRad="38100" dist="38100" dir="2700000" algn="tl">
                    <a:srgbClr val="C0C0C0"/>
                  </a:outerShdw>
                </a:effectLst>
                <a:latin typeface="Times New Roman" pitchFamily="18" charset="0"/>
              </a:rPr>
              <a:t>) is the delivery mechanism used by the TCP/IP protocols.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66197119-71DF-456F-A525-57E9FD89C37C}" type="slidenum">
              <a:rPr lang="en-US"/>
              <a:pPr/>
              <a:t>20</a:t>
            </a:fld>
            <a:endParaRPr lang="en-US"/>
          </a:p>
        </p:txBody>
      </p:sp>
      <p:sp>
        <p:nvSpPr>
          <p:cNvPr id="87449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449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4500" name="Text Box 4"/>
          <p:cNvSpPr txBox="1">
            <a:spLocks noChangeArrowheads="1"/>
          </p:cNvSpPr>
          <p:nvPr/>
        </p:nvSpPr>
        <p:spPr bwMode="auto">
          <a:xfrm>
            <a:off x="304800" y="762000"/>
            <a:ext cx="50038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20.14  </a:t>
            </a:r>
            <a:r>
              <a:rPr lang="en-US" sz="2000" i="1">
                <a:latin typeface="Times New Roman" pitchFamily="18" charset="0"/>
              </a:rPr>
              <a:t>Taxonomy of options in IPv4</a:t>
            </a:r>
          </a:p>
        </p:txBody>
      </p:sp>
      <p:sp>
        <p:nvSpPr>
          <p:cNvPr id="8745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4502" name="Picture 6"/>
          <p:cNvPicPr>
            <a:picLocks noChangeAspect="1" noChangeArrowheads="1"/>
          </p:cNvPicPr>
          <p:nvPr/>
        </p:nvPicPr>
        <p:blipFill>
          <a:blip r:embed="rId3"/>
          <a:srcRect/>
          <a:stretch>
            <a:fillRect/>
          </a:stretch>
        </p:blipFill>
        <p:spPr bwMode="auto">
          <a:xfrm>
            <a:off x="609600" y="1905000"/>
            <a:ext cx="7331075" cy="357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66197119-71DF-456F-A525-57E9FD89C37C}" type="slidenum">
              <a:rPr lang="en-US"/>
              <a:pPr/>
              <a:t>21</a:t>
            </a:fld>
            <a:endParaRPr lang="en-US"/>
          </a:p>
        </p:txBody>
      </p:sp>
      <p:sp>
        <p:nvSpPr>
          <p:cNvPr id="87449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449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45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sp>
        <p:nvSpPr>
          <p:cNvPr id="8" name="TextBox 7"/>
          <p:cNvSpPr txBox="1"/>
          <p:nvPr/>
        </p:nvSpPr>
        <p:spPr>
          <a:xfrm>
            <a:off x="228600" y="1905000"/>
            <a:ext cx="8610600" cy="646331"/>
          </a:xfrm>
          <a:prstGeom prst="rect">
            <a:avLst/>
          </a:prstGeom>
          <a:noFill/>
        </p:spPr>
        <p:txBody>
          <a:bodyPr wrap="square" rtlCol="0">
            <a:spAutoFit/>
          </a:bodyPr>
          <a:lstStyle/>
          <a:p>
            <a:r>
              <a:rPr lang="en-US" sz="3600" dirty="0" smtClean="0"/>
              <a:t>James Kurose version of IP Header structure </a:t>
            </a:r>
            <a:endParaRPr 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5"/>
          <p:cNvSpPr>
            <a:spLocks noGrp="1"/>
          </p:cNvSpPr>
          <p:nvPr>
            <p:ph type="ftr" sz="quarter" idx="11"/>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3795" name="Slide Number Placeholder 6"/>
          <p:cNvSpPr>
            <a:spLocks noGrp="1"/>
          </p:cNvSpPr>
          <p:nvPr>
            <p:ph type="sldNum" sz="quarter" idx="12"/>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t>4-</a:t>
            </a:r>
            <a:fld id="{F6F28EC4-555B-4770-8812-6EEFBCE1D318}" type="slidenum">
              <a:rPr lang="en-US"/>
              <a:pPr/>
              <a:t>22</a:t>
            </a:fld>
            <a:endParaRPr lang="en-US"/>
          </a:p>
        </p:txBody>
      </p:sp>
      <p:sp>
        <p:nvSpPr>
          <p:cNvPr id="33796" name="Rectangle 2"/>
          <p:cNvSpPr>
            <a:spLocks noChangeArrowheads="1"/>
          </p:cNvSpPr>
          <p:nvPr/>
        </p:nvSpPr>
        <p:spPr bwMode="auto">
          <a:xfrm>
            <a:off x="1704975" y="1781175"/>
            <a:ext cx="6534150" cy="4076700"/>
          </a:xfrm>
          <a:prstGeom prst="rect">
            <a:avLst/>
          </a:prstGeom>
          <a:solidFill>
            <a:schemeClr val="bg2"/>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797" name="Rectangle 3"/>
          <p:cNvSpPr>
            <a:spLocks noChangeArrowheads="1"/>
          </p:cNvSpPr>
          <p:nvPr/>
        </p:nvSpPr>
        <p:spPr bwMode="auto">
          <a:xfrm>
            <a:off x="1638300" y="1855788"/>
            <a:ext cx="6534150" cy="4076700"/>
          </a:xfrm>
          <a:prstGeom prst="rect">
            <a:avLst/>
          </a:prstGeom>
          <a:solidFill>
            <a:srgbClr val="FFFFFF"/>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798" name="Rectangle 4"/>
          <p:cNvSpPr>
            <a:spLocks noGrp="1" noChangeArrowheads="1"/>
          </p:cNvSpPr>
          <p:nvPr>
            <p:ph type="title"/>
          </p:nvPr>
        </p:nvSpPr>
        <p:spPr>
          <a:xfrm>
            <a:off x="419100" y="133350"/>
            <a:ext cx="7772400" cy="1143000"/>
          </a:xfrm>
        </p:spPr>
        <p:txBody>
          <a:bodyPr/>
          <a:lstStyle/>
          <a:p>
            <a:pPr>
              <a:defRPr/>
            </a:pPr>
            <a:r>
              <a:rPr lang="en-US" sz="4000">
                <a:cs typeface="+mj-cs"/>
              </a:rPr>
              <a:t>The Internet network layer</a:t>
            </a:r>
            <a:endParaRPr lang="en-US">
              <a:cs typeface="+mj-cs"/>
            </a:endParaRPr>
          </a:p>
        </p:txBody>
      </p:sp>
      <p:grpSp>
        <p:nvGrpSpPr>
          <p:cNvPr id="2" name="Group 6"/>
          <p:cNvGrpSpPr>
            <a:grpSpLocks/>
          </p:cNvGrpSpPr>
          <p:nvPr/>
        </p:nvGrpSpPr>
        <p:grpSpPr bwMode="auto">
          <a:xfrm>
            <a:off x="3763963" y="3479800"/>
            <a:ext cx="1258887" cy="1214438"/>
            <a:chOff x="3992" y="2883"/>
            <a:chExt cx="613" cy="765"/>
          </a:xfrm>
        </p:grpSpPr>
        <p:sp>
          <p:nvSpPr>
            <p:cNvPr id="33822" name="Rectangle 7"/>
            <p:cNvSpPr>
              <a:spLocks noChangeArrowheads="1"/>
            </p:cNvSpPr>
            <p:nvPr/>
          </p:nvSpPr>
          <p:spPr bwMode="auto">
            <a:xfrm>
              <a:off x="4023" y="2883"/>
              <a:ext cx="582" cy="738"/>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3"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4" name="Text Box 9"/>
            <p:cNvSpPr txBox="1">
              <a:spLocks noChangeArrowheads="1"/>
            </p:cNvSpPr>
            <p:nvPr/>
          </p:nvSpPr>
          <p:spPr bwMode="auto">
            <a:xfrm>
              <a:off x="3992" y="3071"/>
              <a:ext cx="609"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forwarding</a:t>
              </a:r>
            </a:p>
            <a:p>
              <a:pPr algn="ctr">
                <a:defRPr/>
              </a:pPr>
              <a:r>
                <a:rPr lang="en-US" smtClean="0"/>
                <a:t>table</a:t>
              </a:r>
            </a:p>
          </p:txBody>
        </p:sp>
        <p:sp>
          <p:nvSpPr>
            <p:cNvPr id="33825" name="Line 10"/>
            <p:cNvSpPr>
              <a:spLocks noChangeShapeType="1"/>
            </p:cNvSpPr>
            <p:nvPr/>
          </p:nvSpPr>
          <p:spPr bwMode="auto">
            <a:xfrm>
              <a:off x="4065" y="2994"/>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6" name="Line 11"/>
            <p:cNvSpPr>
              <a:spLocks noChangeShapeType="1"/>
            </p:cNvSpPr>
            <p:nvPr/>
          </p:nvSpPr>
          <p:spPr bwMode="auto">
            <a:xfrm>
              <a:off x="4071" y="3048"/>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7" name="Line 12"/>
            <p:cNvSpPr>
              <a:spLocks noChangeShapeType="1"/>
            </p:cNvSpPr>
            <p:nvPr/>
          </p:nvSpPr>
          <p:spPr bwMode="auto">
            <a:xfrm>
              <a:off x="4074" y="3102"/>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8" name="Line 13"/>
            <p:cNvSpPr>
              <a:spLocks noChangeShapeType="1"/>
            </p:cNvSpPr>
            <p:nvPr/>
          </p:nvSpPr>
          <p:spPr bwMode="auto">
            <a:xfrm>
              <a:off x="4065" y="3477"/>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9" name="Line 14"/>
            <p:cNvSpPr>
              <a:spLocks noChangeShapeType="1"/>
            </p:cNvSpPr>
            <p:nvPr/>
          </p:nvSpPr>
          <p:spPr bwMode="auto">
            <a:xfrm>
              <a:off x="4068" y="3528"/>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30" name="Line 15"/>
            <p:cNvSpPr>
              <a:spLocks noChangeShapeType="1"/>
            </p:cNvSpPr>
            <p:nvPr/>
          </p:nvSpPr>
          <p:spPr bwMode="auto">
            <a:xfrm>
              <a:off x="4071" y="3579"/>
              <a:ext cx="43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3800" name="Rectangle 16"/>
          <p:cNvSpPr>
            <a:spLocks noGrp="1" noChangeArrowheads="1"/>
          </p:cNvSpPr>
          <p:nvPr>
            <p:ph type="body" sz="half" idx="1"/>
          </p:nvPr>
        </p:nvSpPr>
        <p:spPr>
          <a:xfrm>
            <a:off x="558800" y="1189038"/>
            <a:ext cx="7534275" cy="438150"/>
          </a:xfrm>
        </p:spPr>
        <p:txBody>
          <a:bodyPr>
            <a:normAutofit lnSpcReduction="10000"/>
          </a:bodyPr>
          <a:lstStyle/>
          <a:p>
            <a:pPr>
              <a:buFont typeface="Wingdings" charset="0"/>
              <a:buNone/>
              <a:defRPr/>
            </a:pPr>
            <a:r>
              <a:rPr lang="en-US" sz="2400">
                <a:cs typeface="+mn-cs"/>
              </a:rPr>
              <a:t>host, router network layer functions:</a:t>
            </a:r>
          </a:p>
        </p:txBody>
      </p:sp>
      <p:sp>
        <p:nvSpPr>
          <p:cNvPr id="33801" name="Line 17"/>
          <p:cNvSpPr>
            <a:spLocks noChangeShapeType="1"/>
          </p:cNvSpPr>
          <p:nvPr/>
        </p:nvSpPr>
        <p:spPr bwMode="auto">
          <a:xfrm flipV="1">
            <a:off x="1628775" y="5410200"/>
            <a:ext cx="6505575" cy="95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2" name="Line 18"/>
          <p:cNvSpPr>
            <a:spLocks noChangeShapeType="1"/>
          </p:cNvSpPr>
          <p:nvPr/>
        </p:nvSpPr>
        <p:spPr bwMode="auto">
          <a:xfrm flipV="1">
            <a:off x="1657350" y="4886325"/>
            <a:ext cx="6524625" cy="95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3" name="Rectangle 20"/>
          <p:cNvSpPr>
            <a:spLocks noChangeArrowheads="1"/>
          </p:cNvSpPr>
          <p:nvPr/>
        </p:nvSpPr>
        <p:spPr bwMode="auto">
          <a:xfrm>
            <a:off x="1914525" y="2667000"/>
            <a:ext cx="1809750" cy="819150"/>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4" name="Rectangle 21"/>
          <p:cNvSpPr>
            <a:spLocks noChangeArrowheads="1"/>
          </p:cNvSpPr>
          <p:nvPr/>
        </p:nvSpPr>
        <p:spPr bwMode="auto">
          <a:xfrm>
            <a:off x="1847850" y="2733675"/>
            <a:ext cx="1809750" cy="819150"/>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5" name="Text Box 22"/>
          <p:cNvSpPr txBox="1">
            <a:spLocks noChangeArrowheads="1"/>
          </p:cNvSpPr>
          <p:nvPr/>
        </p:nvSpPr>
        <p:spPr bwMode="auto">
          <a:xfrm>
            <a:off x="1836738" y="2714625"/>
            <a:ext cx="1860550" cy="85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i="1" smtClean="0">
                <a:solidFill>
                  <a:srgbClr val="CC0000"/>
                </a:solidFill>
                <a:latin typeface="Gill Sans MT" charset="0"/>
              </a:rPr>
              <a:t>routing protocols</a:t>
            </a:r>
          </a:p>
          <a:p>
            <a:pPr>
              <a:buFontTx/>
              <a:buChar char="•"/>
              <a:defRPr/>
            </a:pPr>
            <a:r>
              <a:rPr lang="en-US" sz="1600" smtClean="0"/>
              <a:t> path selection</a:t>
            </a:r>
          </a:p>
          <a:p>
            <a:pPr>
              <a:buFontTx/>
              <a:buChar char="•"/>
              <a:defRPr/>
            </a:pPr>
            <a:r>
              <a:rPr lang="en-US" sz="1600" smtClean="0"/>
              <a:t> RIP, OSPF, BGP</a:t>
            </a:r>
            <a:endParaRPr lang="en-US" smtClean="0"/>
          </a:p>
        </p:txBody>
      </p:sp>
      <p:sp>
        <p:nvSpPr>
          <p:cNvPr id="49165" name="Freeform 23"/>
          <p:cNvSpPr>
            <a:spLocks/>
          </p:cNvSpPr>
          <p:nvPr/>
        </p:nvSpPr>
        <p:spPr bwMode="auto">
          <a:xfrm>
            <a:off x="3143250" y="3657600"/>
            <a:ext cx="628650" cy="390525"/>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Lst>
            <a:ahLst/>
            <a:cxnLst>
              <a:cxn ang="T6">
                <a:pos x="T0" y="T1"/>
              </a:cxn>
              <a:cxn ang="T7">
                <a:pos x="T2" y="T3"/>
              </a:cxn>
              <a:cxn ang="T8">
                <a:pos x="T4" y="T5"/>
              </a:cxn>
            </a:cxnLst>
            <a:rect l="0" t="0" r="r" b="b"/>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a:effectLst/>
        </p:spPr>
        <p:txBody>
          <a:bodyPr wrap="none" anchor="ctr"/>
          <a:lstStyle/>
          <a:p>
            <a:endParaRPr lang="en-US"/>
          </a:p>
        </p:txBody>
      </p:sp>
      <p:grpSp>
        <p:nvGrpSpPr>
          <p:cNvPr id="3" name="Group 24"/>
          <p:cNvGrpSpPr>
            <a:grpSpLocks/>
          </p:cNvGrpSpPr>
          <p:nvPr/>
        </p:nvGrpSpPr>
        <p:grpSpPr bwMode="auto">
          <a:xfrm>
            <a:off x="5092700" y="2576513"/>
            <a:ext cx="3000375" cy="1181100"/>
            <a:chOff x="102" y="1272"/>
            <a:chExt cx="1890" cy="744"/>
          </a:xfrm>
        </p:grpSpPr>
        <p:sp>
          <p:nvSpPr>
            <p:cNvPr id="33819" name="Rectangle 25"/>
            <p:cNvSpPr>
              <a:spLocks noChangeArrowheads="1"/>
            </p:cNvSpPr>
            <p:nvPr/>
          </p:nvSpPr>
          <p:spPr bwMode="auto">
            <a:xfrm>
              <a:off x="144" y="1272"/>
              <a:ext cx="1848" cy="690"/>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0"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1" name="Text Box 27"/>
            <p:cNvSpPr txBox="1">
              <a:spLocks noChangeArrowheads="1"/>
            </p:cNvSpPr>
            <p:nvPr/>
          </p:nvSpPr>
          <p:spPr bwMode="auto">
            <a:xfrm>
              <a:off x="116" y="1287"/>
              <a:ext cx="1810" cy="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2000" i="1" smtClean="0">
                  <a:solidFill>
                    <a:srgbClr val="CC0000"/>
                  </a:solidFill>
                  <a:latin typeface="Gill Sans MT" charset="0"/>
                </a:rPr>
                <a:t>IP protocol</a:t>
              </a:r>
            </a:p>
            <a:p>
              <a:pPr>
                <a:buFontTx/>
                <a:buChar char="•"/>
                <a:defRPr/>
              </a:pPr>
              <a:r>
                <a:rPr lang="en-US" sz="1600" smtClean="0"/>
                <a:t> addressing conventions</a:t>
              </a:r>
            </a:p>
            <a:p>
              <a:pPr>
                <a:buFontTx/>
                <a:buChar char="•"/>
                <a:defRPr/>
              </a:pPr>
              <a:r>
                <a:rPr lang="en-US" sz="1600" smtClean="0"/>
                <a:t> datagram format</a:t>
              </a:r>
            </a:p>
            <a:p>
              <a:pPr>
                <a:buFontTx/>
                <a:buChar char="•"/>
                <a:defRPr/>
              </a:pPr>
              <a:r>
                <a:rPr lang="en-US" sz="1600" smtClean="0"/>
                <a:t> packet handling conventions</a:t>
              </a:r>
              <a:endParaRPr lang="en-US" smtClean="0"/>
            </a:p>
          </p:txBody>
        </p:sp>
      </p:grpSp>
      <p:sp>
        <p:nvSpPr>
          <p:cNvPr id="33808" name="Rectangle 29"/>
          <p:cNvSpPr>
            <a:spLocks noChangeArrowheads="1"/>
          </p:cNvSpPr>
          <p:nvPr/>
        </p:nvSpPr>
        <p:spPr bwMode="auto">
          <a:xfrm>
            <a:off x="5216525" y="3878263"/>
            <a:ext cx="1933575" cy="847725"/>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9" name="Rectangle 30"/>
          <p:cNvSpPr>
            <a:spLocks noChangeArrowheads="1"/>
          </p:cNvSpPr>
          <p:nvPr/>
        </p:nvSpPr>
        <p:spPr bwMode="auto">
          <a:xfrm>
            <a:off x="5149850" y="3946525"/>
            <a:ext cx="1933575" cy="847725"/>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0" name="Text Box 31"/>
          <p:cNvSpPr txBox="1">
            <a:spLocks noChangeArrowheads="1"/>
          </p:cNvSpPr>
          <p:nvPr/>
        </p:nvSpPr>
        <p:spPr bwMode="auto">
          <a:xfrm>
            <a:off x="5162550" y="3911600"/>
            <a:ext cx="1900238" cy="8858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i="1">
                <a:solidFill>
                  <a:srgbClr val="CC0000"/>
                </a:solidFill>
                <a:latin typeface="Gill Sans MT" pitchFamily="34" charset="0"/>
              </a:rPr>
              <a:t>ICMP protocol</a:t>
            </a:r>
          </a:p>
          <a:p>
            <a:pPr>
              <a:buFontTx/>
              <a:buChar char="•"/>
            </a:pPr>
            <a:r>
              <a:rPr lang="en-US" sz="1600"/>
              <a:t> error reporting</a:t>
            </a:r>
          </a:p>
          <a:p>
            <a:pPr>
              <a:buFontTx/>
              <a:buChar char="•"/>
            </a:pPr>
            <a:r>
              <a:rPr lang="en-US" sz="1600"/>
              <a:t> router </a:t>
            </a:r>
            <a:r>
              <a:rPr lang="ja-JP" altLang="en-US" sz="1600"/>
              <a:t>“</a:t>
            </a:r>
            <a:r>
              <a:rPr lang="en-US" altLang="ja-JP" sz="1600"/>
              <a:t>signaling</a:t>
            </a:r>
            <a:r>
              <a:rPr lang="ja-JP" altLang="en-US" sz="1600"/>
              <a:t>”</a:t>
            </a:r>
            <a:endParaRPr lang="en-US"/>
          </a:p>
        </p:txBody>
      </p:sp>
      <p:sp>
        <p:nvSpPr>
          <p:cNvPr id="33811" name="Line 32"/>
          <p:cNvSpPr>
            <a:spLocks noChangeShapeType="1"/>
          </p:cNvSpPr>
          <p:nvPr/>
        </p:nvSpPr>
        <p:spPr bwMode="auto">
          <a:xfrm flipV="1">
            <a:off x="1657350" y="2466975"/>
            <a:ext cx="6524625" cy="95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2" name="Text Box 33"/>
          <p:cNvSpPr txBox="1">
            <a:spLocks noChangeArrowheads="1"/>
          </p:cNvSpPr>
          <p:nvPr/>
        </p:nvSpPr>
        <p:spPr bwMode="auto">
          <a:xfrm>
            <a:off x="3098800" y="1989138"/>
            <a:ext cx="28384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solidFill>
                  <a:schemeClr val="bg2"/>
                </a:solidFill>
              </a:rPr>
              <a:t>transport layer: TCP, UDP</a:t>
            </a:r>
            <a:endParaRPr lang="en-US" smtClean="0"/>
          </a:p>
        </p:txBody>
      </p:sp>
      <p:sp>
        <p:nvSpPr>
          <p:cNvPr id="33813" name="Text Box 34"/>
          <p:cNvSpPr txBox="1">
            <a:spLocks noChangeArrowheads="1"/>
          </p:cNvSpPr>
          <p:nvPr/>
        </p:nvSpPr>
        <p:spPr bwMode="auto">
          <a:xfrm>
            <a:off x="4213225" y="4960938"/>
            <a:ext cx="10858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solidFill>
                  <a:schemeClr val="bg2"/>
                </a:solidFill>
              </a:rPr>
              <a:t>link layer</a:t>
            </a:r>
            <a:endParaRPr lang="en-US" smtClean="0"/>
          </a:p>
        </p:txBody>
      </p:sp>
      <p:sp>
        <p:nvSpPr>
          <p:cNvPr id="33814" name="Text Box 35"/>
          <p:cNvSpPr txBox="1">
            <a:spLocks noChangeArrowheads="1"/>
          </p:cNvSpPr>
          <p:nvPr/>
        </p:nvSpPr>
        <p:spPr bwMode="auto">
          <a:xfrm>
            <a:off x="4060825" y="5484813"/>
            <a:ext cx="15684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solidFill>
                  <a:schemeClr val="bg2"/>
                </a:solidFill>
              </a:rPr>
              <a:t>physical layer</a:t>
            </a:r>
            <a:endParaRPr lang="en-US" smtClean="0"/>
          </a:p>
        </p:txBody>
      </p:sp>
      <p:sp>
        <p:nvSpPr>
          <p:cNvPr id="33815" name="Text Box 36"/>
          <p:cNvSpPr txBox="1">
            <a:spLocks noChangeArrowheads="1"/>
          </p:cNvSpPr>
          <p:nvPr/>
        </p:nvSpPr>
        <p:spPr bwMode="auto">
          <a:xfrm>
            <a:off x="319088" y="3259138"/>
            <a:ext cx="1252537"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sz="2400" smtClean="0">
                <a:solidFill>
                  <a:srgbClr val="CC0000"/>
                </a:solidFill>
              </a:rPr>
              <a:t>network</a:t>
            </a:r>
          </a:p>
          <a:p>
            <a:pPr algn="r">
              <a:defRPr/>
            </a:pPr>
            <a:r>
              <a:rPr lang="en-US" sz="2400" smtClean="0">
                <a:solidFill>
                  <a:srgbClr val="CC0000"/>
                </a:solidFill>
              </a:rPr>
              <a:t>layer</a:t>
            </a:r>
            <a:endParaRPr lang="en-US" smtClean="0">
              <a:solidFill>
                <a:srgbClr val="CC0000"/>
              </a:solidFill>
            </a:endParaRPr>
          </a:p>
        </p:txBody>
      </p:sp>
      <p:sp>
        <p:nvSpPr>
          <p:cNvPr id="33816" name="Line 37"/>
          <p:cNvSpPr>
            <a:spLocks noChangeShapeType="1"/>
          </p:cNvSpPr>
          <p:nvPr/>
        </p:nvSpPr>
        <p:spPr bwMode="auto">
          <a:xfrm flipV="1">
            <a:off x="1381125" y="2486025"/>
            <a:ext cx="0" cy="74295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7" name="Line 38"/>
          <p:cNvSpPr>
            <a:spLocks noChangeShapeType="1"/>
          </p:cNvSpPr>
          <p:nvPr/>
        </p:nvSpPr>
        <p:spPr bwMode="auto">
          <a:xfrm>
            <a:off x="1381125" y="4152900"/>
            <a:ext cx="0" cy="74295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pic>
        <p:nvPicPr>
          <p:cNvPr id="49177" name="Picture 40" descr="underline_base"/>
          <p:cNvPicPr>
            <a:picLocks noChangeArrowheads="1"/>
          </p:cNvPicPr>
          <p:nvPr/>
        </p:nvPicPr>
        <p:blipFill>
          <a:blip r:embed="rId2"/>
          <a:srcRect/>
          <a:stretch>
            <a:fillRect/>
          </a:stretch>
        </p:blipFill>
        <p:spPr bwMode="auto">
          <a:xfrm>
            <a:off x="560388" y="938213"/>
            <a:ext cx="5942012" cy="173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1"/>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4819" name="Slide Number Placeholder 4"/>
          <p:cNvSpPr>
            <a:spLocks noGrp="1"/>
          </p:cNvSpPr>
          <p:nvPr>
            <p:ph type="sldNum" sz="quarter" idx="12"/>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t>4-</a:t>
            </a:r>
            <a:fld id="{3B767FBF-4D5D-4D1D-B20C-CFDFD8775F91}" type="slidenum">
              <a:rPr lang="en-US"/>
              <a:pPr/>
              <a:t>23</a:t>
            </a:fld>
            <a:endParaRPr lang="en-US"/>
          </a:p>
        </p:txBody>
      </p:sp>
      <p:grpSp>
        <p:nvGrpSpPr>
          <p:cNvPr id="2" name="Group 55"/>
          <p:cNvGrpSpPr>
            <a:grpSpLocks/>
          </p:cNvGrpSpPr>
          <p:nvPr/>
        </p:nvGrpSpPr>
        <p:grpSpPr bwMode="auto">
          <a:xfrm>
            <a:off x="3062288" y="963613"/>
            <a:ext cx="4127500" cy="5326062"/>
            <a:chOff x="1929" y="607"/>
            <a:chExt cx="2600" cy="3355"/>
          </a:xfrm>
        </p:grpSpPr>
        <p:sp>
          <p:nvSpPr>
            <p:cNvPr id="34849" name="Rectangle 4"/>
            <p:cNvSpPr>
              <a:spLocks noChangeArrowheads="1"/>
            </p:cNvSpPr>
            <p:nvPr/>
          </p:nvSpPr>
          <p:spPr bwMode="auto">
            <a:xfrm>
              <a:off x="2040" y="868"/>
              <a:ext cx="2489" cy="3039"/>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0"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Arial" charset="0"/>
                <a:ea typeface="ＭＳ Ｐゴシック" charset="0"/>
              </a:endParaRPr>
            </a:p>
          </p:txBody>
        </p:sp>
        <p:sp>
          <p:nvSpPr>
            <p:cNvPr id="34851" name="Text Box 6"/>
            <p:cNvSpPr txBox="1">
              <a:spLocks noChangeArrowheads="1"/>
            </p:cNvSpPr>
            <p:nvPr/>
          </p:nvSpPr>
          <p:spPr bwMode="auto">
            <a:xfrm>
              <a:off x="1954" y="973"/>
              <a:ext cx="31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ver</a:t>
              </a:r>
              <a:endParaRPr lang="en-US" sz="2400" smtClean="0"/>
            </a:p>
          </p:txBody>
        </p:sp>
        <p:sp>
          <p:nvSpPr>
            <p:cNvPr id="34852" name="Text Box 7"/>
            <p:cNvSpPr txBox="1">
              <a:spLocks noChangeArrowheads="1"/>
            </p:cNvSpPr>
            <p:nvPr/>
          </p:nvSpPr>
          <p:spPr bwMode="auto">
            <a:xfrm>
              <a:off x="3529" y="1012"/>
              <a:ext cx="508"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length</a:t>
              </a:r>
            </a:p>
          </p:txBody>
        </p:sp>
        <p:sp>
          <p:nvSpPr>
            <p:cNvPr id="34853" name="Line 8"/>
            <p:cNvSpPr>
              <a:spLocks noChangeShapeType="1"/>
            </p:cNvSpPr>
            <p:nvPr/>
          </p:nvSpPr>
          <p:spPr bwMode="auto">
            <a:xfrm>
              <a:off x="1988" y="1261"/>
              <a:ext cx="2486" cy="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4" name="Line 9"/>
            <p:cNvSpPr>
              <a:spLocks noChangeShapeType="1"/>
            </p:cNvSpPr>
            <p:nvPr/>
          </p:nvSpPr>
          <p:spPr bwMode="auto">
            <a:xfrm flipH="1" flipV="1">
              <a:off x="3210" y="941"/>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5" name="Text Box 10"/>
            <p:cNvSpPr txBox="1">
              <a:spLocks noChangeArrowheads="1"/>
            </p:cNvSpPr>
            <p:nvPr/>
          </p:nvSpPr>
          <p:spPr bwMode="auto">
            <a:xfrm>
              <a:off x="2922" y="607"/>
              <a:ext cx="540"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32 bits</a:t>
              </a:r>
              <a:endParaRPr lang="en-US" sz="2400" smtClean="0"/>
            </a:p>
          </p:txBody>
        </p:sp>
        <p:sp>
          <p:nvSpPr>
            <p:cNvPr id="34856"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7"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58" name="Text Box 13"/>
            <p:cNvSpPr txBox="1">
              <a:spLocks noChangeArrowheads="1"/>
            </p:cNvSpPr>
            <p:nvPr/>
          </p:nvSpPr>
          <p:spPr bwMode="auto">
            <a:xfrm>
              <a:off x="2606" y="2792"/>
              <a:ext cx="1351" cy="8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z="2000" smtClean="0"/>
                <a:t>data </a:t>
              </a:r>
            </a:p>
            <a:p>
              <a:pPr algn="ctr">
                <a:defRPr/>
              </a:pPr>
              <a:r>
                <a:rPr lang="en-US" sz="2000" smtClean="0"/>
                <a:t>(variable length,</a:t>
              </a:r>
            </a:p>
            <a:p>
              <a:pPr algn="ctr">
                <a:defRPr/>
              </a:pPr>
              <a:r>
                <a:rPr lang="en-US" sz="2000" smtClean="0"/>
                <a:t>typically a TCP </a:t>
              </a:r>
            </a:p>
            <a:p>
              <a:pPr algn="ctr">
                <a:defRPr/>
              </a:pPr>
              <a:r>
                <a:rPr lang="en-US" sz="2000" smtClean="0"/>
                <a:t>or UDP segment)</a:t>
              </a:r>
              <a:endParaRPr lang="en-US" sz="2400" smtClean="0"/>
            </a:p>
          </p:txBody>
        </p:sp>
        <p:sp>
          <p:nvSpPr>
            <p:cNvPr id="34859" name="Text Box 14"/>
            <p:cNvSpPr txBox="1">
              <a:spLocks noChangeArrowheads="1"/>
            </p:cNvSpPr>
            <p:nvPr/>
          </p:nvSpPr>
          <p:spPr bwMode="auto">
            <a:xfrm>
              <a:off x="1929" y="1320"/>
              <a:ext cx="135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16-bit identifier</a:t>
              </a:r>
              <a:endParaRPr lang="en-US" sz="2000" smtClean="0"/>
            </a:p>
          </p:txBody>
        </p:sp>
        <p:sp>
          <p:nvSpPr>
            <p:cNvPr id="34860" name="Line 15"/>
            <p:cNvSpPr>
              <a:spLocks noChangeShapeType="1"/>
            </p:cNvSpPr>
            <p:nvPr/>
          </p:nvSpPr>
          <p:spPr bwMode="auto">
            <a:xfrm flipV="1">
              <a:off x="1984" y="2205"/>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1" name="Line 16"/>
            <p:cNvSpPr>
              <a:spLocks noChangeShapeType="1"/>
            </p:cNvSpPr>
            <p:nvPr/>
          </p:nvSpPr>
          <p:spPr bwMode="auto">
            <a:xfrm flipV="1">
              <a:off x="1984" y="2505"/>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2" name="Text Box 17"/>
            <p:cNvSpPr txBox="1">
              <a:spLocks noChangeArrowheads="1"/>
            </p:cNvSpPr>
            <p:nvPr/>
          </p:nvSpPr>
          <p:spPr bwMode="auto">
            <a:xfrm>
              <a:off x="3464" y="1549"/>
              <a:ext cx="804"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header</a:t>
              </a:r>
            </a:p>
            <a:p>
              <a:pPr algn="ctr">
                <a:defRPr/>
              </a:pPr>
              <a:r>
                <a:rPr lang="en-US" smtClean="0"/>
                <a:t> checksum</a:t>
              </a:r>
            </a:p>
          </p:txBody>
        </p:sp>
        <p:sp>
          <p:nvSpPr>
            <p:cNvPr id="34863" name="Text Box 18"/>
            <p:cNvSpPr txBox="1">
              <a:spLocks noChangeArrowheads="1"/>
            </p:cNvSpPr>
            <p:nvPr/>
          </p:nvSpPr>
          <p:spPr bwMode="auto">
            <a:xfrm>
              <a:off x="2008" y="1531"/>
              <a:ext cx="54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time to</a:t>
              </a:r>
            </a:p>
            <a:p>
              <a:pPr algn="ctr">
                <a:defRPr/>
              </a:pPr>
              <a:r>
                <a:rPr lang="en-US" smtClean="0"/>
                <a:t>live</a:t>
              </a:r>
            </a:p>
          </p:txBody>
        </p:sp>
        <p:sp>
          <p:nvSpPr>
            <p:cNvPr id="34864" name="Text Box 19"/>
            <p:cNvSpPr txBox="1">
              <a:spLocks noChangeArrowheads="1"/>
            </p:cNvSpPr>
            <p:nvPr/>
          </p:nvSpPr>
          <p:spPr bwMode="auto">
            <a:xfrm>
              <a:off x="2369" y="1959"/>
              <a:ext cx="1668"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32 bit source IP address</a:t>
              </a:r>
              <a:endParaRPr lang="en-US" sz="2400" smtClean="0"/>
            </a:p>
          </p:txBody>
        </p:sp>
        <p:sp>
          <p:nvSpPr>
            <p:cNvPr id="34865" name="Text Box 31"/>
            <p:cNvSpPr txBox="1">
              <a:spLocks noChangeArrowheads="1"/>
            </p:cNvSpPr>
            <p:nvPr/>
          </p:nvSpPr>
          <p:spPr bwMode="auto">
            <a:xfrm>
              <a:off x="2222" y="907"/>
              <a:ext cx="47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head.</a:t>
              </a:r>
            </a:p>
            <a:p>
              <a:pPr algn="ctr">
                <a:defRPr/>
              </a:pPr>
              <a:r>
                <a:rPr lang="en-US" smtClean="0"/>
                <a:t>len</a:t>
              </a:r>
              <a:endParaRPr lang="en-US" sz="2400" smtClean="0"/>
            </a:p>
          </p:txBody>
        </p:sp>
        <p:sp>
          <p:nvSpPr>
            <p:cNvPr id="34866" name="Text Box 32"/>
            <p:cNvSpPr txBox="1">
              <a:spLocks noChangeArrowheads="1"/>
            </p:cNvSpPr>
            <p:nvPr/>
          </p:nvSpPr>
          <p:spPr bwMode="auto">
            <a:xfrm>
              <a:off x="2646" y="901"/>
              <a:ext cx="572"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type of</a:t>
              </a:r>
            </a:p>
            <a:p>
              <a:pPr algn="ctr">
                <a:defRPr/>
              </a:pPr>
              <a:r>
                <a:rPr lang="en-US" smtClean="0"/>
                <a:t>service</a:t>
              </a:r>
              <a:endParaRPr lang="en-US" sz="2400" smtClean="0"/>
            </a:p>
          </p:txBody>
        </p:sp>
        <p:sp>
          <p:nvSpPr>
            <p:cNvPr id="34867" name="Line 33"/>
            <p:cNvSpPr>
              <a:spLocks noChangeShapeType="1"/>
            </p:cNvSpPr>
            <p:nvPr/>
          </p:nvSpPr>
          <p:spPr bwMode="auto">
            <a:xfrm flipH="1" flipV="1">
              <a:off x="2646" y="938"/>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8" name="Line 34"/>
            <p:cNvSpPr>
              <a:spLocks noChangeShapeType="1"/>
            </p:cNvSpPr>
            <p:nvPr/>
          </p:nvSpPr>
          <p:spPr bwMode="auto">
            <a:xfrm flipH="1" flipV="1">
              <a:off x="2259" y="944"/>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69" name="Line 37"/>
            <p:cNvSpPr>
              <a:spLocks noChangeShapeType="1"/>
            </p:cNvSpPr>
            <p:nvPr/>
          </p:nvSpPr>
          <p:spPr bwMode="auto">
            <a:xfrm flipH="1" flipV="1">
              <a:off x="3210" y="1265"/>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0" name="Text Box 38"/>
            <p:cNvSpPr txBox="1">
              <a:spLocks noChangeArrowheads="1"/>
            </p:cNvSpPr>
            <p:nvPr/>
          </p:nvSpPr>
          <p:spPr bwMode="auto">
            <a:xfrm>
              <a:off x="3117" y="1314"/>
              <a:ext cx="48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flgs</a:t>
              </a:r>
              <a:endParaRPr lang="en-US" sz="2000" smtClean="0"/>
            </a:p>
          </p:txBody>
        </p:sp>
        <p:sp>
          <p:nvSpPr>
            <p:cNvPr id="34871" name="Line 39"/>
            <p:cNvSpPr>
              <a:spLocks noChangeShapeType="1"/>
            </p:cNvSpPr>
            <p:nvPr/>
          </p:nvSpPr>
          <p:spPr bwMode="auto">
            <a:xfrm flipH="1" flipV="1">
              <a:off x="3504" y="1259"/>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2" name="Text Box 40"/>
            <p:cNvSpPr txBox="1">
              <a:spLocks noChangeArrowheads="1"/>
            </p:cNvSpPr>
            <p:nvPr/>
          </p:nvSpPr>
          <p:spPr bwMode="auto">
            <a:xfrm>
              <a:off x="3531" y="1230"/>
              <a:ext cx="900"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fragment</a:t>
              </a:r>
            </a:p>
            <a:p>
              <a:pPr algn="ctr">
                <a:defRPr/>
              </a:pPr>
              <a:r>
                <a:rPr lang="en-US" smtClean="0"/>
                <a:t> offset</a:t>
              </a:r>
              <a:endParaRPr lang="en-US" sz="2000" smtClean="0"/>
            </a:p>
          </p:txBody>
        </p:sp>
        <p:sp>
          <p:nvSpPr>
            <p:cNvPr id="34873" name="Line 43"/>
            <p:cNvSpPr>
              <a:spLocks noChangeShapeType="1"/>
            </p:cNvSpPr>
            <p:nvPr/>
          </p:nvSpPr>
          <p:spPr bwMode="auto">
            <a:xfrm flipV="1">
              <a:off x="1984" y="1581"/>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4" name="Line 44"/>
            <p:cNvSpPr>
              <a:spLocks noChangeShapeType="1"/>
            </p:cNvSpPr>
            <p:nvPr/>
          </p:nvSpPr>
          <p:spPr bwMode="auto">
            <a:xfrm flipH="1" flipV="1">
              <a:off x="3210" y="1583"/>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5" name="Line 45"/>
            <p:cNvSpPr>
              <a:spLocks noChangeShapeType="1"/>
            </p:cNvSpPr>
            <p:nvPr/>
          </p:nvSpPr>
          <p:spPr bwMode="auto">
            <a:xfrm flipV="1">
              <a:off x="1972" y="1905"/>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6" name="Text Box 46"/>
            <p:cNvSpPr txBox="1">
              <a:spLocks noChangeArrowheads="1"/>
            </p:cNvSpPr>
            <p:nvPr/>
          </p:nvSpPr>
          <p:spPr bwMode="auto">
            <a:xfrm>
              <a:off x="2668" y="1525"/>
              <a:ext cx="484"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upper</a:t>
              </a:r>
            </a:p>
            <a:p>
              <a:pPr algn="ctr">
                <a:defRPr/>
              </a:pPr>
              <a:r>
                <a:rPr lang="en-US" smtClean="0"/>
                <a:t> layer</a:t>
              </a:r>
            </a:p>
          </p:txBody>
        </p:sp>
        <p:sp>
          <p:nvSpPr>
            <p:cNvPr id="34877" name="Line 47"/>
            <p:cNvSpPr>
              <a:spLocks noChangeShapeType="1"/>
            </p:cNvSpPr>
            <p:nvPr/>
          </p:nvSpPr>
          <p:spPr bwMode="auto">
            <a:xfrm flipH="1" flipV="1">
              <a:off x="2610" y="1589"/>
              <a:ext cx="0" cy="31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78" name="Text Box 49"/>
            <p:cNvSpPr txBox="1">
              <a:spLocks noChangeArrowheads="1"/>
            </p:cNvSpPr>
            <p:nvPr/>
          </p:nvSpPr>
          <p:spPr bwMode="auto">
            <a:xfrm>
              <a:off x="2262" y="2235"/>
              <a:ext cx="1932"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32 bit destination IP address</a:t>
              </a:r>
              <a:endParaRPr lang="en-US" sz="2400" smtClean="0"/>
            </a:p>
          </p:txBody>
        </p:sp>
        <p:sp>
          <p:nvSpPr>
            <p:cNvPr id="34879" name="Line 50"/>
            <p:cNvSpPr>
              <a:spLocks noChangeShapeType="1"/>
            </p:cNvSpPr>
            <p:nvPr/>
          </p:nvSpPr>
          <p:spPr bwMode="auto">
            <a:xfrm flipV="1">
              <a:off x="1984" y="2787"/>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80" name="Text Box 51"/>
            <p:cNvSpPr txBox="1">
              <a:spLocks noChangeArrowheads="1"/>
            </p:cNvSpPr>
            <p:nvPr/>
          </p:nvSpPr>
          <p:spPr bwMode="auto">
            <a:xfrm>
              <a:off x="2673" y="2529"/>
              <a:ext cx="1060"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options (if any)</a:t>
              </a:r>
              <a:endParaRPr lang="en-US" sz="2400" smtClean="0"/>
            </a:p>
          </p:txBody>
        </p:sp>
      </p:grpSp>
      <p:sp>
        <p:nvSpPr>
          <p:cNvPr id="34821" name="Rectangle 2"/>
          <p:cNvSpPr>
            <a:spLocks noGrp="1" noChangeArrowheads="1"/>
          </p:cNvSpPr>
          <p:nvPr>
            <p:ph type="title"/>
          </p:nvPr>
        </p:nvSpPr>
        <p:spPr>
          <a:xfrm>
            <a:off x="520700" y="0"/>
            <a:ext cx="7772400" cy="781050"/>
          </a:xfrm>
        </p:spPr>
        <p:txBody>
          <a:bodyPr/>
          <a:lstStyle/>
          <a:p>
            <a:pPr>
              <a:defRPr/>
            </a:pPr>
            <a:r>
              <a:rPr lang="en-US" sz="4000">
                <a:cs typeface="+mj-cs"/>
              </a:rPr>
              <a:t>IP datagram format</a:t>
            </a:r>
            <a:endParaRPr lang="en-US">
              <a:cs typeface="+mj-cs"/>
            </a:endParaRPr>
          </a:p>
        </p:txBody>
      </p:sp>
      <p:grpSp>
        <p:nvGrpSpPr>
          <p:cNvPr id="3" name="Group 56"/>
          <p:cNvGrpSpPr>
            <a:grpSpLocks/>
          </p:cNvGrpSpPr>
          <p:nvPr/>
        </p:nvGrpSpPr>
        <p:grpSpPr bwMode="auto">
          <a:xfrm>
            <a:off x="768350" y="858838"/>
            <a:ext cx="2501900" cy="792162"/>
            <a:chOff x="484" y="541"/>
            <a:chExt cx="1576" cy="499"/>
          </a:xfrm>
        </p:grpSpPr>
        <p:sp>
          <p:nvSpPr>
            <p:cNvPr id="34847" name="Text Box 20"/>
            <p:cNvSpPr txBox="1">
              <a:spLocks noChangeArrowheads="1"/>
            </p:cNvSpPr>
            <p:nvPr/>
          </p:nvSpPr>
          <p:spPr bwMode="auto">
            <a:xfrm>
              <a:off x="484" y="541"/>
              <a:ext cx="130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smtClean="0"/>
                <a:t>IP protocol version</a:t>
              </a:r>
            </a:p>
            <a:p>
              <a:pPr algn="r">
                <a:defRPr/>
              </a:pPr>
              <a:r>
                <a:rPr lang="en-US" smtClean="0"/>
                <a:t>number</a:t>
              </a:r>
              <a:endParaRPr lang="en-US" sz="1000" smtClean="0"/>
            </a:p>
          </p:txBody>
        </p:sp>
        <p:sp>
          <p:nvSpPr>
            <p:cNvPr id="34848" name="Line 23"/>
            <p:cNvSpPr>
              <a:spLocks noChangeShapeType="1"/>
            </p:cNvSpPr>
            <p:nvPr/>
          </p:nvSpPr>
          <p:spPr bwMode="auto">
            <a:xfrm>
              <a:off x="1727" y="749"/>
              <a:ext cx="333" cy="291"/>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4" name="Group 57"/>
          <p:cNvGrpSpPr>
            <a:grpSpLocks/>
          </p:cNvGrpSpPr>
          <p:nvPr/>
        </p:nvGrpSpPr>
        <p:grpSpPr bwMode="auto">
          <a:xfrm>
            <a:off x="1258888" y="1406525"/>
            <a:ext cx="2416175" cy="641350"/>
            <a:chOff x="793" y="886"/>
            <a:chExt cx="1522" cy="404"/>
          </a:xfrm>
        </p:grpSpPr>
        <p:sp>
          <p:nvSpPr>
            <p:cNvPr id="34845" name="Text Box 21"/>
            <p:cNvSpPr txBox="1">
              <a:spLocks noChangeArrowheads="1"/>
            </p:cNvSpPr>
            <p:nvPr/>
          </p:nvSpPr>
          <p:spPr bwMode="auto">
            <a:xfrm>
              <a:off x="793" y="886"/>
              <a:ext cx="99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smtClean="0"/>
                <a:t>header length</a:t>
              </a:r>
            </a:p>
            <a:p>
              <a:pPr algn="r">
                <a:defRPr/>
              </a:pPr>
              <a:r>
                <a:rPr lang="en-US" smtClean="0"/>
                <a:t> (bytes)</a:t>
              </a:r>
              <a:endParaRPr lang="en-US" sz="1000" smtClean="0"/>
            </a:p>
          </p:txBody>
        </p:sp>
        <p:sp>
          <p:nvSpPr>
            <p:cNvPr id="34846" name="Line 24"/>
            <p:cNvSpPr>
              <a:spLocks noChangeShapeType="1"/>
            </p:cNvSpPr>
            <p:nvPr/>
          </p:nvSpPr>
          <p:spPr bwMode="auto">
            <a:xfrm>
              <a:off x="1745" y="1100"/>
              <a:ext cx="570" cy="93"/>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 name="Group 60"/>
          <p:cNvGrpSpPr>
            <a:grpSpLocks/>
          </p:cNvGrpSpPr>
          <p:nvPr/>
        </p:nvGrpSpPr>
        <p:grpSpPr bwMode="auto">
          <a:xfrm>
            <a:off x="727075" y="2732088"/>
            <a:ext cx="3624263" cy="1592262"/>
            <a:chOff x="458" y="1721"/>
            <a:chExt cx="2283" cy="1003"/>
          </a:xfrm>
        </p:grpSpPr>
        <p:sp>
          <p:nvSpPr>
            <p:cNvPr id="34843" name="Text Box 27"/>
            <p:cNvSpPr txBox="1">
              <a:spLocks noChangeArrowheads="1"/>
            </p:cNvSpPr>
            <p:nvPr/>
          </p:nvSpPr>
          <p:spPr bwMode="auto">
            <a:xfrm>
              <a:off x="458" y="2320"/>
              <a:ext cx="1404"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smtClean="0"/>
                <a:t>upper layer protocol</a:t>
              </a:r>
            </a:p>
            <a:p>
              <a:pPr algn="r">
                <a:defRPr/>
              </a:pPr>
              <a:r>
                <a:rPr lang="en-US" smtClean="0"/>
                <a:t>to deliver payload to</a:t>
              </a:r>
            </a:p>
          </p:txBody>
        </p:sp>
        <p:sp>
          <p:nvSpPr>
            <p:cNvPr id="34844" name="Line 28"/>
            <p:cNvSpPr>
              <a:spLocks noChangeShapeType="1"/>
            </p:cNvSpPr>
            <p:nvPr/>
          </p:nvSpPr>
          <p:spPr bwMode="auto">
            <a:xfrm flipV="1">
              <a:off x="1817" y="1721"/>
              <a:ext cx="924" cy="708"/>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 name="Group 61"/>
          <p:cNvGrpSpPr>
            <a:grpSpLocks/>
          </p:cNvGrpSpPr>
          <p:nvPr/>
        </p:nvGrpSpPr>
        <p:grpSpPr bwMode="auto">
          <a:xfrm>
            <a:off x="6846888" y="1054100"/>
            <a:ext cx="2176462" cy="735013"/>
            <a:chOff x="4313" y="664"/>
            <a:chExt cx="1371" cy="463"/>
          </a:xfrm>
        </p:grpSpPr>
        <p:sp>
          <p:nvSpPr>
            <p:cNvPr id="34841" name="Text Box 26"/>
            <p:cNvSpPr txBox="1">
              <a:spLocks noChangeArrowheads="1"/>
            </p:cNvSpPr>
            <p:nvPr/>
          </p:nvSpPr>
          <p:spPr bwMode="auto">
            <a:xfrm>
              <a:off x="4648" y="664"/>
              <a:ext cx="103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total datagram</a:t>
              </a:r>
            </a:p>
            <a:p>
              <a:pPr>
                <a:defRPr/>
              </a:pPr>
              <a:r>
                <a:rPr lang="en-US" smtClean="0"/>
                <a:t>length (bytes)</a:t>
              </a:r>
            </a:p>
          </p:txBody>
        </p:sp>
        <p:sp>
          <p:nvSpPr>
            <p:cNvPr id="34842" name="Line 30"/>
            <p:cNvSpPr>
              <a:spLocks noChangeShapeType="1"/>
            </p:cNvSpPr>
            <p:nvPr/>
          </p:nvSpPr>
          <p:spPr bwMode="auto">
            <a:xfrm flipH="1">
              <a:off x="4313" y="869"/>
              <a:ext cx="402" cy="258"/>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7" name="Group 58"/>
          <p:cNvGrpSpPr>
            <a:grpSpLocks/>
          </p:cNvGrpSpPr>
          <p:nvPr/>
        </p:nvGrpSpPr>
        <p:grpSpPr bwMode="auto">
          <a:xfrm>
            <a:off x="1293813" y="1760538"/>
            <a:ext cx="3028950" cy="565150"/>
            <a:chOff x="815" y="1109"/>
            <a:chExt cx="1908" cy="356"/>
          </a:xfrm>
        </p:grpSpPr>
        <p:sp>
          <p:nvSpPr>
            <p:cNvPr id="34839" name="Text Box 35"/>
            <p:cNvSpPr txBox="1">
              <a:spLocks noChangeArrowheads="1"/>
            </p:cNvSpPr>
            <p:nvPr/>
          </p:nvSpPr>
          <p:spPr bwMode="auto">
            <a:xfrm>
              <a:off x="815" y="1234"/>
              <a:ext cx="1004"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ja-JP" altLang="en-US"/>
                <a:t>“</a:t>
              </a:r>
              <a:r>
                <a:rPr lang="en-US" altLang="ja-JP"/>
                <a:t>type</a:t>
              </a:r>
              <a:r>
                <a:rPr lang="ja-JP" altLang="en-US"/>
                <a:t>”</a:t>
              </a:r>
              <a:r>
                <a:rPr lang="en-US" altLang="ja-JP"/>
                <a:t> of data </a:t>
              </a:r>
              <a:endParaRPr lang="en-US" sz="1000"/>
            </a:p>
          </p:txBody>
        </p:sp>
        <p:sp>
          <p:nvSpPr>
            <p:cNvPr id="34840" name="Line 36"/>
            <p:cNvSpPr>
              <a:spLocks noChangeShapeType="1"/>
            </p:cNvSpPr>
            <p:nvPr/>
          </p:nvSpPr>
          <p:spPr bwMode="auto">
            <a:xfrm flipV="1">
              <a:off x="1757" y="1109"/>
              <a:ext cx="966" cy="261"/>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8" name="Group 62"/>
          <p:cNvGrpSpPr>
            <a:grpSpLocks/>
          </p:cNvGrpSpPr>
          <p:nvPr/>
        </p:nvGrpSpPr>
        <p:grpSpPr bwMode="auto">
          <a:xfrm>
            <a:off x="4951413" y="1787525"/>
            <a:ext cx="4102100" cy="915988"/>
            <a:chOff x="3119" y="1126"/>
            <a:chExt cx="2584" cy="577"/>
          </a:xfrm>
        </p:grpSpPr>
        <p:sp>
          <p:nvSpPr>
            <p:cNvPr id="34835" name="Text Box 25"/>
            <p:cNvSpPr txBox="1">
              <a:spLocks noChangeArrowheads="1"/>
            </p:cNvSpPr>
            <p:nvPr/>
          </p:nvSpPr>
          <p:spPr bwMode="auto">
            <a:xfrm>
              <a:off x="4667" y="1126"/>
              <a:ext cx="1036"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for</a:t>
              </a:r>
            </a:p>
            <a:p>
              <a:pPr>
                <a:defRPr/>
              </a:pPr>
              <a:r>
                <a:rPr lang="en-US" smtClean="0"/>
                <a:t>fragmentation/</a:t>
              </a:r>
            </a:p>
            <a:p>
              <a:pPr>
                <a:defRPr/>
              </a:pPr>
              <a:r>
                <a:rPr lang="en-US" smtClean="0"/>
                <a:t>reassembly</a:t>
              </a:r>
            </a:p>
          </p:txBody>
        </p:sp>
        <p:sp>
          <p:nvSpPr>
            <p:cNvPr id="34836" name="Line 29"/>
            <p:cNvSpPr>
              <a:spLocks noChangeShapeType="1"/>
            </p:cNvSpPr>
            <p:nvPr/>
          </p:nvSpPr>
          <p:spPr bwMode="auto">
            <a:xfrm flipH="1">
              <a:off x="3443" y="1415"/>
              <a:ext cx="1284" cy="120"/>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7" name="Line 41"/>
            <p:cNvSpPr>
              <a:spLocks noChangeShapeType="1"/>
            </p:cNvSpPr>
            <p:nvPr/>
          </p:nvSpPr>
          <p:spPr bwMode="auto">
            <a:xfrm flipH="1" flipV="1">
              <a:off x="4301" y="1349"/>
              <a:ext cx="414" cy="72"/>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8" name="Line 42"/>
            <p:cNvSpPr>
              <a:spLocks noChangeShapeType="1"/>
            </p:cNvSpPr>
            <p:nvPr/>
          </p:nvSpPr>
          <p:spPr bwMode="auto">
            <a:xfrm flipH="1">
              <a:off x="3119" y="1421"/>
              <a:ext cx="1584" cy="36"/>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9" name="Group 59"/>
          <p:cNvGrpSpPr>
            <a:grpSpLocks/>
          </p:cNvGrpSpPr>
          <p:nvPr/>
        </p:nvGrpSpPr>
        <p:grpSpPr bwMode="auto">
          <a:xfrm>
            <a:off x="1019175" y="2406650"/>
            <a:ext cx="2398713" cy="1190625"/>
            <a:chOff x="642" y="1516"/>
            <a:chExt cx="1511" cy="750"/>
          </a:xfrm>
        </p:grpSpPr>
        <p:sp>
          <p:nvSpPr>
            <p:cNvPr id="34833" name="Text Box 22"/>
            <p:cNvSpPr txBox="1">
              <a:spLocks noChangeArrowheads="1"/>
            </p:cNvSpPr>
            <p:nvPr/>
          </p:nvSpPr>
          <p:spPr bwMode="auto">
            <a:xfrm>
              <a:off x="642" y="1516"/>
              <a:ext cx="1204" cy="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a:defRPr/>
              </a:pPr>
              <a:r>
                <a:rPr lang="en-US" smtClean="0"/>
                <a:t>max number</a:t>
              </a:r>
            </a:p>
            <a:p>
              <a:pPr algn="r">
                <a:defRPr/>
              </a:pPr>
              <a:r>
                <a:rPr lang="en-US" smtClean="0"/>
                <a:t>remaining hops</a:t>
              </a:r>
            </a:p>
            <a:p>
              <a:pPr algn="r">
                <a:defRPr/>
              </a:pPr>
              <a:r>
                <a:rPr lang="en-US" smtClean="0"/>
                <a:t>(decremented at </a:t>
              </a:r>
            </a:p>
            <a:p>
              <a:pPr algn="r">
                <a:defRPr/>
              </a:pPr>
              <a:r>
                <a:rPr lang="en-US" smtClean="0"/>
                <a:t>each router)</a:t>
              </a:r>
            </a:p>
          </p:txBody>
        </p:sp>
        <p:sp>
          <p:nvSpPr>
            <p:cNvPr id="34834" name="Line 48"/>
            <p:cNvSpPr>
              <a:spLocks noChangeShapeType="1"/>
            </p:cNvSpPr>
            <p:nvPr/>
          </p:nvSpPr>
          <p:spPr bwMode="auto">
            <a:xfrm>
              <a:off x="1805" y="1700"/>
              <a:ext cx="348" cy="57"/>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0" name="Group 63"/>
          <p:cNvGrpSpPr>
            <a:grpSpLocks/>
          </p:cNvGrpSpPr>
          <p:nvPr/>
        </p:nvGrpSpPr>
        <p:grpSpPr bwMode="auto">
          <a:xfrm>
            <a:off x="6532563" y="3987800"/>
            <a:ext cx="2508250" cy="1465263"/>
            <a:chOff x="4115" y="2512"/>
            <a:chExt cx="1580" cy="923"/>
          </a:xfrm>
        </p:grpSpPr>
        <p:sp>
          <p:nvSpPr>
            <p:cNvPr id="34831" name="Text Box 52"/>
            <p:cNvSpPr txBox="1">
              <a:spLocks noChangeArrowheads="1"/>
            </p:cNvSpPr>
            <p:nvPr/>
          </p:nvSpPr>
          <p:spPr bwMode="auto">
            <a:xfrm>
              <a:off x="4595" y="2512"/>
              <a:ext cx="1100" cy="9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e.g. timestamp,</a:t>
              </a:r>
            </a:p>
            <a:p>
              <a:pPr>
                <a:defRPr/>
              </a:pPr>
              <a:r>
                <a:rPr lang="en-US" smtClean="0"/>
                <a:t>record route</a:t>
              </a:r>
            </a:p>
            <a:p>
              <a:pPr>
                <a:defRPr/>
              </a:pPr>
              <a:r>
                <a:rPr lang="en-US" smtClean="0"/>
                <a:t>taken, specify</a:t>
              </a:r>
            </a:p>
            <a:p>
              <a:pPr>
                <a:defRPr/>
              </a:pPr>
              <a:r>
                <a:rPr lang="en-US" smtClean="0"/>
                <a:t>list of routers </a:t>
              </a:r>
            </a:p>
            <a:p>
              <a:pPr>
                <a:defRPr/>
              </a:pPr>
              <a:r>
                <a:rPr lang="en-US" smtClean="0"/>
                <a:t>to visit.</a:t>
              </a:r>
            </a:p>
          </p:txBody>
        </p:sp>
        <p:sp>
          <p:nvSpPr>
            <p:cNvPr id="34832" name="Line 53"/>
            <p:cNvSpPr>
              <a:spLocks noChangeShapeType="1"/>
            </p:cNvSpPr>
            <p:nvPr/>
          </p:nvSpPr>
          <p:spPr bwMode="auto">
            <a:xfrm flipH="1">
              <a:off x="4115" y="2651"/>
              <a:ext cx="516" cy="6"/>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575542" name="Rectangle 54"/>
          <p:cNvSpPr>
            <a:spLocks noChangeArrowheads="1"/>
          </p:cNvSpPr>
          <p:nvPr/>
        </p:nvSpPr>
        <p:spPr bwMode="auto">
          <a:xfrm>
            <a:off x="244475" y="4595813"/>
            <a:ext cx="2620963" cy="1606550"/>
          </a:xfrm>
          <a:prstGeom prst="rect">
            <a:avLst/>
          </a:prstGeom>
          <a:noFill/>
          <a:ln w="9525">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buFont typeface="Wingdings" charset="0"/>
              <a:buNone/>
              <a:defRPr/>
            </a:pPr>
            <a:r>
              <a:rPr lang="en-US" sz="2000" i="1">
                <a:solidFill>
                  <a:srgbClr val="CC0000"/>
                </a:solidFill>
                <a:latin typeface="Arial" charset="0"/>
                <a:ea typeface="ＭＳ Ｐゴシック" charset="0"/>
              </a:rPr>
              <a:t>how much overhead?</a:t>
            </a:r>
          </a:p>
          <a:p>
            <a:pPr marL="342900" indent="-342900">
              <a:lnSpc>
                <a:spcPct val="85000"/>
              </a:lnSpc>
              <a:spcBef>
                <a:spcPct val="20000"/>
              </a:spcBef>
              <a:buClr>
                <a:srgbClr val="000099"/>
              </a:buClr>
              <a:buSzPct val="65000"/>
              <a:buFont typeface="Wingdings" charset="0"/>
              <a:buChar char="v"/>
              <a:defRPr/>
            </a:pPr>
            <a:r>
              <a:rPr lang="en-US" sz="2000">
                <a:latin typeface="Arial" charset="0"/>
                <a:ea typeface="ＭＳ Ｐゴシック" charset="0"/>
              </a:rPr>
              <a:t>20 bytes of TCP</a:t>
            </a:r>
          </a:p>
          <a:p>
            <a:pPr marL="342900" indent="-342900">
              <a:lnSpc>
                <a:spcPct val="85000"/>
              </a:lnSpc>
              <a:spcBef>
                <a:spcPct val="20000"/>
              </a:spcBef>
              <a:buClr>
                <a:srgbClr val="000099"/>
              </a:buClr>
              <a:buSzPct val="65000"/>
              <a:buFont typeface="Wingdings" charset="0"/>
              <a:buChar char="v"/>
              <a:defRPr/>
            </a:pPr>
            <a:r>
              <a:rPr lang="en-US" sz="2000">
                <a:latin typeface="Arial" charset="0"/>
                <a:ea typeface="ＭＳ Ｐゴシック" charset="0"/>
              </a:rPr>
              <a:t>20 bytes of IP</a:t>
            </a:r>
          </a:p>
          <a:p>
            <a:pPr marL="342900" indent="-342900">
              <a:lnSpc>
                <a:spcPct val="85000"/>
              </a:lnSpc>
              <a:spcBef>
                <a:spcPct val="20000"/>
              </a:spcBef>
              <a:buClr>
                <a:srgbClr val="000099"/>
              </a:buClr>
              <a:buSzPct val="65000"/>
              <a:buFont typeface="Wingdings" charset="0"/>
              <a:buChar char="v"/>
              <a:defRPr/>
            </a:pPr>
            <a:r>
              <a:rPr lang="en-US" sz="2000">
                <a:latin typeface="Arial" charset="0"/>
                <a:ea typeface="ＭＳ Ｐゴシック" charset="0"/>
              </a:rPr>
              <a:t>= 40 bytes + app layer overhead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75542"/>
                                        </p:tgtEl>
                                        <p:attrNameLst>
                                          <p:attrName>style.visibility</p:attrName>
                                        </p:attrNameLst>
                                      </p:cBhvr>
                                      <p:to>
                                        <p:strVal val="visible"/>
                                      </p:to>
                                    </p:set>
                                    <p:animEffect transition="in" filter="dissolve">
                                      <p:cBhvr>
                                        <p:cTn id="47"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5"/>
          <p:cNvSpPr>
            <a:spLocks noGrp="1"/>
          </p:cNvSpPr>
          <p:nvPr>
            <p:ph type="ftr" sz="quarter" idx="11"/>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5843" name="Slide Number Placeholder 6"/>
          <p:cNvSpPr>
            <a:spLocks noGrp="1"/>
          </p:cNvSpPr>
          <p:nvPr>
            <p:ph type="sldNum" sz="quarter" idx="12"/>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t>4-</a:t>
            </a:r>
            <a:fld id="{240AF8B0-7985-4C02-8E2B-B17E2A4450B1}" type="slidenum">
              <a:rPr lang="en-US"/>
              <a:pPr/>
              <a:t>24</a:t>
            </a:fld>
            <a:endParaRPr lang="en-US"/>
          </a:p>
        </p:txBody>
      </p:sp>
      <p:sp>
        <p:nvSpPr>
          <p:cNvPr id="35844" name="Rectangle 2"/>
          <p:cNvSpPr>
            <a:spLocks noGrp="1" noChangeArrowheads="1"/>
          </p:cNvSpPr>
          <p:nvPr>
            <p:ph type="title"/>
          </p:nvPr>
        </p:nvSpPr>
        <p:spPr>
          <a:xfrm>
            <a:off x="533400" y="185738"/>
            <a:ext cx="7772400" cy="930275"/>
          </a:xfrm>
        </p:spPr>
        <p:txBody>
          <a:bodyPr/>
          <a:lstStyle/>
          <a:p>
            <a:pPr>
              <a:defRPr/>
            </a:pPr>
            <a:r>
              <a:rPr lang="en-US">
                <a:cs typeface="+mj-cs"/>
              </a:rPr>
              <a:t>IP fragmentation, reassembly</a:t>
            </a:r>
            <a:endParaRPr lang="en-US" sz="4800">
              <a:cs typeface="+mj-cs"/>
            </a:endParaRPr>
          </a:p>
        </p:txBody>
      </p:sp>
      <p:sp>
        <p:nvSpPr>
          <p:cNvPr id="35845" name="Rectangle 3"/>
          <p:cNvSpPr>
            <a:spLocks noGrp="1" noChangeArrowheads="1"/>
          </p:cNvSpPr>
          <p:nvPr>
            <p:ph type="body" sz="half" idx="1"/>
          </p:nvPr>
        </p:nvSpPr>
        <p:spPr>
          <a:xfrm>
            <a:off x="311150" y="1439863"/>
            <a:ext cx="3810000" cy="5094287"/>
          </a:xfrm>
        </p:spPr>
        <p:txBody>
          <a:bodyPr>
            <a:normAutofit fontScale="92500" lnSpcReduction="10000"/>
          </a:bodyPr>
          <a:lstStyle/>
          <a:p>
            <a:r>
              <a:rPr lang="en-US" sz="2400" smtClean="0">
                <a:ea typeface="ＭＳ Ｐゴシック" charset="-128"/>
              </a:rPr>
              <a:t>network links have MTU (max.transfer size) - largest possible link-level frame</a:t>
            </a:r>
          </a:p>
          <a:p>
            <a:pPr lvl="1"/>
            <a:r>
              <a:rPr lang="en-US" smtClean="0">
                <a:ea typeface="ＭＳ Ｐゴシック" charset="-128"/>
              </a:rPr>
              <a:t>different link types, different MTUs </a:t>
            </a:r>
          </a:p>
          <a:p>
            <a:r>
              <a:rPr lang="en-US" sz="2400" smtClean="0">
                <a:ea typeface="ＭＳ Ｐゴシック" charset="-128"/>
              </a:rPr>
              <a:t>large IP datagram divided (</a:t>
            </a:r>
            <a:r>
              <a:rPr lang="ja-JP" altLang="en-US" sz="2400" smtClean="0">
                <a:ea typeface="ＭＳ Ｐゴシック" charset="-128"/>
              </a:rPr>
              <a:t>“</a:t>
            </a:r>
            <a:r>
              <a:rPr lang="en-US" altLang="ja-JP" sz="2400" smtClean="0">
                <a:ea typeface="ＭＳ Ｐゴシック" charset="-128"/>
              </a:rPr>
              <a:t>fragmented</a:t>
            </a:r>
            <a:r>
              <a:rPr lang="ja-JP" altLang="en-US" sz="2400" smtClean="0">
                <a:ea typeface="ＭＳ Ｐゴシック" charset="-128"/>
              </a:rPr>
              <a:t>”</a:t>
            </a:r>
            <a:r>
              <a:rPr lang="en-US" altLang="ja-JP" sz="2400" smtClean="0">
                <a:ea typeface="ＭＳ Ｐゴシック" charset="-128"/>
              </a:rPr>
              <a:t>) within net</a:t>
            </a:r>
          </a:p>
          <a:p>
            <a:pPr lvl="1"/>
            <a:r>
              <a:rPr lang="en-US" smtClean="0">
                <a:ea typeface="ＭＳ Ｐゴシック" charset="-128"/>
              </a:rPr>
              <a:t>one datagram becomes several datagrams</a:t>
            </a:r>
          </a:p>
          <a:p>
            <a:pPr lvl="1"/>
            <a:r>
              <a:rPr lang="ja-JP" altLang="en-US" smtClean="0">
                <a:ea typeface="ＭＳ Ｐゴシック" charset="-128"/>
              </a:rPr>
              <a:t>“</a:t>
            </a:r>
            <a:r>
              <a:rPr lang="en-US" altLang="ja-JP" smtClean="0">
                <a:ea typeface="ＭＳ Ｐゴシック" charset="-128"/>
              </a:rPr>
              <a:t>reassembled</a:t>
            </a:r>
            <a:r>
              <a:rPr lang="ja-JP" altLang="en-US" smtClean="0">
                <a:ea typeface="ＭＳ Ｐゴシック" charset="-128"/>
              </a:rPr>
              <a:t>”</a:t>
            </a:r>
            <a:r>
              <a:rPr lang="en-US" altLang="ja-JP" smtClean="0">
                <a:ea typeface="ＭＳ Ｐゴシック" charset="-128"/>
              </a:rPr>
              <a:t> only at final destination</a:t>
            </a:r>
          </a:p>
          <a:p>
            <a:pPr lvl="1"/>
            <a:r>
              <a:rPr lang="en-US" smtClean="0">
                <a:ea typeface="ＭＳ Ｐゴシック" charset="-128"/>
              </a:rPr>
              <a:t>IP header bits used to identify, order related fragments</a:t>
            </a:r>
          </a:p>
        </p:txBody>
      </p:sp>
      <p:sp>
        <p:nvSpPr>
          <p:cNvPr id="51205" name="Freeform 4"/>
          <p:cNvSpPr>
            <a:spLocks/>
          </p:cNvSpPr>
          <p:nvPr/>
        </p:nvSpPr>
        <p:spPr bwMode="auto">
          <a:xfrm>
            <a:off x="4597400" y="1628775"/>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w="9525">
            <a:noFill/>
            <a:round/>
            <a:headEnd/>
            <a:tailEnd/>
          </a:ln>
          <a:effectLst/>
        </p:spPr>
        <p:txBody>
          <a:bodyPr wrap="none" anchor="ctr"/>
          <a:lstStyle/>
          <a:p>
            <a:endParaRPr lang="en-US"/>
          </a:p>
        </p:txBody>
      </p:sp>
      <p:sp>
        <p:nvSpPr>
          <p:cNvPr id="51206" name="Freeform 5"/>
          <p:cNvSpPr>
            <a:spLocks/>
          </p:cNvSpPr>
          <p:nvPr/>
        </p:nvSpPr>
        <p:spPr bwMode="auto">
          <a:xfrm>
            <a:off x="4597400" y="4030663"/>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w="9525">
            <a:noFill/>
            <a:round/>
            <a:headEnd/>
            <a:tailEnd/>
          </a:ln>
          <a:effectLst/>
        </p:spPr>
        <p:txBody>
          <a:bodyPr wrap="none" anchor="ctr"/>
          <a:lstStyle/>
          <a:p>
            <a:endParaRPr lang="en-US"/>
          </a:p>
        </p:txBody>
      </p:sp>
      <p:sp>
        <p:nvSpPr>
          <p:cNvPr id="35848" name="Line 16"/>
          <p:cNvSpPr>
            <a:spLocks noChangeShapeType="1"/>
          </p:cNvSpPr>
          <p:nvPr/>
        </p:nvSpPr>
        <p:spPr bwMode="auto">
          <a:xfrm flipV="1">
            <a:off x="4670425" y="2584450"/>
            <a:ext cx="127000" cy="31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49" name="Line 17"/>
          <p:cNvSpPr>
            <a:spLocks noChangeShapeType="1"/>
          </p:cNvSpPr>
          <p:nvPr/>
        </p:nvSpPr>
        <p:spPr bwMode="auto">
          <a:xfrm>
            <a:off x="5246688" y="1909763"/>
            <a:ext cx="658812" cy="279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0" name="Line 18"/>
          <p:cNvSpPr>
            <a:spLocks noChangeShapeType="1"/>
          </p:cNvSpPr>
          <p:nvPr/>
        </p:nvSpPr>
        <p:spPr bwMode="auto">
          <a:xfrm>
            <a:off x="6092825" y="2246313"/>
            <a:ext cx="196850" cy="66992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1" name="Line 19"/>
          <p:cNvSpPr>
            <a:spLocks noChangeShapeType="1"/>
          </p:cNvSpPr>
          <p:nvPr/>
        </p:nvSpPr>
        <p:spPr bwMode="auto">
          <a:xfrm>
            <a:off x="4995863" y="2022475"/>
            <a:ext cx="1587" cy="58261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2" name="Line 20"/>
          <p:cNvSpPr>
            <a:spLocks noChangeShapeType="1"/>
          </p:cNvSpPr>
          <p:nvPr/>
        </p:nvSpPr>
        <p:spPr bwMode="auto">
          <a:xfrm>
            <a:off x="5230813" y="2676525"/>
            <a:ext cx="971550" cy="4016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3" name="Line 21"/>
          <p:cNvSpPr>
            <a:spLocks noChangeShapeType="1"/>
          </p:cNvSpPr>
          <p:nvPr/>
        </p:nvSpPr>
        <p:spPr bwMode="auto">
          <a:xfrm flipH="1" flipV="1">
            <a:off x="6503988" y="3206750"/>
            <a:ext cx="476250" cy="6873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4" name="Line 22"/>
          <p:cNvSpPr>
            <a:spLocks noChangeShapeType="1"/>
          </p:cNvSpPr>
          <p:nvPr/>
        </p:nvSpPr>
        <p:spPr bwMode="auto">
          <a:xfrm flipH="1">
            <a:off x="5254625" y="2214563"/>
            <a:ext cx="758825" cy="51752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5" name="Line 23"/>
          <p:cNvSpPr>
            <a:spLocks noChangeShapeType="1"/>
          </p:cNvSpPr>
          <p:nvPr/>
        </p:nvSpPr>
        <p:spPr bwMode="auto">
          <a:xfrm flipH="1">
            <a:off x="5264150" y="1654175"/>
            <a:ext cx="476250" cy="3429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6" name="Line 24"/>
          <p:cNvSpPr>
            <a:spLocks noChangeShapeType="1"/>
          </p:cNvSpPr>
          <p:nvPr/>
        </p:nvSpPr>
        <p:spPr bwMode="auto">
          <a:xfrm flipH="1">
            <a:off x="5981700" y="1830388"/>
            <a:ext cx="273050" cy="2365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7" name="Line 119"/>
          <p:cNvSpPr>
            <a:spLocks noChangeShapeType="1"/>
          </p:cNvSpPr>
          <p:nvPr/>
        </p:nvSpPr>
        <p:spPr bwMode="auto">
          <a:xfrm flipH="1">
            <a:off x="6461125" y="4206875"/>
            <a:ext cx="636588" cy="8778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 name="Group 199"/>
          <p:cNvGrpSpPr>
            <a:grpSpLocks/>
          </p:cNvGrpSpPr>
          <p:nvPr/>
        </p:nvGrpSpPr>
        <p:grpSpPr bwMode="auto">
          <a:xfrm>
            <a:off x="5003800" y="2955925"/>
            <a:ext cx="1222375" cy="403225"/>
            <a:chOff x="3152" y="1862"/>
            <a:chExt cx="770" cy="254"/>
          </a:xfrm>
        </p:grpSpPr>
        <p:grpSp>
          <p:nvGrpSpPr>
            <p:cNvPr id="3" name="Group 120"/>
            <p:cNvGrpSpPr>
              <a:grpSpLocks/>
            </p:cNvGrpSpPr>
            <p:nvPr/>
          </p:nvGrpSpPr>
          <p:grpSpPr bwMode="auto">
            <a:xfrm rot="1433392">
              <a:off x="3152" y="1862"/>
              <a:ext cx="648" cy="108"/>
              <a:chOff x="4712" y="1742"/>
              <a:chExt cx="648" cy="108"/>
            </a:xfrm>
          </p:grpSpPr>
          <p:sp>
            <p:nvSpPr>
              <p:cNvPr id="35973" name="Rectangle 121"/>
              <p:cNvSpPr>
                <a:spLocks noChangeArrowheads="1"/>
              </p:cNvSpPr>
              <p:nvPr/>
            </p:nvSpPr>
            <p:spPr bwMode="auto">
              <a:xfrm>
                <a:off x="4712" y="1742"/>
                <a:ext cx="648" cy="108"/>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74" name="Rectangle 122"/>
              <p:cNvSpPr>
                <a:spLocks noChangeArrowheads="1"/>
              </p:cNvSpPr>
              <p:nvPr/>
            </p:nvSpPr>
            <p:spPr bwMode="auto">
              <a:xfrm>
                <a:off x="4710" y="1742"/>
                <a:ext cx="534"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5972" name="Line 132"/>
            <p:cNvSpPr>
              <a:spLocks noChangeShapeType="1"/>
            </p:cNvSpPr>
            <p:nvPr/>
          </p:nvSpPr>
          <p:spPr bwMode="auto">
            <a:xfrm>
              <a:off x="3784" y="2060"/>
              <a:ext cx="138" cy="5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576648" name="Text Box 136"/>
          <p:cNvSpPr txBox="1">
            <a:spLocks noChangeArrowheads="1"/>
          </p:cNvSpPr>
          <p:nvPr/>
        </p:nvSpPr>
        <p:spPr bwMode="auto">
          <a:xfrm>
            <a:off x="6615113" y="2241550"/>
            <a:ext cx="2466975" cy="825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600" i="1" smtClean="0">
                <a:solidFill>
                  <a:srgbClr val="CC0000"/>
                </a:solidFill>
              </a:rPr>
              <a:t>fragmentation:</a:t>
            </a:r>
            <a:r>
              <a:rPr lang="en-US" sz="1600" smtClean="0"/>
              <a:t> </a:t>
            </a:r>
          </a:p>
          <a:p>
            <a:pPr>
              <a:defRPr/>
            </a:pPr>
            <a:r>
              <a:rPr lang="en-US" sz="1600" b="1" i="1" smtClean="0">
                <a:solidFill>
                  <a:srgbClr val="000099"/>
                </a:solidFill>
              </a:rPr>
              <a:t>in:</a:t>
            </a:r>
            <a:r>
              <a:rPr lang="en-US" sz="1600" smtClean="0"/>
              <a:t> one large datagram</a:t>
            </a:r>
          </a:p>
          <a:p>
            <a:pPr>
              <a:defRPr/>
            </a:pPr>
            <a:r>
              <a:rPr lang="en-US" sz="1600" b="1" i="1" smtClean="0">
                <a:solidFill>
                  <a:srgbClr val="000099"/>
                </a:solidFill>
              </a:rPr>
              <a:t>out:</a:t>
            </a:r>
            <a:r>
              <a:rPr lang="en-US" sz="1600" smtClean="0"/>
              <a:t> 3 smaller datagrams</a:t>
            </a:r>
            <a:endParaRPr lang="en-US" smtClean="0"/>
          </a:p>
        </p:txBody>
      </p:sp>
      <p:sp>
        <p:nvSpPr>
          <p:cNvPr id="35860" name="Line 118"/>
          <p:cNvSpPr>
            <a:spLocks noChangeShapeType="1"/>
          </p:cNvSpPr>
          <p:nvPr/>
        </p:nvSpPr>
        <p:spPr bwMode="auto">
          <a:xfrm>
            <a:off x="5484813" y="5178425"/>
            <a:ext cx="287337" cy="31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 name="Group 220"/>
          <p:cNvGrpSpPr>
            <a:grpSpLocks/>
          </p:cNvGrpSpPr>
          <p:nvPr/>
        </p:nvGrpSpPr>
        <p:grpSpPr bwMode="auto">
          <a:xfrm>
            <a:off x="5407025" y="4352925"/>
            <a:ext cx="708025" cy="558800"/>
            <a:chOff x="3406" y="2742"/>
            <a:chExt cx="446" cy="352"/>
          </a:xfrm>
        </p:grpSpPr>
        <p:grpSp>
          <p:nvGrpSpPr>
            <p:cNvPr id="5" name="Group 137"/>
            <p:cNvGrpSpPr>
              <a:grpSpLocks/>
            </p:cNvGrpSpPr>
            <p:nvPr/>
          </p:nvGrpSpPr>
          <p:grpSpPr bwMode="auto">
            <a:xfrm rot="-10773343">
              <a:off x="3566" y="2742"/>
              <a:ext cx="282" cy="108"/>
              <a:chOff x="5078" y="1860"/>
              <a:chExt cx="282" cy="108"/>
            </a:xfrm>
          </p:grpSpPr>
          <p:sp>
            <p:nvSpPr>
              <p:cNvPr id="35969" name="Rectangle 138"/>
              <p:cNvSpPr>
                <a:spLocks noChangeArrowheads="1"/>
              </p:cNvSpPr>
              <p:nvPr/>
            </p:nvSpPr>
            <p:spPr bwMode="auto">
              <a:xfrm>
                <a:off x="5216" y="1860"/>
                <a:ext cx="144" cy="108"/>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70" name="Rectangle 139"/>
              <p:cNvSpPr>
                <a:spLocks noChangeArrowheads="1"/>
              </p:cNvSpPr>
              <p:nvPr/>
            </p:nvSpPr>
            <p:spPr bwMode="auto">
              <a:xfrm>
                <a:off x="5080" y="1860"/>
                <a:ext cx="16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 name="Group 140"/>
            <p:cNvGrpSpPr>
              <a:grpSpLocks/>
            </p:cNvGrpSpPr>
            <p:nvPr/>
          </p:nvGrpSpPr>
          <p:grpSpPr bwMode="auto">
            <a:xfrm rot="-10773343">
              <a:off x="3568" y="2864"/>
              <a:ext cx="282" cy="108"/>
              <a:chOff x="5078" y="1860"/>
              <a:chExt cx="282" cy="108"/>
            </a:xfrm>
          </p:grpSpPr>
          <p:sp>
            <p:nvSpPr>
              <p:cNvPr id="35967" name="Rectangle 141"/>
              <p:cNvSpPr>
                <a:spLocks noChangeArrowheads="1"/>
              </p:cNvSpPr>
              <p:nvPr/>
            </p:nvSpPr>
            <p:spPr bwMode="auto">
              <a:xfrm>
                <a:off x="5216" y="1860"/>
                <a:ext cx="144" cy="108"/>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68" name="Rectangle 142"/>
              <p:cNvSpPr>
                <a:spLocks noChangeArrowheads="1"/>
              </p:cNvSpPr>
              <p:nvPr/>
            </p:nvSpPr>
            <p:spPr bwMode="auto">
              <a:xfrm>
                <a:off x="5080" y="1860"/>
                <a:ext cx="16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7" name="Group 143"/>
            <p:cNvGrpSpPr>
              <a:grpSpLocks/>
            </p:cNvGrpSpPr>
            <p:nvPr/>
          </p:nvGrpSpPr>
          <p:grpSpPr bwMode="auto">
            <a:xfrm rot="-10773343">
              <a:off x="3570" y="2986"/>
              <a:ext cx="282" cy="108"/>
              <a:chOff x="5078" y="1860"/>
              <a:chExt cx="282" cy="108"/>
            </a:xfrm>
          </p:grpSpPr>
          <p:sp>
            <p:nvSpPr>
              <p:cNvPr id="35965" name="Rectangle 144"/>
              <p:cNvSpPr>
                <a:spLocks noChangeArrowheads="1"/>
              </p:cNvSpPr>
              <p:nvPr/>
            </p:nvSpPr>
            <p:spPr bwMode="auto">
              <a:xfrm>
                <a:off x="5216" y="1860"/>
                <a:ext cx="144" cy="108"/>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66" name="Rectangle 145"/>
              <p:cNvSpPr>
                <a:spLocks noChangeArrowheads="1"/>
              </p:cNvSpPr>
              <p:nvPr/>
            </p:nvSpPr>
            <p:spPr bwMode="auto">
              <a:xfrm>
                <a:off x="5080" y="1860"/>
                <a:ext cx="16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5962" name="Line 146"/>
            <p:cNvSpPr>
              <a:spLocks noChangeShapeType="1"/>
            </p:cNvSpPr>
            <p:nvPr/>
          </p:nvSpPr>
          <p:spPr bwMode="auto">
            <a:xfrm rot="9691848">
              <a:off x="3412" y="2778"/>
              <a:ext cx="138" cy="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63" name="Line 147"/>
            <p:cNvSpPr>
              <a:spLocks noChangeShapeType="1"/>
            </p:cNvSpPr>
            <p:nvPr/>
          </p:nvSpPr>
          <p:spPr bwMode="auto">
            <a:xfrm rot="9691848">
              <a:off x="3406" y="2888"/>
              <a:ext cx="138" cy="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64" name="Line 148"/>
            <p:cNvSpPr>
              <a:spLocks noChangeShapeType="1"/>
            </p:cNvSpPr>
            <p:nvPr/>
          </p:nvSpPr>
          <p:spPr bwMode="auto">
            <a:xfrm rot="9691848">
              <a:off x="3408" y="3018"/>
              <a:ext cx="138" cy="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8" name="Group 233"/>
          <p:cNvGrpSpPr>
            <a:grpSpLocks/>
          </p:cNvGrpSpPr>
          <p:nvPr/>
        </p:nvGrpSpPr>
        <p:grpSpPr bwMode="auto">
          <a:xfrm>
            <a:off x="4287838" y="3871913"/>
            <a:ext cx="1395412" cy="490537"/>
            <a:chOff x="2701" y="2439"/>
            <a:chExt cx="879" cy="309"/>
          </a:xfrm>
        </p:grpSpPr>
        <p:grpSp>
          <p:nvGrpSpPr>
            <p:cNvPr id="9" name="Group 232"/>
            <p:cNvGrpSpPr>
              <a:grpSpLocks/>
            </p:cNvGrpSpPr>
            <p:nvPr/>
          </p:nvGrpSpPr>
          <p:grpSpPr bwMode="auto">
            <a:xfrm>
              <a:off x="2701" y="2639"/>
              <a:ext cx="806" cy="109"/>
              <a:chOff x="2540" y="2639"/>
              <a:chExt cx="806" cy="109"/>
            </a:xfrm>
          </p:grpSpPr>
          <p:grpSp>
            <p:nvGrpSpPr>
              <p:cNvPr id="10" name="Group 149"/>
              <p:cNvGrpSpPr>
                <a:grpSpLocks/>
              </p:cNvGrpSpPr>
              <p:nvPr/>
            </p:nvGrpSpPr>
            <p:grpSpPr bwMode="auto">
              <a:xfrm rot="10793026">
                <a:off x="2697" y="2639"/>
                <a:ext cx="649" cy="109"/>
                <a:chOff x="4712" y="1742"/>
                <a:chExt cx="648" cy="108"/>
              </a:xfrm>
            </p:grpSpPr>
            <p:sp>
              <p:nvSpPr>
                <p:cNvPr id="35957" name="Rectangle 150"/>
                <p:cNvSpPr>
                  <a:spLocks noChangeArrowheads="1"/>
                </p:cNvSpPr>
                <p:nvPr/>
              </p:nvSpPr>
              <p:spPr bwMode="auto">
                <a:xfrm>
                  <a:off x="4712" y="1742"/>
                  <a:ext cx="648" cy="108"/>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58" name="Rectangle 151"/>
                <p:cNvSpPr>
                  <a:spLocks noChangeArrowheads="1"/>
                </p:cNvSpPr>
                <p:nvPr/>
              </p:nvSpPr>
              <p:spPr bwMode="auto">
                <a:xfrm>
                  <a:off x="4714" y="1744"/>
                  <a:ext cx="534"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5956" name="Line 152"/>
              <p:cNvSpPr>
                <a:spLocks noChangeShapeType="1"/>
              </p:cNvSpPr>
              <p:nvPr/>
            </p:nvSpPr>
            <p:spPr bwMode="auto">
              <a:xfrm rot="9691848">
                <a:off x="2540" y="2666"/>
                <a:ext cx="138" cy="4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5954" name="Text Box 153"/>
            <p:cNvSpPr txBox="1">
              <a:spLocks noChangeArrowheads="1"/>
            </p:cNvSpPr>
            <p:nvPr/>
          </p:nvSpPr>
          <p:spPr bwMode="auto">
            <a:xfrm>
              <a:off x="2810" y="2439"/>
              <a:ext cx="770"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z="1600" i="1" smtClean="0">
                  <a:solidFill>
                    <a:srgbClr val="CC0000"/>
                  </a:solidFill>
                </a:rPr>
                <a:t>reassembly</a:t>
              </a:r>
              <a:endParaRPr lang="en-US" i="1" smtClean="0">
                <a:solidFill>
                  <a:srgbClr val="CC0000"/>
                </a:solidFill>
              </a:endParaRPr>
            </a:p>
          </p:txBody>
        </p:sp>
      </p:grpSp>
      <p:pic>
        <p:nvPicPr>
          <p:cNvPr id="51222" name="Picture 154" descr="underline_base"/>
          <p:cNvPicPr>
            <a:picLocks noChangeArrowheads="1"/>
          </p:cNvPicPr>
          <p:nvPr/>
        </p:nvPicPr>
        <p:blipFill>
          <a:blip r:embed="rId2"/>
          <a:srcRect/>
          <a:stretch>
            <a:fillRect/>
          </a:stretch>
        </p:blipFill>
        <p:spPr bwMode="auto">
          <a:xfrm>
            <a:off x="581025" y="881063"/>
            <a:ext cx="6856413" cy="173037"/>
          </a:xfrm>
          <a:prstGeom prst="rect">
            <a:avLst/>
          </a:prstGeom>
          <a:noFill/>
          <a:ln w="9525">
            <a:noFill/>
            <a:miter lim="800000"/>
            <a:headEnd/>
            <a:tailEnd/>
          </a:ln>
        </p:spPr>
      </p:pic>
      <p:grpSp>
        <p:nvGrpSpPr>
          <p:cNvPr id="11" name="Group 162"/>
          <p:cNvGrpSpPr>
            <a:grpSpLocks/>
          </p:cNvGrpSpPr>
          <p:nvPr/>
        </p:nvGrpSpPr>
        <p:grpSpPr bwMode="auto">
          <a:xfrm>
            <a:off x="3849688" y="1708150"/>
            <a:ext cx="838200" cy="1720850"/>
            <a:chOff x="2345" y="1140"/>
            <a:chExt cx="528" cy="1084"/>
          </a:xfrm>
        </p:grpSpPr>
        <p:sp>
          <p:nvSpPr>
            <p:cNvPr id="35943" name="Line 8"/>
            <p:cNvSpPr>
              <a:spLocks noChangeShapeType="1"/>
            </p:cNvSpPr>
            <p:nvPr/>
          </p:nvSpPr>
          <p:spPr bwMode="auto">
            <a:xfrm flipV="1">
              <a:off x="2811" y="1459"/>
              <a:ext cx="62" cy="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44" name="Line 10"/>
            <p:cNvSpPr>
              <a:spLocks noChangeShapeType="1"/>
            </p:cNvSpPr>
            <p:nvPr/>
          </p:nvSpPr>
          <p:spPr bwMode="auto">
            <a:xfrm flipV="1">
              <a:off x="2811" y="1967"/>
              <a:ext cx="62" cy="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45" name="Line 15"/>
            <p:cNvSpPr>
              <a:spLocks noChangeShapeType="1"/>
            </p:cNvSpPr>
            <p:nvPr/>
          </p:nvSpPr>
          <p:spPr bwMode="auto">
            <a:xfrm>
              <a:off x="2868" y="1456"/>
              <a:ext cx="0" cy="5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2" name="Group 155"/>
            <p:cNvGrpSpPr>
              <a:grpSpLocks/>
            </p:cNvGrpSpPr>
            <p:nvPr/>
          </p:nvGrpSpPr>
          <p:grpSpPr bwMode="auto">
            <a:xfrm>
              <a:off x="2345" y="1140"/>
              <a:ext cx="503" cy="444"/>
              <a:chOff x="-44" y="1473"/>
              <a:chExt cx="981" cy="1105"/>
            </a:xfrm>
          </p:grpSpPr>
          <p:pic>
            <p:nvPicPr>
              <p:cNvPr id="51310" name="Picture 156"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51311" name="Freeform 157"/>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sp>
          <p:nvSpPr>
            <p:cNvPr id="35947" name="Text Box 158"/>
            <p:cNvSpPr txBox="1">
              <a:spLocks noChangeArrowheads="1"/>
            </p:cNvSpPr>
            <p:nvPr/>
          </p:nvSpPr>
          <p:spPr bwMode="auto">
            <a:xfrm rot="5400000">
              <a:off x="2526" y="1509"/>
              <a:ext cx="3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a:t>…</a:t>
              </a:r>
            </a:p>
          </p:txBody>
        </p:sp>
        <p:grpSp>
          <p:nvGrpSpPr>
            <p:cNvPr id="13" name="Group 159"/>
            <p:cNvGrpSpPr>
              <a:grpSpLocks/>
            </p:cNvGrpSpPr>
            <p:nvPr/>
          </p:nvGrpSpPr>
          <p:grpSpPr bwMode="auto">
            <a:xfrm>
              <a:off x="2357" y="1780"/>
              <a:ext cx="503" cy="444"/>
              <a:chOff x="-44" y="1473"/>
              <a:chExt cx="981" cy="1105"/>
            </a:xfrm>
          </p:grpSpPr>
          <p:pic>
            <p:nvPicPr>
              <p:cNvPr id="51308" name="Picture 160"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51309" name="Freeform 161"/>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grpSp>
        <p:nvGrpSpPr>
          <p:cNvPr id="14" name="Group 163"/>
          <p:cNvGrpSpPr>
            <a:grpSpLocks/>
          </p:cNvGrpSpPr>
          <p:nvPr/>
        </p:nvGrpSpPr>
        <p:grpSpPr bwMode="auto">
          <a:xfrm>
            <a:off x="5970588" y="2895600"/>
            <a:ext cx="698500" cy="355600"/>
            <a:chOff x="4396" y="1245"/>
            <a:chExt cx="672" cy="248"/>
          </a:xfrm>
        </p:grpSpPr>
        <p:sp>
          <p:nvSpPr>
            <p:cNvPr id="5129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sp>
          <p:nvSpPr>
            <p:cNvPr id="5129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5129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grpSp>
          <p:nvGrpSpPr>
            <p:cNvPr id="15" name="Group 167"/>
            <p:cNvGrpSpPr>
              <a:grpSpLocks/>
            </p:cNvGrpSpPr>
            <p:nvPr/>
          </p:nvGrpSpPr>
          <p:grpSpPr bwMode="auto">
            <a:xfrm>
              <a:off x="4530" y="1287"/>
              <a:ext cx="377" cy="75"/>
              <a:chOff x="2468" y="1332"/>
              <a:chExt cx="310" cy="60"/>
            </a:xfrm>
          </p:grpSpPr>
          <p:sp>
            <p:nvSpPr>
              <p:cNvPr id="51300"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51301"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35939" name="Line 170"/>
            <p:cNvSpPr>
              <a:spLocks noChangeShapeType="1"/>
            </p:cNvSpPr>
            <p:nvPr/>
          </p:nvSpPr>
          <p:spPr bwMode="auto">
            <a:xfrm>
              <a:off x="4399" y="1321"/>
              <a:ext cx="0" cy="10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940" name="Line 171"/>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6" name="Group 172"/>
          <p:cNvGrpSpPr>
            <a:grpSpLocks/>
          </p:cNvGrpSpPr>
          <p:nvPr/>
        </p:nvGrpSpPr>
        <p:grpSpPr bwMode="auto">
          <a:xfrm>
            <a:off x="4757738" y="1790700"/>
            <a:ext cx="698500" cy="355600"/>
            <a:chOff x="4396" y="1245"/>
            <a:chExt cx="672" cy="248"/>
          </a:xfrm>
        </p:grpSpPr>
        <p:sp>
          <p:nvSpPr>
            <p:cNvPr id="5128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sp>
          <p:nvSpPr>
            <p:cNvPr id="5128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5128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grpSp>
          <p:nvGrpSpPr>
            <p:cNvPr id="17" name="Group 176"/>
            <p:cNvGrpSpPr>
              <a:grpSpLocks/>
            </p:cNvGrpSpPr>
            <p:nvPr/>
          </p:nvGrpSpPr>
          <p:grpSpPr bwMode="auto">
            <a:xfrm>
              <a:off x="4530" y="1287"/>
              <a:ext cx="377" cy="75"/>
              <a:chOff x="2468" y="1332"/>
              <a:chExt cx="310" cy="60"/>
            </a:xfrm>
          </p:grpSpPr>
          <p:sp>
            <p:nvSpPr>
              <p:cNvPr id="51292" name="Freeform 1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51293" name="Freeform 1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35931" name="Line 179"/>
            <p:cNvSpPr>
              <a:spLocks noChangeShapeType="1"/>
            </p:cNvSpPr>
            <p:nvPr/>
          </p:nvSpPr>
          <p:spPr bwMode="auto">
            <a:xfrm>
              <a:off x="4399" y="1321"/>
              <a:ext cx="0" cy="10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932" name="Line 180"/>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8" name="Group 181"/>
          <p:cNvGrpSpPr>
            <a:grpSpLocks/>
          </p:cNvGrpSpPr>
          <p:nvPr/>
        </p:nvGrpSpPr>
        <p:grpSpPr bwMode="auto">
          <a:xfrm>
            <a:off x="4764088" y="2425700"/>
            <a:ext cx="698500" cy="355600"/>
            <a:chOff x="4396" y="1245"/>
            <a:chExt cx="672" cy="248"/>
          </a:xfrm>
        </p:grpSpPr>
        <p:sp>
          <p:nvSpPr>
            <p:cNvPr id="5127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sp>
          <p:nvSpPr>
            <p:cNvPr id="5127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5128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grpSp>
          <p:nvGrpSpPr>
            <p:cNvPr id="19" name="Group 185"/>
            <p:cNvGrpSpPr>
              <a:grpSpLocks/>
            </p:cNvGrpSpPr>
            <p:nvPr/>
          </p:nvGrpSpPr>
          <p:grpSpPr bwMode="auto">
            <a:xfrm>
              <a:off x="4530" y="1287"/>
              <a:ext cx="377" cy="75"/>
              <a:chOff x="2468" y="1332"/>
              <a:chExt cx="310" cy="60"/>
            </a:xfrm>
          </p:grpSpPr>
          <p:sp>
            <p:nvSpPr>
              <p:cNvPr id="51284"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51285"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35923" name="Line 188"/>
            <p:cNvSpPr>
              <a:spLocks noChangeShapeType="1"/>
            </p:cNvSpPr>
            <p:nvPr/>
          </p:nvSpPr>
          <p:spPr bwMode="auto">
            <a:xfrm>
              <a:off x="4399" y="1321"/>
              <a:ext cx="0" cy="10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924" name="Line 189"/>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20" name="Group 190"/>
          <p:cNvGrpSpPr>
            <a:grpSpLocks/>
          </p:cNvGrpSpPr>
          <p:nvPr/>
        </p:nvGrpSpPr>
        <p:grpSpPr bwMode="auto">
          <a:xfrm>
            <a:off x="5595938" y="2000250"/>
            <a:ext cx="698500" cy="355600"/>
            <a:chOff x="4396" y="1245"/>
            <a:chExt cx="672" cy="248"/>
          </a:xfrm>
        </p:grpSpPr>
        <p:sp>
          <p:nvSpPr>
            <p:cNvPr id="5127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sp>
          <p:nvSpPr>
            <p:cNvPr id="5127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5127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grpSp>
          <p:nvGrpSpPr>
            <p:cNvPr id="21" name="Group 194"/>
            <p:cNvGrpSpPr>
              <a:grpSpLocks/>
            </p:cNvGrpSpPr>
            <p:nvPr/>
          </p:nvGrpSpPr>
          <p:grpSpPr bwMode="auto">
            <a:xfrm>
              <a:off x="4530" y="1287"/>
              <a:ext cx="377" cy="75"/>
              <a:chOff x="2468" y="1332"/>
              <a:chExt cx="310" cy="60"/>
            </a:xfrm>
          </p:grpSpPr>
          <p:sp>
            <p:nvSpPr>
              <p:cNvPr id="51276"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51277"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35915" name="Line 197"/>
            <p:cNvSpPr>
              <a:spLocks noChangeShapeType="1"/>
            </p:cNvSpPr>
            <p:nvPr/>
          </p:nvSpPr>
          <p:spPr bwMode="auto">
            <a:xfrm>
              <a:off x="4399" y="1321"/>
              <a:ext cx="0" cy="10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916" name="Line 198"/>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22" name="Group 200"/>
          <p:cNvGrpSpPr>
            <a:grpSpLocks/>
          </p:cNvGrpSpPr>
          <p:nvPr/>
        </p:nvGrpSpPr>
        <p:grpSpPr bwMode="auto">
          <a:xfrm>
            <a:off x="6421438" y="3103563"/>
            <a:ext cx="1033462" cy="801687"/>
            <a:chOff x="4045" y="1955"/>
            <a:chExt cx="651" cy="505"/>
          </a:xfrm>
        </p:grpSpPr>
        <p:grpSp>
          <p:nvGrpSpPr>
            <p:cNvPr id="23" name="Group 123"/>
            <p:cNvGrpSpPr>
              <a:grpSpLocks/>
            </p:cNvGrpSpPr>
            <p:nvPr/>
          </p:nvGrpSpPr>
          <p:grpSpPr bwMode="auto">
            <a:xfrm rot="3346875">
              <a:off x="3958" y="2042"/>
              <a:ext cx="282" cy="108"/>
              <a:chOff x="5078" y="1860"/>
              <a:chExt cx="282" cy="108"/>
            </a:xfrm>
          </p:grpSpPr>
          <p:sp>
            <p:nvSpPr>
              <p:cNvPr id="35909" name="Rectangle 124"/>
              <p:cNvSpPr>
                <a:spLocks noChangeArrowheads="1"/>
              </p:cNvSpPr>
              <p:nvPr/>
            </p:nvSpPr>
            <p:spPr bwMode="auto">
              <a:xfrm>
                <a:off x="5215" y="1861"/>
                <a:ext cx="144" cy="108"/>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10" name="Rectangle 125"/>
              <p:cNvSpPr>
                <a:spLocks noChangeArrowheads="1"/>
              </p:cNvSpPr>
              <p:nvPr/>
            </p:nvSpPr>
            <p:spPr bwMode="auto">
              <a:xfrm>
                <a:off x="5078" y="1860"/>
                <a:ext cx="16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4" name="Group 126"/>
            <p:cNvGrpSpPr>
              <a:grpSpLocks/>
            </p:cNvGrpSpPr>
            <p:nvPr/>
          </p:nvGrpSpPr>
          <p:grpSpPr bwMode="auto">
            <a:xfrm rot="3215306">
              <a:off x="4158" y="2108"/>
              <a:ext cx="282" cy="108"/>
              <a:chOff x="5078" y="1860"/>
              <a:chExt cx="282" cy="108"/>
            </a:xfrm>
          </p:grpSpPr>
          <p:sp>
            <p:nvSpPr>
              <p:cNvPr id="35907" name="Rectangle 127"/>
              <p:cNvSpPr>
                <a:spLocks noChangeArrowheads="1"/>
              </p:cNvSpPr>
              <p:nvPr/>
            </p:nvSpPr>
            <p:spPr bwMode="auto">
              <a:xfrm>
                <a:off x="5214" y="1860"/>
                <a:ext cx="144" cy="108"/>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08" name="Rectangle 128"/>
              <p:cNvSpPr>
                <a:spLocks noChangeArrowheads="1"/>
              </p:cNvSpPr>
              <p:nvPr/>
            </p:nvSpPr>
            <p:spPr bwMode="auto">
              <a:xfrm>
                <a:off x="5076" y="1860"/>
                <a:ext cx="16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5" name="Group 129"/>
            <p:cNvGrpSpPr>
              <a:grpSpLocks/>
            </p:cNvGrpSpPr>
            <p:nvPr/>
          </p:nvGrpSpPr>
          <p:grpSpPr bwMode="auto">
            <a:xfrm rot="3051000">
              <a:off x="4380" y="2184"/>
              <a:ext cx="282" cy="108"/>
              <a:chOff x="5078" y="1860"/>
              <a:chExt cx="282" cy="108"/>
            </a:xfrm>
          </p:grpSpPr>
          <p:sp>
            <p:nvSpPr>
              <p:cNvPr id="35905" name="Rectangle 130"/>
              <p:cNvSpPr>
                <a:spLocks noChangeArrowheads="1"/>
              </p:cNvSpPr>
              <p:nvPr/>
            </p:nvSpPr>
            <p:spPr bwMode="auto">
              <a:xfrm>
                <a:off x="5214" y="1860"/>
                <a:ext cx="144" cy="108"/>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06" name="Rectangle 131"/>
              <p:cNvSpPr>
                <a:spLocks noChangeArrowheads="1"/>
              </p:cNvSpPr>
              <p:nvPr/>
            </p:nvSpPr>
            <p:spPr bwMode="auto">
              <a:xfrm>
                <a:off x="5078" y="1860"/>
                <a:ext cx="16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5902" name="Line 133"/>
            <p:cNvSpPr>
              <a:spLocks noChangeShapeType="1"/>
            </p:cNvSpPr>
            <p:nvPr/>
          </p:nvSpPr>
          <p:spPr bwMode="auto">
            <a:xfrm>
              <a:off x="4184" y="2216"/>
              <a:ext cx="84" cy="1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03" name="Line 134"/>
            <p:cNvSpPr>
              <a:spLocks noChangeShapeType="1"/>
            </p:cNvSpPr>
            <p:nvPr/>
          </p:nvSpPr>
          <p:spPr bwMode="auto">
            <a:xfrm>
              <a:off x="4388" y="2278"/>
              <a:ext cx="82" cy="1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904" name="Line 135"/>
            <p:cNvSpPr>
              <a:spLocks noChangeShapeType="1"/>
            </p:cNvSpPr>
            <p:nvPr/>
          </p:nvSpPr>
          <p:spPr bwMode="auto">
            <a:xfrm>
              <a:off x="4620" y="2350"/>
              <a:ext cx="76" cy="11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26" name="Group 201"/>
          <p:cNvGrpSpPr>
            <a:grpSpLocks/>
          </p:cNvGrpSpPr>
          <p:nvPr/>
        </p:nvGrpSpPr>
        <p:grpSpPr bwMode="auto">
          <a:xfrm>
            <a:off x="6694488" y="3886200"/>
            <a:ext cx="698500" cy="355600"/>
            <a:chOff x="4396" y="1245"/>
            <a:chExt cx="672" cy="248"/>
          </a:xfrm>
        </p:grpSpPr>
        <p:sp>
          <p:nvSpPr>
            <p:cNvPr id="5125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sp>
          <p:nvSpPr>
            <p:cNvPr id="5125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5125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grpSp>
          <p:nvGrpSpPr>
            <p:cNvPr id="27" name="Group 205"/>
            <p:cNvGrpSpPr>
              <a:grpSpLocks/>
            </p:cNvGrpSpPr>
            <p:nvPr/>
          </p:nvGrpSpPr>
          <p:grpSpPr bwMode="auto">
            <a:xfrm>
              <a:off x="4530" y="1287"/>
              <a:ext cx="377" cy="75"/>
              <a:chOff x="2468" y="1332"/>
              <a:chExt cx="310" cy="60"/>
            </a:xfrm>
          </p:grpSpPr>
          <p:sp>
            <p:nvSpPr>
              <p:cNvPr id="51256" name="Freeform 2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51257" name="Freeform 2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35895" name="Line 208"/>
            <p:cNvSpPr>
              <a:spLocks noChangeShapeType="1"/>
            </p:cNvSpPr>
            <p:nvPr/>
          </p:nvSpPr>
          <p:spPr bwMode="auto">
            <a:xfrm>
              <a:off x="4399" y="1321"/>
              <a:ext cx="0" cy="10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96" name="Line 209"/>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28" name="Group 210"/>
          <p:cNvGrpSpPr>
            <a:grpSpLocks/>
          </p:cNvGrpSpPr>
          <p:nvPr/>
        </p:nvGrpSpPr>
        <p:grpSpPr bwMode="auto">
          <a:xfrm>
            <a:off x="5791200" y="4954588"/>
            <a:ext cx="698500" cy="355600"/>
            <a:chOff x="4396" y="1245"/>
            <a:chExt cx="672" cy="248"/>
          </a:xfrm>
        </p:grpSpPr>
        <p:sp>
          <p:nvSpPr>
            <p:cNvPr id="5124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sp>
          <p:nvSpPr>
            <p:cNvPr id="5124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5124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en-US" sz="2400">
                <a:latin typeface="Times New Roman" pitchFamily="18" charset="0"/>
                <a:cs typeface="Arial" pitchFamily="34" charset="0"/>
              </a:endParaRPr>
            </a:p>
          </p:txBody>
        </p:sp>
        <p:grpSp>
          <p:nvGrpSpPr>
            <p:cNvPr id="29" name="Group 214"/>
            <p:cNvGrpSpPr>
              <a:grpSpLocks/>
            </p:cNvGrpSpPr>
            <p:nvPr/>
          </p:nvGrpSpPr>
          <p:grpSpPr bwMode="auto">
            <a:xfrm>
              <a:off x="4530" y="1287"/>
              <a:ext cx="377" cy="75"/>
              <a:chOff x="2468" y="1332"/>
              <a:chExt cx="310" cy="60"/>
            </a:xfrm>
          </p:grpSpPr>
          <p:sp>
            <p:nvSpPr>
              <p:cNvPr id="51248" name="Freeform 2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headEnd/>
                <a:tailEnd/>
              </a:ln>
              <a:effectLst/>
            </p:spPr>
            <p:txBody>
              <a:bodyPr/>
              <a:lstStyle/>
              <a:p>
                <a:endParaRPr lang="en-US"/>
              </a:p>
            </p:txBody>
          </p:sp>
          <p:sp>
            <p:nvSpPr>
              <p:cNvPr id="51249" name="Freeform 2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headEnd/>
                <a:tailEnd/>
              </a:ln>
              <a:effectLst/>
            </p:spPr>
            <p:txBody>
              <a:bodyPr/>
              <a:lstStyle/>
              <a:p>
                <a:endParaRPr lang="en-US"/>
              </a:p>
            </p:txBody>
          </p:sp>
        </p:grpSp>
        <p:sp>
          <p:nvSpPr>
            <p:cNvPr id="35887" name="Line 217"/>
            <p:cNvSpPr>
              <a:spLocks noChangeShapeType="1"/>
            </p:cNvSpPr>
            <p:nvPr/>
          </p:nvSpPr>
          <p:spPr bwMode="auto">
            <a:xfrm>
              <a:off x="4399" y="1321"/>
              <a:ext cx="0" cy="10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88" name="Line 218"/>
            <p:cNvSpPr>
              <a:spLocks noChangeShapeType="1"/>
            </p:cNvSpPr>
            <p:nvPr/>
          </p:nvSpPr>
          <p:spPr bwMode="auto">
            <a:xfrm>
              <a:off x="5063" y="1326"/>
              <a:ext cx="0" cy="10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30" name="Group 221"/>
          <p:cNvGrpSpPr>
            <a:grpSpLocks/>
          </p:cNvGrpSpPr>
          <p:nvPr/>
        </p:nvGrpSpPr>
        <p:grpSpPr bwMode="auto">
          <a:xfrm>
            <a:off x="4752975" y="4400550"/>
            <a:ext cx="738188" cy="1385888"/>
            <a:chOff x="2345" y="1140"/>
            <a:chExt cx="528" cy="1084"/>
          </a:xfrm>
        </p:grpSpPr>
        <p:sp>
          <p:nvSpPr>
            <p:cNvPr id="35873" name="Line 222"/>
            <p:cNvSpPr>
              <a:spLocks noChangeShapeType="1"/>
            </p:cNvSpPr>
            <p:nvPr/>
          </p:nvSpPr>
          <p:spPr bwMode="auto">
            <a:xfrm flipV="1">
              <a:off x="2811" y="1459"/>
              <a:ext cx="62" cy="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74" name="Line 223"/>
            <p:cNvSpPr>
              <a:spLocks noChangeShapeType="1"/>
            </p:cNvSpPr>
            <p:nvPr/>
          </p:nvSpPr>
          <p:spPr bwMode="auto">
            <a:xfrm flipV="1">
              <a:off x="2811" y="1967"/>
              <a:ext cx="62" cy="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75" name="Line 224"/>
            <p:cNvSpPr>
              <a:spLocks noChangeShapeType="1"/>
            </p:cNvSpPr>
            <p:nvPr/>
          </p:nvSpPr>
          <p:spPr bwMode="auto">
            <a:xfrm>
              <a:off x="2868" y="1455"/>
              <a:ext cx="0" cy="50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1" name="Group 225"/>
            <p:cNvGrpSpPr>
              <a:grpSpLocks/>
            </p:cNvGrpSpPr>
            <p:nvPr/>
          </p:nvGrpSpPr>
          <p:grpSpPr bwMode="auto">
            <a:xfrm>
              <a:off x="2345" y="1140"/>
              <a:ext cx="503" cy="444"/>
              <a:chOff x="-44" y="1473"/>
              <a:chExt cx="981" cy="1105"/>
            </a:xfrm>
          </p:grpSpPr>
          <p:pic>
            <p:nvPicPr>
              <p:cNvPr id="51240" name="Picture 226"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51241" name="Freeform 227"/>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sp>
          <p:nvSpPr>
            <p:cNvPr id="35877" name="Text Box 228"/>
            <p:cNvSpPr txBox="1">
              <a:spLocks noChangeArrowheads="1"/>
            </p:cNvSpPr>
            <p:nvPr/>
          </p:nvSpPr>
          <p:spPr bwMode="auto">
            <a:xfrm rot="5400000">
              <a:off x="2463" y="1529"/>
              <a:ext cx="422" cy="3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a:t>…</a:t>
              </a:r>
            </a:p>
          </p:txBody>
        </p:sp>
        <p:grpSp>
          <p:nvGrpSpPr>
            <p:cNvPr id="576640" name="Group 229"/>
            <p:cNvGrpSpPr>
              <a:grpSpLocks/>
            </p:cNvGrpSpPr>
            <p:nvPr/>
          </p:nvGrpSpPr>
          <p:grpSpPr bwMode="auto">
            <a:xfrm>
              <a:off x="2357" y="1780"/>
              <a:ext cx="503" cy="444"/>
              <a:chOff x="-44" y="1473"/>
              <a:chExt cx="981" cy="1105"/>
            </a:xfrm>
          </p:grpSpPr>
          <p:pic>
            <p:nvPicPr>
              <p:cNvPr id="51238" name="Picture 230"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51239" name="Freeform 231"/>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576648">
                                            <p:txEl>
                                              <p:pRg st="0" end="0"/>
                                            </p:txEl>
                                          </p:spTgt>
                                        </p:tgtEl>
                                        <p:attrNameLst>
                                          <p:attrName>style.visibility</p:attrName>
                                        </p:attrNameLst>
                                      </p:cBhvr>
                                      <p:to>
                                        <p:strVal val="visible"/>
                                      </p:to>
                                    </p:set>
                                    <p:animEffect transition="in" filter="dissolve">
                                      <p:cBhvr>
                                        <p:cTn id="15" dur="500"/>
                                        <p:tgtEl>
                                          <p:spTgt spid="576648">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648">
                                            <p:txEl>
                                              <p:pRg st="1" end="1"/>
                                            </p:txEl>
                                          </p:spTgt>
                                        </p:tgtEl>
                                        <p:attrNameLst>
                                          <p:attrName>style.visibility</p:attrName>
                                        </p:attrNameLst>
                                      </p:cBhvr>
                                      <p:to>
                                        <p:strVal val="visible"/>
                                      </p:to>
                                    </p:set>
                                    <p:animEffect transition="in" filter="dissolve">
                                      <p:cBhvr>
                                        <p:cTn id="18" dur="500"/>
                                        <p:tgtEl>
                                          <p:spTgt spid="576648">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648">
                                            <p:txEl>
                                              <p:pRg st="2" end="2"/>
                                            </p:txEl>
                                          </p:spTgt>
                                        </p:tgtEl>
                                        <p:attrNameLst>
                                          <p:attrName>style.visibility</p:attrName>
                                        </p:attrNameLst>
                                      </p:cBhvr>
                                      <p:to>
                                        <p:strVal val="visible"/>
                                      </p:to>
                                    </p:set>
                                    <p:animEffect transition="in" filter="dissolve">
                                      <p:cBhvr>
                                        <p:cTn id="21" dur="500"/>
                                        <p:tgtEl>
                                          <p:spTgt spid="57664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10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5"/>
          <p:cNvSpPr>
            <a:spLocks noGrp="1"/>
          </p:cNvSpPr>
          <p:nvPr>
            <p:ph type="ftr" sz="quarter" idx="11"/>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36867" name="Slide Number Placeholder 6"/>
          <p:cNvSpPr>
            <a:spLocks noGrp="1"/>
          </p:cNvSpPr>
          <p:nvPr>
            <p:ph type="sldNum" sz="quarter" idx="12"/>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t>4-</a:t>
            </a:r>
            <a:fld id="{BACAE734-143B-44FC-9A33-A0E6BCAACF52}" type="slidenum">
              <a:rPr lang="en-US"/>
              <a:pPr/>
              <a:t>25</a:t>
            </a:fld>
            <a:endParaRPr lang="en-US"/>
          </a:p>
        </p:txBody>
      </p:sp>
      <p:grpSp>
        <p:nvGrpSpPr>
          <p:cNvPr id="2" name="Group 4"/>
          <p:cNvGrpSpPr>
            <a:grpSpLocks/>
          </p:cNvGrpSpPr>
          <p:nvPr/>
        </p:nvGrpSpPr>
        <p:grpSpPr bwMode="auto">
          <a:xfrm>
            <a:off x="3595688" y="1527175"/>
            <a:ext cx="4248150" cy="660400"/>
            <a:chOff x="3006" y="1205"/>
            <a:chExt cx="2676" cy="416"/>
          </a:xfrm>
        </p:grpSpPr>
        <p:sp>
          <p:nvSpPr>
            <p:cNvPr id="36920" name="Rectangle 5"/>
            <p:cNvSpPr>
              <a:spLocks noChangeArrowheads="1"/>
            </p:cNvSpPr>
            <p:nvPr/>
          </p:nvSpPr>
          <p:spPr bwMode="auto">
            <a:xfrm>
              <a:off x="3048" y="1212"/>
              <a:ext cx="2634" cy="342"/>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36921"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22" name="Text Box 7"/>
            <p:cNvSpPr txBox="1">
              <a:spLocks noChangeArrowheads="1"/>
            </p:cNvSpPr>
            <p:nvPr/>
          </p:nvSpPr>
          <p:spPr bwMode="auto">
            <a:xfrm>
              <a:off x="3734" y="1205"/>
              <a:ext cx="272"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ID</a:t>
              </a:r>
            </a:p>
            <a:p>
              <a:pPr>
                <a:defRPr/>
              </a:pPr>
              <a:r>
                <a:rPr lang="en-US" smtClean="0"/>
                <a:t>=x</a:t>
              </a:r>
            </a:p>
          </p:txBody>
        </p:sp>
        <p:sp>
          <p:nvSpPr>
            <p:cNvPr id="36923" name="Text Box 8"/>
            <p:cNvSpPr txBox="1">
              <a:spLocks noChangeArrowheads="1"/>
            </p:cNvSpPr>
            <p:nvPr/>
          </p:nvSpPr>
          <p:spPr bwMode="auto">
            <a:xfrm>
              <a:off x="4648" y="1217"/>
              <a:ext cx="46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offset</a:t>
              </a:r>
            </a:p>
            <a:p>
              <a:pPr algn="ctr">
                <a:defRPr/>
              </a:pPr>
              <a:r>
                <a:rPr lang="en-US" smtClean="0"/>
                <a:t>=0</a:t>
              </a:r>
            </a:p>
          </p:txBody>
        </p:sp>
        <p:sp>
          <p:nvSpPr>
            <p:cNvPr id="36924" name="Text Box 9"/>
            <p:cNvSpPr txBox="1">
              <a:spLocks noChangeArrowheads="1"/>
            </p:cNvSpPr>
            <p:nvPr/>
          </p:nvSpPr>
          <p:spPr bwMode="auto">
            <a:xfrm>
              <a:off x="4017" y="1217"/>
              <a:ext cx="59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fragflag</a:t>
              </a:r>
            </a:p>
            <a:p>
              <a:pPr algn="ctr">
                <a:defRPr/>
              </a:pPr>
              <a:r>
                <a:rPr lang="en-US" smtClean="0"/>
                <a:t>=0</a:t>
              </a:r>
            </a:p>
          </p:txBody>
        </p:sp>
        <p:sp>
          <p:nvSpPr>
            <p:cNvPr id="36925" name="Text Box 10"/>
            <p:cNvSpPr txBox="1">
              <a:spLocks noChangeArrowheads="1"/>
            </p:cNvSpPr>
            <p:nvPr/>
          </p:nvSpPr>
          <p:spPr bwMode="auto">
            <a:xfrm>
              <a:off x="3230" y="1205"/>
              <a:ext cx="520"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length</a:t>
              </a:r>
            </a:p>
            <a:p>
              <a:pPr>
                <a:defRPr/>
              </a:pPr>
              <a:r>
                <a:rPr lang="en-US" smtClean="0"/>
                <a:t>=4000</a:t>
              </a:r>
            </a:p>
          </p:txBody>
        </p:sp>
        <p:sp>
          <p:nvSpPr>
            <p:cNvPr id="36926" name="Line 11"/>
            <p:cNvSpPr>
              <a:spLocks noChangeShapeType="1"/>
            </p:cNvSpPr>
            <p:nvPr/>
          </p:nvSpPr>
          <p:spPr bwMode="auto">
            <a:xfrm>
              <a:off x="3246"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27" name="Line 12"/>
            <p:cNvSpPr>
              <a:spLocks noChangeShapeType="1"/>
            </p:cNvSpPr>
            <p:nvPr/>
          </p:nvSpPr>
          <p:spPr bwMode="auto">
            <a:xfrm>
              <a:off x="3750"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28" name="Line 13"/>
            <p:cNvSpPr>
              <a:spLocks noChangeShapeType="1"/>
            </p:cNvSpPr>
            <p:nvPr/>
          </p:nvSpPr>
          <p:spPr bwMode="auto">
            <a:xfrm>
              <a:off x="4020" y="1254"/>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29" name="Line 14"/>
            <p:cNvSpPr>
              <a:spLocks noChangeShapeType="1"/>
            </p:cNvSpPr>
            <p:nvPr/>
          </p:nvSpPr>
          <p:spPr bwMode="auto">
            <a:xfrm>
              <a:off x="4638"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30" name="Line 15"/>
            <p:cNvSpPr>
              <a:spLocks noChangeShapeType="1"/>
            </p:cNvSpPr>
            <p:nvPr/>
          </p:nvSpPr>
          <p:spPr bwMode="auto">
            <a:xfrm>
              <a:off x="5112"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31" name="Rectangle 16"/>
            <p:cNvSpPr>
              <a:spLocks noChangeArrowheads="1"/>
            </p:cNvSpPr>
            <p:nvPr/>
          </p:nvSpPr>
          <p:spPr bwMode="auto">
            <a:xfrm>
              <a:off x="5232" y="1212"/>
              <a:ext cx="138" cy="37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3" name="Group 70"/>
          <p:cNvGrpSpPr>
            <a:grpSpLocks/>
          </p:cNvGrpSpPr>
          <p:nvPr/>
        </p:nvGrpSpPr>
        <p:grpSpPr bwMode="auto">
          <a:xfrm>
            <a:off x="3684588" y="2290763"/>
            <a:ext cx="4711700" cy="3278187"/>
            <a:chOff x="2321" y="1443"/>
            <a:chExt cx="2968" cy="2065"/>
          </a:xfrm>
        </p:grpSpPr>
        <p:grpSp>
          <p:nvGrpSpPr>
            <p:cNvPr id="4" name="Group 17"/>
            <p:cNvGrpSpPr>
              <a:grpSpLocks/>
            </p:cNvGrpSpPr>
            <p:nvPr/>
          </p:nvGrpSpPr>
          <p:grpSpPr bwMode="auto">
            <a:xfrm>
              <a:off x="2613" y="2066"/>
              <a:ext cx="2676" cy="416"/>
              <a:chOff x="3006" y="1205"/>
              <a:chExt cx="2676" cy="416"/>
            </a:xfrm>
          </p:grpSpPr>
          <p:sp>
            <p:nvSpPr>
              <p:cNvPr id="36908" name="Rectangle 18"/>
              <p:cNvSpPr>
                <a:spLocks noChangeArrowheads="1"/>
              </p:cNvSpPr>
              <p:nvPr/>
            </p:nvSpPr>
            <p:spPr bwMode="auto">
              <a:xfrm>
                <a:off x="3048" y="1212"/>
                <a:ext cx="2634" cy="342"/>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36909"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10" name="Text Box 20"/>
              <p:cNvSpPr txBox="1">
                <a:spLocks noChangeArrowheads="1"/>
              </p:cNvSpPr>
              <p:nvPr/>
            </p:nvSpPr>
            <p:spPr bwMode="auto">
              <a:xfrm>
                <a:off x="3734" y="1205"/>
                <a:ext cx="272"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ID</a:t>
                </a:r>
              </a:p>
              <a:p>
                <a:pPr>
                  <a:defRPr/>
                </a:pPr>
                <a:r>
                  <a:rPr lang="en-US" smtClean="0"/>
                  <a:t>=x</a:t>
                </a:r>
              </a:p>
            </p:txBody>
          </p:sp>
          <p:sp>
            <p:nvSpPr>
              <p:cNvPr id="36911" name="Text Box 21"/>
              <p:cNvSpPr txBox="1">
                <a:spLocks noChangeArrowheads="1"/>
              </p:cNvSpPr>
              <p:nvPr/>
            </p:nvSpPr>
            <p:spPr bwMode="auto">
              <a:xfrm>
                <a:off x="4648" y="1217"/>
                <a:ext cx="46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offset</a:t>
                </a:r>
              </a:p>
              <a:p>
                <a:pPr algn="ctr">
                  <a:defRPr/>
                </a:pPr>
                <a:r>
                  <a:rPr lang="en-US" smtClean="0"/>
                  <a:t>=0</a:t>
                </a:r>
              </a:p>
            </p:txBody>
          </p:sp>
          <p:sp>
            <p:nvSpPr>
              <p:cNvPr id="36912" name="Text Box 22"/>
              <p:cNvSpPr txBox="1">
                <a:spLocks noChangeArrowheads="1"/>
              </p:cNvSpPr>
              <p:nvPr/>
            </p:nvSpPr>
            <p:spPr bwMode="auto">
              <a:xfrm>
                <a:off x="4017" y="1217"/>
                <a:ext cx="59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fragflag</a:t>
                </a:r>
              </a:p>
              <a:p>
                <a:pPr algn="ctr">
                  <a:defRPr/>
                </a:pPr>
                <a:r>
                  <a:rPr lang="en-US" smtClean="0"/>
                  <a:t>=1</a:t>
                </a:r>
              </a:p>
            </p:txBody>
          </p:sp>
          <p:sp>
            <p:nvSpPr>
              <p:cNvPr id="36913" name="Text Box 23"/>
              <p:cNvSpPr txBox="1">
                <a:spLocks noChangeArrowheads="1"/>
              </p:cNvSpPr>
              <p:nvPr/>
            </p:nvSpPr>
            <p:spPr bwMode="auto">
              <a:xfrm>
                <a:off x="3230" y="1205"/>
                <a:ext cx="520"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length</a:t>
                </a:r>
              </a:p>
              <a:p>
                <a:pPr>
                  <a:defRPr/>
                </a:pPr>
                <a:r>
                  <a:rPr lang="en-US" smtClean="0"/>
                  <a:t>=1500</a:t>
                </a:r>
              </a:p>
            </p:txBody>
          </p:sp>
          <p:sp>
            <p:nvSpPr>
              <p:cNvPr id="36914" name="Line 24"/>
              <p:cNvSpPr>
                <a:spLocks noChangeShapeType="1"/>
              </p:cNvSpPr>
              <p:nvPr/>
            </p:nvSpPr>
            <p:spPr bwMode="auto">
              <a:xfrm>
                <a:off x="3246"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15" name="Line 25"/>
              <p:cNvSpPr>
                <a:spLocks noChangeShapeType="1"/>
              </p:cNvSpPr>
              <p:nvPr/>
            </p:nvSpPr>
            <p:spPr bwMode="auto">
              <a:xfrm>
                <a:off x="3750"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16" name="Line 26"/>
              <p:cNvSpPr>
                <a:spLocks noChangeShapeType="1"/>
              </p:cNvSpPr>
              <p:nvPr/>
            </p:nvSpPr>
            <p:spPr bwMode="auto">
              <a:xfrm>
                <a:off x="4020" y="1254"/>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17" name="Line 27"/>
              <p:cNvSpPr>
                <a:spLocks noChangeShapeType="1"/>
              </p:cNvSpPr>
              <p:nvPr/>
            </p:nvSpPr>
            <p:spPr bwMode="auto">
              <a:xfrm>
                <a:off x="4638"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18" name="Line 28"/>
              <p:cNvSpPr>
                <a:spLocks noChangeShapeType="1"/>
              </p:cNvSpPr>
              <p:nvPr/>
            </p:nvSpPr>
            <p:spPr bwMode="auto">
              <a:xfrm>
                <a:off x="5112"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19" name="Rectangle 29"/>
              <p:cNvSpPr>
                <a:spLocks noChangeArrowheads="1"/>
              </p:cNvSpPr>
              <p:nvPr/>
            </p:nvSpPr>
            <p:spPr bwMode="auto">
              <a:xfrm>
                <a:off x="5232" y="1212"/>
                <a:ext cx="138" cy="37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5" name="Group 30"/>
            <p:cNvGrpSpPr>
              <a:grpSpLocks/>
            </p:cNvGrpSpPr>
            <p:nvPr/>
          </p:nvGrpSpPr>
          <p:grpSpPr bwMode="auto">
            <a:xfrm>
              <a:off x="2613" y="2570"/>
              <a:ext cx="2676" cy="416"/>
              <a:chOff x="3006" y="1205"/>
              <a:chExt cx="2676" cy="416"/>
            </a:xfrm>
          </p:grpSpPr>
          <p:sp>
            <p:nvSpPr>
              <p:cNvPr id="36896" name="Rectangle 31"/>
              <p:cNvSpPr>
                <a:spLocks noChangeArrowheads="1"/>
              </p:cNvSpPr>
              <p:nvPr/>
            </p:nvSpPr>
            <p:spPr bwMode="auto">
              <a:xfrm>
                <a:off x="3048" y="1212"/>
                <a:ext cx="2634" cy="342"/>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36897"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98" name="Text Box 33"/>
              <p:cNvSpPr txBox="1">
                <a:spLocks noChangeArrowheads="1"/>
              </p:cNvSpPr>
              <p:nvPr/>
            </p:nvSpPr>
            <p:spPr bwMode="auto">
              <a:xfrm>
                <a:off x="3734" y="1205"/>
                <a:ext cx="272"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ID</a:t>
                </a:r>
              </a:p>
              <a:p>
                <a:pPr>
                  <a:defRPr/>
                </a:pPr>
                <a:r>
                  <a:rPr lang="en-US" smtClean="0"/>
                  <a:t>=x</a:t>
                </a:r>
              </a:p>
            </p:txBody>
          </p:sp>
          <p:sp>
            <p:nvSpPr>
              <p:cNvPr id="36899" name="Text Box 34"/>
              <p:cNvSpPr txBox="1">
                <a:spLocks noChangeArrowheads="1"/>
              </p:cNvSpPr>
              <p:nvPr/>
            </p:nvSpPr>
            <p:spPr bwMode="auto">
              <a:xfrm>
                <a:off x="4648" y="1217"/>
                <a:ext cx="46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offset</a:t>
                </a:r>
              </a:p>
              <a:p>
                <a:pPr algn="ctr">
                  <a:defRPr/>
                </a:pPr>
                <a:r>
                  <a:rPr lang="en-US" smtClean="0"/>
                  <a:t>=185</a:t>
                </a:r>
              </a:p>
            </p:txBody>
          </p:sp>
          <p:sp>
            <p:nvSpPr>
              <p:cNvPr id="36900" name="Text Box 35"/>
              <p:cNvSpPr txBox="1">
                <a:spLocks noChangeArrowheads="1"/>
              </p:cNvSpPr>
              <p:nvPr/>
            </p:nvSpPr>
            <p:spPr bwMode="auto">
              <a:xfrm>
                <a:off x="4017" y="1217"/>
                <a:ext cx="59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fragflag</a:t>
                </a:r>
              </a:p>
              <a:p>
                <a:pPr algn="ctr">
                  <a:defRPr/>
                </a:pPr>
                <a:r>
                  <a:rPr lang="en-US" smtClean="0"/>
                  <a:t>=1</a:t>
                </a:r>
              </a:p>
            </p:txBody>
          </p:sp>
          <p:sp>
            <p:nvSpPr>
              <p:cNvPr id="36901" name="Text Box 36"/>
              <p:cNvSpPr txBox="1">
                <a:spLocks noChangeArrowheads="1"/>
              </p:cNvSpPr>
              <p:nvPr/>
            </p:nvSpPr>
            <p:spPr bwMode="auto">
              <a:xfrm>
                <a:off x="3230" y="1205"/>
                <a:ext cx="520"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length</a:t>
                </a:r>
              </a:p>
              <a:p>
                <a:pPr>
                  <a:defRPr/>
                </a:pPr>
                <a:r>
                  <a:rPr lang="en-US" smtClean="0"/>
                  <a:t>=1500</a:t>
                </a:r>
              </a:p>
            </p:txBody>
          </p:sp>
          <p:sp>
            <p:nvSpPr>
              <p:cNvPr id="36902" name="Line 37"/>
              <p:cNvSpPr>
                <a:spLocks noChangeShapeType="1"/>
              </p:cNvSpPr>
              <p:nvPr/>
            </p:nvSpPr>
            <p:spPr bwMode="auto">
              <a:xfrm>
                <a:off x="3246"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03" name="Line 38"/>
              <p:cNvSpPr>
                <a:spLocks noChangeShapeType="1"/>
              </p:cNvSpPr>
              <p:nvPr/>
            </p:nvSpPr>
            <p:spPr bwMode="auto">
              <a:xfrm>
                <a:off x="3750"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04" name="Line 39"/>
              <p:cNvSpPr>
                <a:spLocks noChangeShapeType="1"/>
              </p:cNvSpPr>
              <p:nvPr/>
            </p:nvSpPr>
            <p:spPr bwMode="auto">
              <a:xfrm>
                <a:off x="4020" y="1254"/>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05" name="Line 40"/>
              <p:cNvSpPr>
                <a:spLocks noChangeShapeType="1"/>
              </p:cNvSpPr>
              <p:nvPr/>
            </p:nvSpPr>
            <p:spPr bwMode="auto">
              <a:xfrm>
                <a:off x="4638"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06" name="Line 41"/>
              <p:cNvSpPr>
                <a:spLocks noChangeShapeType="1"/>
              </p:cNvSpPr>
              <p:nvPr/>
            </p:nvSpPr>
            <p:spPr bwMode="auto">
              <a:xfrm>
                <a:off x="5112"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907" name="Rectangle 42"/>
              <p:cNvSpPr>
                <a:spLocks noChangeArrowheads="1"/>
              </p:cNvSpPr>
              <p:nvPr/>
            </p:nvSpPr>
            <p:spPr bwMode="auto">
              <a:xfrm>
                <a:off x="5232" y="1212"/>
                <a:ext cx="138" cy="37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6" name="Group 43"/>
            <p:cNvGrpSpPr>
              <a:grpSpLocks/>
            </p:cNvGrpSpPr>
            <p:nvPr/>
          </p:nvGrpSpPr>
          <p:grpSpPr bwMode="auto">
            <a:xfrm>
              <a:off x="2607" y="3092"/>
              <a:ext cx="2676" cy="416"/>
              <a:chOff x="3006" y="1205"/>
              <a:chExt cx="2676" cy="416"/>
            </a:xfrm>
          </p:grpSpPr>
          <p:sp>
            <p:nvSpPr>
              <p:cNvPr id="36884" name="Rectangle 44"/>
              <p:cNvSpPr>
                <a:spLocks noChangeArrowheads="1"/>
              </p:cNvSpPr>
              <p:nvPr/>
            </p:nvSpPr>
            <p:spPr bwMode="auto">
              <a:xfrm>
                <a:off x="3048" y="1212"/>
                <a:ext cx="2634" cy="342"/>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36885"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86" name="Text Box 46"/>
              <p:cNvSpPr txBox="1">
                <a:spLocks noChangeArrowheads="1"/>
              </p:cNvSpPr>
              <p:nvPr/>
            </p:nvSpPr>
            <p:spPr bwMode="auto">
              <a:xfrm>
                <a:off x="3734" y="1205"/>
                <a:ext cx="272"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ID</a:t>
                </a:r>
              </a:p>
              <a:p>
                <a:pPr>
                  <a:defRPr/>
                </a:pPr>
                <a:r>
                  <a:rPr lang="en-US" smtClean="0"/>
                  <a:t>=x</a:t>
                </a:r>
              </a:p>
            </p:txBody>
          </p:sp>
          <p:sp>
            <p:nvSpPr>
              <p:cNvPr id="36887" name="Text Box 47"/>
              <p:cNvSpPr txBox="1">
                <a:spLocks noChangeArrowheads="1"/>
              </p:cNvSpPr>
              <p:nvPr/>
            </p:nvSpPr>
            <p:spPr bwMode="auto">
              <a:xfrm>
                <a:off x="4648" y="1217"/>
                <a:ext cx="46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offset</a:t>
                </a:r>
              </a:p>
              <a:p>
                <a:pPr algn="ctr">
                  <a:defRPr/>
                </a:pPr>
                <a:r>
                  <a:rPr lang="en-US" smtClean="0"/>
                  <a:t>=370</a:t>
                </a:r>
              </a:p>
            </p:txBody>
          </p:sp>
          <p:sp>
            <p:nvSpPr>
              <p:cNvPr id="36888" name="Text Box 48"/>
              <p:cNvSpPr txBox="1">
                <a:spLocks noChangeArrowheads="1"/>
              </p:cNvSpPr>
              <p:nvPr/>
            </p:nvSpPr>
            <p:spPr bwMode="auto">
              <a:xfrm>
                <a:off x="4017" y="1217"/>
                <a:ext cx="596"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defRPr/>
                </a:pPr>
                <a:r>
                  <a:rPr lang="en-US" smtClean="0"/>
                  <a:t>fragflag</a:t>
                </a:r>
              </a:p>
              <a:p>
                <a:pPr algn="ctr">
                  <a:defRPr/>
                </a:pPr>
                <a:r>
                  <a:rPr lang="en-US" smtClean="0"/>
                  <a:t>=0</a:t>
                </a:r>
              </a:p>
            </p:txBody>
          </p:sp>
          <p:sp>
            <p:nvSpPr>
              <p:cNvPr id="36889" name="Text Box 49"/>
              <p:cNvSpPr txBox="1">
                <a:spLocks noChangeArrowheads="1"/>
              </p:cNvSpPr>
              <p:nvPr/>
            </p:nvSpPr>
            <p:spPr bwMode="auto">
              <a:xfrm>
                <a:off x="3230" y="1205"/>
                <a:ext cx="520"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length</a:t>
                </a:r>
              </a:p>
              <a:p>
                <a:pPr>
                  <a:defRPr/>
                </a:pPr>
                <a:r>
                  <a:rPr lang="en-US" smtClean="0"/>
                  <a:t>=1040</a:t>
                </a:r>
              </a:p>
            </p:txBody>
          </p:sp>
          <p:sp>
            <p:nvSpPr>
              <p:cNvPr id="36890" name="Line 50"/>
              <p:cNvSpPr>
                <a:spLocks noChangeShapeType="1"/>
              </p:cNvSpPr>
              <p:nvPr/>
            </p:nvSpPr>
            <p:spPr bwMode="auto">
              <a:xfrm>
                <a:off x="3246"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91" name="Line 51"/>
              <p:cNvSpPr>
                <a:spLocks noChangeShapeType="1"/>
              </p:cNvSpPr>
              <p:nvPr/>
            </p:nvSpPr>
            <p:spPr bwMode="auto">
              <a:xfrm>
                <a:off x="3750"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92" name="Line 52"/>
              <p:cNvSpPr>
                <a:spLocks noChangeShapeType="1"/>
              </p:cNvSpPr>
              <p:nvPr/>
            </p:nvSpPr>
            <p:spPr bwMode="auto">
              <a:xfrm>
                <a:off x="4020" y="1254"/>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93" name="Line 53"/>
              <p:cNvSpPr>
                <a:spLocks noChangeShapeType="1"/>
              </p:cNvSpPr>
              <p:nvPr/>
            </p:nvSpPr>
            <p:spPr bwMode="auto">
              <a:xfrm>
                <a:off x="4638"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94" name="Line 54"/>
              <p:cNvSpPr>
                <a:spLocks noChangeShapeType="1"/>
              </p:cNvSpPr>
              <p:nvPr/>
            </p:nvSpPr>
            <p:spPr bwMode="auto">
              <a:xfrm>
                <a:off x="5112" y="1242"/>
                <a:ext cx="0" cy="34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95" name="Rectangle 55"/>
              <p:cNvSpPr>
                <a:spLocks noChangeArrowheads="1"/>
              </p:cNvSpPr>
              <p:nvPr/>
            </p:nvSpPr>
            <p:spPr bwMode="auto">
              <a:xfrm>
                <a:off x="5232" y="1212"/>
                <a:ext cx="138" cy="37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52239" name="Freeform 56"/>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Lst>
              <a:ahLst/>
              <a:cxnLst>
                <a:cxn ang="T6">
                  <a:pos x="T0" y="T1"/>
                </a:cxn>
                <a:cxn ang="T7">
                  <a:pos x="T2" y="T3"/>
                </a:cxn>
                <a:cxn ang="T8">
                  <a:pos x="T4" y="T5"/>
                </a:cxn>
              </a:cxnLst>
              <a:rect l="0" t="0" r="r" b="b"/>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ffectLst/>
          </p:spPr>
          <p:txBody>
            <a:bodyPr wrap="none" anchor="ctr"/>
            <a:lstStyle/>
            <a:p>
              <a:endParaRPr lang="en-US"/>
            </a:p>
          </p:txBody>
        </p:sp>
        <p:sp>
          <p:nvSpPr>
            <p:cNvPr id="36881" name="Line 57"/>
            <p:cNvSpPr>
              <a:spLocks noChangeShapeType="1"/>
            </p:cNvSpPr>
            <p:nvPr/>
          </p:nvSpPr>
          <p:spPr bwMode="auto">
            <a:xfrm>
              <a:off x="2337" y="2787"/>
              <a:ext cx="228" cy="0"/>
            </a:xfrm>
            <a:prstGeom prst="line">
              <a:avLst/>
            </a:prstGeom>
            <a:noFill/>
            <a:ln w="190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82" name="Line 58"/>
            <p:cNvSpPr>
              <a:spLocks noChangeShapeType="1"/>
            </p:cNvSpPr>
            <p:nvPr/>
          </p:nvSpPr>
          <p:spPr bwMode="auto">
            <a:xfrm>
              <a:off x="2343" y="2793"/>
              <a:ext cx="210" cy="498"/>
            </a:xfrm>
            <a:prstGeom prst="line">
              <a:avLst/>
            </a:prstGeom>
            <a:noFill/>
            <a:ln w="190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83" name="Text Box 59"/>
            <p:cNvSpPr txBox="1">
              <a:spLocks noChangeArrowheads="1"/>
            </p:cNvSpPr>
            <p:nvPr/>
          </p:nvSpPr>
          <p:spPr bwMode="auto">
            <a:xfrm>
              <a:off x="2321" y="1490"/>
              <a:ext cx="198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i="1" smtClean="0">
                  <a:solidFill>
                    <a:srgbClr val="CC0000"/>
                  </a:solidFill>
                </a:rPr>
                <a:t>one large datagram becomes</a:t>
              </a:r>
            </a:p>
            <a:p>
              <a:pPr>
                <a:defRPr/>
              </a:pPr>
              <a:r>
                <a:rPr lang="en-US" i="1" smtClean="0">
                  <a:solidFill>
                    <a:srgbClr val="CC0000"/>
                  </a:solidFill>
                </a:rPr>
                <a:t>several smaller datagrams</a:t>
              </a:r>
            </a:p>
          </p:txBody>
        </p:sp>
      </p:grpSp>
      <p:sp>
        <p:nvSpPr>
          <p:cNvPr id="36870" name="Rectangle 60"/>
          <p:cNvSpPr>
            <a:spLocks noChangeArrowheads="1"/>
          </p:cNvSpPr>
          <p:nvPr/>
        </p:nvSpPr>
        <p:spPr bwMode="auto">
          <a:xfrm>
            <a:off x="331788" y="1801813"/>
            <a:ext cx="2830512" cy="1677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buFont typeface="Wingdings" charset="0"/>
              <a:buNone/>
              <a:defRPr/>
            </a:pPr>
            <a:r>
              <a:rPr lang="en-US" sz="2800" i="1">
                <a:solidFill>
                  <a:srgbClr val="CC0000"/>
                </a:solidFill>
                <a:latin typeface="Gill Sans MT" charset="0"/>
                <a:ea typeface="ＭＳ Ｐゴシック" charset="0"/>
              </a:rPr>
              <a:t>example:</a:t>
            </a:r>
          </a:p>
          <a:p>
            <a:pPr marL="342900" indent="-342900">
              <a:lnSpc>
                <a:spcPct val="85000"/>
              </a:lnSpc>
              <a:spcBef>
                <a:spcPct val="20000"/>
              </a:spcBef>
              <a:buClr>
                <a:srgbClr val="000099"/>
              </a:buClr>
              <a:buSzPct val="65000"/>
              <a:buFont typeface="Wingdings" charset="0"/>
              <a:buChar char="v"/>
              <a:defRPr/>
            </a:pPr>
            <a:r>
              <a:rPr lang="en-US" sz="2000">
                <a:latin typeface="Gill Sans MT" charset="0"/>
                <a:ea typeface="ＭＳ Ｐゴシック" charset="0"/>
              </a:rPr>
              <a:t>4000 byte datagram</a:t>
            </a:r>
          </a:p>
          <a:p>
            <a:pPr marL="342900" indent="-342900">
              <a:lnSpc>
                <a:spcPct val="85000"/>
              </a:lnSpc>
              <a:spcBef>
                <a:spcPct val="20000"/>
              </a:spcBef>
              <a:buClr>
                <a:srgbClr val="000099"/>
              </a:buClr>
              <a:buSzPct val="65000"/>
              <a:buFont typeface="Wingdings" charset="0"/>
              <a:buChar char="v"/>
              <a:defRPr/>
            </a:pPr>
            <a:r>
              <a:rPr lang="en-US" sz="2000">
                <a:latin typeface="Gill Sans MT" charset="0"/>
                <a:ea typeface="ＭＳ Ｐゴシック" charset="0"/>
              </a:rPr>
              <a:t>MTU = 1500 bytes</a:t>
            </a:r>
          </a:p>
          <a:p>
            <a:pPr marL="342900" indent="-342900">
              <a:lnSpc>
                <a:spcPct val="85000"/>
              </a:lnSpc>
              <a:spcBef>
                <a:spcPct val="20000"/>
              </a:spcBef>
              <a:buClr>
                <a:srgbClr val="000099"/>
              </a:buClr>
              <a:buSzPct val="65000"/>
              <a:buFont typeface="Wingdings" charset="0"/>
              <a:buChar char="v"/>
              <a:defRPr/>
            </a:pPr>
            <a:endParaRPr lang="en-US" sz="2000">
              <a:latin typeface="Gill Sans MT" charset="0"/>
              <a:ea typeface="ＭＳ Ｐゴシック" charset="0"/>
            </a:endParaRPr>
          </a:p>
        </p:txBody>
      </p:sp>
      <p:sp>
        <p:nvSpPr>
          <p:cNvPr id="577597" name="Text Box 61"/>
          <p:cNvSpPr txBox="1">
            <a:spLocks noChangeArrowheads="1"/>
          </p:cNvSpPr>
          <p:nvPr/>
        </p:nvSpPr>
        <p:spPr bwMode="auto">
          <a:xfrm>
            <a:off x="1042988" y="3238500"/>
            <a:ext cx="1606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1480 bytes in </a:t>
            </a:r>
            <a:br>
              <a:rPr lang="en-US" smtClean="0"/>
            </a:br>
            <a:r>
              <a:rPr lang="en-US" smtClean="0"/>
              <a:t>data field</a:t>
            </a:r>
          </a:p>
        </p:txBody>
      </p:sp>
      <p:sp>
        <p:nvSpPr>
          <p:cNvPr id="577599" name="Text Box 63"/>
          <p:cNvSpPr txBox="1">
            <a:spLocks noChangeArrowheads="1"/>
          </p:cNvSpPr>
          <p:nvPr/>
        </p:nvSpPr>
        <p:spPr bwMode="auto">
          <a:xfrm>
            <a:off x="1504950" y="4071938"/>
            <a:ext cx="9461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smtClean="0"/>
              <a:t>offset =</a:t>
            </a:r>
          </a:p>
          <a:p>
            <a:pPr>
              <a:defRPr/>
            </a:pPr>
            <a:r>
              <a:rPr lang="en-US" smtClean="0"/>
              <a:t>1480/8 </a:t>
            </a:r>
          </a:p>
        </p:txBody>
      </p:sp>
      <p:sp>
        <p:nvSpPr>
          <p:cNvPr id="36873" name="Rectangle 66"/>
          <p:cNvSpPr>
            <a:spLocks noGrp="1" noChangeArrowheads="1"/>
          </p:cNvSpPr>
          <p:nvPr>
            <p:ph type="title"/>
          </p:nvPr>
        </p:nvSpPr>
        <p:spPr>
          <a:xfrm>
            <a:off x="533400" y="185738"/>
            <a:ext cx="7772400" cy="930275"/>
          </a:xfrm>
        </p:spPr>
        <p:txBody>
          <a:bodyPr/>
          <a:lstStyle/>
          <a:p>
            <a:pPr>
              <a:defRPr/>
            </a:pPr>
            <a:r>
              <a:rPr lang="en-US">
                <a:cs typeface="+mj-cs"/>
              </a:rPr>
              <a:t>IP fragmentation, reassembly</a:t>
            </a:r>
          </a:p>
        </p:txBody>
      </p:sp>
      <p:pic>
        <p:nvPicPr>
          <p:cNvPr id="52233" name="Picture 67" descr="underline_base"/>
          <p:cNvPicPr>
            <a:picLocks noChangeArrowheads="1"/>
          </p:cNvPicPr>
          <p:nvPr/>
        </p:nvPicPr>
        <p:blipFill>
          <a:blip r:embed="rId2"/>
          <a:srcRect/>
          <a:stretch>
            <a:fillRect/>
          </a:stretch>
        </p:blipFill>
        <p:spPr bwMode="auto">
          <a:xfrm>
            <a:off x="581025" y="881063"/>
            <a:ext cx="6856413" cy="173037"/>
          </a:xfrm>
          <a:prstGeom prst="rect">
            <a:avLst/>
          </a:prstGeom>
          <a:noFill/>
          <a:ln w="9525">
            <a:noFill/>
            <a:miter lim="800000"/>
            <a:headEnd/>
            <a:tailEnd/>
          </a:ln>
        </p:spPr>
      </p:pic>
      <p:sp>
        <p:nvSpPr>
          <p:cNvPr id="577604" name="Line 68"/>
          <p:cNvSpPr>
            <a:spLocks noChangeShapeType="1"/>
          </p:cNvSpPr>
          <p:nvPr/>
        </p:nvSpPr>
        <p:spPr bwMode="auto">
          <a:xfrm>
            <a:off x="1985963" y="3590925"/>
            <a:ext cx="2619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577605" name="Line 69"/>
          <p:cNvSpPr>
            <a:spLocks noChangeShapeType="1"/>
          </p:cNvSpPr>
          <p:nvPr/>
        </p:nvSpPr>
        <p:spPr bwMode="auto">
          <a:xfrm flipH="1">
            <a:off x="2319338" y="4394200"/>
            <a:ext cx="46720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7597"/>
                                        </p:tgtEl>
                                        <p:attrNameLst>
                                          <p:attrName>style.visibility</p:attrName>
                                        </p:attrNameLst>
                                      </p:cBhvr>
                                      <p:to>
                                        <p:strVal val="visible"/>
                                      </p:to>
                                    </p:set>
                                    <p:animEffect transition="in" filter="dissolve">
                                      <p:cBhvr>
                                        <p:cTn id="12" dur="500"/>
                                        <p:tgtEl>
                                          <p:spTgt spid="577597"/>
                                        </p:tgtEl>
                                      </p:cBhvr>
                                    </p:animEffect>
                                  </p:childTnLst>
                                </p:cTn>
                              </p:par>
                              <p:par>
                                <p:cTn id="13" presetID="9" presetClass="entr" presetSubtype="0" fill="hold" nodeType="withEffect">
                                  <p:stCondLst>
                                    <p:cond delay="0"/>
                                  </p:stCondLst>
                                  <p:childTnLst>
                                    <p:set>
                                      <p:cBhvr>
                                        <p:cTn id="14" dur="1" fill="hold">
                                          <p:stCondLst>
                                            <p:cond delay="0"/>
                                          </p:stCondLst>
                                        </p:cTn>
                                        <p:tgtEl>
                                          <p:spTgt spid="577604"/>
                                        </p:tgtEl>
                                        <p:attrNameLst>
                                          <p:attrName>style.visibility</p:attrName>
                                        </p:attrNameLst>
                                      </p:cBhvr>
                                      <p:to>
                                        <p:strVal val="visible"/>
                                      </p:to>
                                    </p:set>
                                    <p:animEffect transition="in" filter="dissolve">
                                      <p:cBhvr>
                                        <p:cTn id="15" dur="500"/>
                                        <p:tgtEl>
                                          <p:spTgt spid="5776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7599"/>
                                        </p:tgtEl>
                                        <p:attrNameLst>
                                          <p:attrName>style.visibility</p:attrName>
                                        </p:attrNameLst>
                                      </p:cBhvr>
                                      <p:to>
                                        <p:strVal val="visible"/>
                                      </p:to>
                                    </p:set>
                                    <p:animEffect transition="in" filter="dissolve">
                                      <p:cBhvr>
                                        <p:cTn id="20" dur="500"/>
                                        <p:tgtEl>
                                          <p:spTgt spid="577599"/>
                                        </p:tgtEl>
                                      </p:cBhvr>
                                    </p:animEffect>
                                  </p:childTnLst>
                                </p:cTn>
                              </p:par>
                              <p:par>
                                <p:cTn id="21" presetID="9" presetClass="entr" presetSubtype="0" fill="hold" nodeType="withEffect">
                                  <p:stCondLst>
                                    <p:cond delay="0"/>
                                  </p:stCondLst>
                                  <p:childTnLst>
                                    <p:set>
                                      <p:cBhvr>
                                        <p:cTn id="22" dur="1" fill="hold">
                                          <p:stCondLst>
                                            <p:cond delay="0"/>
                                          </p:stCondLst>
                                        </p:cTn>
                                        <p:tgtEl>
                                          <p:spTgt spid="577605"/>
                                        </p:tgtEl>
                                        <p:attrNameLst>
                                          <p:attrName>style.visibility</p:attrName>
                                        </p:attrNameLst>
                                      </p:cBhvr>
                                      <p:to>
                                        <p:strVal val="visible"/>
                                      </p:to>
                                    </p:set>
                                    <p:animEffect transition="in" filter="dissolve">
                                      <p:cBhvr>
                                        <p:cTn id="23" dur="500"/>
                                        <p:tgtEl>
                                          <p:spTgt spid="577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97" grpId="0"/>
      <p:bldP spid="5775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1B1AB351-2CD4-4224-BBBB-E1548AA84DD7}" type="slidenum">
              <a:rPr lang="en-US"/>
              <a:pPr/>
              <a:t>3</a:t>
            </a:fld>
            <a:endParaRPr lang="en-US"/>
          </a:p>
        </p:txBody>
      </p:sp>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4260" name="Text Box 4"/>
          <p:cNvSpPr txBox="1">
            <a:spLocks noChangeArrowheads="1"/>
          </p:cNvSpPr>
          <p:nvPr/>
        </p:nvSpPr>
        <p:spPr bwMode="auto">
          <a:xfrm>
            <a:off x="304800" y="762000"/>
            <a:ext cx="61198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20.4  </a:t>
            </a:r>
            <a:r>
              <a:rPr lang="en-US" sz="2000" i="1">
                <a:latin typeface="Times New Roman" pitchFamily="18" charset="0"/>
              </a:rPr>
              <a:t>Position of IPv4 in TCP/IP protocol suite</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4262" name="Picture 6"/>
          <p:cNvPicPr>
            <a:picLocks noChangeAspect="1" noChangeArrowheads="1"/>
          </p:cNvPicPr>
          <p:nvPr/>
        </p:nvPicPr>
        <p:blipFill>
          <a:blip r:embed="rId3"/>
          <a:srcRect/>
          <a:stretch>
            <a:fillRect/>
          </a:stretch>
        </p:blipFill>
        <p:spPr bwMode="auto">
          <a:xfrm>
            <a:off x="465138" y="1984375"/>
            <a:ext cx="7916862" cy="357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EDD686CA-D513-40FA-88F1-32BB8951889F}" type="slidenum">
              <a:rPr lang="en-US"/>
              <a:pPr/>
              <a:t>4</a:t>
            </a:fld>
            <a:endParaRPr lang="en-US"/>
          </a:p>
        </p:txBody>
      </p:sp>
      <p:sp>
        <p:nvSpPr>
          <p:cNvPr id="8652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52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304800" y="762000"/>
            <a:ext cx="41322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20.5  </a:t>
            </a:r>
            <a:r>
              <a:rPr lang="en-US" sz="2000" i="1">
                <a:latin typeface="Times New Roman" pitchFamily="18" charset="0"/>
              </a:rPr>
              <a:t>IPv4 datagram format</a:t>
            </a:r>
          </a:p>
        </p:txBody>
      </p:sp>
      <p:sp>
        <p:nvSpPr>
          <p:cNvPr id="865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5286" name="Picture 6"/>
          <p:cNvPicPr>
            <a:picLocks noChangeAspect="1" noChangeArrowheads="1"/>
          </p:cNvPicPr>
          <p:nvPr/>
        </p:nvPicPr>
        <p:blipFill>
          <a:blip r:embed="rId3"/>
          <a:srcRect/>
          <a:stretch>
            <a:fillRect/>
          </a:stretch>
        </p:blipFill>
        <p:spPr bwMode="auto">
          <a:xfrm>
            <a:off x="1362075" y="1662113"/>
            <a:ext cx="6334125" cy="4357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3F85CC63-2898-444F-B249-A6A20724AEA6}" type="slidenum">
              <a:rPr lang="en-US"/>
              <a:pPr/>
              <a:t>5</a:t>
            </a:fld>
            <a:endParaRPr lang="en-US"/>
          </a:p>
        </p:txBody>
      </p:sp>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56927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20.6  </a:t>
            </a:r>
            <a:r>
              <a:rPr lang="en-US" sz="2000" i="1">
                <a:latin typeface="Times New Roman" pitchFamily="18" charset="0"/>
              </a:rPr>
              <a:t>Service type or differentiated services</a:t>
            </a: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6310" name="Picture 6"/>
          <p:cNvPicPr>
            <a:picLocks noChangeAspect="1" noChangeArrowheads="1"/>
          </p:cNvPicPr>
          <p:nvPr/>
        </p:nvPicPr>
        <p:blipFill>
          <a:blip r:embed="rId3"/>
          <a:srcRect/>
          <a:stretch>
            <a:fillRect/>
          </a:stretch>
        </p:blipFill>
        <p:spPr bwMode="auto">
          <a:xfrm>
            <a:off x="563563" y="2727325"/>
            <a:ext cx="7742237" cy="131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E8292352-FDAA-4119-9A66-AB2A175B8D06}" type="slidenum">
              <a:rPr lang="en-US"/>
              <a:pPr/>
              <a:t>6</a:t>
            </a:fld>
            <a:endParaRPr lang="en-US"/>
          </a:p>
        </p:txBody>
      </p:sp>
      <p:sp>
        <p:nvSpPr>
          <p:cNvPr id="886786" name="Text Box 2"/>
          <p:cNvSpPr txBox="1">
            <a:spLocks noChangeArrowheads="1"/>
          </p:cNvSpPr>
          <p:nvPr/>
        </p:nvSpPr>
        <p:spPr bwMode="auto">
          <a:xfrm>
            <a:off x="2362200" y="1295400"/>
            <a:ext cx="33528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20.1  </a:t>
            </a:r>
            <a:r>
              <a:rPr lang="en-US" sz="2000" i="1">
                <a:latin typeface="Times New Roman" pitchFamily="18" charset="0"/>
              </a:rPr>
              <a:t>Types of service</a:t>
            </a:r>
          </a:p>
        </p:txBody>
      </p:sp>
      <p:pic>
        <p:nvPicPr>
          <p:cNvPr id="886788" name="Picture 4"/>
          <p:cNvPicPr>
            <a:picLocks noChangeAspect="1" noChangeArrowheads="1"/>
          </p:cNvPicPr>
          <p:nvPr/>
        </p:nvPicPr>
        <p:blipFill>
          <a:blip r:embed="rId3"/>
          <a:srcRect/>
          <a:stretch>
            <a:fillRect/>
          </a:stretch>
        </p:blipFill>
        <p:spPr bwMode="auto">
          <a:xfrm>
            <a:off x="2133600" y="1800225"/>
            <a:ext cx="5348288" cy="3586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20.</a:t>
            </a:r>
            <a:fld id="{5A835BB6-A315-4F10-BF90-D81526139325}" type="slidenum">
              <a:rPr lang="en-US"/>
              <a:pPr/>
              <a:t>7</a:t>
            </a:fld>
            <a:endParaRPr lang="en-US"/>
          </a:p>
        </p:txBody>
      </p:sp>
      <p:sp>
        <p:nvSpPr>
          <p:cNvPr id="8857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577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8577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a:t>The total length field defines the total length of the datagram including the header.</a:t>
            </a:r>
          </a:p>
        </p:txBody>
      </p:sp>
      <p:grpSp>
        <p:nvGrpSpPr>
          <p:cNvPr id="2" name="Group 12"/>
          <p:cNvGrpSpPr>
            <a:grpSpLocks/>
          </p:cNvGrpSpPr>
          <p:nvPr/>
        </p:nvGrpSpPr>
        <p:grpSpPr bwMode="auto">
          <a:xfrm>
            <a:off x="457200" y="1981200"/>
            <a:ext cx="1143000" cy="566738"/>
            <a:chOff x="1200" y="1248"/>
            <a:chExt cx="720" cy="357"/>
          </a:xfrm>
        </p:grpSpPr>
        <p:pic>
          <p:nvPicPr>
            <p:cNvPr id="88577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577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E9213C7B-CF39-43EF-B538-D270E21FE762}" type="slidenum">
              <a:rPr lang="en-US"/>
              <a:pPr/>
              <a:t>8</a:t>
            </a:fld>
            <a:endParaRPr lang="en-US"/>
          </a:p>
        </p:txBody>
      </p:sp>
      <p:sp>
        <p:nvSpPr>
          <p:cNvPr id="8683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83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8356" name="Text Box 4"/>
          <p:cNvSpPr txBox="1">
            <a:spLocks noChangeArrowheads="1"/>
          </p:cNvSpPr>
          <p:nvPr/>
        </p:nvSpPr>
        <p:spPr bwMode="auto">
          <a:xfrm>
            <a:off x="304800" y="762000"/>
            <a:ext cx="56261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20.8  </a:t>
            </a:r>
            <a:r>
              <a:rPr lang="en-US" sz="2000" i="1">
                <a:latin typeface="Times New Roman" pitchFamily="18" charset="0"/>
              </a:rPr>
              <a:t>Protocol field and encapsulated data</a:t>
            </a: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8358" name="Picture 6"/>
          <p:cNvPicPr>
            <a:picLocks noChangeAspect="1" noChangeArrowheads="1"/>
          </p:cNvPicPr>
          <p:nvPr/>
        </p:nvPicPr>
        <p:blipFill>
          <a:blip r:embed="rId3"/>
          <a:srcRect/>
          <a:stretch>
            <a:fillRect/>
          </a:stretch>
        </p:blipFill>
        <p:spPr bwMode="auto">
          <a:xfrm>
            <a:off x="514350" y="2541588"/>
            <a:ext cx="7715250" cy="2182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BE9791B4-9D19-40AE-B1DC-B9805B3BD67E}" type="slidenum">
              <a:rPr lang="en-US"/>
              <a:pPr/>
              <a:t>9</a:t>
            </a:fld>
            <a:endParaRPr lang="en-US"/>
          </a:p>
        </p:txBody>
      </p:sp>
      <p:sp>
        <p:nvSpPr>
          <p:cNvPr id="889858" name="Text Box 2"/>
          <p:cNvSpPr txBox="1">
            <a:spLocks noChangeArrowheads="1"/>
          </p:cNvSpPr>
          <p:nvPr/>
        </p:nvSpPr>
        <p:spPr bwMode="auto">
          <a:xfrm>
            <a:off x="2411413" y="1371600"/>
            <a:ext cx="3303587"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20.4  </a:t>
            </a:r>
            <a:r>
              <a:rPr lang="en-US" sz="2000" i="1">
                <a:latin typeface="Times New Roman" pitchFamily="18" charset="0"/>
              </a:rPr>
              <a:t>Protocol values</a:t>
            </a:r>
          </a:p>
        </p:txBody>
      </p:sp>
      <p:pic>
        <p:nvPicPr>
          <p:cNvPr id="889860" name="Picture 4"/>
          <p:cNvPicPr>
            <a:picLocks noChangeAspect="1" noChangeArrowheads="1"/>
          </p:cNvPicPr>
          <p:nvPr/>
        </p:nvPicPr>
        <p:blipFill>
          <a:blip r:embed="rId3"/>
          <a:srcRect/>
          <a:stretch>
            <a:fillRect/>
          </a:stretch>
        </p:blipFill>
        <p:spPr bwMode="auto">
          <a:xfrm>
            <a:off x="2111375" y="1843088"/>
            <a:ext cx="5127625" cy="3948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943</Words>
  <Application>Microsoft Office PowerPoint</Application>
  <PresentationFormat>On-screen Show (4:3)</PresentationFormat>
  <Paragraphs>213</Paragraphs>
  <Slides>25</Slides>
  <Notes>20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The Internet network layer</vt:lpstr>
      <vt:lpstr>IP datagram format</vt:lpstr>
      <vt:lpstr>IP fragmentation, reassembly</vt:lpstr>
      <vt:lpstr>IP fragmentation, reassembly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PESIT</dc:creator>
  <cp:lastModifiedBy>User</cp:lastModifiedBy>
  <cp:revision>4</cp:revision>
  <dcterms:created xsi:type="dcterms:W3CDTF">2013-02-24T10:18:35Z</dcterms:created>
  <dcterms:modified xsi:type="dcterms:W3CDTF">2015-02-08T04:53:27Z</dcterms:modified>
</cp:coreProperties>
</file>