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117A3-96DD-441F-9396-7B358026F53F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26A66-9099-4794-A354-9DE9F3A4E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01F359-7AAC-4B2C-AD6B-8DDE8F9695FC}" type="slidenum">
              <a:rPr lang="en-US"/>
              <a:pPr/>
              <a:t>1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48FB2-7EF7-4A28-A987-91676D71EAB8}" type="slidenum">
              <a:rPr lang="en-US"/>
              <a:pPr/>
              <a:t>2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E2AF6C-CF4C-4ECF-B11F-BDBEF8B2D662}" type="slidenum">
              <a:rPr lang="en-US"/>
              <a:pPr/>
              <a:t>3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1544F1-D90B-4B54-80E3-FF1129EE10E3}" type="slidenum">
              <a:rPr lang="en-US"/>
              <a:pPr/>
              <a:t>4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BC2864-1902-444D-829D-FDE560CA3BE4}" type="slidenum">
              <a:rPr lang="en-US"/>
              <a:pPr/>
              <a:t>5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69B84F-A353-470A-9616-82442957A42F}" type="slidenum">
              <a:rPr lang="en-US"/>
              <a:pPr/>
              <a:t>6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F54-53FB-41C7-A062-9EBFAAB8A6B6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0A7F-D111-43C5-BF9D-0374F1ED4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F54-53FB-41C7-A062-9EBFAAB8A6B6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0A7F-D111-43C5-BF9D-0374F1ED4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F54-53FB-41C7-A062-9EBFAAB8A6B6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0A7F-D111-43C5-BF9D-0374F1ED4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F54-53FB-41C7-A062-9EBFAAB8A6B6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0A7F-D111-43C5-BF9D-0374F1ED4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F54-53FB-41C7-A062-9EBFAAB8A6B6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0A7F-D111-43C5-BF9D-0374F1ED4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F54-53FB-41C7-A062-9EBFAAB8A6B6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0A7F-D111-43C5-BF9D-0374F1ED4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F54-53FB-41C7-A062-9EBFAAB8A6B6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0A7F-D111-43C5-BF9D-0374F1ED4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F54-53FB-41C7-A062-9EBFAAB8A6B6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0A7F-D111-43C5-BF9D-0374F1ED4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F54-53FB-41C7-A062-9EBFAAB8A6B6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0A7F-D111-43C5-BF9D-0374F1ED4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F54-53FB-41C7-A062-9EBFAAB8A6B6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0A7F-D111-43C5-BF9D-0374F1ED4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F54-53FB-41C7-A062-9EBFAAB8A6B6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0A7F-D111-43C5-BF9D-0374F1ED4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F0F54-53FB-41C7-A062-9EBFAAB8A6B6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C0A7F-D111-43C5-BF9D-0374F1ED4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4A33A565-FD6B-488A-AD29-8353FCEC77C3}" type="slidenum">
              <a:rPr lang="en-US"/>
              <a:pPr/>
              <a:t>1</a:t>
            </a:fld>
            <a:endParaRPr lang="en-US"/>
          </a:p>
        </p:txBody>
      </p:sp>
      <p:pic>
        <p:nvPicPr>
          <p:cNvPr id="23556" name="Picture 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Link layer, </a:t>
            </a:r>
            <a:r>
              <a:rPr lang="en-US" sz="4000">
                <a:cs typeface="+mj-cs"/>
              </a:rPr>
              <a:t>LAN</a:t>
            </a:r>
            <a:r>
              <a:rPr lang="en-US"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5.1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cs typeface="+mn-cs"/>
              </a:rPr>
              <a:t>5.2 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5.3</a:t>
            </a:r>
            <a:r>
              <a:rPr lang="en-US" dirty="0">
                <a:cs typeface="+mn-cs"/>
              </a:rPr>
              <a:t>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5.4</a:t>
            </a:r>
            <a:r>
              <a:rPr lang="en-US" dirty="0">
                <a:cs typeface="+mn-cs"/>
              </a:rPr>
              <a:t> </a:t>
            </a:r>
            <a:r>
              <a:rPr lang="en-US" dirty="0" smtClean="0">
                <a:cs typeface="+mn-cs"/>
              </a:rPr>
              <a:t>LANs</a:t>
            </a:r>
            <a:endParaRPr lang="en-US" dirty="0">
              <a:cs typeface="+mn-cs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addressing, ARP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Ethernet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s</a:t>
            </a:r>
            <a:r>
              <a:rPr lang="en-US" dirty="0" smtClean="0"/>
              <a:t>witches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VLANS</a:t>
            </a:r>
            <a:endParaRPr lang="en-US" dirty="0"/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5.5</a:t>
            </a:r>
            <a:r>
              <a:rPr lang="en-US" dirty="0" smtClean="0">
                <a:cs typeface="+mn-cs"/>
              </a:rPr>
              <a:t> link </a:t>
            </a:r>
            <a:r>
              <a:rPr lang="en-US" dirty="0">
                <a:cs typeface="+mn-cs"/>
              </a:rPr>
              <a:t>v</a:t>
            </a:r>
            <a:r>
              <a:rPr lang="en-US" dirty="0" smtClean="0">
                <a:cs typeface="+mn-cs"/>
              </a:rPr>
              <a:t>irtualization</a:t>
            </a:r>
            <a:r>
              <a:rPr lang="en-US" dirty="0">
                <a:cs typeface="+mn-cs"/>
              </a:rPr>
              <a:t>: </a:t>
            </a:r>
            <a:r>
              <a:rPr lang="en-US" dirty="0" smtClean="0"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5.6</a:t>
            </a:r>
            <a:r>
              <a:rPr lang="en-US" dirty="0" smtClean="0">
                <a:cs typeface="+mn-cs"/>
              </a:rPr>
              <a:t> data center networking</a:t>
            </a:r>
            <a:endParaRPr lang="en-US" dirty="0"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cs typeface="+mn-cs"/>
              </a:rPr>
              <a:t>5.7</a:t>
            </a:r>
            <a:r>
              <a:rPr lang="en-US" dirty="0" smtClean="0">
                <a:cs typeface="+mn-cs"/>
              </a:rPr>
              <a:t> </a:t>
            </a:r>
            <a:r>
              <a:rPr lang="en-US" dirty="0"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0DB71F30-027D-46C4-8F7B-658BD13A0898}" type="slidenum">
              <a:rPr lang="en-US"/>
              <a:pPr/>
              <a:t>2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4475"/>
            <a:ext cx="7772400" cy="1016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Error detection</a:t>
            </a:r>
          </a:p>
        </p:txBody>
      </p:sp>
      <p:pic>
        <p:nvPicPr>
          <p:cNvPr id="24581" name="Picture 3" descr="521 Error Detec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5900" y="3322638"/>
            <a:ext cx="5670550" cy="310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533400" y="1312863"/>
            <a:ext cx="8331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0">
                <a:latin typeface="Arial" pitchFamily="34" charset="0"/>
              </a:rPr>
              <a:t>EDC= Error Detection and Correction bits (redundancy)</a:t>
            </a:r>
          </a:p>
          <a:p>
            <a:r>
              <a:rPr lang="en-US" sz="2000" i="0">
                <a:latin typeface="Arial" pitchFamily="34" charset="0"/>
              </a:rPr>
              <a:t>D    = Data protected by error checking, may include header fields </a:t>
            </a:r>
            <a:br>
              <a:rPr lang="en-US" sz="2000" i="0">
                <a:latin typeface="Arial" pitchFamily="34" charset="0"/>
              </a:rPr>
            </a:br>
            <a:endParaRPr lang="en-US" sz="2000" i="0">
              <a:latin typeface="Arial" pitchFamily="34" charset="0"/>
            </a:endParaRPr>
          </a:p>
          <a:p>
            <a:pPr>
              <a:buFontTx/>
              <a:buChar char="•"/>
            </a:pPr>
            <a:r>
              <a:rPr lang="en-US" sz="2000" i="0">
                <a:latin typeface="Arial" pitchFamily="34" charset="0"/>
              </a:rPr>
              <a:t> Error detection not 100% reliable!</a:t>
            </a:r>
          </a:p>
          <a:p>
            <a:pPr lvl="1">
              <a:buFontTx/>
              <a:buChar char="•"/>
            </a:pPr>
            <a:r>
              <a:rPr lang="en-US" sz="2000" i="0">
                <a:latin typeface="Arial" pitchFamily="34" charset="0"/>
              </a:rPr>
              <a:t> protocol may miss some errors, but rarely</a:t>
            </a:r>
          </a:p>
          <a:p>
            <a:pPr lvl="1">
              <a:buFontTx/>
              <a:buChar char="•"/>
            </a:pPr>
            <a:r>
              <a:rPr lang="en-US" sz="2000" i="0">
                <a:latin typeface="Arial" pitchFamily="34" charset="0"/>
              </a:rPr>
              <a:t> larger EDC field yields better detection and correction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384800" y="3916363"/>
            <a:ext cx="176213" cy="193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4773613" y="3873500"/>
            <a:ext cx="942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0">
                <a:latin typeface="Arial" pitchFamily="34" charset="0"/>
              </a:rPr>
              <a:t>otherwise</a:t>
            </a:r>
          </a:p>
        </p:txBody>
      </p:sp>
      <p:pic>
        <p:nvPicPr>
          <p:cNvPr id="24585" name="Picture 7" descr="underline_base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200" y="955675"/>
            <a:ext cx="4113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C96927BA-5C6B-4257-BAC0-E78EF435DCBB}" type="slidenum">
              <a:rPr lang="en-US"/>
              <a:pPr/>
              <a:t>3</a:t>
            </a:fld>
            <a:endParaRPr lang="en-US"/>
          </a:p>
        </p:txBody>
      </p:sp>
      <p:pic>
        <p:nvPicPr>
          <p:cNvPr id="25604" name="Picture 11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150" y="936625"/>
            <a:ext cx="3656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85750"/>
            <a:ext cx="5334000" cy="8382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Parity checking</a:t>
            </a:r>
          </a:p>
        </p:txBody>
      </p:sp>
      <p:pic>
        <p:nvPicPr>
          <p:cNvPr id="25606" name="Picture 3" descr="522 Single Bit Parit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2475" y="2727325"/>
            <a:ext cx="260985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661988" y="1416050"/>
            <a:ext cx="2819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3363" indent="-233363"/>
            <a:r>
              <a:rPr lang="en-US" sz="2400">
                <a:solidFill>
                  <a:srgbClr val="CC0000"/>
                </a:solidFill>
                <a:latin typeface="Arial" pitchFamily="34" charset="0"/>
              </a:rPr>
              <a:t>single bit parity:</a:t>
            </a:r>
            <a:r>
              <a:rPr lang="en-US" sz="2400" b="1">
                <a:solidFill>
                  <a:srgbClr val="CC0000"/>
                </a:solidFill>
                <a:latin typeface="Arial" pitchFamily="34" charset="0"/>
              </a:rPr>
              <a:t> </a:t>
            </a:r>
          </a:p>
          <a:p>
            <a:pPr marL="233363" indent="-233363"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000">
                <a:latin typeface="Arial" pitchFamily="34" charset="0"/>
              </a:rPr>
              <a:t>d</a:t>
            </a:r>
            <a:r>
              <a:rPr lang="en-US" sz="2000" i="0">
                <a:latin typeface="Arial" pitchFamily="34" charset="0"/>
              </a:rPr>
              <a:t>etect single bit errors</a:t>
            </a:r>
          </a:p>
        </p:txBody>
      </p:sp>
      <p:pic>
        <p:nvPicPr>
          <p:cNvPr id="25608" name="Picture 5" descr="523 Double Bit Parit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40213" y="2327275"/>
            <a:ext cx="37512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9" name="Text Box 6"/>
          <p:cNvSpPr txBox="1">
            <a:spLocks noChangeArrowheads="1"/>
          </p:cNvSpPr>
          <p:nvPr/>
        </p:nvSpPr>
        <p:spPr bwMode="auto">
          <a:xfrm>
            <a:off x="3825875" y="1409700"/>
            <a:ext cx="4235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  <a:latin typeface="Arial" pitchFamily="34" charset="0"/>
              </a:rPr>
              <a:t>two-dimensional bit parity:</a:t>
            </a:r>
          </a:p>
          <a:p>
            <a:pPr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000" i="0">
                <a:latin typeface="Arial" pitchFamily="34" charset="0"/>
              </a:rPr>
              <a:t> detect and correct single bit errors</a:t>
            </a:r>
          </a:p>
        </p:txBody>
      </p:sp>
      <p:sp>
        <p:nvSpPr>
          <p:cNvPr id="25610" name="Oval 7"/>
          <p:cNvSpPr>
            <a:spLocks noChangeArrowheads="1"/>
          </p:cNvSpPr>
          <p:nvPr/>
        </p:nvSpPr>
        <p:spPr bwMode="auto">
          <a:xfrm>
            <a:off x="4572000" y="5338763"/>
            <a:ext cx="163513" cy="21113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Oval 9"/>
          <p:cNvSpPr>
            <a:spLocks noChangeArrowheads="1"/>
          </p:cNvSpPr>
          <p:nvPr/>
        </p:nvSpPr>
        <p:spPr bwMode="auto">
          <a:xfrm>
            <a:off x="6248400" y="5334000"/>
            <a:ext cx="147638" cy="2079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TextBox 1"/>
          <p:cNvSpPr txBox="1">
            <a:spLocks noChangeArrowheads="1"/>
          </p:cNvSpPr>
          <p:nvPr/>
        </p:nvSpPr>
        <p:spPr bwMode="auto">
          <a:xfrm>
            <a:off x="4503738" y="5241925"/>
            <a:ext cx="307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25613" name="TextBox 13"/>
          <p:cNvSpPr txBox="1">
            <a:spLocks noChangeArrowheads="1"/>
          </p:cNvSpPr>
          <p:nvPr/>
        </p:nvSpPr>
        <p:spPr bwMode="auto">
          <a:xfrm>
            <a:off x="6162675" y="5232400"/>
            <a:ext cx="307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DAD12BBF-E7FC-48DC-B785-08246ADC6B99}" type="slidenum">
              <a:rPr lang="en-US"/>
              <a:pPr/>
              <a:t>4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3838"/>
            <a:ext cx="7772400" cy="1014412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Internet checksum </a:t>
            </a:r>
            <a:r>
              <a:rPr lang="en-US" sz="3600">
                <a:cs typeface="+mj-cs"/>
              </a:rPr>
              <a:t>(review)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2625" y="2519363"/>
            <a:ext cx="3657600" cy="3495675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charset="-128"/>
              </a:rPr>
              <a:t>sender: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ea typeface="ＭＳ Ｐゴシック" charset="-128"/>
              </a:rPr>
              <a:t>treat segment contents as sequence of 16-bit integers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ea typeface="ＭＳ Ｐゴシック" charset="-128"/>
              </a:rPr>
              <a:t>checksum: addition (1</a:t>
            </a:r>
            <a:r>
              <a:rPr lang="ja-JP" altLang="en-US" sz="2400" smtClean="0">
                <a:ea typeface="ＭＳ Ｐゴシック" charset="-128"/>
              </a:rPr>
              <a:t>’</a:t>
            </a:r>
            <a:r>
              <a:rPr lang="en-US" altLang="ja-JP" sz="2400" smtClean="0">
                <a:ea typeface="ＭＳ Ｐゴシック" charset="-128"/>
              </a:rPr>
              <a:t>s complement sum) of segment contents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ea typeface="ＭＳ Ｐゴシック" charset="-128"/>
              </a:rPr>
              <a:t>sender puts checksum value into UDP checksum field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endParaRPr lang="en-US" smtClean="0">
              <a:ea typeface="ＭＳ Ｐゴシック" charset="-128"/>
            </a:endParaRPr>
          </a:p>
          <a:p>
            <a:pPr>
              <a:lnSpc>
                <a:spcPct val="75000"/>
              </a:lnSpc>
            </a:pPr>
            <a:endParaRPr lang="en-US" smtClean="0">
              <a:ea typeface="ＭＳ Ｐゴシック" charset="-128"/>
            </a:endParaRPr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414713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receiver: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sz="2400" dirty="0">
                <a:cs typeface="+mn-cs"/>
              </a:rPr>
              <a:t>compute checksum of received segment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sz="2400" dirty="0">
                <a:cs typeface="+mn-cs"/>
              </a:rPr>
              <a:t>check if computed checksum equals checksum field value: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/>
              <a:t>NO - error detected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/>
              <a:t>YES - no error detected. </a:t>
            </a:r>
            <a:r>
              <a:rPr lang="en-US" i="1" dirty="0"/>
              <a:t>But maybe errors nonetheless?</a:t>
            </a:r>
            <a:r>
              <a:rPr lang="en-US" dirty="0"/>
              <a:t> </a:t>
            </a:r>
            <a:endParaRPr lang="en-US" sz="2000" dirty="0"/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goal:</a:t>
            </a:r>
            <a:r>
              <a:rPr lang="en-US" sz="2400" i="0">
                <a:latin typeface="Gill Sans MT" pitchFamily="34" charset="0"/>
              </a:rPr>
              <a:t> detect </a:t>
            </a:r>
            <a:r>
              <a:rPr lang="ja-JP" altLang="en-US" sz="2400" i="0">
                <a:latin typeface="Gill Sans MT" pitchFamily="34" charset="0"/>
              </a:rPr>
              <a:t>“</a:t>
            </a:r>
            <a:r>
              <a:rPr lang="en-US" altLang="ja-JP" sz="2400" i="0">
                <a:latin typeface="Gill Sans MT" pitchFamily="34" charset="0"/>
              </a:rPr>
              <a:t>errors</a:t>
            </a:r>
            <a:r>
              <a:rPr lang="ja-JP" altLang="en-US" sz="2400" i="0">
                <a:latin typeface="Gill Sans MT" pitchFamily="34" charset="0"/>
              </a:rPr>
              <a:t>”</a:t>
            </a:r>
            <a:r>
              <a:rPr lang="en-US" altLang="ja-JP" sz="2400" i="0">
                <a:latin typeface="Gill Sans MT" pitchFamily="34" charset="0"/>
              </a:rPr>
              <a:t> (e.g., flipped bits) in transmitted packet (note: used at transport layer</a:t>
            </a:r>
            <a:r>
              <a:rPr lang="en-US" altLang="ja-JP" sz="2400">
                <a:latin typeface="Gill Sans MT" pitchFamily="34" charset="0"/>
              </a:rPr>
              <a:t> only</a:t>
            </a:r>
            <a:r>
              <a:rPr lang="en-US" altLang="ja-JP" sz="2400" i="0">
                <a:latin typeface="Gill Sans MT" pitchFamily="34" charset="0"/>
              </a:rPr>
              <a:t>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400" i="0">
              <a:latin typeface="Gill Sans MT" pitchFamily="34" charset="0"/>
            </a:endParaRPr>
          </a:p>
        </p:txBody>
      </p:sp>
      <p:pic>
        <p:nvPicPr>
          <p:cNvPr id="26632" name="Picture 8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" y="962025"/>
            <a:ext cx="5942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FA0A457D-A4ED-464A-BB16-4F2FD1AB3DA2}" type="slidenum">
              <a:rPr lang="en-US"/>
              <a:pPr/>
              <a:t>5</a:t>
            </a:fld>
            <a:endParaRPr lang="en-US"/>
          </a:p>
        </p:txBody>
      </p:sp>
      <p:pic>
        <p:nvPicPr>
          <p:cNvPr id="27652" name="Picture 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275" y="922338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11138"/>
            <a:ext cx="8231188" cy="1004887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Cyclic redundancy check</a:t>
            </a:r>
            <a:endParaRPr lang="en-US" sz="4800">
              <a:cs typeface="+mj-cs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319213"/>
            <a:ext cx="7772400" cy="3360737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more powerful error-detection coding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view data bits, </a:t>
            </a:r>
            <a:r>
              <a:rPr lang="en-US" sz="2400">
                <a:solidFill>
                  <a:srgbClr val="CC0000"/>
                </a:solidFill>
                <a:cs typeface="+mn-cs"/>
              </a:rPr>
              <a:t>D</a:t>
            </a:r>
            <a:r>
              <a:rPr lang="en-US" sz="2400">
                <a:cs typeface="+mn-cs"/>
              </a:rPr>
              <a:t>, as a binary number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choose r+1 bit pattern (generator), </a:t>
            </a:r>
            <a:r>
              <a:rPr lang="en-US" sz="2400">
                <a:solidFill>
                  <a:srgbClr val="CC0000"/>
                </a:solidFill>
                <a:cs typeface="+mn-cs"/>
              </a:rPr>
              <a:t>G</a:t>
            </a:r>
            <a:r>
              <a:rPr lang="en-US" sz="2400">
                <a:cs typeface="+mn-cs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goal: choose r CRC bits, </a:t>
            </a:r>
            <a:r>
              <a:rPr lang="en-US" sz="2400">
                <a:solidFill>
                  <a:srgbClr val="CC0000"/>
                </a:solidFill>
                <a:cs typeface="+mn-cs"/>
              </a:rPr>
              <a:t>R</a:t>
            </a:r>
            <a:r>
              <a:rPr lang="en-US" sz="2400">
                <a:cs typeface="+mn-cs"/>
              </a:rPr>
              <a:t>, such that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 &lt;D,R&gt; exactly divisible by G (modulo 2)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receiver knows G, divides &lt;D,R&gt; by G.  If non-zero remainder: error detected!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can detect all burst errors less than r+1 bits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widely used in practice (Ethernet, 802.11 WiFi, ATM)</a:t>
            </a:r>
          </a:p>
        </p:txBody>
      </p:sp>
      <p:pic>
        <p:nvPicPr>
          <p:cNvPr id="27655" name="Picture 4" descr="524 CRC cod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4950" y="4743450"/>
            <a:ext cx="5738813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1987C5C4-435B-4055-A664-479C02CF3A62}" type="slidenum">
              <a:rPr lang="en-US"/>
              <a:pPr/>
              <a:t>6</a:t>
            </a:fld>
            <a:endParaRPr lang="en-US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285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CRC example</a:t>
            </a:r>
            <a:endParaRPr lang="en-US">
              <a:cs typeface="+mj-cs"/>
            </a:endParaRP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81025" y="1447800"/>
            <a:ext cx="3711575" cy="3244850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>
                <a:solidFill>
                  <a:srgbClr val="000099"/>
                </a:solidFill>
                <a:cs typeface="+mn-cs"/>
              </a:rPr>
              <a:t>want:</a:t>
            </a:r>
            <a:endParaRPr lang="en-US" sz="3200">
              <a:solidFill>
                <a:srgbClr val="000099"/>
              </a:solidFill>
              <a:cs typeface="+mn-cs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/>
              <a:t>D</a:t>
            </a:r>
            <a:r>
              <a:rPr lang="en-US" sz="2800" baseline="26000"/>
              <a:t>.</a:t>
            </a:r>
            <a:r>
              <a:rPr lang="en-US" sz="2800"/>
              <a:t>2</a:t>
            </a:r>
            <a:r>
              <a:rPr lang="en-US" sz="2800" baseline="30000"/>
              <a:t>r</a:t>
            </a:r>
            <a:r>
              <a:rPr lang="en-US" sz="2800"/>
              <a:t> XOR R = nG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>
                <a:solidFill>
                  <a:srgbClr val="000099"/>
                </a:solidFill>
                <a:cs typeface="+mn-cs"/>
              </a:rPr>
              <a:t>equivalently:</a:t>
            </a:r>
            <a:endParaRPr lang="en-US" sz="3200">
              <a:solidFill>
                <a:srgbClr val="000099"/>
              </a:solidFill>
              <a:cs typeface="+mn-cs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/>
              <a:t>D</a:t>
            </a:r>
            <a:r>
              <a:rPr lang="en-US" sz="2800" baseline="26000"/>
              <a:t>.</a:t>
            </a:r>
            <a:r>
              <a:rPr lang="en-US" sz="2800"/>
              <a:t>2</a:t>
            </a:r>
            <a:r>
              <a:rPr lang="en-US" sz="2800" baseline="30000"/>
              <a:t>r</a:t>
            </a:r>
            <a:r>
              <a:rPr lang="en-US" sz="2800"/>
              <a:t> = nG XOR R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>
                <a:solidFill>
                  <a:srgbClr val="000099"/>
                </a:solidFill>
                <a:cs typeface="+mn-cs"/>
              </a:rPr>
              <a:t>equivalently:</a:t>
            </a:r>
            <a:r>
              <a:rPr lang="en-US">
                <a:cs typeface="+mn-cs"/>
              </a:rPr>
              <a:t> 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>
                <a:cs typeface="+mn-cs"/>
              </a:rPr>
              <a:t>    if we divide D</a:t>
            </a:r>
            <a:r>
              <a:rPr lang="en-US" baseline="26000">
                <a:cs typeface="+mn-cs"/>
              </a:rPr>
              <a:t>.</a:t>
            </a:r>
            <a:r>
              <a:rPr lang="en-US">
                <a:cs typeface="+mn-cs"/>
              </a:rPr>
              <a:t>2</a:t>
            </a:r>
            <a:r>
              <a:rPr lang="en-US" baseline="30000">
                <a:cs typeface="+mn-cs"/>
              </a:rPr>
              <a:t>r</a:t>
            </a:r>
            <a:r>
              <a:rPr lang="en-US">
                <a:cs typeface="+mn-cs"/>
              </a:rPr>
              <a:t> by G, want remainder R to satisfy:</a:t>
            </a:r>
            <a:endParaRPr lang="en-US" sz="3200">
              <a:cs typeface="+mn-cs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1227138" y="4957763"/>
            <a:ext cx="3767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Arial" pitchFamily="34" charset="0"/>
              </a:rPr>
              <a:t>R</a:t>
            </a:r>
            <a:r>
              <a:rPr lang="en-US">
                <a:latin typeface="Arial" pitchFamily="34" charset="0"/>
              </a:rPr>
              <a:t> = remainder[           ]</a:t>
            </a:r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2641600" y="4797425"/>
            <a:ext cx="1336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Arial" pitchFamily="34" charset="0"/>
              </a:rPr>
              <a:t>D</a:t>
            </a:r>
            <a:r>
              <a:rPr lang="en-US" sz="2400" baseline="26000">
                <a:latin typeface="Arial" pitchFamily="34" charset="0"/>
              </a:rPr>
              <a:t>.</a:t>
            </a:r>
            <a:r>
              <a:rPr lang="en-US" sz="2400">
                <a:latin typeface="Arial" pitchFamily="34" charset="0"/>
              </a:rPr>
              <a:t>2</a:t>
            </a:r>
            <a:r>
              <a:rPr lang="en-US" sz="2400" baseline="30000">
                <a:latin typeface="Arial" pitchFamily="34" charset="0"/>
              </a:rPr>
              <a:t>r</a:t>
            </a:r>
          </a:p>
          <a:p>
            <a:pPr algn="ctr"/>
            <a:r>
              <a:rPr lang="en-US" sz="2400">
                <a:latin typeface="Arial" pitchFamily="34" charset="0"/>
              </a:rPr>
              <a:t>G</a:t>
            </a:r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2984500" y="5213350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1055688" y="4622800"/>
            <a:ext cx="3201987" cy="11906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8682" name="Picture 9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3" y="914400"/>
            <a:ext cx="2970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3" name="TextBox 11"/>
          <p:cNvSpPr txBox="1">
            <a:spLocks noChangeArrowheads="1"/>
          </p:cNvSpPr>
          <p:nvPr/>
        </p:nvSpPr>
        <p:spPr bwMode="auto">
          <a:xfrm>
            <a:off x="5781675" y="2143125"/>
            <a:ext cx="923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>
                <a:latin typeface="Courier" charset="0"/>
              </a:rPr>
              <a:t>1001</a:t>
            </a:r>
          </a:p>
        </p:txBody>
      </p:sp>
      <p:sp>
        <p:nvSpPr>
          <p:cNvPr id="28684" name="TextBox 12"/>
          <p:cNvSpPr txBox="1">
            <a:spLocks noChangeArrowheads="1"/>
          </p:cNvSpPr>
          <p:nvPr/>
        </p:nvSpPr>
        <p:spPr bwMode="auto">
          <a:xfrm>
            <a:off x="6629400" y="2144713"/>
            <a:ext cx="18462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>
                <a:latin typeface="Courier" charset="0"/>
              </a:rPr>
              <a:t>101110000</a:t>
            </a:r>
          </a:p>
        </p:txBody>
      </p:sp>
      <p:sp>
        <p:nvSpPr>
          <p:cNvPr id="14" name="Freeform 13"/>
          <p:cNvSpPr/>
          <p:nvPr/>
        </p:nvSpPr>
        <p:spPr>
          <a:xfrm>
            <a:off x="6616700" y="2257425"/>
            <a:ext cx="1690688" cy="228600"/>
          </a:xfrm>
          <a:custGeom>
            <a:avLst/>
            <a:gdLst>
              <a:gd name="connsiteX0" fmla="*/ 635000 w 635000"/>
              <a:gd name="connsiteY0" fmla="*/ 0 h 254000"/>
              <a:gd name="connsiteX1" fmla="*/ 23091 w 635000"/>
              <a:gd name="connsiteY1" fmla="*/ 34637 h 254000"/>
              <a:gd name="connsiteX2" fmla="*/ 173181 w 635000"/>
              <a:gd name="connsiteY2" fmla="*/ 161637 h 254000"/>
              <a:gd name="connsiteX3" fmla="*/ 0 w 635000"/>
              <a:gd name="connsiteY3" fmla="*/ 254000 h 254000"/>
              <a:gd name="connsiteX0" fmla="*/ 635000 w 635000"/>
              <a:gd name="connsiteY0" fmla="*/ 0 h 254000"/>
              <a:gd name="connsiteX1" fmla="*/ 23091 w 635000"/>
              <a:gd name="connsiteY1" fmla="*/ 34637 h 254000"/>
              <a:gd name="connsiteX2" fmla="*/ 173181 w 635000"/>
              <a:gd name="connsiteY2" fmla="*/ 161637 h 254000"/>
              <a:gd name="connsiteX3" fmla="*/ 0 w 635000"/>
              <a:gd name="connsiteY3" fmla="*/ 254000 h 254000"/>
              <a:gd name="connsiteX0" fmla="*/ 635000 w 635000"/>
              <a:gd name="connsiteY0" fmla="*/ 11561 h 265561"/>
              <a:gd name="connsiteX1" fmla="*/ 74590 w 635000"/>
              <a:gd name="connsiteY1" fmla="*/ 11044 h 265561"/>
              <a:gd name="connsiteX2" fmla="*/ 173181 w 635000"/>
              <a:gd name="connsiteY2" fmla="*/ 173198 h 265561"/>
              <a:gd name="connsiteX3" fmla="*/ 0 w 635000"/>
              <a:gd name="connsiteY3" fmla="*/ 265561 h 265561"/>
              <a:gd name="connsiteX0" fmla="*/ 635000 w 635000"/>
              <a:gd name="connsiteY0" fmla="*/ 517 h 254517"/>
              <a:gd name="connsiteX1" fmla="*/ 74590 w 635000"/>
              <a:gd name="connsiteY1" fmla="*/ 0 h 254517"/>
              <a:gd name="connsiteX2" fmla="*/ 173181 w 635000"/>
              <a:gd name="connsiteY2" fmla="*/ 162154 h 254517"/>
              <a:gd name="connsiteX3" fmla="*/ 0 w 635000"/>
              <a:gd name="connsiteY3" fmla="*/ 254517 h 254517"/>
              <a:gd name="connsiteX0" fmla="*/ 635000 w 635000"/>
              <a:gd name="connsiteY0" fmla="*/ 517 h 254517"/>
              <a:gd name="connsiteX1" fmla="*/ 74590 w 635000"/>
              <a:gd name="connsiteY1" fmla="*/ 0 h 254517"/>
              <a:gd name="connsiteX2" fmla="*/ 110238 w 635000"/>
              <a:gd name="connsiteY2" fmla="*/ 130905 h 254517"/>
              <a:gd name="connsiteX3" fmla="*/ 0 w 635000"/>
              <a:gd name="connsiteY3" fmla="*/ 254517 h 254517"/>
              <a:gd name="connsiteX0" fmla="*/ 587177 w 587177"/>
              <a:gd name="connsiteY0" fmla="*/ 517 h 184207"/>
              <a:gd name="connsiteX1" fmla="*/ 26767 w 587177"/>
              <a:gd name="connsiteY1" fmla="*/ 0 h 184207"/>
              <a:gd name="connsiteX2" fmla="*/ 62415 w 587177"/>
              <a:gd name="connsiteY2" fmla="*/ 130905 h 184207"/>
              <a:gd name="connsiteX3" fmla="*/ 20842 w 587177"/>
              <a:gd name="connsiteY3" fmla="*/ 184207 h 184207"/>
              <a:gd name="connsiteX0" fmla="*/ 603663 w 603663"/>
              <a:gd name="connsiteY0" fmla="*/ 517 h 184207"/>
              <a:gd name="connsiteX1" fmla="*/ 43253 w 603663"/>
              <a:gd name="connsiteY1" fmla="*/ 0 h 184207"/>
              <a:gd name="connsiteX2" fmla="*/ 37328 w 603663"/>
              <a:gd name="connsiteY2" fmla="*/ 184207 h 184207"/>
              <a:gd name="connsiteX0" fmla="*/ 566335 w 566335"/>
              <a:gd name="connsiteY0" fmla="*/ 517 h 184207"/>
              <a:gd name="connsiteX1" fmla="*/ 5925 w 566335"/>
              <a:gd name="connsiteY1" fmla="*/ 0 h 184207"/>
              <a:gd name="connsiteX2" fmla="*/ 0 w 566335"/>
              <a:gd name="connsiteY2" fmla="*/ 184207 h 184207"/>
              <a:gd name="connsiteX0" fmla="*/ 566335 w 566335"/>
              <a:gd name="connsiteY0" fmla="*/ 517 h 219362"/>
              <a:gd name="connsiteX1" fmla="*/ 5925 w 566335"/>
              <a:gd name="connsiteY1" fmla="*/ 0 h 219362"/>
              <a:gd name="connsiteX2" fmla="*/ 0 w 566335"/>
              <a:gd name="connsiteY2" fmla="*/ 219362 h 219362"/>
              <a:gd name="connsiteX0" fmla="*/ 566335 w 566335"/>
              <a:gd name="connsiteY0" fmla="*/ 517 h 219362"/>
              <a:gd name="connsiteX1" fmla="*/ 5925 w 566335"/>
              <a:gd name="connsiteY1" fmla="*/ 0 h 219362"/>
              <a:gd name="connsiteX2" fmla="*/ 0 w 566335"/>
              <a:gd name="connsiteY2" fmla="*/ 219362 h 21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335" h="219362">
                <a:moveTo>
                  <a:pt x="566335" y="517"/>
                </a:moveTo>
                <a:cubicBezTo>
                  <a:pt x="298865" y="4366"/>
                  <a:pt x="396181" y="404"/>
                  <a:pt x="5925" y="0"/>
                </a:cubicBezTo>
                <a:cubicBezTo>
                  <a:pt x="37423" y="159517"/>
                  <a:pt x="26984" y="157549"/>
                  <a:pt x="0" y="219362"/>
                </a:cubicBezTo>
              </a:path>
            </a:pathLst>
          </a:custGeom>
          <a:ln w="28575">
            <a:solidFill>
              <a:schemeClr val="tx1"/>
            </a:solidFill>
          </a:ln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rgbClr val="000000"/>
                </a:solidFill>
              </a:ln>
              <a:ea typeface="ＭＳ Ｐゴシック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35750" y="2425700"/>
            <a:ext cx="923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>
                <a:latin typeface="Courier" charset="0"/>
              </a:rPr>
              <a:t>1001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172325" y="1843088"/>
            <a:ext cx="3698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>
                <a:latin typeface="Courier" charset="0"/>
              </a:rPr>
              <a:t>1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737350" y="2768600"/>
            <a:ext cx="990600" cy="461963"/>
            <a:chOff x="4230517" y="1826827"/>
            <a:chExt cx="991122" cy="461665"/>
          </a:xfrm>
        </p:grpSpPr>
        <p:cxnSp>
          <p:nvCxnSpPr>
            <p:cNvPr id="28720" name="Straight Connector 17"/>
            <p:cNvCxnSpPr>
              <a:cxnSpLocks noChangeShapeType="1"/>
            </p:cNvCxnSpPr>
            <p:nvPr/>
          </p:nvCxnSpPr>
          <p:spPr bwMode="auto">
            <a:xfrm>
              <a:off x="4230517" y="1907071"/>
              <a:ext cx="653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721" name="TextBox 18"/>
            <p:cNvSpPr txBox="1">
              <a:spLocks noChangeArrowheads="1"/>
            </p:cNvSpPr>
            <p:nvPr/>
          </p:nvSpPr>
          <p:spPr bwMode="auto">
            <a:xfrm>
              <a:off x="4482885" y="1826827"/>
              <a:ext cx="7387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0">
                  <a:latin typeface="Courier" charset="0"/>
                </a:rPr>
                <a:t>101</a:t>
              </a:r>
            </a:p>
          </p:txBody>
        </p: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350125" y="1844675"/>
            <a:ext cx="11080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>
                <a:latin typeface="Courier" charset="0"/>
              </a:rPr>
              <a:t>01000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983413" y="3038475"/>
            <a:ext cx="1485900" cy="3121025"/>
            <a:chOff x="4446331" y="2096348"/>
            <a:chExt cx="1485431" cy="3122208"/>
          </a:xfrm>
        </p:grpSpPr>
        <p:sp>
          <p:nvSpPr>
            <p:cNvPr id="28705" name="TextBox 21"/>
            <p:cNvSpPr txBox="1">
              <a:spLocks noChangeArrowheads="1"/>
            </p:cNvSpPr>
            <p:nvPr/>
          </p:nvSpPr>
          <p:spPr bwMode="auto">
            <a:xfrm>
              <a:off x="4446331" y="2096348"/>
              <a:ext cx="7387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0">
                  <a:latin typeface="Courier" charset="0"/>
                </a:rPr>
                <a:t>000</a:t>
              </a:r>
            </a:p>
          </p:txBody>
        </p:sp>
        <p:cxnSp>
          <p:nvCxnSpPr>
            <p:cNvPr id="28706" name="Straight Connector 22"/>
            <p:cNvCxnSpPr>
              <a:cxnSpLocks noChangeShapeType="1"/>
            </p:cNvCxnSpPr>
            <p:nvPr/>
          </p:nvCxnSpPr>
          <p:spPr bwMode="auto">
            <a:xfrm>
              <a:off x="4581893" y="2511452"/>
              <a:ext cx="4900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707" name="TextBox 23"/>
            <p:cNvSpPr txBox="1">
              <a:spLocks noChangeArrowheads="1"/>
            </p:cNvSpPr>
            <p:nvPr/>
          </p:nvSpPr>
          <p:spPr bwMode="auto">
            <a:xfrm>
              <a:off x="4455786" y="2432510"/>
              <a:ext cx="9234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0">
                  <a:latin typeface="Courier" charset="0"/>
                </a:rPr>
                <a:t>1010</a:t>
              </a:r>
            </a:p>
          </p:txBody>
        </p:sp>
        <p:cxnSp>
          <p:nvCxnSpPr>
            <p:cNvPr id="28708" name="Straight Connector 24"/>
            <p:cNvCxnSpPr>
              <a:cxnSpLocks noChangeShapeType="1"/>
            </p:cNvCxnSpPr>
            <p:nvPr/>
          </p:nvCxnSpPr>
          <p:spPr bwMode="auto">
            <a:xfrm>
              <a:off x="4579714" y="3114592"/>
              <a:ext cx="677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709" name="TextBox 25"/>
            <p:cNvSpPr txBox="1">
              <a:spLocks noChangeArrowheads="1"/>
            </p:cNvSpPr>
            <p:nvPr/>
          </p:nvSpPr>
          <p:spPr bwMode="auto">
            <a:xfrm>
              <a:off x="4452874" y="2693774"/>
              <a:ext cx="9234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0">
                  <a:latin typeface="Courier" charset="0"/>
                </a:rPr>
                <a:t>1001</a:t>
              </a:r>
            </a:p>
          </p:txBody>
        </p:sp>
        <p:sp>
          <p:nvSpPr>
            <p:cNvPr id="28710" name="TextBox 26"/>
            <p:cNvSpPr txBox="1">
              <a:spLocks noChangeArrowheads="1"/>
            </p:cNvSpPr>
            <p:nvPr/>
          </p:nvSpPr>
          <p:spPr bwMode="auto">
            <a:xfrm>
              <a:off x="4823179" y="3022421"/>
              <a:ext cx="7387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0">
                  <a:latin typeface="Courier" charset="0"/>
                </a:rPr>
                <a:t>010</a:t>
              </a:r>
            </a:p>
          </p:txBody>
        </p:sp>
        <p:sp>
          <p:nvSpPr>
            <p:cNvPr id="28711" name="TextBox 27"/>
            <p:cNvSpPr txBox="1">
              <a:spLocks noChangeArrowheads="1"/>
            </p:cNvSpPr>
            <p:nvPr/>
          </p:nvSpPr>
          <p:spPr bwMode="auto">
            <a:xfrm>
              <a:off x="4825243" y="3283477"/>
              <a:ext cx="7387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0">
                  <a:latin typeface="Courier" charset="0"/>
                </a:rPr>
                <a:t>000</a:t>
              </a:r>
            </a:p>
          </p:txBody>
        </p:sp>
        <p:cxnSp>
          <p:nvCxnSpPr>
            <p:cNvPr id="28712" name="Straight Connector 28"/>
            <p:cNvCxnSpPr>
              <a:cxnSpLocks noChangeShapeType="1"/>
            </p:cNvCxnSpPr>
            <p:nvPr/>
          </p:nvCxnSpPr>
          <p:spPr bwMode="auto">
            <a:xfrm>
              <a:off x="4977923" y="3695196"/>
              <a:ext cx="4900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713" name="TextBox 29"/>
            <p:cNvSpPr txBox="1">
              <a:spLocks noChangeArrowheads="1"/>
            </p:cNvSpPr>
            <p:nvPr/>
          </p:nvSpPr>
          <p:spPr bwMode="auto">
            <a:xfrm>
              <a:off x="5003562" y="3576046"/>
              <a:ext cx="7387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0">
                  <a:latin typeface="Courier" charset="0"/>
                </a:rPr>
                <a:t>100</a:t>
              </a:r>
            </a:p>
          </p:txBody>
        </p:sp>
        <p:sp>
          <p:nvSpPr>
            <p:cNvPr id="28714" name="TextBox 30"/>
            <p:cNvSpPr txBox="1">
              <a:spLocks noChangeArrowheads="1"/>
            </p:cNvSpPr>
            <p:nvPr/>
          </p:nvSpPr>
          <p:spPr bwMode="auto">
            <a:xfrm>
              <a:off x="5000652" y="3858034"/>
              <a:ext cx="7387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0">
                  <a:latin typeface="Courier" charset="0"/>
                </a:rPr>
                <a:t>000</a:t>
              </a:r>
            </a:p>
          </p:txBody>
        </p:sp>
        <p:cxnSp>
          <p:nvCxnSpPr>
            <p:cNvPr id="28715" name="Straight Connector 31"/>
            <p:cNvCxnSpPr>
              <a:cxnSpLocks noChangeShapeType="1"/>
            </p:cNvCxnSpPr>
            <p:nvPr/>
          </p:nvCxnSpPr>
          <p:spPr bwMode="auto">
            <a:xfrm>
              <a:off x="5151059" y="4272476"/>
              <a:ext cx="4900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716" name="TextBox 32"/>
            <p:cNvSpPr txBox="1">
              <a:spLocks noChangeArrowheads="1"/>
            </p:cNvSpPr>
            <p:nvPr/>
          </p:nvSpPr>
          <p:spPr bwMode="auto">
            <a:xfrm>
              <a:off x="4995881" y="4163878"/>
              <a:ext cx="9234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0">
                  <a:latin typeface="Courier" charset="0"/>
                </a:rPr>
                <a:t>1000</a:t>
              </a:r>
            </a:p>
          </p:txBody>
        </p:sp>
        <p:sp>
          <p:nvSpPr>
            <p:cNvPr id="28717" name="TextBox 33"/>
            <p:cNvSpPr txBox="1">
              <a:spLocks noChangeArrowheads="1"/>
            </p:cNvSpPr>
            <p:nvPr/>
          </p:nvSpPr>
          <p:spPr bwMode="auto">
            <a:xfrm>
              <a:off x="5008312" y="4419957"/>
              <a:ext cx="9234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0">
                  <a:latin typeface="Courier" charset="0"/>
                </a:rPr>
                <a:t>0000</a:t>
              </a:r>
            </a:p>
          </p:txBody>
        </p:sp>
        <p:cxnSp>
          <p:nvCxnSpPr>
            <p:cNvPr id="28718" name="Straight Connector 34"/>
            <p:cNvCxnSpPr>
              <a:cxnSpLocks noChangeShapeType="1"/>
            </p:cNvCxnSpPr>
            <p:nvPr/>
          </p:nvCxnSpPr>
          <p:spPr bwMode="auto">
            <a:xfrm>
              <a:off x="5131359" y="4842861"/>
              <a:ext cx="6658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719" name="TextBox 35"/>
            <p:cNvSpPr txBox="1">
              <a:spLocks noChangeArrowheads="1"/>
            </p:cNvSpPr>
            <p:nvPr/>
          </p:nvSpPr>
          <p:spPr bwMode="auto">
            <a:xfrm>
              <a:off x="4998569" y="4756891"/>
              <a:ext cx="9234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0">
                  <a:latin typeface="Courier" charset="0"/>
                </a:rPr>
                <a:t>1000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5940425" y="1409700"/>
            <a:ext cx="1900238" cy="1177925"/>
            <a:chOff x="2021840" y="3931920"/>
            <a:chExt cx="1899920" cy="1178560"/>
          </a:xfrm>
        </p:grpSpPr>
        <p:sp>
          <p:nvSpPr>
            <p:cNvPr id="28702" name="Oval 37"/>
            <p:cNvSpPr>
              <a:spLocks noChangeArrowheads="1"/>
            </p:cNvSpPr>
            <p:nvPr/>
          </p:nvSpPr>
          <p:spPr bwMode="auto">
            <a:xfrm>
              <a:off x="2753360" y="4744720"/>
              <a:ext cx="1168400" cy="365760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28703" name="Straight Connector 38"/>
            <p:cNvCxnSpPr>
              <a:cxnSpLocks noChangeShapeType="1"/>
            </p:cNvCxnSpPr>
            <p:nvPr/>
          </p:nvCxnSpPr>
          <p:spPr bwMode="auto">
            <a:xfrm>
              <a:off x="2357120" y="4257040"/>
              <a:ext cx="584904" cy="53108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</p:cxnSp>
        <p:sp>
          <p:nvSpPr>
            <p:cNvPr id="28704" name="TextBox 39"/>
            <p:cNvSpPr txBox="1">
              <a:spLocks noChangeArrowheads="1"/>
            </p:cNvSpPr>
            <p:nvPr/>
          </p:nvSpPr>
          <p:spPr bwMode="auto">
            <a:xfrm>
              <a:off x="2021840" y="3931920"/>
              <a:ext cx="5002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5005388" y="1389063"/>
            <a:ext cx="1616075" cy="1189037"/>
            <a:chOff x="2103120" y="2499360"/>
            <a:chExt cx="1615440" cy="1188720"/>
          </a:xfrm>
        </p:grpSpPr>
        <p:sp>
          <p:nvSpPr>
            <p:cNvPr id="28699" name="Oval 41"/>
            <p:cNvSpPr>
              <a:spLocks noChangeArrowheads="1"/>
            </p:cNvSpPr>
            <p:nvPr/>
          </p:nvSpPr>
          <p:spPr bwMode="auto">
            <a:xfrm>
              <a:off x="2915920" y="3322320"/>
              <a:ext cx="802640" cy="365760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28700" name="Straight Connector 42"/>
            <p:cNvCxnSpPr>
              <a:cxnSpLocks noChangeShapeType="1"/>
              <a:endCxn id="28699" idx="1"/>
            </p:cNvCxnSpPr>
            <p:nvPr/>
          </p:nvCxnSpPr>
          <p:spPr bwMode="auto">
            <a:xfrm>
              <a:off x="2448560" y="2844800"/>
              <a:ext cx="584904" cy="53108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</p:cxnSp>
        <p:sp>
          <p:nvSpPr>
            <p:cNvPr id="28701" name="TextBox 43"/>
            <p:cNvSpPr txBox="1">
              <a:spLocks noChangeArrowheads="1"/>
            </p:cNvSpPr>
            <p:nvPr/>
          </p:nvSpPr>
          <p:spPr bwMode="auto">
            <a:xfrm>
              <a:off x="2103120" y="2499360"/>
              <a:ext cx="5002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G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688138" y="4948238"/>
            <a:ext cx="2855912" cy="1863725"/>
            <a:chOff x="4124960" y="4013200"/>
            <a:chExt cx="2856746" cy="1862852"/>
          </a:xfrm>
        </p:grpSpPr>
        <p:sp>
          <p:nvSpPr>
            <p:cNvPr id="28695" name="Oval 45"/>
            <p:cNvSpPr>
              <a:spLocks noChangeArrowheads="1"/>
            </p:cNvSpPr>
            <p:nvPr/>
          </p:nvSpPr>
          <p:spPr bwMode="auto">
            <a:xfrm>
              <a:off x="4958080" y="4826000"/>
              <a:ext cx="975360" cy="365760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28696" name="Straight Connector 46"/>
            <p:cNvCxnSpPr>
              <a:cxnSpLocks noChangeShapeType="1"/>
              <a:endCxn id="28695" idx="1"/>
            </p:cNvCxnSpPr>
            <p:nvPr/>
          </p:nvCxnSpPr>
          <p:spPr bwMode="auto">
            <a:xfrm>
              <a:off x="4490720" y="4348480"/>
              <a:ext cx="610198" cy="53108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</p:cxnSp>
        <p:sp>
          <p:nvSpPr>
            <p:cNvPr id="28697" name="TextBox 47"/>
            <p:cNvSpPr txBox="1">
              <a:spLocks noChangeArrowheads="1"/>
            </p:cNvSpPr>
            <p:nvPr/>
          </p:nvSpPr>
          <p:spPr bwMode="auto">
            <a:xfrm>
              <a:off x="4124960" y="4013200"/>
              <a:ext cx="5002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28698" name="TextBox 48"/>
            <p:cNvSpPr txBox="1">
              <a:spLocks noChangeArrowheads="1"/>
            </p:cNvSpPr>
            <p:nvPr/>
          </p:nvSpPr>
          <p:spPr bwMode="auto">
            <a:xfrm>
              <a:off x="6797040" y="5506720"/>
              <a:ext cx="1846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516813" y="1373188"/>
            <a:ext cx="9509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ＭＳ Ｐゴシック" charset="0"/>
              </a:rPr>
              <a:t>r</a:t>
            </a:r>
            <a:r>
              <a:rPr lang="en-US" sz="2800" dirty="0">
                <a:solidFill>
                  <a:srgbClr val="CC0000"/>
                </a:solidFill>
                <a:latin typeface="+mn-lt"/>
                <a:ea typeface="ＭＳ Ｐゴシック" charset="0"/>
              </a:rPr>
              <a:t> </a:t>
            </a:r>
            <a:r>
              <a:rPr lang="en-US" sz="2800" dirty="0">
                <a:latin typeface="+mn-lt"/>
                <a:ea typeface="ＭＳ Ｐゴシック" charset="0"/>
              </a:rPr>
              <a:t>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357</Words>
  <Application>Microsoft Office PowerPoint</Application>
  <PresentationFormat>On-screen Show (4:3)</PresentationFormat>
  <Paragraphs>94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Link layer, LANs: outline</vt:lpstr>
      <vt:lpstr>Error detection</vt:lpstr>
      <vt:lpstr>Parity checking</vt:lpstr>
      <vt:lpstr>Internet checksum (review)</vt:lpstr>
      <vt:lpstr>Cyclic redundancy check</vt:lpstr>
      <vt:lpstr>CRC example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layer, LANs: outline</dc:title>
  <dc:creator>PESIT</dc:creator>
  <cp:lastModifiedBy>User</cp:lastModifiedBy>
  <cp:revision>3</cp:revision>
  <dcterms:created xsi:type="dcterms:W3CDTF">2013-03-29T16:50:18Z</dcterms:created>
  <dcterms:modified xsi:type="dcterms:W3CDTF">2014-03-31T06:40:29Z</dcterms:modified>
</cp:coreProperties>
</file>