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258" r:id="rId3"/>
    <p:sldId id="325" r:id="rId4"/>
    <p:sldId id="262" r:id="rId5"/>
    <p:sldId id="272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6488B-F8B9-4D61-80C5-623EC3234EA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B05EC-D944-4683-AFF3-1A1A2959F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1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58CEC-7D09-40B7-BF2B-55E4DE92A8EC}" type="slidenum">
              <a:rPr lang="en-US"/>
              <a:pPr/>
              <a:t>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98F65-2F46-44A8-B0C3-3435A0E30A41}" type="slidenum">
              <a:rPr lang="en-US"/>
              <a:pPr/>
              <a:t>3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709D7-B2DD-4C4E-8573-3B6DA95056B4}" type="slidenum">
              <a:rPr lang="en-US"/>
              <a:pPr/>
              <a:t>4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641D5-342E-4EF6-9AEB-4839225359C6}" type="slidenum">
              <a:rPr lang="en-US"/>
              <a:pPr/>
              <a:t>5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10DB1-3F30-4ED6-9F05-9CA6D1C63DF2}" type="slidenum">
              <a:rPr lang="en-US"/>
              <a:pPr/>
              <a:t>6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E93A-94AD-4D51-A39E-7485C21FC6A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D841-D35A-4DEB-B47F-58B1CA532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20774475">
            <a:off x="0" y="13716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Building Blocks </a:t>
            </a:r>
          </a:p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of </a:t>
            </a:r>
          </a:p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Local Area Networks 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F19EAE1-E3EE-4BF2-8EC6-5474A19F111E}" type="slidenum">
              <a:rPr lang="en-US"/>
              <a:pPr/>
              <a:t>2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977900"/>
            <a:ext cx="7772400" cy="231933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/>
              <a:t>Hubs are essentially physical-layer repeaters:</a:t>
            </a:r>
          </a:p>
          <a:p>
            <a:pPr lvl="1"/>
            <a:r>
              <a:rPr lang="en-US"/>
              <a:t>bits coming from one link go out all other links</a:t>
            </a:r>
          </a:p>
          <a:p>
            <a:pPr lvl="1"/>
            <a:r>
              <a:rPr lang="en-US"/>
              <a:t>at the same rate</a:t>
            </a:r>
          </a:p>
          <a:p>
            <a:pPr lvl="1"/>
            <a:r>
              <a:rPr lang="en-US"/>
              <a:t>no frame buffering</a:t>
            </a:r>
          </a:p>
          <a:p>
            <a:pPr lvl="1"/>
            <a:r>
              <a:rPr lang="en-US"/>
              <a:t>no CSMA/CD at hub: adapters detect collisions</a:t>
            </a:r>
          </a:p>
          <a:p>
            <a:pPr lvl="1"/>
            <a:r>
              <a:rPr lang="en-US"/>
              <a:t>provides net management functionality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528406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8407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p:oleObj spid="_x0000_s2050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28408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p:oleObj spid="_x0000_s2051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28409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p:oleObj spid="_x0000_s2052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28410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p:oleObj spid="_x0000_s2053" name="Clip" r:id="rId7" imgW="1305000" imgH="1085760" progId="">
                <p:embed/>
              </p:oleObj>
            </a:graphicData>
          </a:graphic>
        </p:graphicFrame>
        <p:sp>
          <p:nvSpPr>
            <p:cNvPr id="528411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2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3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4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15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6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7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8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19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twisted pair</a:t>
              </a:r>
            </a:p>
          </p:txBody>
        </p:sp>
        <p:sp>
          <p:nvSpPr>
            <p:cNvPr id="528420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8421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528422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8D9AE62-8FE7-4D92-8A1F-4D0B5FBC09FD}" type="slidenum">
              <a:rPr lang="en-US"/>
              <a:pPr/>
              <a:t>3</a:t>
            </a:fld>
            <a:endParaRPr 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  </a:t>
            </a:r>
            <a:r>
              <a:rPr lang="en-US" sz="2000" i="1">
                <a:latin typeface="Times New Roman" pitchFamily="18" charset="0"/>
              </a:rPr>
              <a:t>Five categories of connecting devices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1F0706E-6E00-4B64-97A6-0FDDF5E588AA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r>
              <a:rPr lang="en-US"/>
              <a:t>Interconnecting with hubs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104900"/>
            <a:ext cx="8383587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Backbone hub interconnects LAN segments</a:t>
            </a:r>
          </a:p>
          <a:p>
            <a:r>
              <a:rPr lang="en-US" sz="2400"/>
              <a:t>Extends max distance between nodes</a:t>
            </a:r>
          </a:p>
          <a:p>
            <a:r>
              <a:rPr lang="en-US" sz="2400"/>
              <a:t>But individual segment collision domains become one large collision domain</a:t>
            </a:r>
          </a:p>
          <a:p>
            <a:r>
              <a:rPr lang="en-US" sz="2400"/>
              <a:t>Can’t interconnect 10BaseT &amp; 100BaseT</a:t>
            </a:r>
            <a:endParaRPr 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3692525" y="5334000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1082675" y="5684838"/>
          <a:ext cx="520700" cy="376237"/>
        </p:xfrm>
        <a:graphic>
          <a:graphicData uri="http://schemas.openxmlformats.org/presentationml/2006/ole">
            <p:oleObj spid="_x0000_s3074" name="Clip" r:id="rId4" imgW="1305000" imgH="1085760" progId="">
              <p:embed/>
            </p:oleObj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4168775" y="5699125"/>
          <a:ext cx="522288" cy="376238"/>
        </p:xfrm>
        <a:graphic>
          <a:graphicData uri="http://schemas.openxmlformats.org/presentationml/2006/ole">
            <p:oleObj spid="_x0000_s3075" name="Clip" r:id="rId5" imgW="1305000" imgH="1085760" progId="">
              <p:embed/>
            </p:oleObj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5097463" y="5648325"/>
          <a:ext cx="520700" cy="376238"/>
        </p:xfrm>
        <a:graphic>
          <a:graphicData uri="http://schemas.openxmlformats.org/presentationml/2006/ole">
            <p:oleObj spid="_x0000_s3076" name="Clip" r:id="rId6" imgW="1305000" imgH="1085760" progId="">
              <p:embed/>
            </p:oleObj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/>
        </p:nvGraphicFramePr>
        <p:xfrm>
          <a:off x="1835150" y="5711825"/>
          <a:ext cx="522288" cy="376238"/>
        </p:xfrm>
        <a:graphic>
          <a:graphicData uri="http://schemas.openxmlformats.org/presentationml/2006/ole">
            <p:oleObj spid="_x0000_s3077" name="Clip" r:id="rId7" imgW="1305000" imgH="1085760" progId="">
              <p:embed/>
            </p:oleObj>
          </a:graphicData>
        </a:graphic>
      </p:graphicFrame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5794375" y="5343525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1646238" y="5330825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16781" name="Object 13"/>
          <p:cNvGraphicFramePr>
            <a:graphicFrameLocks noChangeAspect="1"/>
          </p:cNvGraphicFramePr>
          <p:nvPr/>
        </p:nvGraphicFramePr>
        <p:xfrm>
          <a:off x="2908300" y="5529263"/>
          <a:ext cx="522288" cy="376237"/>
        </p:xfrm>
        <a:graphic>
          <a:graphicData uri="http://schemas.openxmlformats.org/presentationml/2006/ole">
            <p:oleObj spid="_x0000_s3078" name="Clip" r:id="rId8" imgW="1305000" imgH="1085760" progId="">
              <p:embed/>
            </p:oleObj>
          </a:graphicData>
        </a:graphic>
      </p:graphicFrame>
      <p:graphicFrame>
        <p:nvGraphicFramePr>
          <p:cNvPr id="416782" name="Object 14"/>
          <p:cNvGraphicFramePr>
            <a:graphicFrameLocks noChangeAspect="1"/>
          </p:cNvGraphicFramePr>
          <p:nvPr/>
        </p:nvGraphicFramePr>
        <p:xfrm>
          <a:off x="3408363" y="6059488"/>
          <a:ext cx="522287" cy="376237"/>
        </p:xfrm>
        <a:graphic>
          <a:graphicData uri="http://schemas.openxmlformats.org/presentationml/2006/ole">
            <p:oleObj spid="_x0000_s3079" name="Clip" r:id="rId9" imgW="1305000" imgH="1085760" progId="">
              <p:embed/>
            </p:oleObj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/>
        </p:nvGraphicFramePr>
        <p:xfrm>
          <a:off x="6762750" y="5494338"/>
          <a:ext cx="522288" cy="376237"/>
        </p:xfrm>
        <a:graphic>
          <a:graphicData uri="http://schemas.openxmlformats.org/presentationml/2006/ole">
            <p:oleObj spid="_x0000_s3080" name="Clip" r:id="rId10" imgW="1305000" imgH="1085760" progId="">
              <p:embed/>
            </p:oleObj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/>
        </p:nvGraphicFramePr>
        <p:xfrm>
          <a:off x="5902325" y="5905500"/>
          <a:ext cx="522288" cy="376238"/>
        </p:xfrm>
        <a:graphic>
          <a:graphicData uri="http://schemas.openxmlformats.org/presentationml/2006/ole">
            <p:oleObj spid="_x0000_s3081" name="Clip" r:id="rId11" imgW="1305000" imgH="1085760" progId="">
              <p:embed/>
            </p:oleObj>
          </a:graphicData>
        </a:graphic>
      </p:graphicFrame>
      <p:graphicFrame>
        <p:nvGraphicFramePr>
          <p:cNvPr id="416785" name="Object 17"/>
          <p:cNvGraphicFramePr>
            <a:graphicFrameLocks noChangeAspect="1"/>
          </p:cNvGraphicFramePr>
          <p:nvPr/>
        </p:nvGraphicFramePr>
        <p:xfrm>
          <a:off x="581025" y="5153025"/>
          <a:ext cx="522288" cy="376238"/>
        </p:xfrm>
        <a:graphic>
          <a:graphicData uri="http://schemas.openxmlformats.org/presentationml/2006/ole">
            <p:oleObj spid="_x0000_s3082" name="Clip" r:id="rId12" imgW="1305000" imgH="1085760" progId="">
              <p:embed/>
            </p:oleObj>
          </a:graphicData>
        </a:graphic>
      </p:graphicFrame>
      <p:sp>
        <p:nvSpPr>
          <p:cNvPr id="416786" name="Line 18"/>
          <p:cNvSpPr>
            <a:spLocks noChangeShapeType="1"/>
          </p:cNvSpPr>
          <p:nvPr/>
        </p:nvSpPr>
        <p:spPr bwMode="auto">
          <a:xfrm flipH="1">
            <a:off x="1009650" y="53355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7" name="Line 19"/>
          <p:cNvSpPr>
            <a:spLocks noChangeShapeType="1"/>
          </p:cNvSpPr>
          <p:nvPr/>
        </p:nvSpPr>
        <p:spPr bwMode="auto">
          <a:xfrm flipH="1">
            <a:off x="1450975" y="5387975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8" name="Line 20"/>
          <p:cNvSpPr>
            <a:spLocks noChangeShapeType="1"/>
          </p:cNvSpPr>
          <p:nvPr/>
        </p:nvSpPr>
        <p:spPr bwMode="auto">
          <a:xfrm>
            <a:off x="1930400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89" name="Line 21"/>
          <p:cNvSpPr>
            <a:spLocks noChangeShapeType="1"/>
          </p:cNvSpPr>
          <p:nvPr/>
        </p:nvSpPr>
        <p:spPr bwMode="auto">
          <a:xfrm flipH="1">
            <a:off x="3352800" y="5378450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0" name="Line 22"/>
          <p:cNvSpPr>
            <a:spLocks noChangeShapeType="1"/>
          </p:cNvSpPr>
          <p:nvPr/>
        </p:nvSpPr>
        <p:spPr bwMode="auto">
          <a:xfrm flipH="1">
            <a:off x="3709988" y="5399088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1" name="Line 23"/>
          <p:cNvSpPr>
            <a:spLocks noChangeShapeType="1"/>
          </p:cNvSpPr>
          <p:nvPr/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2" name="Line 24"/>
          <p:cNvSpPr>
            <a:spLocks noChangeShapeType="1"/>
          </p:cNvSpPr>
          <p:nvPr/>
        </p:nvSpPr>
        <p:spPr bwMode="auto">
          <a:xfrm flipH="1">
            <a:off x="5516563" y="5419725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3" name="Line 25"/>
          <p:cNvSpPr>
            <a:spLocks noChangeShapeType="1"/>
          </p:cNvSpPr>
          <p:nvPr/>
        </p:nvSpPr>
        <p:spPr bwMode="auto">
          <a:xfrm flipH="1">
            <a:off x="6089650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794" name="Line 26"/>
          <p:cNvSpPr>
            <a:spLocks noChangeShapeType="1"/>
          </p:cNvSpPr>
          <p:nvPr/>
        </p:nvSpPr>
        <p:spPr bwMode="auto">
          <a:xfrm>
            <a:off x="6232525" y="5302250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1" name="Line 33"/>
          <p:cNvSpPr>
            <a:spLocks noChangeShapeType="1"/>
          </p:cNvSpPr>
          <p:nvPr/>
        </p:nvSpPr>
        <p:spPr bwMode="auto">
          <a:xfrm flipH="1">
            <a:off x="1919288" y="3992563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2" name="Line 34"/>
          <p:cNvSpPr>
            <a:spLocks noChangeShapeType="1"/>
          </p:cNvSpPr>
          <p:nvPr/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3" name="Line 35"/>
          <p:cNvSpPr>
            <a:spLocks noChangeShapeType="1"/>
          </p:cNvSpPr>
          <p:nvPr/>
        </p:nvSpPr>
        <p:spPr bwMode="auto">
          <a:xfrm flipH="1" flipV="1">
            <a:off x="4176713" y="3927475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04" name="Text Box 36"/>
          <p:cNvSpPr txBox="1">
            <a:spLocks noChangeArrowheads="1"/>
          </p:cNvSpPr>
          <p:nvPr/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5" name="Text Box 37"/>
          <p:cNvSpPr txBox="1">
            <a:spLocks noChangeArrowheads="1"/>
          </p:cNvSpPr>
          <p:nvPr/>
        </p:nvSpPr>
        <p:spPr bwMode="auto">
          <a:xfrm>
            <a:off x="4176713" y="51228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6" name="Text Box 38"/>
          <p:cNvSpPr txBox="1">
            <a:spLocks noChangeArrowheads="1"/>
          </p:cNvSpPr>
          <p:nvPr/>
        </p:nvSpPr>
        <p:spPr bwMode="auto">
          <a:xfrm>
            <a:off x="6265863" y="4983163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7" name="Text Box 39"/>
          <p:cNvSpPr txBox="1">
            <a:spLocks noChangeArrowheads="1"/>
          </p:cNvSpPr>
          <p:nvPr/>
        </p:nvSpPr>
        <p:spPr bwMode="auto">
          <a:xfrm>
            <a:off x="4330700" y="36512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416808" name="Rectangle 40"/>
          <p:cNvSpPr>
            <a:spLocks noChangeArrowheads="1"/>
          </p:cNvSpPr>
          <p:nvPr/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4A5AC71-997A-44F2-898C-C7F39C877753}" type="slidenum">
              <a:rPr lang="en-US"/>
              <a:pPr/>
              <a:t>5</a:t>
            </a:fld>
            <a:endParaRPr lang="en-US"/>
          </a:p>
        </p:txBody>
      </p:sp>
      <p:sp>
        <p:nvSpPr>
          <p:cNvPr id="538705" name="Freeform 81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Institutional network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4062413" y="4983163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p:oleObj spid="_x0000_s9218" name="Clip" r:id="rId4" imgW="1305000" imgH="1085760" progId="">
              <p:embed/>
            </p:oleObj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p:oleObj spid="_x0000_s9219" name="Clip" r:id="rId5" imgW="1305000" imgH="1085760" progId="">
              <p:embed/>
            </p:oleObj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p:oleObj spid="_x0000_s9220" name="Clip" r:id="rId6" imgW="1305000" imgH="1085760" progId="">
              <p:embed/>
            </p:oleObj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p:oleObj spid="_x0000_s9221" name="Clip" r:id="rId7" imgW="1305000" imgH="1085760" progId="">
              <p:embed/>
            </p:oleObj>
          </a:graphicData>
        </a:graphic>
      </p:graphicFrame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6326188" y="4994275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1857375" y="4979988"/>
            <a:ext cx="355600" cy="889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538637" name="Object 13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p:oleObj spid="_x0000_s9222" name="Clip" r:id="rId8" imgW="1305000" imgH="1085760" progId="">
              <p:embed/>
            </p:oleObj>
          </a:graphicData>
        </a:graphic>
      </p:graphicFrame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p:oleObj spid="_x0000_s9223" name="Clip" r:id="rId9" imgW="1305000" imgH="1085760" progId="">
              <p:embed/>
            </p:oleObj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p:oleObj spid="_x0000_s9224" name="Clip" r:id="rId10" imgW="1305000" imgH="1085760" progId="">
              <p:embed/>
            </p:oleObj>
          </a:graphicData>
        </a:graphic>
      </p:graphicFrame>
      <p:graphicFrame>
        <p:nvGraphicFramePr>
          <p:cNvPr id="538640" name="Object 16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p:oleObj spid="_x0000_s9225" name="Clip" r:id="rId11" imgW="1305000" imgH="1085760" progId="">
              <p:embed/>
            </p:oleObj>
          </a:graphicData>
        </a:graphic>
      </p:graphicFrame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p:oleObj spid="_x0000_s9226" name="Clip" r:id="rId12" imgW="1305000" imgH="1085760" progId="">
              <p:embed/>
            </p:oleObj>
          </a:graphicData>
        </a:graphic>
      </p:graphicFrame>
      <p:sp>
        <p:nvSpPr>
          <p:cNvPr id="538642" name="Line 18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7" name="Line 23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49" name="Line 25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0" name="Line 26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125913" y="3052763"/>
            <a:ext cx="457200" cy="331787"/>
            <a:chOff x="620" y="1640"/>
            <a:chExt cx="288" cy="209"/>
          </a:xfrm>
        </p:grpSpPr>
        <p:sp>
          <p:nvSpPr>
            <p:cNvPr id="538652" name="Line 2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8653" name="Rectangle 2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8655" name="Line 3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8656" name="Line 3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38657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8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2368550" y="4721225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4583113" y="473233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6835775" y="45656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hub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4697413" y="31750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switch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538665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6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7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8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69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0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1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2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538675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6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7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8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79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0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1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682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868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68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538687" name="Oval 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88" name="Line 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89" name="Line 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690" name="Rectangle 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8691" name="Oval 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53869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4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53869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8" name="Line 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8699" name="Line 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38700" name="Line 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8701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702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8703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382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 external</a:t>
            </a:r>
          </a:p>
          <a:p>
            <a:r>
              <a:rPr lang="en-US"/>
              <a:t>network</a:t>
            </a:r>
          </a:p>
        </p:txBody>
      </p:sp>
      <p:sp>
        <p:nvSpPr>
          <p:cNvPr id="538704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87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</p:txBody>
      </p:sp>
      <p:sp>
        <p:nvSpPr>
          <p:cNvPr id="538706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5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IP subnet</a:t>
            </a:r>
          </a:p>
        </p:txBody>
      </p:sp>
      <p:sp>
        <p:nvSpPr>
          <p:cNvPr id="538707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mail server</a:t>
            </a:r>
          </a:p>
        </p:txBody>
      </p:sp>
      <p:sp>
        <p:nvSpPr>
          <p:cNvPr id="538708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CD6B0FB-D40B-400C-BB58-D29B303CB896}" type="slidenum">
              <a:rPr lang="en-US"/>
              <a:pPr/>
              <a:t>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10BaseT and 100BaseT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977900"/>
            <a:ext cx="7772400" cy="2100263"/>
          </a:xfrm>
        </p:spPr>
        <p:txBody>
          <a:bodyPr/>
          <a:lstStyle/>
          <a:p>
            <a:r>
              <a:rPr lang="en-US" sz="2400"/>
              <a:t>10/100 Mbps rate; latter called “fast ethernet”</a:t>
            </a:r>
          </a:p>
          <a:p>
            <a:r>
              <a:rPr lang="en-US" sz="2400">
                <a:solidFill>
                  <a:schemeClr val="accent2"/>
                </a:solidFill>
              </a:rPr>
              <a:t>T</a:t>
            </a:r>
            <a:r>
              <a:rPr lang="en-US" sz="2400"/>
              <a:t> stands for Twisted Pair</a:t>
            </a:r>
          </a:p>
          <a:p>
            <a:r>
              <a:rPr lang="en-US" sz="2400"/>
              <a:t>Nodes connect to a hub: “star topology”; 100 m max distance between nodes and hub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58975" y="3095625"/>
            <a:ext cx="3987800" cy="3146425"/>
            <a:chOff x="1234" y="2136"/>
            <a:chExt cx="2512" cy="1982"/>
          </a:xfrm>
        </p:grpSpPr>
        <p:sp>
          <p:nvSpPr>
            <p:cNvPr id="412693" name="Rectangle 21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412694" name="Object 22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p:oleObj spid="_x0000_s11266" name="Clip" r:id="rId4" imgW="1305000" imgH="1085760" progId="">
                <p:embed/>
              </p:oleObj>
            </a:graphicData>
          </a:graphic>
        </p:graphicFrame>
        <p:graphicFrame>
          <p:nvGraphicFramePr>
            <p:cNvPr id="412695" name="Object 23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p:oleObj spid="_x0000_s1126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412696" name="Object 24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p:oleObj spid="_x0000_s11268" name="Clip" r:id="rId6" imgW="1305000" imgH="1085760" progId="">
                <p:embed/>
              </p:oleObj>
            </a:graphicData>
          </a:graphic>
        </p:graphicFrame>
        <p:graphicFrame>
          <p:nvGraphicFramePr>
            <p:cNvPr id="412697" name="Object 25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p:oleObj spid="_x0000_s11269" name="Clip" r:id="rId7" imgW="1305000" imgH="1085760" progId="">
                <p:embed/>
              </p:oleObj>
            </a:graphicData>
          </a:graphic>
        </p:graphicFrame>
        <p:sp>
          <p:nvSpPr>
            <p:cNvPr id="412698" name="Rectangle 26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9" name="Rectangle 27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0" name="Rectangle 28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1" name="Rectangle 29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2" name="Line 30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03" name="Line 31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04" name="Line 32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05" name="Line 33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06" name="Text Box 34"/>
            <p:cNvSpPr txBox="1">
              <a:spLocks noChangeArrowheads="1"/>
            </p:cNvSpPr>
            <p:nvPr/>
          </p:nvSpPr>
          <p:spPr bwMode="auto">
            <a:xfrm>
              <a:off x="2814" y="2665"/>
              <a:ext cx="8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twisted pair</a:t>
              </a:r>
            </a:p>
          </p:txBody>
        </p:sp>
        <p:sp>
          <p:nvSpPr>
            <p:cNvPr id="412707" name="Line 35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08" name="Text Box 36"/>
            <p:cNvSpPr txBox="1">
              <a:spLocks noChangeArrowheads="1"/>
            </p:cNvSpPr>
            <p:nvPr/>
          </p:nvSpPr>
          <p:spPr bwMode="auto">
            <a:xfrm>
              <a:off x="1817" y="3297"/>
              <a:ext cx="3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hub</a:t>
              </a:r>
            </a:p>
          </p:txBody>
        </p:sp>
        <p:sp>
          <p:nvSpPr>
            <p:cNvPr id="412709" name="Line 37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166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Clip</vt:lpstr>
      <vt:lpstr>Slide 1</vt:lpstr>
      <vt:lpstr>Hubs</vt:lpstr>
      <vt:lpstr>Slide 3</vt:lpstr>
      <vt:lpstr>Interconnecting with hubs</vt:lpstr>
      <vt:lpstr>Institutional network</vt:lpstr>
      <vt:lpstr>10BaseT and 100BaseT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10BaseT and 100BaseT</dc:title>
  <dc:creator>PESIT</dc:creator>
  <cp:lastModifiedBy>User</cp:lastModifiedBy>
  <cp:revision>7</cp:revision>
  <dcterms:created xsi:type="dcterms:W3CDTF">2013-03-29T17:17:38Z</dcterms:created>
  <dcterms:modified xsi:type="dcterms:W3CDTF">2014-02-20T00:36:22Z</dcterms:modified>
</cp:coreProperties>
</file>