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4" r:id="rId4"/>
    <p:sldId id="269" r:id="rId5"/>
    <p:sldId id="270" r:id="rId6"/>
    <p:sldId id="271" r:id="rId7"/>
    <p:sldId id="272" r:id="rId8"/>
    <p:sldId id="27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B35F-4930-469C-A53E-6E997572F150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8E40-5E44-49B3-9E36-9706C9F32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E05164-BDF1-40C3-A3C5-3143D8983C25}" type="slidenum">
              <a:rPr lang="en-US"/>
              <a:pPr/>
              <a:t>1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CD21F-34AA-4E16-8BBC-326DB398C027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8940C-7FAC-421E-AF69-385FEE05978B}" type="slidenum">
              <a:rPr lang="en-US"/>
              <a:pPr/>
              <a:t>2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5E556-111A-4474-8010-22E71735E6A7}" type="slidenum">
              <a:rPr lang="en-US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0FBE0-2E64-44BC-AB59-B8D5E7E60910}" type="slidenum">
              <a:rPr lang="en-US"/>
              <a:pPr/>
              <a:t>4</a:t>
            </a:fld>
            <a:endParaRPr lang="en-US"/>
          </a:p>
        </p:txBody>
      </p:sp>
      <p:sp>
        <p:nvSpPr>
          <p:cNvPr id="604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D4390-6F09-4558-9C61-84B14496125D}" type="slidenum">
              <a:rPr lang="en-US"/>
              <a:pPr/>
              <a:t>5</a:t>
            </a:fld>
            <a:endParaRPr lang="en-US"/>
          </a:p>
        </p:txBody>
      </p:sp>
      <p:sp>
        <p:nvSpPr>
          <p:cNvPr id="605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928CA-33E7-4107-8F56-5C52845F4CC1}" type="slidenum">
              <a:rPr lang="en-US"/>
              <a:pPr/>
              <a:t>6</a:t>
            </a:fld>
            <a:endParaRPr lang="en-US"/>
          </a:p>
        </p:txBody>
      </p:sp>
      <p:sp>
        <p:nvSpPr>
          <p:cNvPr id="606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39C74-1F6C-4E67-8333-198BE30946E3}" type="slidenum">
              <a:rPr lang="en-US"/>
              <a:pPr/>
              <a:t>7</a:t>
            </a:fld>
            <a:endParaRPr lang="en-US"/>
          </a:p>
        </p:txBody>
      </p:sp>
      <p:sp>
        <p:nvSpPr>
          <p:cNvPr id="607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3F2AC-E226-4174-B2DB-FEC63729BC38}" type="slidenum">
              <a:rPr lang="en-US"/>
              <a:pPr/>
              <a:t>8</a:t>
            </a:fld>
            <a:endParaRPr lang="en-US"/>
          </a:p>
        </p:txBody>
      </p:sp>
      <p:sp>
        <p:nvSpPr>
          <p:cNvPr id="608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9B86A-152E-4831-856D-6EC3A1943829}" type="slidenum">
              <a:rPr lang="en-US"/>
              <a:pPr/>
              <a:t>9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C310-B3F5-4F80-AF48-0AFE5315B207}" type="datetimeFigureOut">
              <a:rPr lang="en-US" smtClean="0"/>
              <a:pPr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2307-D5C5-4F48-B393-7C809B40A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FFE0F7AD-647E-46C5-8947-224971B32938}" type="slidenum">
              <a:rPr lang="en-US"/>
              <a:pPr/>
              <a:t>1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Ethernet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ja-JP" altLang="en-US" sz="2400" smtClean="0">
                <a:ea typeface="ＭＳ Ｐゴシック" charset="-128"/>
              </a:rPr>
              <a:t>“</a:t>
            </a:r>
            <a:r>
              <a:rPr lang="en-US" altLang="ja-JP" sz="2400" smtClean="0">
                <a:ea typeface="ＭＳ Ｐゴシック" charset="-128"/>
              </a:rPr>
              <a:t>dominant</a:t>
            </a:r>
            <a:r>
              <a:rPr lang="ja-JP" altLang="en-US" sz="2400" smtClean="0">
                <a:ea typeface="ＭＳ Ｐゴシック" charset="-128"/>
              </a:rPr>
              <a:t>”</a:t>
            </a:r>
            <a:r>
              <a:rPr lang="en-US" altLang="ja-JP" sz="2400" smtClean="0">
                <a:ea typeface="ＭＳ Ｐゴシック" charset="-128"/>
              </a:rPr>
              <a:t> wired LAN technology: </a:t>
            </a:r>
          </a:p>
          <a:p>
            <a:r>
              <a:rPr lang="en-US" sz="2400" smtClean="0">
                <a:ea typeface="ＭＳ Ｐゴシック" charset="-128"/>
              </a:rPr>
              <a:t>cheap $20 for NIC</a:t>
            </a:r>
          </a:p>
          <a:p>
            <a:r>
              <a:rPr lang="en-US" sz="2400" smtClean="0">
                <a:ea typeface="ＭＳ Ｐゴシック" charset="-128"/>
              </a:rPr>
              <a:t>first widely used LAN technology</a:t>
            </a:r>
          </a:p>
          <a:p>
            <a:r>
              <a:rPr lang="en-US" sz="2400" smtClean="0">
                <a:ea typeface="ＭＳ Ｐゴシック" charset="-128"/>
              </a:rPr>
              <a:t>simpler, cheaper than token LANs and ATM</a:t>
            </a:r>
          </a:p>
          <a:p>
            <a:r>
              <a:rPr lang="en-US" sz="2400" smtClean="0">
                <a:ea typeface="ＭＳ Ｐゴシック" charset="-128"/>
              </a:rPr>
              <a:t>kept up with speed race: 10 Mbps – 10 Gbps </a:t>
            </a:r>
            <a:endParaRPr lang="en-US" smtClean="0">
              <a:ea typeface="ＭＳ Ｐゴシック" charset="-128"/>
            </a:endParaRPr>
          </a:p>
          <a:p>
            <a:endParaRPr lang="en-US" smtClean="0">
              <a:ea typeface="ＭＳ Ｐゴシック" charset="-128"/>
            </a:endParaRPr>
          </a:p>
        </p:txBody>
      </p:sp>
      <p:pic>
        <p:nvPicPr>
          <p:cNvPr id="57350" name="Picture 4" descr="551 metcalfe-e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Metcalfe</a:t>
            </a:r>
            <a:r>
              <a:rPr lang="ja-JP" altLang="en-US">
                <a:latin typeface="Arial" pitchFamily="34" charset="0"/>
                <a:cs typeface="Arial" pitchFamily="34" charset="0"/>
              </a:rPr>
              <a:t>’</a:t>
            </a:r>
            <a:r>
              <a:rPr lang="en-US" altLang="ja-JP">
                <a:latin typeface="Arial" pitchFamily="34" charset="0"/>
                <a:cs typeface="Arial" pitchFamily="34" charset="0"/>
              </a:rPr>
              <a:t>s Ethernet sketch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52" name="Picture 24" descr="underline_base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E7D09412-1423-4170-911A-F86D4225CFE7}" type="slidenum">
              <a:rPr lang="en-US"/>
              <a:pPr/>
              <a:t>10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many</a:t>
            </a:r>
            <a:r>
              <a:rPr lang="en-US">
                <a:solidFill>
                  <a:srgbClr val="CC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common MAC protocol and frame format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speeds: 2 Mbps, 10 Mbps, 100 Mbps, 1Gbps, 10G bps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/>
              <a:t>different physical layer media: fiber, cable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endParaRPr lang="en-US" sz="3200">
              <a:cs typeface="+mn-cs"/>
            </a:endParaRPr>
          </a:p>
        </p:txBody>
      </p:sp>
      <p:sp>
        <p:nvSpPr>
          <p:cNvPr id="62470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8"/>
              <a:gd name="T16" fmla="*/ 0 h 962"/>
              <a:gd name="T17" fmla="*/ 878 w 878"/>
              <a:gd name="T18" fmla="*/ 962 h 9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62491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2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i="0">
                  <a:latin typeface="Arial" pitchFamily="34" charset="0"/>
                </a:rPr>
                <a:t>application</a:t>
              </a:r>
            </a:p>
            <a:p>
              <a:pPr algn="ctr" eaLnBrk="1" hangingPunct="1"/>
              <a:r>
                <a:rPr lang="en-US" i="0">
                  <a:latin typeface="Arial" pitchFamily="34" charset="0"/>
                </a:rPr>
                <a:t>transport</a:t>
              </a:r>
            </a:p>
            <a:p>
              <a:pPr algn="ctr" eaLnBrk="1" hangingPunct="1"/>
              <a:r>
                <a:rPr lang="en-US" i="0">
                  <a:latin typeface="Arial" pitchFamily="34" charset="0"/>
                </a:rPr>
                <a:t>network</a:t>
              </a:r>
            </a:p>
            <a:p>
              <a:pPr algn="ctr" eaLnBrk="1" hangingPunct="1"/>
              <a:r>
                <a:rPr lang="en-US" i="0">
                  <a:latin typeface="Arial" pitchFamily="34" charset="0"/>
                </a:rPr>
                <a:t>link</a:t>
              </a:r>
            </a:p>
            <a:p>
              <a:pPr algn="ctr" eaLnBrk="1" hangingPunct="1"/>
              <a:r>
                <a:rPr lang="en-US" i="0">
                  <a:latin typeface="Arial" pitchFamily="34" charset="0"/>
                </a:rPr>
                <a:t>physical</a:t>
              </a:r>
            </a:p>
          </p:txBody>
        </p:sp>
        <p:sp>
          <p:nvSpPr>
            <p:cNvPr id="62493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4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5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6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7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72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4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i="0">
                <a:latin typeface="Arial" pitchFamily="34" charset="0"/>
              </a:rPr>
              <a:t>MAC protocol</a:t>
            </a:r>
          </a:p>
          <a:p>
            <a:pPr algn="ctr" eaLnBrk="1" hangingPunct="1"/>
            <a:r>
              <a:rPr lang="en-US" sz="1600" i="0">
                <a:latin typeface="Arial" pitchFamily="34" charset="0"/>
              </a:rPr>
              <a:t>and frame format</a:t>
            </a:r>
          </a:p>
        </p:txBody>
      </p:sp>
      <p:sp>
        <p:nvSpPr>
          <p:cNvPr id="62475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100BASE-TX</a:t>
            </a:r>
          </a:p>
        </p:txBody>
      </p:sp>
      <p:sp>
        <p:nvSpPr>
          <p:cNvPr id="62476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100BASE-T4</a:t>
            </a:r>
          </a:p>
        </p:txBody>
      </p:sp>
      <p:sp>
        <p:nvSpPr>
          <p:cNvPr id="62477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100BASE-FX</a:t>
            </a:r>
          </a:p>
        </p:txBody>
      </p:sp>
      <p:sp>
        <p:nvSpPr>
          <p:cNvPr id="62478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  <a:gd name="T6" fmla="*/ 0 w 878"/>
              <a:gd name="T7" fmla="*/ 0 h 385"/>
              <a:gd name="T8" fmla="*/ 878 w 878"/>
              <a:gd name="T9" fmla="*/ 385 h 3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100BASE-T2</a:t>
            </a:r>
          </a:p>
        </p:txBody>
      </p:sp>
      <p:sp>
        <p:nvSpPr>
          <p:cNvPr id="62480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100BASE-SX</a:t>
            </a:r>
          </a:p>
        </p:txBody>
      </p:sp>
      <p:sp>
        <p:nvSpPr>
          <p:cNvPr id="62481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i="0">
                <a:latin typeface="Arial" pitchFamily="34" charset="0"/>
              </a:rPr>
              <a:t>100BASE-BX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62488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489"/>
                <a:gd name="T23" fmla="*/ 1709 w 1709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9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0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fiber physical layer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62485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64"/>
                <a:gd name="T22" fmla="*/ 0 h 495"/>
                <a:gd name="T23" fmla="*/ 1664 w 1664"/>
                <a:gd name="T24" fmla="*/ 495 h 4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6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7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copper (twister</a:t>
              </a:r>
            </a:p>
            <a:p>
              <a:r>
                <a:rPr lang="en-US" i="0">
                  <a:solidFill>
                    <a:srgbClr val="000099"/>
                  </a:solidFill>
                  <a:latin typeface="Arial" pitchFamily="34" charset="0"/>
                  <a:cs typeface="Arial" pitchFamily="34" charset="0"/>
                </a:rPr>
                <a:t>pair) physical layer</a:t>
              </a:r>
            </a:p>
          </p:txBody>
        </p:sp>
      </p:grpSp>
      <p:pic>
        <p:nvPicPr>
          <p:cNvPr id="62484" name="Picture 15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A46E1363-811A-4F70-A734-D3FFB30048F3}" type="slidenum">
              <a:rPr lang="en-US"/>
              <a:pPr/>
              <a:t>2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cs typeface="+mj-cs"/>
              </a:rPr>
              <a:t>Ethernet: physical topology</a:t>
            </a:r>
            <a:endParaRPr lang="en-US" sz="4000" dirty="0">
              <a:cs typeface="+mj-cs"/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75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bus: </a:t>
            </a:r>
            <a:r>
              <a:rPr lang="en-US" smtClean="0">
                <a:ea typeface="ＭＳ Ｐゴシック" charset="-128"/>
              </a:rPr>
              <a:t>popular through mid 90s</a:t>
            </a:r>
          </a:p>
          <a:p>
            <a:pPr lvl="1">
              <a:lnSpc>
                <a:spcPct val="75000"/>
              </a:lnSpc>
            </a:pPr>
            <a:r>
              <a:rPr lang="en-US" smtClean="0">
                <a:ea typeface="ＭＳ Ｐゴシック" charset="-128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</a:pP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star: </a:t>
            </a:r>
            <a:r>
              <a:rPr lang="en-US" smtClean="0">
                <a:ea typeface="ＭＳ Ｐゴシック" charset="-128"/>
              </a:rPr>
              <a:t>prevails today</a:t>
            </a:r>
          </a:p>
          <a:p>
            <a:pPr lvl="1">
              <a:lnSpc>
                <a:spcPct val="75000"/>
              </a:lnSpc>
            </a:pPr>
            <a:r>
              <a:rPr lang="en-US" smtClean="0">
                <a:ea typeface="ＭＳ Ｐゴシック" charset="-128"/>
              </a:rPr>
              <a:t>active </a:t>
            </a:r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switch</a:t>
            </a:r>
            <a:r>
              <a:rPr lang="en-US" smtClean="0">
                <a:solidFill>
                  <a:srgbClr val="CC0000"/>
                </a:solidFill>
                <a:ea typeface="ＭＳ Ｐゴシック" charset="-128"/>
              </a:rPr>
              <a:t> </a:t>
            </a:r>
            <a:r>
              <a:rPr lang="en-US" smtClean="0">
                <a:ea typeface="ＭＳ Ｐゴシック" charset="-128"/>
              </a:rPr>
              <a:t>in center</a:t>
            </a:r>
          </a:p>
          <a:p>
            <a:pPr lvl="1">
              <a:lnSpc>
                <a:spcPct val="100000"/>
              </a:lnSpc>
            </a:pPr>
            <a:r>
              <a:rPr lang="en-US" smtClean="0">
                <a:ea typeface="ＭＳ Ｐゴシック" charset="-128"/>
              </a:rPr>
              <a:t>each </a:t>
            </a:r>
            <a:r>
              <a:rPr lang="ja-JP" altLang="en-US" smtClean="0">
                <a:ea typeface="ＭＳ Ｐゴシック" charset="-128"/>
              </a:rPr>
              <a:t>“</a:t>
            </a:r>
            <a:r>
              <a:rPr lang="en-US" altLang="ja-JP" smtClean="0">
                <a:ea typeface="ＭＳ Ｐゴシック" charset="-128"/>
              </a:rPr>
              <a:t>spoke</a:t>
            </a:r>
            <a:r>
              <a:rPr lang="ja-JP" altLang="en-US" smtClean="0">
                <a:ea typeface="ＭＳ Ｐゴシック" charset="-128"/>
              </a:rPr>
              <a:t>”</a:t>
            </a:r>
            <a:r>
              <a:rPr lang="en-US" altLang="ja-JP" smtClean="0">
                <a:ea typeface="ＭＳ Ｐゴシック" charset="-128"/>
              </a:rPr>
              <a:t> runs a (separate) Ethernet protocol (nodes do not collide with each other)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8375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6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7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8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79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0">
                <a:latin typeface="Arial" pitchFamily="34" charset="0"/>
                <a:cs typeface="Arial" pitchFamily="34" charset="0"/>
              </a:rPr>
              <a:t>switch</a:t>
            </a:r>
          </a:p>
        </p:txBody>
      </p:sp>
      <p:sp>
        <p:nvSpPr>
          <p:cNvPr id="58380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381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2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6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7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8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bus: </a:t>
            </a:r>
            <a:r>
              <a:rPr lang="en-US" i="0">
                <a:latin typeface="Arial" pitchFamily="34" charset="0"/>
                <a:cs typeface="Arial" pitchFamily="34" charset="0"/>
              </a:rPr>
              <a:t>coaxial cable</a:t>
            </a:r>
          </a:p>
        </p:txBody>
      </p:sp>
      <p:sp>
        <p:nvSpPr>
          <p:cNvPr id="58389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star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843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3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-54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-54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842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30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8425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26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8421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22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84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-54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-54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841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1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840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1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-54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584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4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8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5840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840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5840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36B71AD1-C3BA-464E-95B1-C4D032A695D5}" type="slidenum">
              <a:rPr lang="en-US"/>
              <a:pPr/>
              <a:t>3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sending </a:t>
            </a:r>
            <a:r>
              <a:rPr lang="en-US" dirty="0">
                <a:cs typeface="+mn-cs"/>
              </a:rPr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cs typeface="+mn-cs"/>
              </a:rPr>
              <a:t>Ethernet frame</a:t>
            </a: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Char char="v"/>
              <a:defRPr/>
            </a:pPr>
            <a:endParaRPr lang="en-US" sz="24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cs typeface="+mn-cs"/>
              </a:rPr>
              <a:t>preamble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: 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7 bytes with pattern 10101010 followed by one byte with pattern 10101011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cs typeface="+mn-cs"/>
              </a:rPr>
              <a:t> used to synchronize receiver, sender clock rates</a:t>
            </a:r>
          </a:p>
        </p:txBody>
      </p:sp>
      <p:pic>
        <p:nvPicPr>
          <p:cNvPr id="59398" name="Picture 19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59400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59402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59403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59404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5940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5940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59407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59408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59409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 (payload)</a:t>
              </a:r>
            </a:p>
          </p:txBody>
        </p:sp>
        <p:sp>
          <p:nvSpPr>
            <p:cNvPr id="59410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CRC</a:t>
              </a:r>
            </a:p>
          </p:txBody>
        </p:sp>
        <p:sp>
          <p:nvSpPr>
            <p:cNvPr id="59411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preamble</a:t>
              </a:r>
            </a:p>
          </p:txBody>
        </p:sp>
        <p:sp>
          <p:nvSpPr>
            <p:cNvPr id="59412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6EFD0E31-D085-488F-A07D-D5C6A7734480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Frame Structure (more)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Addresses:</a:t>
            </a:r>
            <a:r>
              <a:rPr lang="en-US" sz="2400"/>
              <a:t> 6 bytes</a:t>
            </a:r>
          </a:p>
          <a:p>
            <a:pPr lvl="1"/>
            <a:r>
              <a:rPr lang="en-US" sz="2000"/>
              <a:t>if adapter receives frame with matching destination address, or with broadcast address (eg ARP packet), it passes data in frame to net-layer protocol</a:t>
            </a:r>
          </a:p>
          <a:p>
            <a:pPr lvl="1"/>
            <a:r>
              <a:rPr lang="en-US" sz="2000"/>
              <a:t>otherwise, adapter discards frame</a:t>
            </a:r>
          </a:p>
          <a:p>
            <a:r>
              <a:rPr lang="en-US" sz="2400">
                <a:solidFill>
                  <a:srgbClr val="FF0000"/>
                </a:solidFill>
              </a:rPr>
              <a:t>Type:</a:t>
            </a:r>
            <a:r>
              <a:rPr lang="en-US" sz="2400"/>
              <a:t> indicates the higher layer protocol (mostly IP but others may be supported such as Novell IPX and AppleTalk)</a:t>
            </a:r>
          </a:p>
          <a:p>
            <a:r>
              <a:rPr lang="en-US" sz="2400">
                <a:solidFill>
                  <a:srgbClr val="FF0000"/>
                </a:solidFill>
              </a:rPr>
              <a:t>CRC:</a:t>
            </a:r>
            <a:r>
              <a:rPr lang="en-US" sz="2400"/>
              <a:t> checked at receiver, if error is detected, the frame is simply dropped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5508" name="Picture 4" descr="552 Ethernet fr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5559425"/>
            <a:ext cx="7558088" cy="129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28391260-8873-498C-8DA6-23BC6203651B}" type="slidenum">
              <a:rPr lang="en-US"/>
              <a:pPr/>
              <a:t>5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r>
              <a:rPr lang="en-US"/>
              <a:t>Unreliable, connectionless service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Connectionless:</a:t>
            </a:r>
            <a:r>
              <a:rPr lang="en-US" sz="2400"/>
              <a:t> No handshaking between sending and receiving adapter. </a:t>
            </a:r>
          </a:p>
          <a:p>
            <a:r>
              <a:rPr lang="en-US" sz="2400">
                <a:solidFill>
                  <a:srgbClr val="FF0000"/>
                </a:solidFill>
              </a:rPr>
              <a:t>Unreliable:</a:t>
            </a:r>
            <a:r>
              <a:rPr lang="en-US" sz="2400"/>
              <a:t> receiving adapter doesn’t send acks or nacks to sending adapter</a:t>
            </a:r>
            <a:endParaRPr lang="en-US"/>
          </a:p>
          <a:p>
            <a:pPr lvl="1"/>
            <a:r>
              <a:rPr lang="en-US" sz="2000"/>
              <a:t>stream of datagrams passed to network layer can have gaps</a:t>
            </a:r>
          </a:p>
          <a:p>
            <a:pPr lvl="1"/>
            <a:r>
              <a:rPr lang="en-US" sz="2000"/>
              <a:t>gaps will be filled if app is using TCP</a:t>
            </a:r>
          </a:p>
          <a:p>
            <a:pPr lvl="1"/>
            <a:r>
              <a:rPr lang="en-US" sz="2000"/>
              <a:t>otherwise, app will see the gaps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EAD6BD9-CA43-400B-B702-DC32CE0A78E6}" type="slidenum">
              <a:rPr lang="en-US"/>
              <a:pPr/>
              <a:t>6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uses CSMA/CD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243388" cy="4648200"/>
          </a:xfrm>
        </p:spPr>
        <p:txBody>
          <a:bodyPr/>
          <a:lstStyle/>
          <a:p>
            <a:r>
              <a:rPr lang="en-US" sz="2400"/>
              <a:t>No slots</a:t>
            </a:r>
          </a:p>
          <a:p>
            <a:r>
              <a:rPr lang="en-US" sz="2400"/>
              <a:t>adapter doesn’t transmit if it senses that some other adapter is transmitting, that is, </a:t>
            </a:r>
            <a:r>
              <a:rPr lang="en-US" sz="2400">
                <a:solidFill>
                  <a:srgbClr val="FF0000"/>
                </a:solidFill>
              </a:rPr>
              <a:t>carrier sense</a:t>
            </a:r>
            <a:endParaRPr lang="en-US" sz="2400"/>
          </a:p>
          <a:p>
            <a:r>
              <a:rPr lang="en-US" sz="2400"/>
              <a:t>transmitting adapter aborts when it senses that another adapter is transmitting, that is, </a:t>
            </a:r>
            <a:r>
              <a:rPr lang="en-US" sz="2400">
                <a:solidFill>
                  <a:srgbClr val="FF0000"/>
                </a:solidFill>
              </a:rPr>
              <a:t>collision detection</a:t>
            </a:r>
            <a:endParaRPr lang="en-US" sz="2400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6663" y="1600200"/>
            <a:ext cx="3810000" cy="4648200"/>
          </a:xfrm>
        </p:spPr>
        <p:txBody>
          <a:bodyPr/>
          <a:lstStyle/>
          <a:p>
            <a:r>
              <a:rPr lang="en-US" sz="2400"/>
              <a:t>Before attempting a retransmission, adapter waits a random time, that is, </a:t>
            </a:r>
            <a:r>
              <a:rPr lang="en-US" sz="2400">
                <a:solidFill>
                  <a:srgbClr val="FF0000"/>
                </a:solidFill>
              </a:rPr>
              <a:t>random access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77743C86-3FF6-445A-86CE-508BDDB432C6}" type="slidenum">
              <a:rPr lang="en-US"/>
              <a:pPr/>
              <a:t>7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Ethernet CSMA/CD algorithm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289050"/>
            <a:ext cx="4351338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/>
              <a:t>1. Adaptor receives datagram from net layer &amp; creates frame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2. If adapter senses channel idle, it starts to transmit frame. If it senses channel busy, waits until channel idle and then transmits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3. If adapter transmits entire frame without detecting another transmission, the adapter is done with frame !</a:t>
            </a:r>
          </a:p>
        </p:txBody>
      </p:sp>
      <p:sp>
        <p:nvSpPr>
          <p:cNvPr id="408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289050"/>
            <a:ext cx="4335462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/>
              <a:t>4. If adapter detects another transmission while transmitting,  aborts and sends jam signal</a:t>
            </a:r>
          </a:p>
          <a:p>
            <a:pPr>
              <a:buFont typeface="ZapfDingbats" pitchFamily="82" charset="2"/>
              <a:buNone/>
            </a:pPr>
            <a:r>
              <a:rPr lang="en-US" sz="2400"/>
              <a:t>5. After aborting, adapter enters </a:t>
            </a:r>
            <a:r>
              <a:rPr lang="en-US" sz="2400" b="1">
                <a:solidFill>
                  <a:srgbClr val="FF0000"/>
                </a:solidFill>
              </a:rPr>
              <a:t>exponential backoff</a:t>
            </a:r>
            <a:r>
              <a:rPr lang="en-US" sz="2400"/>
              <a:t>: after the mth collision, adapter chooses a K at random from </a:t>
            </a:r>
            <a:br>
              <a:rPr lang="en-US" sz="2400"/>
            </a:br>
            <a:r>
              <a:rPr lang="en-US" sz="2400"/>
              <a:t>{0,1,2,…,2</a:t>
            </a:r>
            <a:r>
              <a:rPr lang="en-US" sz="2400" b="1" baseline="30000"/>
              <a:t>m</a:t>
            </a:r>
            <a:r>
              <a:rPr lang="en-US" sz="2400"/>
              <a:t>-1}. Adapter waits K</a:t>
            </a:r>
            <a:r>
              <a:rPr lang="el-GR" sz="2400"/>
              <a:t>·</a:t>
            </a:r>
            <a:r>
              <a:rPr lang="en-US" sz="2400"/>
              <a:t>512 bit times and returns to Step 2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 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8EDE81C-AF26-44BA-AFE1-2641FAFFFC4A}" type="slidenum">
              <a:rPr lang="en-US"/>
              <a:pPr/>
              <a:t>8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Ethernet’s CSMA/CD (more)</a:t>
            </a:r>
            <a:endParaRPr lang="en-US"/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810000" cy="301148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Jam Signal:</a:t>
            </a:r>
            <a:r>
              <a:rPr lang="en-US" sz="2000"/>
              <a:t> make sure all other transmitters are aware of collision; 48 bits</a:t>
            </a:r>
          </a:p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Bit time:</a:t>
            </a:r>
            <a:r>
              <a:rPr lang="en-US" sz="2000"/>
              <a:t> .1 microsec for 10 Mbps Ethernet ;</a:t>
            </a:r>
            <a:br>
              <a:rPr lang="en-US" sz="2000"/>
            </a:br>
            <a:r>
              <a:rPr lang="en-US" sz="2000"/>
              <a:t>for K=1023, wait time is about 50 msec</a:t>
            </a:r>
          </a:p>
          <a:p>
            <a:pPr>
              <a:buFont typeface="ZapfDingbats" pitchFamily="82" charset="2"/>
              <a:buNone/>
            </a:pPr>
            <a:r>
              <a:rPr lang="en-US" sz="2000"/>
              <a:t> </a:t>
            </a:r>
          </a:p>
          <a:p>
            <a:pPr>
              <a:buFont typeface="ZapfDingbats" pitchFamily="82" charset="2"/>
              <a:buNone/>
            </a:pPr>
            <a:endParaRPr lang="en-US" sz="2000"/>
          </a:p>
        </p:txBody>
      </p:sp>
      <p:sp>
        <p:nvSpPr>
          <p:cNvPr id="409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3716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</a:rPr>
              <a:t>Exponential Backoff:</a:t>
            </a:r>
            <a:r>
              <a:rPr lang="en-US" sz="2000"/>
              <a:t> </a:t>
            </a:r>
          </a:p>
          <a:p>
            <a:r>
              <a:rPr lang="en-US" sz="2000" i="1">
                <a:solidFill>
                  <a:schemeClr val="accent2"/>
                </a:solidFill>
              </a:rPr>
              <a:t>Goal</a:t>
            </a:r>
            <a:r>
              <a:rPr lang="en-US" sz="2000"/>
              <a:t>: adapt retransmission attempts to estimated current load</a:t>
            </a:r>
          </a:p>
          <a:p>
            <a:pPr lvl="1"/>
            <a:r>
              <a:rPr lang="en-US" sz="1800"/>
              <a:t>heavy load: random wait will be longer</a:t>
            </a:r>
          </a:p>
          <a:p>
            <a:r>
              <a:rPr lang="en-US" sz="2000"/>
              <a:t>first collision: choose K from {0,1}; delay is K</a:t>
            </a:r>
            <a:r>
              <a:rPr lang="el-GR" sz="2000"/>
              <a:t>·</a:t>
            </a:r>
            <a:r>
              <a:rPr lang="en-US" sz="2000"/>
              <a:t> 512 bit transmission times</a:t>
            </a:r>
          </a:p>
          <a:p>
            <a:r>
              <a:rPr lang="en-US" sz="2000"/>
              <a:t>after second collision: choose K from {0,1,2,3}…</a:t>
            </a:r>
          </a:p>
          <a:p>
            <a:r>
              <a:rPr lang="en-US" sz="2000"/>
              <a:t>after ten collisions, choose K from {0,1,2,3,4,…,1023}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641350" y="4498975"/>
            <a:ext cx="3179763" cy="1025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See/interact with Java</a:t>
            </a:r>
          </a:p>
          <a:p>
            <a:r>
              <a:rPr lang="en-US" sz="2000"/>
              <a:t>applet on AWL Web site:</a:t>
            </a:r>
          </a:p>
          <a:p>
            <a:r>
              <a:rPr lang="en-US" sz="2000"/>
              <a:t>highly recommended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charset="-128"/>
                <a:cs typeface="Arial" pitchFamily="34" charset="0"/>
              </a:rPr>
              <a:t>Link 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B745BCB9-DB7A-4EE0-A14B-C72BC4A0C774}" type="slidenum">
              <a:rPr lang="en-US"/>
              <a:pPr/>
              <a:t>9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Ethernet: unreliable, connectionless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connectionless: </a:t>
            </a:r>
            <a:r>
              <a:rPr lang="en-US" smtClean="0">
                <a:ea typeface="ＭＳ Ｐゴシック" charset="-128"/>
              </a:rPr>
              <a:t>no handshaking between sending and receiving NICs 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charset="-128"/>
              </a:rPr>
              <a:t>unreliable: </a:t>
            </a:r>
            <a:r>
              <a:rPr lang="en-US" smtClean="0">
                <a:ea typeface="ＭＳ Ｐゴシック" charset="-128"/>
              </a:rPr>
              <a:t>receiving NIC doesnt send acks or nacks to sending NIC</a:t>
            </a:r>
          </a:p>
          <a:p>
            <a:pPr lvl="1"/>
            <a:r>
              <a:rPr lang="en-US" sz="2800" smtClean="0">
                <a:ea typeface="ＭＳ Ｐゴシック" charset="-128"/>
              </a:rPr>
              <a:t>data in dropped frames recovered only if initial sender uses higher layer rdt (e.g., TCP), otherwise dropped data lost</a:t>
            </a:r>
          </a:p>
          <a:p>
            <a:r>
              <a:rPr lang="en-US" smtClean="0">
                <a:ea typeface="ＭＳ Ｐゴシック" charset="-128"/>
              </a:rPr>
              <a:t>Ethernet</a:t>
            </a:r>
            <a:r>
              <a:rPr lang="ja-JP" altLang="en-US" smtClean="0">
                <a:ea typeface="ＭＳ Ｐゴシック" charset="-128"/>
              </a:rPr>
              <a:t>’</a:t>
            </a:r>
            <a:r>
              <a:rPr lang="en-US" altLang="ja-JP" smtClean="0">
                <a:ea typeface="ＭＳ Ｐゴシック" charset="-128"/>
              </a:rPr>
              <a:t>s MAC protocol: unslotted </a:t>
            </a:r>
            <a:r>
              <a:rPr lang="en-US" altLang="ja-JP" i="1" smtClean="0">
                <a:solidFill>
                  <a:srgbClr val="CC0000"/>
                </a:solidFill>
                <a:ea typeface="ＭＳ Ｐゴシック" charset="-128"/>
              </a:rPr>
              <a:t>CSMA/CD wth binary backoff</a:t>
            </a:r>
            <a:endParaRPr lang="en-US" i="1" smtClean="0">
              <a:solidFill>
                <a:srgbClr val="CC0000"/>
              </a:solidFill>
              <a:ea typeface="ＭＳ Ｐゴシック" charset="-128"/>
            </a:endParaRPr>
          </a:p>
        </p:txBody>
      </p:sp>
      <p:pic>
        <p:nvPicPr>
          <p:cNvPr id="61446" name="Picture 16" descr="underline_base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716</Words>
  <Application>Microsoft Office PowerPoint</Application>
  <PresentationFormat>On-screen Show (4:3)</PresentationFormat>
  <Paragraphs>125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Ethernet</vt:lpstr>
      <vt:lpstr>Ethernet: physical topology</vt:lpstr>
      <vt:lpstr>Ethernet frame structure</vt:lpstr>
      <vt:lpstr>Ethernet Frame Structure (more)</vt:lpstr>
      <vt:lpstr>Unreliable, connectionless service</vt:lpstr>
      <vt:lpstr>Ethernet uses CSMA/CD</vt:lpstr>
      <vt:lpstr>Ethernet CSMA/CD algorithm</vt:lpstr>
      <vt:lpstr>Ethernet’s CSMA/CD (more)</vt:lpstr>
      <vt:lpstr>Ethernet: unreliable, connectionless</vt:lpstr>
      <vt:lpstr>802.3 Ethernet standards: link &amp; physical layers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layer, LANs: outline</dc:title>
  <dc:creator>PESIT</dc:creator>
  <cp:lastModifiedBy>User</cp:lastModifiedBy>
  <cp:revision>4</cp:revision>
  <dcterms:created xsi:type="dcterms:W3CDTF">2013-03-29T16:54:44Z</dcterms:created>
  <dcterms:modified xsi:type="dcterms:W3CDTF">2014-02-20T00:43:37Z</dcterms:modified>
</cp:coreProperties>
</file>