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Default Extension="doc" ContentType="application/msword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69" r:id="rId2"/>
    <p:sldId id="288" r:id="rId3"/>
    <p:sldId id="270" r:id="rId4"/>
    <p:sldId id="287" r:id="rId5"/>
    <p:sldId id="271" r:id="rId6"/>
    <p:sldId id="272" r:id="rId7"/>
    <p:sldId id="273" r:id="rId8"/>
    <p:sldId id="274" r:id="rId9"/>
    <p:sldId id="275" r:id="rId10"/>
    <p:sldId id="276" r:id="rId11"/>
    <p:sldId id="277" r:id="rId12"/>
    <p:sldId id="285" r:id="rId13"/>
    <p:sldId id="286" r:id="rId14"/>
    <p:sldId id="278" r:id="rId15"/>
    <p:sldId id="289" r:id="rId16"/>
    <p:sldId id="290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11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F4B35F-4930-469C-A53E-6E997572F150}" type="datetimeFigureOut">
              <a:rPr lang="en-US" smtClean="0"/>
              <a:pPr/>
              <a:t>2/20/2014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EF8E40-5E44-49B3-9E36-9706C9F3210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2A1D830-BD92-4BA6-A9A7-0C2E0D5E76FA}" type="slidenum">
              <a:rPr lang="en-US"/>
              <a:pPr/>
              <a:t>1</a:t>
            </a:fld>
            <a:endParaRPr lang="en-US"/>
          </a:p>
        </p:txBody>
      </p:sp>
      <p:sp>
        <p:nvSpPr>
          <p:cNvPr id="147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6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2983"/>
            <a:fld id="{0D86C1AA-1E19-45A4-A178-CE4112EA6E1D}" type="slidenum">
              <a:rPr lang="en-US">
                <a:solidFill>
                  <a:srgbClr val="000000"/>
                </a:solidFill>
              </a:rPr>
              <a:pPr defTabSz="912983"/>
              <a:t>10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54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2983"/>
            <a:fld id="{CD7EE7F8-DC3B-46E2-BC35-6847BE7E8BDB}" type="slidenum">
              <a:rPr lang="en-US">
                <a:solidFill>
                  <a:srgbClr val="000000"/>
                </a:solidFill>
              </a:rPr>
              <a:pPr defTabSz="912983"/>
              <a:t>11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55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48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EA58FD0-DC94-4527-8B56-0142A683B870}" type="slidenum">
              <a:rPr lang="en-US"/>
              <a:pPr/>
              <a:t>12</a:t>
            </a:fld>
            <a:endParaRPr lang="en-US"/>
          </a:p>
        </p:txBody>
      </p:sp>
      <p:sp>
        <p:nvSpPr>
          <p:cNvPr id="622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2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CEC525-B815-41A2-9424-B04C0E4697C8}" type="slidenum">
              <a:rPr lang="en-US"/>
              <a:pPr/>
              <a:t>13</a:t>
            </a:fld>
            <a:endParaRPr lang="en-US"/>
          </a:p>
        </p:txBody>
      </p:sp>
      <p:sp>
        <p:nvSpPr>
          <p:cNvPr id="623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3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2983"/>
            <a:fld id="{63C8D357-1AE0-4A53-A00D-450432BDF0BC}" type="slidenum">
              <a:rPr lang="en-US">
                <a:solidFill>
                  <a:srgbClr val="000000"/>
                </a:solidFill>
              </a:rPr>
              <a:pPr defTabSz="912983"/>
              <a:t>14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56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8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23AF8BB-3FD1-4BA3-94A1-B4D0BE9D9CB7}" type="slidenum">
              <a:rPr lang="en-US"/>
              <a:pPr/>
              <a:t>15</a:t>
            </a:fld>
            <a:endParaRPr lang="en-US"/>
          </a:p>
        </p:txBody>
      </p:sp>
      <p:sp>
        <p:nvSpPr>
          <p:cNvPr id="626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6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5D33E6-5CBD-4BDF-BF5B-B79A610086AD}" type="slidenum">
              <a:rPr lang="en-US"/>
              <a:pPr/>
              <a:t>16</a:t>
            </a:fld>
            <a:endParaRPr lang="en-US"/>
          </a:p>
        </p:txBody>
      </p:sp>
      <p:sp>
        <p:nvSpPr>
          <p:cNvPr id="627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7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2A1D830-BD92-4BA6-A9A7-0C2E0D5E76FA}" type="slidenum">
              <a:rPr lang="en-US"/>
              <a:pPr/>
              <a:t>2</a:t>
            </a:fld>
            <a:endParaRPr lang="en-US"/>
          </a:p>
        </p:txBody>
      </p:sp>
      <p:sp>
        <p:nvSpPr>
          <p:cNvPr id="147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6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129D32-927F-4CE7-872E-914F65D2E5A6}" type="slidenum">
              <a:rPr lang="en-US"/>
              <a:pPr/>
              <a:t>3</a:t>
            </a:fld>
            <a:endParaRPr lang="en-US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66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FB70D3B-03FD-4588-AFA5-D3B934D27AED}" type="slidenum">
              <a:rPr lang="en-US"/>
              <a:pPr/>
              <a:t>4</a:t>
            </a:fld>
            <a:endParaRPr lang="en-US"/>
          </a:p>
        </p:txBody>
      </p:sp>
      <p:sp>
        <p:nvSpPr>
          <p:cNvPr id="617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7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E2222A6-2DFE-4E0B-8220-60D70E47EEBE}" type="slidenum">
              <a:rPr lang="en-US"/>
              <a:pPr/>
              <a:t>5</a:t>
            </a:fld>
            <a:endParaRPr lang="en-US"/>
          </a:p>
        </p:txBody>
      </p:sp>
      <p:sp>
        <p:nvSpPr>
          <p:cNvPr id="149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77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2983"/>
            <a:fld id="{E13A0159-6541-4644-A82D-9109B3CFBC10}" type="slidenum">
              <a:rPr lang="en-US">
                <a:solidFill>
                  <a:srgbClr val="000000"/>
                </a:solidFill>
              </a:rPr>
              <a:pPr defTabSz="912983"/>
              <a:t>6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50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97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2983"/>
            <a:fld id="{43FF8CBD-0456-4833-BDA0-2302FF0344ED}" type="slidenum">
              <a:rPr lang="en-US">
                <a:solidFill>
                  <a:srgbClr val="000000"/>
                </a:solidFill>
              </a:rPr>
              <a:pPr defTabSz="912983"/>
              <a:t>7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51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7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2983"/>
            <a:fld id="{277F57FD-9E76-4F9D-8076-23E227D73EF1}" type="slidenum">
              <a:rPr lang="en-US">
                <a:solidFill>
                  <a:srgbClr val="000000"/>
                </a:solidFill>
              </a:rPr>
              <a:pPr defTabSz="912983"/>
              <a:t>8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52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2983"/>
            <a:fld id="{45AA89BD-932C-4ECB-9A9F-FD7D3A72CCCA}" type="slidenum">
              <a:rPr lang="en-US">
                <a:solidFill>
                  <a:srgbClr val="000000"/>
                </a:solidFill>
              </a:rPr>
              <a:pPr defTabSz="912983"/>
              <a:t>9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53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28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1C310-B3F5-4F80-AF48-0AFE5315B207}" type="datetimeFigureOut">
              <a:rPr lang="en-US" smtClean="0"/>
              <a:pPr/>
              <a:t>2/20/2014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32307-D5C5-4F48-B393-7C809B40A0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1C310-B3F5-4F80-AF48-0AFE5315B207}" type="datetimeFigureOut">
              <a:rPr lang="en-US" smtClean="0"/>
              <a:pPr/>
              <a:t>2/20/2014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32307-D5C5-4F48-B393-7C809B40A0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1C310-B3F5-4F80-AF48-0AFE5315B207}" type="datetimeFigureOut">
              <a:rPr lang="en-US" smtClean="0"/>
              <a:pPr/>
              <a:t>2/20/2014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32307-D5C5-4F48-B393-7C809B40A0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533400" y="1600200"/>
            <a:ext cx="7772400" cy="46482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410200" y="64008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5: DataLink Layer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62925" y="6400800"/>
            <a:ext cx="676275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5-</a:t>
            </a:r>
            <a:fld id="{EFB55831-2176-48FF-8E3E-055D7742985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1C310-B3F5-4F80-AF48-0AFE5315B207}" type="datetimeFigureOut">
              <a:rPr lang="en-US" smtClean="0"/>
              <a:pPr/>
              <a:t>2/20/2014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32307-D5C5-4F48-B393-7C809B40A0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1C310-B3F5-4F80-AF48-0AFE5315B207}" type="datetimeFigureOut">
              <a:rPr lang="en-US" smtClean="0"/>
              <a:pPr/>
              <a:t>2/20/2014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32307-D5C5-4F48-B393-7C809B40A0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1C310-B3F5-4F80-AF48-0AFE5315B207}" type="datetimeFigureOut">
              <a:rPr lang="en-US" smtClean="0"/>
              <a:pPr/>
              <a:t>2/20/2014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32307-D5C5-4F48-B393-7C809B40A0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1C310-B3F5-4F80-AF48-0AFE5315B207}" type="datetimeFigureOut">
              <a:rPr lang="en-US" smtClean="0"/>
              <a:pPr/>
              <a:t>2/20/2014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32307-D5C5-4F48-B393-7C809B40A0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1C310-B3F5-4F80-AF48-0AFE5315B207}" type="datetimeFigureOut">
              <a:rPr lang="en-US" smtClean="0"/>
              <a:pPr/>
              <a:t>2/20/2014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32307-D5C5-4F48-B393-7C809B40A0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1C310-B3F5-4F80-AF48-0AFE5315B207}" type="datetimeFigureOut">
              <a:rPr lang="en-US" smtClean="0"/>
              <a:pPr/>
              <a:t>2/20/2014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32307-D5C5-4F48-B393-7C809B40A0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1C310-B3F5-4F80-AF48-0AFE5315B207}" type="datetimeFigureOut">
              <a:rPr lang="en-US" smtClean="0"/>
              <a:pPr/>
              <a:t>2/20/2014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32307-D5C5-4F48-B393-7C809B40A0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1C310-B3F5-4F80-AF48-0AFE5315B207}" type="datetimeFigureOut">
              <a:rPr lang="en-US" smtClean="0"/>
              <a:pPr/>
              <a:t>2/20/2014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32307-D5C5-4F48-B393-7C809B40A0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A1C310-B3F5-4F80-AF48-0AFE5315B207}" type="datetimeFigureOut">
              <a:rPr lang="en-US" smtClean="0"/>
              <a:pPr/>
              <a:t>2/20/2014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632307-D5C5-4F48-B393-7C809B40A08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.bin"/><Relationship Id="rId3" Type="http://schemas.openxmlformats.org/officeDocument/2006/relationships/notesSlide" Target="../notesSlides/notesSlide12.xml"/><Relationship Id="rId7" Type="http://schemas.openxmlformats.org/officeDocument/2006/relationships/oleObject" Target="../embeddings/oleObject13.bin"/><Relationship Id="rId12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12.bin"/><Relationship Id="rId11" Type="http://schemas.openxmlformats.org/officeDocument/2006/relationships/oleObject" Target="../embeddings/oleObject17.bin"/><Relationship Id="rId5" Type="http://schemas.openxmlformats.org/officeDocument/2006/relationships/oleObject" Target="../embeddings/oleObject11.bin"/><Relationship Id="rId10" Type="http://schemas.openxmlformats.org/officeDocument/2006/relationships/oleObject" Target="../embeddings/oleObject16.bin"/><Relationship Id="rId4" Type="http://schemas.openxmlformats.org/officeDocument/2006/relationships/oleObject" Target="../embeddings/oleObject10.bin"/><Relationship Id="rId9" Type="http://schemas.openxmlformats.org/officeDocument/2006/relationships/oleObject" Target="../embeddings/oleObject15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.bin"/><Relationship Id="rId3" Type="http://schemas.openxmlformats.org/officeDocument/2006/relationships/notesSlide" Target="../notesSlides/notesSlide13.xml"/><Relationship Id="rId7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21.bin"/><Relationship Id="rId5" Type="http://schemas.openxmlformats.org/officeDocument/2006/relationships/oleObject" Target="../embeddings/oleObject20.bin"/><Relationship Id="rId4" Type="http://schemas.openxmlformats.org/officeDocument/2006/relationships/oleObject" Target="../embeddings/oleObject19.bin"/><Relationship Id="rId9" Type="http://schemas.openxmlformats.org/officeDocument/2006/relationships/oleObject" Target="../embeddings/oleObject24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Microsoft_Office_Word_97_-_2003_Document1.doc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notesSlide" Target="../notesSlides/notesSlide4.xml"/><Relationship Id="rId7" Type="http://schemas.openxmlformats.org/officeDocument/2006/relationships/oleObject" Target="../embeddings/oleObject4.bin"/><Relationship Id="rId12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3.bin"/><Relationship Id="rId11" Type="http://schemas.openxmlformats.org/officeDocument/2006/relationships/oleObject" Target="../embeddings/oleObject8.bin"/><Relationship Id="rId5" Type="http://schemas.openxmlformats.org/officeDocument/2006/relationships/oleObject" Target="../embeddings/oleObject2.bin"/><Relationship Id="rId10" Type="http://schemas.openxmlformats.org/officeDocument/2006/relationships/oleObject" Target="../embeddings/oleObject7.bin"/><Relationship Id="rId4" Type="http://schemas.openxmlformats.org/officeDocument/2006/relationships/oleObject" Target="../embeddings/oleObject1.bin"/><Relationship Id="rId9" Type="http://schemas.openxmlformats.org/officeDocument/2006/relationships/oleObject" Target="../embeddings/oleObject6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 rot="20098194">
            <a:off x="914400" y="2362200"/>
            <a:ext cx="7772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 smtClean="0"/>
              <a:t>Ethernet Switch </a:t>
            </a:r>
            <a:endParaRPr lang="en-US" sz="8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solidFill>
                  <a:srgbClr val="000000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Link Layer</a:t>
            </a:r>
          </a:p>
        </p:txBody>
      </p:sp>
      <p:sp>
        <p:nvSpPr>
          <p:cNvPr id="7168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>
                <a:solidFill>
                  <a:srgbClr val="000000"/>
                </a:solidFill>
              </a:rPr>
              <a:t>5-</a:t>
            </a:r>
            <a:fld id="{F24A4186-9E6B-4129-A70C-FCA9E97528E5}" type="slidenum">
              <a:rPr lang="en-US">
                <a:solidFill>
                  <a:srgbClr val="000000"/>
                </a:solidFill>
              </a:rPr>
              <a:pPr/>
              <a:t>10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9636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sz="4000">
                <a:cs typeface="+mj-cs"/>
              </a:rPr>
              <a:t>Self-learning multi-switch example</a:t>
            </a:r>
            <a:endParaRPr lang="en-US">
              <a:cs typeface="+mj-cs"/>
            </a:endParaRPr>
          </a:p>
        </p:txBody>
      </p:sp>
      <p:sp>
        <p:nvSpPr>
          <p:cNvPr id="6963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0863" y="1139825"/>
            <a:ext cx="7772400" cy="464820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sz="2400">
                <a:cs typeface="+mn-cs"/>
              </a:rPr>
              <a:t>Suppose C sends frame to I, I responds to C</a:t>
            </a:r>
            <a:endParaRPr lang="en-US">
              <a:cs typeface="+mn-cs"/>
            </a:endParaRPr>
          </a:p>
        </p:txBody>
      </p:sp>
      <p:sp>
        <p:nvSpPr>
          <p:cNvPr id="71686" name="Rectangle 5"/>
          <p:cNvSpPr>
            <a:spLocks noChangeArrowheads="1"/>
          </p:cNvSpPr>
          <p:nvPr/>
        </p:nvSpPr>
        <p:spPr bwMode="auto">
          <a:xfrm>
            <a:off x="714375" y="4664075"/>
            <a:ext cx="7772400" cy="1843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</a:pPr>
            <a:r>
              <a:rPr lang="en-US" sz="2400" u="sng">
                <a:solidFill>
                  <a:srgbClr val="CC0000"/>
                </a:solidFill>
                <a:latin typeface="Gill Sans MT" pitchFamily="34" charset="0"/>
              </a:rPr>
              <a:t>Q:</a:t>
            </a:r>
            <a:r>
              <a:rPr lang="en-US" sz="2400" i="0">
                <a:solidFill>
                  <a:srgbClr val="CC0000"/>
                </a:solidFill>
                <a:latin typeface="Gill Sans MT" pitchFamily="34" charset="0"/>
              </a:rPr>
              <a:t> </a:t>
            </a:r>
            <a:r>
              <a:rPr lang="en-US" sz="2400" i="0">
                <a:solidFill>
                  <a:srgbClr val="000000"/>
                </a:solidFill>
                <a:latin typeface="Gill Sans MT" pitchFamily="34" charset="0"/>
              </a:rPr>
              <a:t>show switch tables and packet forwarding in S</a:t>
            </a:r>
            <a:r>
              <a:rPr lang="en-US" sz="2400" i="0" baseline="-25000">
                <a:solidFill>
                  <a:srgbClr val="000000"/>
                </a:solidFill>
                <a:latin typeface="Gill Sans MT" pitchFamily="34" charset="0"/>
              </a:rPr>
              <a:t>1</a:t>
            </a:r>
            <a:r>
              <a:rPr lang="en-US" sz="2400" i="0">
                <a:solidFill>
                  <a:srgbClr val="000000"/>
                </a:solidFill>
                <a:latin typeface="Gill Sans MT" pitchFamily="34" charset="0"/>
              </a:rPr>
              <a:t>, S</a:t>
            </a:r>
            <a:r>
              <a:rPr lang="en-US" sz="2400" i="0" baseline="-25000">
                <a:solidFill>
                  <a:srgbClr val="000000"/>
                </a:solidFill>
                <a:latin typeface="Gill Sans MT" pitchFamily="34" charset="0"/>
              </a:rPr>
              <a:t>2</a:t>
            </a:r>
            <a:r>
              <a:rPr lang="en-US" sz="2400" i="0">
                <a:solidFill>
                  <a:srgbClr val="000000"/>
                </a:solidFill>
                <a:latin typeface="Gill Sans MT" pitchFamily="34" charset="0"/>
              </a:rPr>
              <a:t>, S</a:t>
            </a:r>
            <a:r>
              <a:rPr lang="en-US" sz="2400" i="0" baseline="-25000">
                <a:solidFill>
                  <a:srgbClr val="000000"/>
                </a:solidFill>
                <a:latin typeface="Gill Sans MT" pitchFamily="34" charset="0"/>
              </a:rPr>
              <a:t>3</a:t>
            </a:r>
            <a:r>
              <a:rPr lang="en-US" sz="2400" i="0">
                <a:solidFill>
                  <a:srgbClr val="000000"/>
                </a:solidFill>
                <a:latin typeface="Gill Sans MT" pitchFamily="34" charset="0"/>
              </a:rPr>
              <a:t>, S</a:t>
            </a:r>
            <a:r>
              <a:rPr lang="en-US" sz="2400" i="0" baseline="-25000">
                <a:solidFill>
                  <a:srgbClr val="000000"/>
                </a:solidFill>
                <a:latin typeface="Gill Sans MT" pitchFamily="34" charset="0"/>
              </a:rPr>
              <a:t>4</a:t>
            </a:r>
            <a:r>
              <a:rPr lang="en-US" sz="2400" i="0">
                <a:solidFill>
                  <a:srgbClr val="000000"/>
                </a:solidFill>
                <a:latin typeface="Gill Sans MT" pitchFamily="34" charset="0"/>
              </a:rPr>
              <a:t> </a:t>
            </a:r>
          </a:p>
        </p:txBody>
      </p:sp>
      <p:grpSp>
        <p:nvGrpSpPr>
          <p:cNvPr id="2" name="Group 58"/>
          <p:cNvGrpSpPr>
            <a:grpSpLocks/>
          </p:cNvGrpSpPr>
          <p:nvPr/>
        </p:nvGrpSpPr>
        <p:grpSpPr bwMode="auto">
          <a:xfrm>
            <a:off x="958850" y="2444750"/>
            <a:ext cx="2047875" cy="1358900"/>
            <a:chOff x="958850" y="2444750"/>
            <a:chExt cx="2048416" cy="1358710"/>
          </a:xfrm>
        </p:grpSpPr>
        <p:sp>
          <p:nvSpPr>
            <p:cNvPr id="71729" name="Line 20"/>
            <p:cNvSpPr>
              <a:spLocks noChangeShapeType="1"/>
            </p:cNvSpPr>
            <p:nvPr/>
          </p:nvSpPr>
          <p:spPr bwMode="auto">
            <a:xfrm flipH="1">
              <a:off x="1582903" y="3030456"/>
              <a:ext cx="5557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1730" name="Line 21"/>
            <p:cNvSpPr>
              <a:spLocks noChangeShapeType="1"/>
            </p:cNvSpPr>
            <p:nvPr/>
          </p:nvSpPr>
          <p:spPr bwMode="auto">
            <a:xfrm flipH="1">
              <a:off x="1970355" y="3078074"/>
              <a:ext cx="271534" cy="3142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1731" name="Line 22"/>
            <p:cNvSpPr>
              <a:spLocks noChangeShapeType="1"/>
            </p:cNvSpPr>
            <p:nvPr/>
          </p:nvSpPr>
          <p:spPr bwMode="auto">
            <a:xfrm>
              <a:off x="2389566" y="3106645"/>
              <a:ext cx="73044" cy="2952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1732" name="Text Box 64"/>
            <p:cNvSpPr txBox="1">
              <a:spLocks noChangeArrowheads="1"/>
            </p:cNvSpPr>
            <p:nvPr/>
          </p:nvSpPr>
          <p:spPr bwMode="auto">
            <a:xfrm>
              <a:off x="958850" y="2844744"/>
              <a:ext cx="350931" cy="3666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A</a:t>
              </a:r>
            </a:p>
          </p:txBody>
        </p:sp>
        <p:sp>
          <p:nvSpPr>
            <p:cNvPr id="71733" name="Text Box 65"/>
            <p:cNvSpPr txBox="1">
              <a:spLocks noChangeArrowheads="1"/>
            </p:cNvSpPr>
            <p:nvPr/>
          </p:nvSpPr>
          <p:spPr bwMode="auto">
            <a:xfrm>
              <a:off x="1408232" y="3306642"/>
              <a:ext cx="338226" cy="3698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B</a:t>
              </a:r>
            </a:p>
          </p:txBody>
        </p:sp>
        <p:sp>
          <p:nvSpPr>
            <p:cNvPr id="71734" name="Text Box 73"/>
            <p:cNvSpPr txBox="1">
              <a:spLocks noChangeArrowheads="1"/>
            </p:cNvSpPr>
            <p:nvPr/>
          </p:nvSpPr>
          <p:spPr bwMode="auto">
            <a:xfrm>
              <a:off x="2181548" y="2444750"/>
              <a:ext cx="423975" cy="3698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S</a:t>
              </a:r>
              <a:r>
                <a:rPr lang="en-US" i="0" baseline="-250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1</a:t>
              </a:r>
            </a:p>
          </p:txBody>
        </p:sp>
        <p:sp>
          <p:nvSpPr>
            <p:cNvPr id="71735" name="Text Box 66"/>
            <p:cNvSpPr txBox="1">
              <a:spLocks noChangeArrowheads="1"/>
            </p:cNvSpPr>
            <p:nvPr/>
          </p:nvSpPr>
          <p:spPr bwMode="auto">
            <a:xfrm>
              <a:off x="2656336" y="3298706"/>
              <a:ext cx="350930" cy="3698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C</a:t>
              </a:r>
            </a:p>
          </p:txBody>
        </p:sp>
        <p:grpSp>
          <p:nvGrpSpPr>
            <p:cNvPr id="3" name="Group 44"/>
            <p:cNvGrpSpPr>
              <a:grpSpLocks/>
            </p:cNvGrpSpPr>
            <p:nvPr/>
          </p:nvGrpSpPr>
          <p:grpSpPr bwMode="auto">
            <a:xfrm>
              <a:off x="1127760" y="2834640"/>
              <a:ext cx="568960" cy="481140"/>
              <a:chOff x="-44" y="1473"/>
              <a:chExt cx="981" cy="1105"/>
            </a:xfrm>
          </p:grpSpPr>
          <p:pic>
            <p:nvPicPr>
              <p:cNvPr id="71744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71745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4" name="Group 44"/>
            <p:cNvGrpSpPr>
              <a:grpSpLocks/>
            </p:cNvGrpSpPr>
            <p:nvPr/>
          </p:nvGrpSpPr>
          <p:grpSpPr bwMode="auto">
            <a:xfrm>
              <a:off x="1534160" y="3291840"/>
              <a:ext cx="568960" cy="481140"/>
              <a:chOff x="-44" y="1473"/>
              <a:chExt cx="981" cy="1105"/>
            </a:xfrm>
          </p:grpSpPr>
          <p:pic>
            <p:nvPicPr>
              <p:cNvPr id="71742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71743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5" name="Group 44"/>
            <p:cNvGrpSpPr>
              <a:grpSpLocks/>
            </p:cNvGrpSpPr>
            <p:nvPr/>
          </p:nvGrpSpPr>
          <p:grpSpPr bwMode="auto">
            <a:xfrm>
              <a:off x="2062480" y="3322320"/>
              <a:ext cx="568960" cy="481140"/>
              <a:chOff x="-44" y="1473"/>
              <a:chExt cx="981" cy="1105"/>
            </a:xfrm>
          </p:grpSpPr>
          <p:pic>
            <p:nvPicPr>
              <p:cNvPr id="71740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71741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  <p:pic>
          <p:nvPicPr>
            <p:cNvPr id="71739" name="Picture 3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2014817" y="2879664"/>
              <a:ext cx="678041" cy="2999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6" name="Group 76"/>
          <p:cNvGrpSpPr>
            <a:grpSpLocks/>
          </p:cNvGrpSpPr>
          <p:nvPr/>
        </p:nvGrpSpPr>
        <p:grpSpPr bwMode="auto">
          <a:xfrm>
            <a:off x="2379663" y="1984375"/>
            <a:ext cx="4856162" cy="2044700"/>
            <a:chOff x="2379663" y="1984375"/>
            <a:chExt cx="4855711" cy="2044145"/>
          </a:xfrm>
        </p:grpSpPr>
        <p:sp>
          <p:nvSpPr>
            <p:cNvPr id="71690" name="Line 23"/>
            <p:cNvSpPr>
              <a:spLocks noChangeShapeType="1"/>
            </p:cNvSpPr>
            <p:nvPr/>
          </p:nvSpPr>
          <p:spPr bwMode="auto">
            <a:xfrm flipH="1">
              <a:off x="3635258" y="3068344"/>
              <a:ext cx="346043" cy="2158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1691" name="Line 24"/>
            <p:cNvSpPr>
              <a:spLocks noChangeShapeType="1"/>
            </p:cNvSpPr>
            <p:nvPr/>
          </p:nvSpPr>
          <p:spPr bwMode="auto">
            <a:xfrm flipH="1">
              <a:off x="3949554" y="3087389"/>
              <a:ext cx="125401" cy="5872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1692" name="Line 25"/>
            <p:cNvSpPr>
              <a:spLocks noChangeShapeType="1"/>
            </p:cNvSpPr>
            <p:nvPr/>
          </p:nvSpPr>
          <p:spPr bwMode="auto">
            <a:xfrm>
              <a:off x="4254326" y="3030254"/>
              <a:ext cx="230167" cy="3618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1693" name="Line 26"/>
            <p:cNvSpPr>
              <a:spLocks noChangeShapeType="1"/>
            </p:cNvSpPr>
            <p:nvPr/>
          </p:nvSpPr>
          <p:spPr bwMode="auto">
            <a:xfrm flipH="1">
              <a:off x="5532145" y="3106433"/>
              <a:ext cx="428585" cy="2444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1694" name="Line 27"/>
            <p:cNvSpPr>
              <a:spLocks noChangeShapeType="1"/>
            </p:cNvSpPr>
            <p:nvPr/>
          </p:nvSpPr>
          <p:spPr bwMode="auto">
            <a:xfrm flipH="1">
              <a:off x="6035335" y="3077866"/>
              <a:ext cx="9524" cy="4697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1695" name="Line 35"/>
            <p:cNvSpPr>
              <a:spLocks noChangeShapeType="1"/>
            </p:cNvSpPr>
            <p:nvPr/>
          </p:nvSpPr>
          <p:spPr bwMode="auto">
            <a:xfrm flipH="1">
              <a:off x="2379663" y="2355749"/>
              <a:ext cx="1517509" cy="53642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1696" name="Line 36"/>
            <p:cNvSpPr>
              <a:spLocks noChangeShapeType="1"/>
            </p:cNvSpPr>
            <p:nvPr/>
          </p:nvSpPr>
          <p:spPr bwMode="auto">
            <a:xfrm>
              <a:off x="4200356" y="2322421"/>
              <a:ext cx="0" cy="599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1697" name="Line 37"/>
            <p:cNvSpPr>
              <a:spLocks noChangeShapeType="1"/>
            </p:cNvSpPr>
            <p:nvPr/>
          </p:nvSpPr>
          <p:spPr bwMode="auto">
            <a:xfrm flipH="1" flipV="1">
              <a:off x="4449571" y="2306551"/>
              <a:ext cx="1406394" cy="6840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1698" name="Line 63"/>
            <p:cNvSpPr>
              <a:spLocks noChangeShapeType="1"/>
            </p:cNvSpPr>
            <p:nvPr/>
          </p:nvSpPr>
          <p:spPr bwMode="auto">
            <a:xfrm>
              <a:off x="6411539" y="3131826"/>
              <a:ext cx="285723" cy="1587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1699" name="Text Box 67"/>
            <p:cNvSpPr txBox="1">
              <a:spLocks noChangeArrowheads="1"/>
            </p:cNvSpPr>
            <p:nvPr/>
          </p:nvSpPr>
          <p:spPr bwMode="auto">
            <a:xfrm>
              <a:off x="3620973" y="3222289"/>
              <a:ext cx="349218" cy="3666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D</a:t>
              </a:r>
            </a:p>
          </p:txBody>
        </p:sp>
        <p:sp>
          <p:nvSpPr>
            <p:cNvPr id="71700" name="Text Box 68"/>
            <p:cNvSpPr txBox="1">
              <a:spLocks noChangeArrowheads="1"/>
            </p:cNvSpPr>
            <p:nvPr/>
          </p:nvSpPr>
          <p:spPr bwMode="auto">
            <a:xfrm>
              <a:off x="4094004" y="3658733"/>
              <a:ext cx="338106" cy="3697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E</a:t>
              </a:r>
            </a:p>
          </p:txBody>
        </p:sp>
        <p:sp>
          <p:nvSpPr>
            <p:cNvPr id="71701" name="Text Box 69"/>
            <p:cNvSpPr txBox="1">
              <a:spLocks noChangeArrowheads="1"/>
            </p:cNvSpPr>
            <p:nvPr/>
          </p:nvSpPr>
          <p:spPr bwMode="auto">
            <a:xfrm>
              <a:off x="4567035" y="3057234"/>
              <a:ext cx="325407" cy="3697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F</a:t>
              </a:r>
            </a:p>
          </p:txBody>
        </p:sp>
        <p:sp>
          <p:nvSpPr>
            <p:cNvPr id="71702" name="Text Box 74"/>
            <p:cNvSpPr txBox="1">
              <a:spLocks noChangeArrowheads="1"/>
            </p:cNvSpPr>
            <p:nvPr/>
          </p:nvSpPr>
          <p:spPr bwMode="auto">
            <a:xfrm>
              <a:off x="3408267" y="2768387"/>
              <a:ext cx="436521" cy="3666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S</a:t>
              </a:r>
              <a:r>
                <a:rPr lang="en-US" i="0" baseline="-250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2</a:t>
              </a:r>
            </a:p>
          </p:txBody>
        </p:sp>
        <p:sp>
          <p:nvSpPr>
            <p:cNvPr id="71703" name="Text Box 75"/>
            <p:cNvSpPr txBox="1">
              <a:spLocks noChangeArrowheads="1"/>
            </p:cNvSpPr>
            <p:nvPr/>
          </p:nvSpPr>
          <p:spPr bwMode="auto">
            <a:xfrm>
              <a:off x="4635290" y="1984375"/>
              <a:ext cx="436522" cy="3666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S</a:t>
              </a:r>
              <a:r>
                <a:rPr lang="en-US" i="0" baseline="-250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4</a:t>
              </a:r>
            </a:p>
          </p:txBody>
        </p:sp>
        <p:sp>
          <p:nvSpPr>
            <p:cNvPr id="71704" name="Text Box 76"/>
            <p:cNvSpPr txBox="1">
              <a:spLocks noChangeArrowheads="1"/>
            </p:cNvSpPr>
            <p:nvPr/>
          </p:nvSpPr>
          <p:spPr bwMode="auto">
            <a:xfrm>
              <a:off x="6009938" y="2570004"/>
              <a:ext cx="436522" cy="3666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S</a:t>
              </a:r>
              <a:r>
                <a:rPr lang="en-US" i="0" baseline="-250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3</a:t>
              </a:r>
            </a:p>
          </p:txBody>
        </p:sp>
        <p:sp>
          <p:nvSpPr>
            <p:cNvPr id="71705" name="Text Box 78"/>
            <p:cNvSpPr txBox="1">
              <a:spLocks noChangeArrowheads="1"/>
            </p:cNvSpPr>
            <p:nvPr/>
          </p:nvSpPr>
          <p:spPr bwMode="auto">
            <a:xfrm>
              <a:off x="6240104" y="3541290"/>
              <a:ext cx="360329" cy="3666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H</a:t>
              </a:r>
            </a:p>
          </p:txBody>
        </p:sp>
        <p:sp>
          <p:nvSpPr>
            <p:cNvPr id="71706" name="Text Box 79"/>
            <p:cNvSpPr txBox="1">
              <a:spLocks noChangeArrowheads="1"/>
            </p:cNvSpPr>
            <p:nvPr/>
          </p:nvSpPr>
          <p:spPr bwMode="auto">
            <a:xfrm>
              <a:off x="6986160" y="3179439"/>
              <a:ext cx="249214" cy="3697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I</a:t>
              </a:r>
            </a:p>
          </p:txBody>
        </p:sp>
        <p:sp>
          <p:nvSpPr>
            <p:cNvPr id="71707" name="Text Box 80"/>
            <p:cNvSpPr txBox="1">
              <a:spLocks noChangeArrowheads="1"/>
            </p:cNvSpPr>
            <p:nvPr/>
          </p:nvSpPr>
          <p:spPr bwMode="auto">
            <a:xfrm>
              <a:off x="5103560" y="3595251"/>
              <a:ext cx="365091" cy="3697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G</a:t>
              </a:r>
            </a:p>
          </p:txBody>
        </p:sp>
        <p:pic>
          <p:nvPicPr>
            <p:cNvPr id="71708" name="Picture 3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5763899" y="2930268"/>
              <a:ext cx="677799" cy="2999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7" name="Group 44"/>
            <p:cNvGrpSpPr>
              <a:grpSpLocks/>
            </p:cNvGrpSpPr>
            <p:nvPr/>
          </p:nvGrpSpPr>
          <p:grpSpPr bwMode="auto">
            <a:xfrm>
              <a:off x="3139440" y="3180080"/>
              <a:ext cx="568960" cy="481140"/>
              <a:chOff x="-44" y="1473"/>
              <a:chExt cx="981" cy="1105"/>
            </a:xfrm>
          </p:grpSpPr>
          <p:pic>
            <p:nvPicPr>
              <p:cNvPr id="71727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71728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8" name="Group 44"/>
            <p:cNvGrpSpPr>
              <a:grpSpLocks/>
            </p:cNvGrpSpPr>
            <p:nvPr/>
          </p:nvGrpSpPr>
          <p:grpSpPr bwMode="auto">
            <a:xfrm>
              <a:off x="3576320" y="3525520"/>
              <a:ext cx="568960" cy="481140"/>
              <a:chOff x="-44" y="1473"/>
              <a:chExt cx="981" cy="1105"/>
            </a:xfrm>
          </p:grpSpPr>
          <p:pic>
            <p:nvPicPr>
              <p:cNvPr id="71725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71726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9" name="Group 44"/>
            <p:cNvGrpSpPr>
              <a:grpSpLocks/>
            </p:cNvGrpSpPr>
            <p:nvPr/>
          </p:nvGrpSpPr>
          <p:grpSpPr bwMode="auto">
            <a:xfrm>
              <a:off x="4135120" y="3281680"/>
              <a:ext cx="568960" cy="481140"/>
              <a:chOff x="-44" y="1473"/>
              <a:chExt cx="981" cy="1105"/>
            </a:xfrm>
          </p:grpSpPr>
          <p:pic>
            <p:nvPicPr>
              <p:cNvPr id="71723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71724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0" name="Group 44"/>
            <p:cNvGrpSpPr>
              <a:grpSpLocks/>
            </p:cNvGrpSpPr>
            <p:nvPr/>
          </p:nvGrpSpPr>
          <p:grpSpPr bwMode="auto">
            <a:xfrm>
              <a:off x="5049520" y="3261360"/>
              <a:ext cx="568960" cy="481140"/>
              <a:chOff x="-44" y="1473"/>
              <a:chExt cx="981" cy="1105"/>
            </a:xfrm>
          </p:grpSpPr>
          <p:pic>
            <p:nvPicPr>
              <p:cNvPr id="71721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71722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1" name="Group 44"/>
            <p:cNvGrpSpPr>
              <a:grpSpLocks/>
            </p:cNvGrpSpPr>
            <p:nvPr/>
          </p:nvGrpSpPr>
          <p:grpSpPr bwMode="auto">
            <a:xfrm>
              <a:off x="5588000" y="3434080"/>
              <a:ext cx="568960" cy="481140"/>
              <a:chOff x="-44" y="1473"/>
              <a:chExt cx="981" cy="1105"/>
            </a:xfrm>
          </p:grpSpPr>
          <p:pic>
            <p:nvPicPr>
              <p:cNvPr id="71719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71720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2" name="Group 44"/>
            <p:cNvGrpSpPr>
              <a:grpSpLocks/>
            </p:cNvGrpSpPr>
            <p:nvPr/>
          </p:nvGrpSpPr>
          <p:grpSpPr bwMode="auto">
            <a:xfrm>
              <a:off x="6380480" y="3149600"/>
              <a:ext cx="568960" cy="481140"/>
              <a:chOff x="-44" y="1473"/>
              <a:chExt cx="981" cy="1105"/>
            </a:xfrm>
          </p:grpSpPr>
          <p:pic>
            <p:nvPicPr>
              <p:cNvPr id="71717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71718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  <p:pic>
          <p:nvPicPr>
            <p:cNvPr id="71715" name="Picture 3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854313" y="2847741"/>
              <a:ext cx="677800" cy="3015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1716" name="Picture 3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874949" y="2116102"/>
              <a:ext cx="676212" cy="3015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71689" name="Picture 16" descr="underline_base"/>
          <p:cNvPicPr>
            <a:picLocks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11175" y="792163"/>
            <a:ext cx="7313613" cy="17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solidFill>
                  <a:srgbClr val="000000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Link Layer</a:t>
            </a:r>
          </a:p>
        </p:txBody>
      </p:sp>
      <p:sp>
        <p:nvSpPr>
          <p:cNvPr id="7270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>
                <a:solidFill>
                  <a:srgbClr val="000000"/>
                </a:solidFill>
              </a:rPr>
              <a:t>5-</a:t>
            </a:r>
            <a:fld id="{CDF5B54D-4B49-4E22-9C62-2AA0B138CA42}" type="slidenum">
              <a:rPr lang="en-US">
                <a:solidFill>
                  <a:srgbClr val="000000"/>
                </a:solidFill>
              </a:rPr>
              <a:pPr/>
              <a:t>11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7066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Institutional network</a:t>
            </a:r>
          </a:p>
        </p:txBody>
      </p:sp>
      <p:sp>
        <p:nvSpPr>
          <p:cNvPr id="72709" name="Freeform 81"/>
          <p:cNvSpPr>
            <a:spLocks/>
          </p:cNvSpPr>
          <p:nvPr/>
        </p:nvSpPr>
        <p:spPr bwMode="auto">
          <a:xfrm rot="5400000">
            <a:off x="2179637" y="244476"/>
            <a:ext cx="4321175" cy="7473950"/>
          </a:xfrm>
          <a:custGeom>
            <a:avLst/>
            <a:gdLst>
              <a:gd name="T0" fmla="*/ 2147483647 w 10000"/>
              <a:gd name="T1" fmla="*/ 2147483647 h 9831"/>
              <a:gd name="T2" fmla="*/ 2147483647 w 10000"/>
              <a:gd name="T3" fmla="*/ 2147483647 h 9831"/>
              <a:gd name="T4" fmla="*/ 2147483647 w 10000"/>
              <a:gd name="T5" fmla="*/ 2147483647 h 9831"/>
              <a:gd name="T6" fmla="*/ 2147483647 w 10000"/>
              <a:gd name="T7" fmla="*/ 2147483647 h 9831"/>
              <a:gd name="T8" fmla="*/ 2147483647 w 10000"/>
              <a:gd name="T9" fmla="*/ 2147483647 h 9831"/>
              <a:gd name="T10" fmla="*/ 2147483647 w 10000"/>
              <a:gd name="T11" fmla="*/ 2147483647 h 9831"/>
              <a:gd name="T12" fmla="*/ 2147483647 w 10000"/>
              <a:gd name="T13" fmla="*/ 2147483647 h 9831"/>
              <a:gd name="T14" fmla="*/ 2147483647 w 10000"/>
              <a:gd name="T15" fmla="*/ 2147483647 h 9831"/>
              <a:gd name="T16" fmla="*/ 2147483647 w 10000"/>
              <a:gd name="T17" fmla="*/ 2147483647 h 9831"/>
              <a:gd name="T18" fmla="*/ 2147483647 w 10000"/>
              <a:gd name="T19" fmla="*/ 2147483647 h 9831"/>
              <a:gd name="T20" fmla="*/ 2147483647 w 10000"/>
              <a:gd name="T21" fmla="*/ 2147483647 h 9831"/>
              <a:gd name="T22" fmla="*/ 2147483647 w 10000"/>
              <a:gd name="T23" fmla="*/ 2147483647 h 9831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0000"/>
              <a:gd name="T37" fmla="*/ 0 h 9831"/>
              <a:gd name="T38" fmla="*/ 10000 w 10000"/>
              <a:gd name="T39" fmla="*/ 9831 h 9831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0000" h="9831">
                <a:moveTo>
                  <a:pt x="3018" y="119"/>
                </a:moveTo>
                <a:cubicBezTo>
                  <a:pt x="2111" y="198"/>
                  <a:pt x="1047" y="-39"/>
                  <a:pt x="545" y="518"/>
                </a:cubicBezTo>
                <a:cubicBezTo>
                  <a:pt x="43" y="1076"/>
                  <a:pt x="40" y="2518"/>
                  <a:pt x="8" y="3464"/>
                </a:cubicBezTo>
                <a:cubicBezTo>
                  <a:pt x="-24" y="4411"/>
                  <a:pt x="32" y="5681"/>
                  <a:pt x="354" y="6198"/>
                </a:cubicBezTo>
                <a:cubicBezTo>
                  <a:pt x="677" y="6715"/>
                  <a:pt x="1127" y="6126"/>
                  <a:pt x="1947" y="6568"/>
                </a:cubicBezTo>
                <a:cubicBezTo>
                  <a:pt x="2769" y="7010"/>
                  <a:pt x="4247" y="8310"/>
                  <a:pt x="5285" y="8849"/>
                </a:cubicBezTo>
                <a:cubicBezTo>
                  <a:pt x="6321" y="9388"/>
                  <a:pt x="7408" y="9963"/>
                  <a:pt x="8172" y="9805"/>
                </a:cubicBezTo>
                <a:cubicBezTo>
                  <a:pt x="8934" y="9645"/>
                  <a:pt x="9588" y="8930"/>
                  <a:pt x="9864" y="7895"/>
                </a:cubicBezTo>
                <a:cubicBezTo>
                  <a:pt x="10140" y="6857"/>
                  <a:pt x="9927" y="4774"/>
                  <a:pt x="9830" y="3590"/>
                </a:cubicBezTo>
                <a:cubicBezTo>
                  <a:pt x="9733" y="2406"/>
                  <a:pt x="10004" y="1276"/>
                  <a:pt x="9282" y="788"/>
                </a:cubicBezTo>
                <a:cubicBezTo>
                  <a:pt x="8561" y="302"/>
                  <a:pt x="7028" y="160"/>
                  <a:pt x="5984" y="49"/>
                </a:cubicBezTo>
                <a:cubicBezTo>
                  <a:pt x="4940" y="-62"/>
                  <a:pt x="3924" y="41"/>
                  <a:pt x="3018" y="119"/>
                </a:cubicBezTo>
                <a:close/>
              </a:path>
            </a:pathLst>
          </a:custGeom>
          <a:solidFill>
            <a:srgbClr val="00CC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2710" name="Line 33"/>
          <p:cNvSpPr>
            <a:spLocks noChangeShapeType="1"/>
          </p:cNvSpPr>
          <p:nvPr/>
        </p:nvSpPr>
        <p:spPr bwMode="auto">
          <a:xfrm flipH="1">
            <a:off x="2151063" y="3387725"/>
            <a:ext cx="2047875" cy="1416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72711" name="Line 34"/>
          <p:cNvSpPr>
            <a:spLocks noChangeShapeType="1"/>
          </p:cNvSpPr>
          <p:nvPr/>
        </p:nvSpPr>
        <p:spPr bwMode="auto">
          <a:xfrm>
            <a:off x="4391025" y="3375025"/>
            <a:ext cx="0" cy="1466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72712" name="Line 35"/>
          <p:cNvSpPr>
            <a:spLocks noChangeShapeType="1"/>
          </p:cNvSpPr>
          <p:nvPr/>
        </p:nvSpPr>
        <p:spPr bwMode="auto">
          <a:xfrm flipH="1" flipV="1">
            <a:off x="4584700" y="3309938"/>
            <a:ext cx="1841500" cy="1622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72713" name="Line 59"/>
          <p:cNvSpPr>
            <a:spLocks noChangeShapeType="1"/>
          </p:cNvSpPr>
          <p:nvPr/>
        </p:nvSpPr>
        <p:spPr bwMode="auto">
          <a:xfrm flipV="1">
            <a:off x="4687888" y="2692400"/>
            <a:ext cx="1223962" cy="4238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72714" name="Line 60"/>
          <p:cNvSpPr>
            <a:spLocks noChangeShapeType="1"/>
          </p:cNvSpPr>
          <p:nvPr/>
        </p:nvSpPr>
        <p:spPr bwMode="auto">
          <a:xfrm flipV="1">
            <a:off x="4481513" y="2370138"/>
            <a:ext cx="669925" cy="758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72715" name="Line 77"/>
          <p:cNvSpPr>
            <a:spLocks noChangeShapeType="1"/>
          </p:cNvSpPr>
          <p:nvPr/>
        </p:nvSpPr>
        <p:spPr bwMode="auto">
          <a:xfrm>
            <a:off x="3387725" y="2524125"/>
            <a:ext cx="862013" cy="644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72716" name="Line 78"/>
          <p:cNvSpPr>
            <a:spLocks noChangeShapeType="1"/>
          </p:cNvSpPr>
          <p:nvPr/>
        </p:nvSpPr>
        <p:spPr bwMode="auto">
          <a:xfrm flipH="1">
            <a:off x="1995488" y="2420938"/>
            <a:ext cx="850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72717" name="Text Box 79"/>
          <p:cNvSpPr txBox="1">
            <a:spLocks noChangeArrowheads="1"/>
          </p:cNvSpPr>
          <p:nvPr/>
        </p:nvSpPr>
        <p:spPr bwMode="auto">
          <a:xfrm>
            <a:off x="744538" y="2041525"/>
            <a:ext cx="1262062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to external</a:t>
            </a:r>
          </a:p>
          <a:p>
            <a:r>
              <a:rPr lang="en-US" i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network</a:t>
            </a:r>
          </a:p>
        </p:txBody>
      </p:sp>
      <p:sp>
        <p:nvSpPr>
          <p:cNvPr id="72718" name="Text Box 80"/>
          <p:cNvSpPr txBox="1">
            <a:spLocks noChangeArrowheads="1"/>
          </p:cNvSpPr>
          <p:nvPr/>
        </p:nvSpPr>
        <p:spPr bwMode="auto">
          <a:xfrm>
            <a:off x="2716213" y="2608263"/>
            <a:ext cx="787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router</a:t>
            </a:r>
          </a:p>
        </p:txBody>
      </p:sp>
      <p:sp>
        <p:nvSpPr>
          <p:cNvPr id="72719" name="Text Box 82"/>
          <p:cNvSpPr txBox="1">
            <a:spLocks noChangeArrowheads="1"/>
          </p:cNvSpPr>
          <p:nvPr/>
        </p:nvSpPr>
        <p:spPr bwMode="auto">
          <a:xfrm>
            <a:off x="6435725" y="3516313"/>
            <a:ext cx="15494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CC0000"/>
                </a:solidFill>
                <a:latin typeface="Arial" pitchFamily="34" charset="0"/>
                <a:cs typeface="Arial" pitchFamily="34" charset="0"/>
              </a:rPr>
              <a:t>IP subnet</a:t>
            </a:r>
          </a:p>
        </p:txBody>
      </p:sp>
      <p:sp>
        <p:nvSpPr>
          <p:cNvPr id="72720" name="Text Box 83"/>
          <p:cNvSpPr txBox="1">
            <a:spLocks noChangeArrowheads="1"/>
          </p:cNvSpPr>
          <p:nvPr/>
        </p:nvSpPr>
        <p:spPr bwMode="auto">
          <a:xfrm>
            <a:off x="5432425" y="1835150"/>
            <a:ext cx="1365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mail server</a:t>
            </a:r>
          </a:p>
        </p:txBody>
      </p:sp>
      <p:sp>
        <p:nvSpPr>
          <p:cNvPr id="72721" name="Text Box 84"/>
          <p:cNvSpPr txBox="1">
            <a:spLocks noChangeArrowheads="1"/>
          </p:cNvSpPr>
          <p:nvPr/>
        </p:nvSpPr>
        <p:spPr bwMode="auto">
          <a:xfrm>
            <a:off x="6230938" y="2505075"/>
            <a:ext cx="13620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web server</a:t>
            </a:r>
          </a:p>
        </p:txBody>
      </p:sp>
      <p:sp>
        <p:nvSpPr>
          <p:cNvPr id="72722" name="Line 20"/>
          <p:cNvSpPr>
            <a:spLocks noChangeShapeType="1"/>
          </p:cNvSpPr>
          <p:nvPr/>
        </p:nvSpPr>
        <p:spPr bwMode="auto">
          <a:xfrm flipH="1">
            <a:off x="1465263" y="4754563"/>
            <a:ext cx="555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72723" name="Line 21"/>
          <p:cNvSpPr>
            <a:spLocks noChangeShapeType="1"/>
          </p:cNvSpPr>
          <p:nvPr/>
        </p:nvSpPr>
        <p:spPr bwMode="auto">
          <a:xfrm flipH="1">
            <a:off x="1852613" y="4802188"/>
            <a:ext cx="271462" cy="314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72724" name="Line 22"/>
          <p:cNvSpPr>
            <a:spLocks noChangeShapeType="1"/>
          </p:cNvSpPr>
          <p:nvPr/>
        </p:nvSpPr>
        <p:spPr bwMode="auto">
          <a:xfrm>
            <a:off x="2271713" y="4830763"/>
            <a:ext cx="73025" cy="295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grpSp>
        <p:nvGrpSpPr>
          <p:cNvPr id="2" name="Group 44"/>
          <p:cNvGrpSpPr>
            <a:grpSpLocks/>
          </p:cNvGrpSpPr>
          <p:nvPr/>
        </p:nvGrpSpPr>
        <p:grpSpPr bwMode="auto">
          <a:xfrm>
            <a:off x="1009650" y="4557713"/>
            <a:ext cx="568325" cy="481012"/>
            <a:chOff x="-44" y="1473"/>
            <a:chExt cx="981" cy="1105"/>
          </a:xfrm>
        </p:grpSpPr>
        <p:pic>
          <p:nvPicPr>
            <p:cNvPr id="72854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2855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3" name="Group 44"/>
          <p:cNvGrpSpPr>
            <a:grpSpLocks/>
          </p:cNvGrpSpPr>
          <p:nvPr/>
        </p:nvGrpSpPr>
        <p:grpSpPr bwMode="auto">
          <a:xfrm>
            <a:off x="1416050" y="5014913"/>
            <a:ext cx="568325" cy="481012"/>
            <a:chOff x="-44" y="1473"/>
            <a:chExt cx="981" cy="1105"/>
          </a:xfrm>
        </p:grpSpPr>
        <p:pic>
          <p:nvPicPr>
            <p:cNvPr id="72852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2853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4" name="Group 44"/>
          <p:cNvGrpSpPr>
            <a:grpSpLocks/>
          </p:cNvGrpSpPr>
          <p:nvPr/>
        </p:nvGrpSpPr>
        <p:grpSpPr bwMode="auto">
          <a:xfrm>
            <a:off x="1944688" y="5046663"/>
            <a:ext cx="568325" cy="481012"/>
            <a:chOff x="-44" y="1473"/>
            <a:chExt cx="981" cy="1105"/>
          </a:xfrm>
        </p:grpSpPr>
        <p:pic>
          <p:nvPicPr>
            <p:cNvPr id="72850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2851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72728" name="Line 21"/>
          <p:cNvSpPr>
            <a:spLocks noChangeShapeType="1"/>
          </p:cNvSpPr>
          <p:nvPr/>
        </p:nvSpPr>
        <p:spPr bwMode="auto">
          <a:xfrm>
            <a:off x="2490788" y="4760913"/>
            <a:ext cx="377825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72729" name="Line 22"/>
          <p:cNvSpPr>
            <a:spLocks noChangeShapeType="1"/>
          </p:cNvSpPr>
          <p:nvPr/>
        </p:nvSpPr>
        <p:spPr bwMode="auto">
          <a:xfrm flipH="1">
            <a:off x="2722563" y="5256213"/>
            <a:ext cx="120650" cy="2936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72730" name="Line 22"/>
          <p:cNvSpPr>
            <a:spLocks noChangeShapeType="1"/>
          </p:cNvSpPr>
          <p:nvPr/>
        </p:nvSpPr>
        <p:spPr bwMode="auto">
          <a:xfrm>
            <a:off x="3127375" y="5267325"/>
            <a:ext cx="73025" cy="295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72731" name="Line 20"/>
          <p:cNvSpPr>
            <a:spLocks noChangeShapeType="1"/>
          </p:cNvSpPr>
          <p:nvPr/>
        </p:nvSpPr>
        <p:spPr bwMode="auto">
          <a:xfrm flipH="1">
            <a:off x="3025775" y="5148263"/>
            <a:ext cx="555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grpSp>
        <p:nvGrpSpPr>
          <p:cNvPr id="5" name="Group 44"/>
          <p:cNvGrpSpPr>
            <a:grpSpLocks/>
          </p:cNvGrpSpPr>
          <p:nvPr/>
        </p:nvGrpSpPr>
        <p:grpSpPr bwMode="auto">
          <a:xfrm>
            <a:off x="2349500" y="5419725"/>
            <a:ext cx="568325" cy="481013"/>
            <a:chOff x="-44" y="1473"/>
            <a:chExt cx="981" cy="1105"/>
          </a:xfrm>
        </p:grpSpPr>
        <p:pic>
          <p:nvPicPr>
            <p:cNvPr id="72848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2849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6" name="Group 44"/>
          <p:cNvGrpSpPr>
            <a:grpSpLocks/>
          </p:cNvGrpSpPr>
          <p:nvPr/>
        </p:nvGrpSpPr>
        <p:grpSpPr bwMode="auto">
          <a:xfrm>
            <a:off x="2806700" y="5487988"/>
            <a:ext cx="568325" cy="481012"/>
            <a:chOff x="-44" y="1473"/>
            <a:chExt cx="981" cy="1105"/>
          </a:xfrm>
        </p:grpSpPr>
        <p:pic>
          <p:nvPicPr>
            <p:cNvPr id="72846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2847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pic>
        <p:nvPicPr>
          <p:cNvPr id="72734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897063" y="4602163"/>
            <a:ext cx="677862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273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647950" y="5018088"/>
            <a:ext cx="677863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7" name="Group 44"/>
          <p:cNvGrpSpPr>
            <a:grpSpLocks/>
          </p:cNvGrpSpPr>
          <p:nvPr/>
        </p:nvGrpSpPr>
        <p:grpSpPr bwMode="auto">
          <a:xfrm>
            <a:off x="3232150" y="4946650"/>
            <a:ext cx="568325" cy="481013"/>
            <a:chOff x="-44" y="1473"/>
            <a:chExt cx="981" cy="1105"/>
          </a:xfrm>
        </p:grpSpPr>
        <p:pic>
          <p:nvPicPr>
            <p:cNvPr id="72844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2845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72737" name="Line 20"/>
          <p:cNvSpPr>
            <a:spLocks noChangeShapeType="1"/>
          </p:cNvSpPr>
          <p:nvPr/>
        </p:nvSpPr>
        <p:spPr bwMode="auto">
          <a:xfrm flipH="1">
            <a:off x="5684838" y="5022850"/>
            <a:ext cx="555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72738" name="Line 21"/>
          <p:cNvSpPr>
            <a:spLocks noChangeShapeType="1"/>
          </p:cNvSpPr>
          <p:nvPr/>
        </p:nvSpPr>
        <p:spPr bwMode="auto">
          <a:xfrm flipH="1">
            <a:off x="6072188" y="5070475"/>
            <a:ext cx="271462" cy="314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72739" name="Line 22"/>
          <p:cNvSpPr>
            <a:spLocks noChangeShapeType="1"/>
          </p:cNvSpPr>
          <p:nvPr/>
        </p:nvSpPr>
        <p:spPr bwMode="auto">
          <a:xfrm>
            <a:off x="6491288" y="5099050"/>
            <a:ext cx="73025" cy="295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grpSp>
        <p:nvGrpSpPr>
          <p:cNvPr id="8" name="Group 44"/>
          <p:cNvGrpSpPr>
            <a:grpSpLocks/>
          </p:cNvGrpSpPr>
          <p:nvPr/>
        </p:nvGrpSpPr>
        <p:grpSpPr bwMode="auto">
          <a:xfrm>
            <a:off x="5376863" y="4837113"/>
            <a:ext cx="568325" cy="481012"/>
            <a:chOff x="-44" y="1473"/>
            <a:chExt cx="981" cy="1105"/>
          </a:xfrm>
        </p:grpSpPr>
        <p:pic>
          <p:nvPicPr>
            <p:cNvPr id="72842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2843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9" name="Group 44"/>
          <p:cNvGrpSpPr>
            <a:grpSpLocks/>
          </p:cNvGrpSpPr>
          <p:nvPr/>
        </p:nvGrpSpPr>
        <p:grpSpPr bwMode="auto">
          <a:xfrm>
            <a:off x="5635625" y="5283200"/>
            <a:ext cx="569913" cy="481013"/>
            <a:chOff x="-44" y="1473"/>
            <a:chExt cx="981" cy="1105"/>
          </a:xfrm>
        </p:grpSpPr>
        <p:pic>
          <p:nvPicPr>
            <p:cNvPr id="72840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2841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0" name="Group 44"/>
          <p:cNvGrpSpPr>
            <a:grpSpLocks/>
          </p:cNvGrpSpPr>
          <p:nvPr/>
        </p:nvGrpSpPr>
        <p:grpSpPr bwMode="auto">
          <a:xfrm>
            <a:off x="6164263" y="5313363"/>
            <a:ext cx="568325" cy="482600"/>
            <a:chOff x="-44" y="1473"/>
            <a:chExt cx="981" cy="1105"/>
          </a:xfrm>
        </p:grpSpPr>
        <p:pic>
          <p:nvPicPr>
            <p:cNvPr id="72838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2839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72743" name="Line 20"/>
          <p:cNvSpPr>
            <a:spLocks noChangeShapeType="1"/>
          </p:cNvSpPr>
          <p:nvPr/>
        </p:nvSpPr>
        <p:spPr bwMode="auto">
          <a:xfrm flipH="1" flipV="1">
            <a:off x="4659313" y="5068888"/>
            <a:ext cx="606425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72744" name="Line 21"/>
          <p:cNvSpPr>
            <a:spLocks noChangeShapeType="1"/>
          </p:cNvSpPr>
          <p:nvPr/>
        </p:nvSpPr>
        <p:spPr bwMode="auto">
          <a:xfrm flipH="1">
            <a:off x="4195763" y="5022850"/>
            <a:ext cx="271462" cy="314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72745" name="Line 22"/>
          <p:cNvSpPr>
            <a:spLocks noChangeShapeType="1"/>
          </p:cNvSpPr>
          <p:nvPr/>
        </p:nvSpPr>
        <p:spPr bwMode="auto">
          <a:xfrm>
            <a:off x="4614863" y="5051425"/>
            <a:ext cx="73025" cy="295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grpSp>
        <p:nvGrpSpPr>
          <p:cNvPr id="11" name="Group 44"/>
          <p:cNvGrpSpPr>
            <a:grpSpLocks/>
          </p:cNvGrpSpPr>
          <p:nvPr/>
        </p:nvGrpSpPr>
        <p:grpSpPr bwMode="auto">
          <a:xfrm>
            <a:off x="4803775" y="5230813"/>
            <a:ext cx="569913" cy="481012"/>
            <a:chOff x="-44" y="1473"/>
            <a:chExt cx="981" cy="1105"/>
          </a:xfrm>
        </p:grpSpPr>
        <p:pic>
          <p:nvPicPr>
            <p:cNvPr id="72836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2837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2" name="Group 44"/>
          <p:cNvGrpSpPr>
            <a:grpSpLocks/>
          </p:cNvGrpSpPr>
          <p:nvPr/>
        </p:nvGrpSpPr>
        <p:grpSpPr bwMode="auto">
          <a:xfrm>
            <a:off x="3759200" y="5235575"/>
            <a:ext cx="569913" cy="482600"/>
            <a:chOff x="-44" y="1473"/>
            <a:chExt cx="981" cy="1105"/>
          </a:xfrm>
        </p:grpSpPr>
        <p:pic>
          <p:nvPicPr>
            <p:cNvPr id="72834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2835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3" name="Group 44"/>
          <p:cNvGrpSpPr>
            <a:grpSpLocks/>
          </p:cNvGrpSpPr>
          <p:nvPr/>
        </p:nvGrpSpPr>
        <p:grpSpPr bwMode="auto">
          <a:xfrm>
            <a:off x="4287838" y="5267325"/>
            <a:ext cx="569912" cy="481013"/>
            <a:chOff x="-44" y="1473"/>
            <a:chExt cx="981" cy="1105"/>
          </a:xfrm>
        </p:grpSpPr>
        <p:pic>
          <p:nvPicPr>
            <p:cNvPr id="72832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2833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pic>
        <p:nvPicPr>
          <p:cNvPr id="72749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240213" y="4822825"/>
            <a:ext cx="677862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2750" name="Line 20"/>
          <p:cNvSpPr>
            <a:spLocks noChangeShapeType="1"/>
          </p:cNvSpPr>
          <p:nvPr/>
        </p:nvSpPr>
        <p:spPr bwMode="auto">
          <a:xfrm flipH="1">
            <a:off x="6519863" y="5100638"/>
            <a:ext cx="555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pic>
        <p:nvPicPr>
          <p:cNvPr id="7275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116638" y="4870450"/>
            <a:ext cx="677862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4" name="Group 44"/>
          <p:cNvGrpSpPr>
            <a:grpSpLocks/>
          </p:cNvGrpSpPr>
          <p:nvPr/>
        </p:nvGrpSpPr>
        <p:grpSpPr bwMode="auto">
          <a:xfrm>
            <a:off x="6684963" y="4884738"/>
            <a:ext cx="569912" cy="481012"/>
            <a:chOff x="-44" y="1473"/>
            <a:chExt cx="981" cy="1105"/>
          </a:xfrm>
        </p:grpSpPr>
        <p:pic>
          <p:nvPicPr>
            <p:cNvPr id="72830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2831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pic>
        <p:nvPicPr>
          <p:cNvPr id="7275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962400" y="3062288"/>
            <a:ext cx="935038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5" name="Group 906"/>
          <p:cNvGrpSpPr>
            <a:grpSpLocks/>
          </p:cNvGrpSpPr>
          <p:nvPr/>
        </p:nvGrpSpPr>
        <p:grpSpPr bwMode="auto">
          <a:xfrm>
            <a:off x="5140325" y="2111375"/>
            <a:ext cx="366713" cy="579438"/>
            <a:chOff x="4140" y="429"/>
            <a:chExt cx="1425" cy="2396"/>
          </a:xfrm>
        </p:grpSpPr>
        <p:sp>
          <p:nvSpPr>
            <p:cNvPr id="72798" name="Freeform 907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17 w 354"/>
                <a:gd name="T1" fmla="*/ 0 h 2742"/>
                <a:gd name="T2" fmla="*/ 93 w 354"/>
                <a:gd name="T3" fmla="*/ 114 h 2742"/>
                <a:gd name="T4" fmla="*/ 91 w 354"/>
                <a:gd name="T5" fmla="*/ 881 h 2742"/>
                <a:gd name="T6" fmla="*/ 0 w 354"/>
                <a:gd name="T7" fmla="*/ 921 h 2742"/>
                <a:gd name="T8" fmla="*/ 1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799" name="Rectangle 908"/>
            <p:cNvSpPr>
              <a:spLocks noChangeArrowheads="1"/>
            </p:cNvSpPr>
            <p:nvPr/>
          </p:nvSpPr>
          <p:spPr bwMode="auto">
            <a:xfrm>
              <a:off x="4208" y="429"/>
              <a:ext cx="1043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2800" name="Freeform 909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56 w 211"/>
                <a:gd name="T3" fmla="*/ 73 h 2537"/>
                <a:gd name="T4" fmla="*/ 2 w 211"/>
                <a:gd name="T5" fmla="*/ 839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801" name="Freeform 910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87 w 328"/>
                <a:gd name="T3" fmla="*/ 43 h 226"/>
                <a:gd name="T4" fmla="*/ 87 w 328"/>
                <a:gd name="T5" fmla="*/ 77 h 226"/>
                <a:gd name="T6" fmla="*/ 0 w 328"/>
                <a:gd name="T7" fmla="*/ 34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802" name="Rectangle 911"/>
            <p:cNvSpPr>
              <a:spLocks noChangeArrowheads="1"/>
            </p:cNvSpPr>
            <p:nvPr/>
          </p:nvSpPr>
          <p:spPr bwMode="auto">
            <a:xfrm>
              <a:off x="4214" y="692"/>
              <a:ext cx="592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16" name="Group 912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72828" name="AutoShape 913"/>
              <p:cNvSpPr>
                <a:spLocks noChangeArrowheads="1"/>
              </p:cNvSpPr>
              <p:nvPr/>
            </p:nvSpPr>
            <p:spPr bwMode="auto">
              <a:xfrm>
                <a:off x="616" y="2565"/>
                <a:ext cx="724" cy="126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72829" name="AutoShape 914"/>
              <p:cNvSpPr>
                <a:spLocks noChangeArrowheads="1"/>
              </p:cNvSpPr>
              <p:nvPr/>
            </p:nvSpPr>
            <p:spPr bwMode="auto">
              <a:xfrm>
                <a:off x="632" y="2584"/>
                <a:ext cx="693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72804" name="Rectangle 915"/>
            <p:cNvSpPr>
              <a:spLocks noChangeArrowheads="1"/>
            </p:cNvSpPr>
            <p:nvPr/>
          </p:nvSpPr>
          <p:spPr bwMode="auto">
            <a:xfrm>
              <a:off x="4226" y="1020"/>
              <a:ext cx="592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17" name="Group 916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72826" name="AutoShape 917"/>
              <p:cNvSpPr>
                <a:spLocks noChangeArrowheads="1"/>
              </p:cNvSpPr>
              <p:nvPr/>
            </p:nvSpPr>
            <p:spPr bwMode="auto">
              <a:xfrm>
                <a:off x="611" y="2568"/>
                <a:ext cx="731" cy="136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72827" name="AutoShape 918"/>
              <p:cNvSpPr>
                <a:spLocks noChangeArrowheads="1"/>
              </p:cNvSpPr>
              <p:nvPr/>
            </p:nvSpPr>
            <p:spPr bwMode="auto">
              <a:xfrm>
                <a:off x="626" y="2581"/>
                <a:ext cx="700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72806" name="Rectangle 919"/>
            <p:cNvSpPr>
              <a:spLocks noChangeArrowheads="1"/>
            </p:cNvSpPr>
            <p:nvPr/>
          </p:nvSpPr>
          <p:spPr bwMode="auto">
            <a:xfrm>
              <a:off x="4214" y="1361"/>
              <a:ext cx="598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2807" name="Rectangle 920"/>
            <p:cNvSpPr>
              <a:spLocks noChangeArrowheads="1"/>
            </p:cNvSpPr>
            <p:nvPr/>
          </p:nvSpPr>
          <p:spPr bwMode="auto">
            <a:xfrm>
              <a:off x="4226" y="1657"/>
              <a:ext cx="598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18" name="Group 921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72824" name="AutoShape 922"/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30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72825" name="AutoShape 923"/>
              <p:cNvSpPr>
                <a:spLocks noChangeArrowheads="1"/>
              </p:cNvSpPr>
              <p:nvPr/>
            </p:nvSpPr>
            <p:spPr bwMode="auto">
              <a:xfrm>
                <a:off x="626" y="2589"/>
                <a:ext cx="699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72809" name="Freeform 924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87 w 328"/>
                <a:gd name="T3" fmla="*/ 42 h 226"/>
                <a:gd name="T4" fmla="*/ 87 w 328"/>
                <a:gd name="T5" fmla="*/ 75 h 226"/>
                <a:gd name="T6" fmla="*/ 0 w 328"/>
                <a:gd name="T7" fmla="*/ 3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9" name="Group 925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72822" name="AutoShape 926"/>
              <p:cNvSpPr>
                <a:spLocks noChangeArrowheads="1"/>
              </p:cNvSpPr>
              <p:nvPr/>
            </p:nvSpPr>
            <p:spPr bwMode="auto">
              <a:xfrm>
                <a:off x="613" y="2569"/>
                <a:ext cx="715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72823" name="AutoShape 927"/>
              <p:cNvSpPr>
                <a:spLocks noChangeArrowheads="1"/>
              </p:cNvSpPr>
              <p:nvPr/>
            </p:nvSpPr>
            <p:spPr bwMode="auto">
              <a:xfrm>
                <a:off x="629" y="2582"/>
                <a:ext cx="692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72811" name="Rectangle 928"/>
            <p:cNvSpPr>
              <a:spLocks noChangeArrowheads="1"/>
            </p:cNvSpPr>
            <p:nvPr/>
          </p:nvSpPr>
          <p:spPr bwMode="auto">
            <a:xfrm>
              <a:off x="5250" y="429"/>
              <a:ext cx="68" cy="2291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2812" name="Freeform 929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77 w 296"/>
                <a:gd name="T3" fmla="*/ 47 h 256"/>
                <a:gd name="T4" fmla="*/ 78 w 296"/>
                <a:gd name="T5" fmla="*/ 85 h 256"/>
                <a:gd name="T6" fmla="*/ 0 w 296"/>
                <a:gd name="T7" fmla="*/ 3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813" name="Freeform 930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81 w 304"/>
                <a:gd name="T3" fmla="*/ 55 h 288"/>
                <a:gd name="T4" fmla="*/ 76 w 304"/>
                <a:gd name="T5" fmla="*/ 97 h 288"/>
                <a:gd name="T6" fmla="*/ 2 w 304"/>
                <a:gd name="T7" fmla="*/ 4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814" name="Oval 931"/>
            <p:cNvSpPr>
              <a:spLocks noChangeArrowheads="1"/>
            </p:cNvSpPr>
            <p:nvPr/>
          </p:nvSpPr>
          <p:spPr bwMode="auto">
            <a:xfrm>
              <a:off x="5516" y="2608"/>
              <a:ext cx="49" cy="98"/>
            </a:xfrm>
            <a:prstGeom prst="ellipse">
              <a:avLst/>
            </a:pr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2815" name="Freeform 932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36 h 240"/>
                <a:gd name="T2" fmla="*/ 2 w 306"/>
                <a:gd name="T3" fmla="*/ 81 h 240"/>
                <a:gd name="T4" fmla="*/ 81 w 306"/>
                <a:gd name="T5" fmla="*/ 37 h 240"/>
                <a:gd name="T6" fmla="*/ 78 w 306"/>
                <a:gd name="T7" fmla="*/ 0 h 240"/>
                <a:gd name="T8" fmla="*/ 0 w 306"/>
                <a:gd name="T9" fmla="*/ 36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816" name="AutoShape 933"/>
            <p:cNvSpPr>
              <a:spLocks noChangeArrowheads="1"/>
            </p:cNvSpPr>
            <p:nvPr/>
          </p:nvSpPr>
          <p:spPr bwMode="auto">
            <a:xfrm>
              <a:off x="4140" y="2681"/>
              <a:ext cx="1197" cy="144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2817" name="AutoShape 934"/>
            <p:cNvSpPr>
              <a:spLocks noChangeArrowheads="1"/>
            </p:cNvSpPr>
            <p:nvPr/>
          </p:nvSpPr>
          <p:spPr bwMode="auto">
            <a:xfrm>
              <a:off x="4208" y="2713"/>
              <a:ext cx="1067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2818" name="Oval 935"/>
            <p:cNvSpPr>
              <a:spLocks noChangeArrowheads="1"/>
            </p:cNvSpPr>
            <p:nvPr/>
          </p:nvSpPr>
          <p:spPr bwMode="auto">
            <a:xfrm>
              <a:off x="4307" y="2385"/>
              <a:ext cx="160" cy="138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2819" name="Oval 936"/>
            <p:cNvSpPr>
              <a:spLocks noChangeArrowheads="1"/>
            </p:cNvSpPr>
            <p:nvPr/>
          </p:nvSpPr>
          <p:spPr bwMode="auto">
            <a:xfrm>
              <a:off x="4485" y="2385"/>
              <a:ext cx="160" cy="144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i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2820" name="Oval 937"/>
            <p:cNvSpPr>
              <a:spLocks noChangeArrowheads="1"/>
            </p:cNvSpPr>
            <p:nvPr/>
          </p:nvSpPr>
          <p:spPr bwMode="auto">
            <a:xfrm>
              <a:off x="4664" y="2379"/>
              <a:ext cx="154" cy="144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2821" name="Rectangle 938"/>
            <p:cNvSpPr>
              <a:spLocks noChangeArrowheads="1"/>
            </p:cNvSpPr>
            <p:nvPr/>
          </p:nvSpPr>
          <p:spPr bwMode="auto">
            <a:xfrm>
              <a:off x="5059" y="1834"/>
              <a:ext cx="86" cy="761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0" name="Group 1108"/>
          <p:cNvGrpSpPr>
            <a:grpSpLocks/>
          </p:cNvGrpSpPr>
          <p:nvPr/>
        </p:nvGrpSpPr>
        <p:grpSpPr bwMode="auto">
          <a:xfrm>
            <a:off x="2803525" y="2278063"/>
            <a:ext cx="812800" cy="360362"/>
            <a:chOff x="2356" y="1300"/>
            <a:chExt cx="555" cy="194"/>
          </a:xfrm>
        </p:grpSpPr>
        <p:sp>
          <p:nvSpPr>
            <p:cNvPr id="72790" name="Oval 407"/>
            <p:cNvSpPr>
              <a:spLocks noChangeArrowheads="1"/>
            </p:cNvSpPr>
            <p:nvPr/>
          </p:nvSpPr>
          <p:spPr bwMode="auto">
            <a:xfrm>
              <a:off x="2357" y="1385"/>
              <a:ext cx="551" cy="109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 i="0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2791" name="Rectangle 410"/>
            <p:cNvSpPr>
              <a:spLocks noChangeArrowheads="1"/>
            </p:cNvSpPr>
            <p:nvPr/>
          </p:nvSpPr>
          <p:spPr bwMode="auto">
            <a:xfrm>
              <a:off x="2357" y="1374"/>
              <a:ext cx="554" cy="66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 i="0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2792" name="Oval 411"/>
            <p:cNvSpPr>
              <a:spLocks noChangeArrowheads="1"/>
            </p:cNvSpPr>
            <p:nvPr/>
          </p:nvSpPr>
          <p:spPr bwMode="auto">
            <a:xfrm>
              <a:off x="2356" y="1300"/>
              <a:ext cx="551" cy="12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 i="0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21" name="Group 1112"/>
            <p:cNvGrpSpPr>
              <a:grpSpLocks/>
            </p:cNvGrpSpPr>
            <p:nvPr/>
          </p:nvGrpSpPr>
          <p:grpSpPr bwMode="auto">
            <a:xfrm>
              <a:off x="2468" y="1332"/>
              <a:ext cx="310" cy="60"/>
              <a:chOff x="2468" y="1332"/>
              <a:chExt cx="310" cy="60"/>
            </a:xfrm>
          </p:grpSpPr>
          <p:sp>
            <p:nvSpPr>
              <p:cNvPr id="72796" name="Freeform 1113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797" name="Freeform 1114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2794" name="Line 1115"/>
            <p:cNvSpPr>
              <a:spLocks noChangeShapeType="1"/>
            </p:cNvSpPr>
            <p:nvPr/>
          </p:nvSpPr>
          <p:spPr bwMode="auto">
            <a:xfrm>
              <a:off x="2357" y="1361"/>
              <a:ext cx="0" cy="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795" name="Line 1116"/>
            <p:cNvSpPr>
              <a:spLocks noChangeShapeType="1"/>
            </p:cNvSpPr>
            <p:nvPr/>
          </p:nvSpPr>
          <p:spPr bwMode="auto">
            <a:xfrm>
              <a:off x="2907" y="1363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2" name="Group 906"/>
          <p:cNvGrpSpPr>
            <a:grpSpLocks/>
          </p:cNvGrpSpPr>
          <p:nvPr/>
        </p:nvGrpSpPr>
        <p:grpSpPr bwMode="auto">
          <a:xfrm>
            <a:off x="5745163" y="2620963"/>
            <a:ext cx="366712" cy="579437"/>
            <a:chOff x="4140" y="429"/>
            <a:chExt cx="1425" cy="2396"/>
          </a:xfrm>
        </p:grpSpPr>
        <p:sp>
          <p:nvSpPr>
            <p:cNvPr id="72758" name="Freeform 907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17 w 354"/>
                <a:gd name="T1" fmla="*/ 0 h 2742"/>
                <a:gd name="T2" fmla="*/ 93 w 354"/>
                <a:gd name="T3" fmla="*/ 114 h 2742"/>
                <a:gd name="T4" fmla="*/ 91 w 354"/>
                <a:gd name="T5" fmla="*/ 881 h 2742"/>
                <a:gd name="T6" fmla="*/ 0 w 354"/>
                <a:gd name="T7" fmla="*/ 921 h 2742"/>
                <a:gd name="T8" fmla="*/ 1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759" name="Rectangle 908"/>
            <p:cNvSpPr>
              <a:spLocks noChangeArrowheads="1"/>
            </p:cNvSpPr>
            <p:nvPr/>
          </p:nvSpPr>
          <p:spPr bwMode="auto">
            <a:xfrm>
              <a:off x="4208" y="429"/>
              <a:ext cx="1043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2760" name="Freeform 909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56 w 211"/>
                <a:gd name="T3" fmla="*/ 73 h 2537"/>
                <a:gd name="T4" fmla="*/ 2 w 211"/>
                <a:gd name="T5" fmla="*/ 839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761" name="Freeform 910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87 w 328"/>
                <a:gd name="T3" fmla="*/ 43 h 226"/>
                <a:gd name="T4" fmla="*/ 87 w 328"/>
                <a:gd name="T5" fmla="*/ 77 h 226"/>
                <a:gd name="T6" fmla="*/ 0 w 328"/>
                <a:gd name="T7" fmla="*/ 34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762" name="Rectangle 911"/>
            <p:cNvSpPr>
              <a:spLocks noChangeArrowheads="1"/>
            </p:cNvSpPr>
            <p:nvPr/>
          </p:nvSpPr>
          <p:spPr bwMode="auto">
            <a:xfrm>
              <a:off x="4214" y="692"/>
              <a:ext cx="592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23" name="Group 912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72788" name="AutoShape 913"/>
              <p:cNvSpPr>
                <a:spLocks noChangeArrowheads="1"/>
              </p:cNvSpPr>
              <p:nvPr/>
            </p:nvSpPr>
            <p:spPr bwMode="auto">
              <a:xfrm>
                <a:off x="616" y="2565"/>
                <a:ext cx="724" cy="126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72789" name="AutoShape 914"/>
              <p:cNvSpPr>
                <a:spLocks noChangeArrowheads="1"/>
              </p:cNvSpPr>
              <p:nvPr/>
            </p:nvSpPr>
            <p:spPr bwMode="auto">
              <a:xfrm>
                <a:off x="632" y="2584"/>
                <a:ext cx="693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72764" name="Rectangle 915"/>
            <p:cNvSpPr>
              <a:spLocks noChangeArrowheads="1"/>
            </p:cNvSpPr>
            <p:nvPr/>
          </p:nvSpPr>
          <p:spPr bwMode="auto">
            <a:xfrm>
              <a:off x="4226" y="1020"/>
              <a:ext cx="592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24" name="Group 916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72786" name="AutoShape 917"/>
              <p:cNvSpPr>
                <a:spLocks noChangeArrowheads="1"/>
              </p:cNvSpPr>
              <p:nvPr/>
            </p:nvSpPr>
            <p:spPr bwMode="auto">
              <a:xfrm>
                <a:off x="611" y="2568"/>
                <a:ext cx="731" cy="136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72787" name="AutoShape 918"/>
              <p:cNvSpPr>
                <a:spLocks noChangeArrowheads="1"/>
              </p:cNvSpPr>
              <p:nvPr/>
            </p:nvSpPr>
            <p:spPr bwMode="auto">
              <a:xfrm>
                <a:off x="626" y="2581"/>
                <a:ext cx="700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72766" name="Rectangle 919"/>
            <p:cNvSpPr>
              <a:spLocks noChangeArrowheads="1"/>
            </p:cNvSpPr>
            <p:nvPr/>
          </p:nvSpPr>
          <p:spPr bwMode="auto">
            <a:xfrm>
              <a:off x="4214" y="1361"/>
              <a:ext cx="598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2767" name="Rectangle 920"/>
            <p:cNvSpPr>
              <a:spLocks noChangeArrowheads="1"/>
            </p:cNvSpPr>
            <p:nvPr/>
          </p:nvSpPr>
          <p:spPr bwMode="auto">
            <a:xfrm>
              <a:off x="4226" y="1657"/>
              <a:ext cx="598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25" name="Group 921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72784" name="AutoShape 922"/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30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72785" name="AutoShape 923"/>
              <p:cNvSpPr>
                <a:spLocks noChangeArrowheads="1"/>
              </p:cNvSpPr>
              <p:nvPr/>
            </p:nvSpPr>
            <p:spPr bwMode="auto">
              <a:xfrm>
                <a:off x="626" y="2589"/>
                <a:ext cx="699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72769" name="Freeform 924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87 w 328"/>
                <a:gd name="T3" fmla="*/ 42 h 226"/>
                <a:gd name="T4" fmla="*/ 87 w 328"/>
                <a:gd name="T5" fmla="*/ 75 h 226"/>
                <a:gd name="T6" fmla="*/ 0 w 328"/>
                <a:gd name="T7" fmla="*/ 3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26" name="Group 925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72782" name="AutoShape 926"/>
              <p:cNvSpPr>
                <a:spLocks noChangeArrowheads="1"/>
              </p:cNvSpPr>
              <p:nvPr/>
            </p:nvSpPr>
            <p:spPr bwMode="auto">
              <a:xfrm>
                <a:off x="613" y="2569"/>
                <a:ext cx="715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72783" name="AutoShape 927"/>
              <p:cNvSpPr>
                <a:spLocks noChangeArrowheads="1"/>
              </p:cNvSpPr>
              <p:nvPr/>
            </p:nvSpPr>
            <p:spPr bwMode="auto">
              <a:xfrm>
                <a:off x="629" y="2582"/>
                <a:ext cx="692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72771" name="Rectangle 928"/>
            <p:cNvSpPr>
              <a:spLocks noChangeArrowheads="1"/>
            </p:cNvSpPr>
            <p:nvPr/>
          </p:nvSpPr>
          <p:spPr bwMode="auto">
            <a:xfrm>
              <a:off x="5250" y="429"/>
              <a:ext cx="68" cy="2291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2772" name="Freeform 929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77 w 296"/>
                <a:gd name="T3" fmla="*/ 47 h 256"/>
                <a:gd name="T4" fmla="*/ 78 w 296"/>
                <a:gd name="T5" fmla="*/ 85 h 256"/>
                <a:gd name="T6" fmla="*/ 0 w 296"/>
                <a:gd name="T7" fmla="*/ 3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773" name="Freeform 930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81 w 304"/>
                <a:gd name="T3" fmla="*/ 55 h 288"/>
                <a:gd name="T4" fmla="*/ 76 w 304"/>
                <a:gd name="T5" fmla="*/ 97 h 288"/>
                <a:gd name="T6" fmla="*/ 2 w 304"/>
                <a:gd name="T7" fmla="*/ 4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774" name="Oval 931"/>
            <p:cNvSpPr>
              <a:spLocks noChangeArrowheads="1"/>
            </p:cNvSpPr>
            <p:nvPr/>
          </p:nvSpPr>
          <p:spPr bwMode="auto">
            <a:xfrm>
              <a:off x="5516" y="2608"/>
              <a:ext cx="49" cy="98"/>
            </a:xfrm>
            <a:prstGeom prst="ellipse">
              <a:avLst/>
            </a:pr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2775" name="Freeform 932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36 h 240"/>
                <a:gd name="T2" fmla="*/ 2 w 306"/>
                <a:gd name="T3" fmla="*/ 81 h 240"/>
                <a:gd name="T4" fmla="*/ 81 w 306"/>
                <a:gd name="T5" fmla="*/ 37 h 240"/>
                <a:gd name="T6" fmla="*/ 78 w 306"/>
                <a:gd name="T7" fmla="*/ 0 h 240"/>
                <a:gd name="T8" fmla="*/ 0 w 306"/>
                <a:gd name="T9" fmla="*/ 36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776" name="AutoShape 933"/>
            <p:cNvSpPr>
              <a:spLocks noChangeArrowheads="1"/>
            </p:cNvSpPr>
            <p:nvPr/>
          </p:nvSpPr>
          <p:spPr bwMode="auto">
            <a:xfrm>
              <a:off x="4140" y="2681"/>
              <a:ext cx="1197" cy="144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2777" name="AutoShape 934"/>
            <p:cNvSpPr>
              <a:spLocks noChangeArrowheads="1"/>
            </p:cNvSpPr>
            <p:nvPr/>
          </p:nvSpPr>
          <p:spPr bwMode="auto">
            <a:xfrm>
              <a:off x="4208" y="2713"/>
              <a:ext cx="1067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2778" name="Oval 935"/>
            <p:cNvSpPr>
              <a:spLocks noChangeArrowheads="1"/>
            </p:cNvSpPr>
            <p:nvPr/>
          </p:nvSpPr>
          <p:spPr bwMode="auto">
            <a:xfrm>
              <a:off x="4307" y="2385"/>
              <a:ext cx="160" cy="138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2779" name="Oval 936"/>
            <p:cNvSpPr>
              <a:spLocks noChangeArrowheads="1"/>
            </p:cNvSpPr>
            <p:nvPr/>
          </p:nvSpPr>
          <p:spPr bwMode="auto">
            <a:xfrm>
              <a:off x="4485" y="2385"/>
              <a:ext cx="160" cy="144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i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2780" name="Oval 937"/>
            <p:cNvSpPr>
              <a:spLocks noChangeArrowheads="1"/>
            </p:cNvSpPr>
            <p:nvPr/>
          </p:nvSpPr>
          <p:spPr bwMode="auto">
            <a:xfrm>
              <a:off x="4664" y="2379"/>
              <a:ext cx="154" cy="144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2781" name="Rectangle 938"/>
            <p:cNvSpPr>
              <a:spLocks noChangeArrowheads="1"/>
            </p:cNvSpPr>
            <p:nvPr/>
          </p:nvSpPr>
          <p:spPr bwMode="auto">
            <a:xfrm>
              <a:off x="5059" y="1834"/>
              <a:ext cx="86" cy="761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pic>
        <p:nvPicPr>
          <p:cNvPr id="72757" name="Picture 21" descr="underline_base"/>
          <p:cNvPicPr>
            <a:picLocks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27063" y="1039813"/>
            <a:ext cx="5027612" cy="17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5: DataLink Layer</a:t>
            </a:r>
          </a:p>
        </p:txBody>
      </p:sp>
      <p:sp>
        <p:nvSpPr>
          <p:cNvPr id="4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5-</a:t>
            </a:r>
            <a:fld id="{D0CBF6F5-4683-48A0-B603-31FA823D3DBF}" type="slidenum">
              <a:rPr lang="en-US"/>
              <a:pPr/>
              <a:t>12</a:t>
            </a:fld>
            <a:endParaRPr lang="en-US"/>
          </a:p>
        </p:txBody>
      </p:sp>
      <p:sp>
        <p:nvSpPr>
          <p:cNvPr id="537682" name="Freeform 82"/>
          <p:cNvSpPr>
            <a:spLocks/>
          </p:cNvSpPr>
          <p:nvPr/>
        </p:nvSpPr>
        <p:spPr bwMode="auto">
          <a:xfrm>
            <a:off x="4211638" y="3992563"/>
            <a:ext cx="2781300" cy="25749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46" y="227"/>
              </a:cxn>
              <a:cxn ang="0">
                <a:pos x="227" y="333"/>
              </a:cxn>
              <a:cxn ang="0">
                <a:pos x="316" y="470"/>
              </a:cxn>
              <a:cxn ang="0">
                <a:pos x="349" y="519"/>
              </a:cxn>
              <a:cxn ang="0">
                <a:pos x="405" y="641"/>
              </a:cxn>
              <a:cxn ang="0">
                <a:pos x="446" y="714"/>
              </a:cxn>
              <a:cxn ang="0">
                <a:pos x="487" y="860"/>
              </a:cxn>
              <a:cxn ang="0">
                <a:pos x="495" y="1030"/>
              </a:cxn>
              <a:cxn ang="0">
                <a:pos x="543" y="1176"/>
              </a:cxn>
              <a:cxn ang="0">
                <a:pos x="592" y="1330"/>
              </a:cxn>
              <a:cxn ang="0">
                <a:pos x="657" y="1371"/>
              </a:cxn>
              <a:cxn ang="0">
                <a:pos x="681" y="1395"/>
              </a:cxn>
              <a:cxn ang="0">
                <a:pos x="892" y="1485"/>
              </a:cxn>
              <a:cxn ang="0">
                <a:pos x="1014" y="1590"/>
              </a:cxn>
              <a:cxn ang="0">
                <a:pos x="1111" y="1622"/>
              </a:cxn>
              <a:cxn ang="0">
                <a:pos x="1209" y="1614"/>
              </a:cxn>
              <a:cxn ang="0">
                <a:pos x="1233" y="1590"/>
              </a:cxn>
              <a:cxn ang="0">
                <a:pos x="1322" y="1533"/>
              </a:cxn>
              <a:cxn ang="0">
                <a:pos x="1566" y="1266"/>
              </a:cxn>
              <a:cxn ang="0">
                <a:pos x="1752" y="990"/>
              </a:cxn>
              <a:cxn ang="0">
                <a:pos x="1736" y="876"/>
              </a:cxn>
              <a:cxn ang="0">
                <a:pos x="1687" y="779"/>
              </a:cxn>
              <a:cxn ang="0">
                <a:pos x="1630" y="681"/>
              </a:cxn>
              <a:cxn ang="0">
                <a:pos x="1517" y="568"/>
              </a:cxn>
              <a:cxn ang="0">
                <a:pos x="1347" y="365"/>
              </a:cxn>
              <a:cxn ang="0">
                <a:pos x="1249" y="243"/>
              </a:cxn>
              <a:cxn ang="0">
                <a:pos x="1160" y="219"/>
              </a:cxn>
              <a:cxn ang="0">
                <a:pos x="973" y="187"/>
              </a:cxn>
              <a:cxn ang="0">
                <a:pos x="616" y="130"/>
              </a:cxn>
              <a:cxn ang="0">
                <a:pos x="324" y="16"/>
              </a:cxn>
              <a:cxn ang="0">
                <a:pos x="0" y="0"/>
              </a:cxn>
            </a:cxnLst>
            <a:rect l="0" t="0" r="r" b="b"/>
            <a:pathLst>
              <a:path w="1752" h="1622">
                <a:moveTo>
                  <a:pt x="0" y="0"/>
                </a:moveTo>
                <a:cubicBezTo>
                  <a:pt x="66" y="66"/>
                  <a:pt x="98" y="149"/>
                  <a:pt x="146" y="227"/>
                </a:cubicBezTo>
                <a:cubicBezTo>
                  <a:pt x="170" y="265"/>
                  <a:pt x="202" y="295"/>
                  <a:pt x="227" y="333"/>
                </a:cubicBezTo>
                <a:cubicBezTo>
                  <a:pt x="257" y="379"/>
                  <a:pt x="287" y="424"/>
                  <a:pt x="316" y="470"/>
                </a:cubicBezTo>
                <a:cubicBezTo>
                  <a:pt x="326" y="487"/>
                  <a:pt x="349" y="519"/>
                  <a:pt x="349" y="519"/>
                </a:cubicBezTo>
                <a:cubicBezTo>
                  <a:pt x="363" y="561"/>
                  <a:pt x="385" y="601"/>
                  <a:pt x="405" y="641"/>
                </a:cubicBezTo>
                <a:cubicBezTo>
                  <a:pt x="421" y="673"/>
                  <a:pt x="419" y="687"/>
                  <a:pt x="446" y="714"/>
                </a:cubicBezTo>
                <a:cubicBezTo>
                  <a:pt x="454" y="764"/>
                  <a:pt x="469" y="813"/>
                  <a:pt x="487" y="860"/>
                </a:cubicBezTo>
                <a:cubicBezTo>
                  <a:pt x="490" y="917"/>
                  <a:pt x="489" y="974"/>
                  <a:pt x="495" y="1030"/>
                </a:cubicBezTo>
                <a:cubicBezTo>
                  <a:pt x="500" y="1075"/>
                  <a:pt x="529" y="1134"/>
                  <a:pt x="543" y="1176"/>
                </a:cubicBezTo>
                <a:cubicBezTo>
                  <a:pt x="557" y="1219"/>
                  <a:pt x="563" y="1295"/>
                  <a:pt x="592" y="1330"/>
                </a:cubicBezTo>
                <a:cubicBezTo>
                  <a:pt x="619" y="1362"/>
                  <a:pt x="626" y="1349"/>
                  <a:pt x="657" y="1371"/>
                </a:cubicBezTo>
                <a:cubicBezTo>
                  <a:pt x="666" y="1378"/>
                  <a:pt x="671" y="1389"/>
                  <a:pt x="681" y="1395"/>
                </a:cubicBezTo>
                <a:cubicBezTo>
                  <a:pt x="745" y="1435"/>
                  <a:pt x="821" y="1458"/>
                  <a:pt x="892" y="1485"/>
                </a:cubicBezTo>
                <a:cubicBezTo>
                  <a:pt x="926" y="1519"/>
                  <a:pt x="966" y="1569"/>
                  <a:pt x="1014" y="1590"/>
                </a:cubicBezTo>
                <a:cubicBezTo>
                  <a:pt x="1045" y="1604"/>
                  <a:pt x="1111" y="1622"/>
                  <a:pt x="1111" y="1622"/>
                </a:cubicBezTo>
                <a:cubicBezTo>
                  <a:pt x="1144" y="1619"/>
                  <a:pt x="1177" y="1622"/>
                  <a:pt x="1209" y="1614"/>
                </a:cubicBezTo>
                <a:cubicBezTo>
                  <a:pt x="1220" y="1611"/>
                  <a:pt x="1224" y="1596"/>
                  <a:pt x="1233" y="1590"/>
                </a:cubicBezTo>
                <a:cubicBezTo>
                  <a:pt x="1263" y="1570"/>
                  <a:pt x="1291" y="1556"/>
                  <a:pt x="1322" y="1533"/>
                </a:cubicBezTo>
                <a:cubicBezTo>
                  <a:pt x="1422" y="1458"/>
                  <a:pt x="1496" y="1368"/>
                  <a:pt x="1566" y="1266"/>
                </a:cubicBezTo>
                <a:cubicBezTo>
                  <a:pt x="1631" y="1172"/>
                  <a:pt x="1715" y="1101"/>
                  <a:pt x="1752" y="990"/>
                </a:cubicBezTo>
                <a:cubicBezTo>
                  <a:pt x="1751" y="981"/>
                  <a:pt x="1744" y="897"/>
                  <a:pt x="1736" y="876"/>
                </a:cubicBezTo>
                <a:cubicBezTo>
                  <a:pt x="1723" y="842"/>
                  <a:pt x="1698" y="814"/>
                  <a:pt x="1687" y="779"/>
                </a:cubicBezTo>
                <a:cubicBezTo>
                  <a:pt x="1675" y="742"/>
                  <a:pt x="1667" y="709"/>
                  <a:pt x="1630" y="681"/>
                </a:cubicBezTo>
                <a:cubicBezTo>
                  <a:pt x="1594" y="654"/>
                  <a:pt x="1540" y="603"/>
                  <a:pt x="1517" y="568"/>
                </a:cubicBezTo>
                <a:cubicBezTo>
                  <a:pt x="1469" y="497"/>
                  <a:pt x="1420" y="413"/>
                  <a:pt x="1347" y="365"/>
                </a:cubicBezTo>
                <a:cubicBezTo>
                  <a:pt x="1325" y="324"/>
                  <a:pt x="1289" y="268"/>
                  <a:pt x="1249" y="243"/>
                </a:cubicBezTo>
                <a:cubicBezTo>
                  <a:pt x="1223" y="227"/>
                  <a:pt x="1190" y="226"/>
                  <a:pt x="1160" y="219"/>
                </a:cubicBezTo>
                <a:cubicBezTo>
                  <a:pt x="1098" y="204"/>
                  <a:pt x="1037" y="194"/>
                  <a:pt x="973" y="187"/>
                </a:cubicBezTo>
                <a:cubicBezTo>
                  <a:pt x="851" y="141"/>
                  <a:pt x="749" y="136"/>
                  <a:pt x="616" y="130"/>
                </a:cubicBezTo>
                <a:cubicBezTo>
                  <a:pt x="516" y="97"/>
                  <a:pt x="434" y="23"/>
                  <a:pt x="324" y="16"/>
                </a:cubicBezTo>
                <a:cubicBezTo>
                  <a:pt x="216" y="9"/>
                  <a:pt x="108" y="5"/>
                  <a:pt x="0" y="0"/>
                </a:cubicBezTo>
                <a:close/>
              </a:path>
            </a:pathLst>
          </a:custGeom>
          <a:solidFill>
            <a:srgbClr val="FFFF99"/>
          </a:solidFill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537681" name="Freeform 81"/>
          <p:cNvSpPr>
            <a:spLocks/>
          </p:cNvSpPr>
          <p:nvPr/>
        </p:nvSpPr>
        <p:spPr bwMode="auto">
          <a:xfrm>
            <a:off x="2998788" y="4030663"/>
            <a:ext cx="1779587" cy="2370137"/>
          </a:xfrm>
          <a:custGeom>
            <a:avLst/>
            <a:gdLst/>
            <a:ahLst/>
            <a:cxnLst>
              <a:cxn ang="0">
                <a:pos x="642" y="0"/>
              </a:cxn>
              <a:cxn ang="0">
                <a:pos x="610" y="81"/>
              </a:cxn>
              <a:cxn ang="0">
                <a:pos x="561" y="187"/>
              </a:cxn>
              <a:cxn ang="0">
                <a:pos x="488" y="398"/>
              </a:cxn>
              <a:cxn ang="0">
                <a:pos x="456" y="455"/>
              </a:cxn>
              <a:cxn ang="0">
                <a:pos x="423" y="479"/>
              </a:cxn>
              <a:cxn ang="0">
                <a:pos x="350" y="568"/>
              </a:cxn>
              <a:cxn ang="0">
                <a:pos x="261" y="698"/>
              </a:cxn>
              <a:cxn ang="0">
                <a:pos x="220" y="730"/>
              </a:cxn>
              <a:cxn ang="0">
                <a:pos x="115" y="844"/>
              </a:cxn>
              <a:cxn ang="0">
                <a:pos x="99" y="868"/>
              </a:cxn>
              <a:cxn ang="0">
                <a:pos x="50" y="901"/>
              </a:cxn>
              <a:cxn ang="0">
                <a:pos x="9" y="966"/>
              </a:cxn>
              <a:cxn ang="0">
                <a:pos x="1" y="1022"/>
              </a:cxn>
              <a:cxn ang="0">
                <a:pos x="17" y="1177"/>
              </a:cxn>
              <a:cxn ang="0">
                <a:pos x="42" y="1217"/>
              </a:cxn>
              <a:cxn ang="0">
                <a:pos x="172" y="1371"/>
              </a:cxn>
              <a:cxn ang="0">
                <a:pos x="285" y="1461"/>
              </a:cxn>
              <a:cxn ang="0">
                <a:pos x="415" y="1493"/>
              </a:cxn>
              <a:cxn ang="0">
                <a:pos x="756" y="1461"/>
              </a:cxn>
              <a:cxn ang="0">
                <a:pos x="894" y="1404"/>
              </a:cxn>
              <a:cxn ang="0">
                <a:pos x="959" y="1363"/>
              </a:cxn>
              <a:cxn ang="0">
                <a:pos x="1007" y="1306"/>
              </a:cxn>
              <a:cxn ang="0">
                <a:pos x="1096" y="1217"/>
              </a:cxn>
              <a:cxn ang="0">
                <a:pos x="1121" y="739"/>
              </a:cxn>
              <a:cxn ang="0">
                <a:pos x="1048" y="528"/>
              </a:cxn>
              <a:cxn ang="0">
                <a:pos x="967" y="373"/>
              </a:cxn>
              <a:cxn ang="0">
                <a:pos x="845" y="187"/>
              </a:cxn>
              <a:cxn ang="0">
                <a:pos x="837" y="163"/>
              </a:cxn>
              <a:cxn ang="0">
                <a:pos x="813" y="154"/>
              </a:cxn>
              <a:cxn ang="0">
                <a:pos x="772" y="122"/>
              </a:cxn>
              <a:cxn ang="0">
                <a:pos x="683" y="33"/>
              </a:cxn>
              <a:cxn ang="0">
                <a:pos x="642" y="0"/>
              </a:cxn>
            </a:cxnLst>
            <a:rect l="0" t="0" r="r" b="b"/>
            <a:pathLst>
              <a:path w="1121" h="1493">
                <a:moveTo>
                  <a:pt x="642" y="0"/>
                </a:moveTo>
                <a:cubicBezTo>
                  <a:pt x="632" y="30"/>
                  <a:pt x="628" y="55"/>
                  <a:pt x="610" y="81"/>
                </a:cubicBezTo>
                <a:cubicBezTo>
                  <a:pt x="601" y="118"/>
                  <a:pt x="582" y="155"/>
                  <a:pt x="561" y="187"/>
                </a:cubicBezTo>
                <a:cubicBezTo>
                  <a:pt x="543" y="261"/>
                  <a:pt x="522" y="330"/>
                  <a:pt x="488" y="398"/>
                </a:cubicBezTo>
                <a:cubicBezTo>
                  <a:pt x="483" y="408"/>
                  <a:pt x="466" y="445"/>
                  <a:pt x="456" y="455"/>
                </a:cubicBezTo>
                <a:cubicBezTo>
                  <a:pt x="446" y="465"/>
                  <a:pt x="433" y="470"/>
                  <a:pt x="423" y="479"/>
                </a:cubicBezTo>
                <a:cubicBezTo>
                  <a:pt x="394" y="504"/>
                  <a:pt x="372" y="539"/>
                  <a:pt x="350" y="568"/>
                </a:cubicBezTo>
                <a:cubicBezTo>
                  <a:pt x="319" y="609"/>
                  <a:pt x="298" y="661"/>
                  <a:pt x="261" y="698"/>
                </a:cubicBezTo>
                <a:cubicBezTo>
                  <a:pt x="249" y="710"/>
                  <a:pt x="233" y="718"/>
                  <a:pt x="220" y="730"/>
                </a:cubicBezTo>
                <a:cubicBezTo>
                  <a:pt x="201" y="788"/>
                  <a:pt x="151" y="801"/>
                  <a:pt x="115" y="844"/>
                </a:cubicBezTo>
                <a:cubicBezTo>
                  <a:pt x="109" y="851"/>
                  <a:pt x="106" y="862"/>
                  <a:pt x="99" y="868"/>
                </a:cubicBezTo>
                <a:cubicBezTo>
                  <a:pt x="84" y="881"/>
                  <a:pt x="50" y="901"/>
                  <a:pt x="50" y="901"/>
                </a:cubicBezTo>
                <a:cubicBezTo>
                  <a:pt x="34" y="926"/>
                  <a:pt x="18" y="938"/>
                  <a:pt x="9" y="966"/>
                </a:cubicBezTo>
                <a:cubicBezTo>
                  <a:pt x="6" y="985"/>
                  <a:pt x="0" y="1003"/>
                  <a:pt x="1" y="1022"/>
                </a:cubicBezTo>
                <a:cubicBezTo>
                  <a:pt x="3" y="1074"/>
                  <a:pt x="6" y="1126"/>
                  <a:pt x="17" y="1177"/>
                </a:cubicBezTo>
                <a:cubicBezTo>
                  <a:pt x="20" y="1192"/>
                  <a:pt x="34" y="1203"/>
                  <a:pt x="42" y="1217"/>
                </a:cubicBezTo>
                <a:cubicBezTo>
                  <a:pt x="77" y="1279"/>
                  <a:pt x="121" y="1320"/>
                  <a:pt x="172" y="1371"/>
                </a:cubicBezTo>
                <a:cubicBezTo>
                  <a:pt x="204" y="1403"/>
                  <a:pt x="242" y="1447"/>
                  <a:pt x="285" y="1461"/>
                </a:cubicBezTo>
                <a:cubicBezTo>
                  <a:pt x="328" y="1475"/>
                  <a:pt x="372" y="1479"/>
                  <a:pt x="415" y="1493"/>
                </a:cubicBezTo>
                <a:cubicBezTo>
                  <a:pt x="528" y="1482"/>
                  <a:pt x="644" y="1479"/>
                  <a:pt x="756" y="1461"/>
                </a:cubicBezTo>
                <a:cubicBezTo>
                  <a:pt x="803" y="1444"/>
                  <a:pt x="847" y="1422"/>
                  <a:pt x="894" y="1404"/>
                </a:cubicBezTo>
                <a:cubicBezTo>
                  <a:pt x="914" y="1388"/>
                  <a:pt x="939" y="1379"/>
                  <a:pt x="959" y="1363"/>
                </a:cubicBezTo>
                <a:cubicBezTo>
                  <a:pt x="978" y="1347"/>
                  <a:pt x="988" y="1322"/>
                  <a:pt x="1007" y="1306"/>
                </a:cubicBezTo>
                <a:cubicBezTo>
                  <a:pt x="1040" y="1277"/>
                  <a:pt x="1070" y="1253"/>
                  <a:pt x="1096" y="1217"/>
                </a:cubicBezTo>
                <a:cubicBezTo>
                  <a:pt x="1107" y="1057"/>
                  <a:pt x="1115" y="899"/>
                  <a:pt x="1121" y="739"/>
                </a:cubicBezTo>
                <a:cubicBezTo>
                  <a:pt x="1112" y="665"/>
                  <a:pt x="1093" y="588"/>
                  <a:pt x="1048" y="528"/>
                </a:cubicBezTo>
                <a:cubicBezTo>
                  <a:pt x="1028" y="468"/>
                  <a:pt x="1000" y="425"/>
                  <a:pt x="967" y="373"/>
                </a:cubicBezTo>
                <a:cubicBezTo>
                  <a:pt x="922" y="303"/>
                  <a:pt x="907" y="249"/>
                  <a:pt x="845" y="187"/>
                </a:cubicBezTo>
                <a:cubicBezTo>
                  <a:pt x="842" y="179"/>
                  <a:pt x="843" y="169"/>
                  <a:pt x="837" y="163"/>
                </a:cubicBezTo>
                <a:cubicBezTo>
                  <a:pt x="831" y="157"/>
                  <a:pt x="820" y="158"/>
                  <a:pt x="813" y="154"/>
                </a:cubicBezTo>
                <a:cubicBezTo>
                  <a:pt x="798" y="145"/>
                  <a:pt x="786" y="132"/>
                  <a:pt x="772" y="122"/>
                </a:cubicBezTo>
                <a:cubicBezTo>
                  <a:pt x="750" y="90"/>
                  <a:pt x="719" y="45"/>
                  <a:pt x="683" y="33"/>
                </a:cubicBezTo>
                <a:cubicBezTo>
                  <a:pt x="652" y="12"/>
                  <a:pt x="665" y="23"/>
                  <a:pt x="642" y="0"/>
                </a:cubicBezTo>
                <a:close/>
              </a:path>
            </a:pathLst>
          </a:custGeom>
          <a:solidFill>
            <a:srgbClr val="FFFF99"/>
          </a:solidFill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537680" name="Freeform 80"/>
          <p:cNvSpPr>
            <a:spLocks/>
          </p:cNvSpPr>
          <p:nvPr/>
        </p:nvSpPr>
        <p:spPr bwMode="auto">
          <a:xfrm>
            <a:off x="785813" y="3789363"/>
            <a:ext cx="3128962" cy="2560637"/>
          </a:xfrm>
          <a:custGeom>
            <a:avLst/>
            <a:gdLst/>
            <a:ahLst/>
            <a:cxnLst>
              <a:cxn ang="0">
                <a:pos x="1947" y="71"/>
              </a:cxn>
              <a:cxn ang="0">
                <a:pos x="1614" y="71"/>
              </a:cxn>
              <a:cxn ang="0">
                <a:pos x="1249" y="87"/>
              </a:cxn>
              <a:cxn ang="0">
                <a:pos x="1095" y="136"/>
              </a:cxn>
              <a:cxn ang="0">
                <a:pos x="982" y="168"/>
              </a:cxn>
              <a:cxn ang="0">
                <a:pos x="949" y="185"/>
              </a:cxn>
              <a:cxn ang="0">
                <a:pos x="900" y="201"/>
              </a:cxn>
              <a:cxn ang="0">
                <a:pos x="835" y="250"/>
              </a:cxn>
              <a:cxn ang="0">
                <a:pos x="803" y="298"/>
              </a:cxn>
              <a:cxn ang="0">
                <a:pos x="681" y="306"/>
              </a:cxn>
              <a:cxn ang="0">
                <a:pos x="600" y="331"/>
              </a:cxn>
              <a:cxn ang="0">
                <a:pos x="511" y="379"/>
              </a:cxn>
              <a:cxn ang="0">
                <a:pos x="479" y="404"/>
              </a:cxn>
              <a:cxn ang="0">
                <a:pos x="406" y="420"/>
              </a:cxn>
              <a:cxn ang="0">
                <a:pos x="357" y="436"/>
              </a:cxn>
              <a:cxn ang="0">
                <a:pos x="332" y="444"/>
              </a:cxn>
              <a:cxn ang="0">
                <a:pos x="292" y="469"/>
              </a:cxn>
              <a:cxn ang="0">
                <a:pos x="178" y="590"/>
              </a:cxn>
              <a:cxn ang="0">
                <a:pos x="73" y="736"/>
              </a:cxn>
              <a:cxn ang="0">
                <a:pos x="40" y="785"/>
              </a:cxn>
              <a:cxn ang="0">
                <a:pos x="0" y="915"/>
              </a:cxn>
              <a:cxn ang="0">
                <a:pos x="8" y="1158"/>
              </a:cxn>
              <a:cxn ang="0">
                <a:pos x="97" y="1288"/>
              </a:cxn>
              <a:cxn ang="0">
                <a:pos x="162" y="1369"/>
              </a:cxn>
              <a:cxn ang="0">
                <a:pos x="332" y="1475"/>
              </a:cxn>
              <a:cxn ang="0">
                <a:pos x="389" y="1499"/>
              </a:cxn>
              <a:cxn ang="0">
                <a:pos x="519" y="1580"/>
              </a:cxn>
              <a:cxn ang="0">
                <a:pos x="560" y="1596"/>
              </a:cxn>
              <a:cxn ang="0">
                <a:pos x="641" y="1613"/>
              </a:cxn>
              <a:cxn ang="0">
                <a:pos x="762" y="1604"/>
              </a:cxn>
              <a:cxn ang="0">
                <a:pos x="852" y="1564"/>
              </a:cxn>
              <a:cxn ang="0">
                <a:pos x="1046" y="1499"/>
              </a:cxn>
              <a:cxn ang="0">
                <a:pos x="1136" y="1410"/>
              </a:cxn>
              <a:cxn ang="0">
                <a:pos x="1225" y="1256"/>
              </a:cxn>
              <a:cxn ang="0">
                <a:pos x="1355" y="1077"/>
              </a:cxn>
              <a:cxn ang="0">
                <a:pos x="1428" y="972"/>
              </a:cxn>
              <a:cxn ang="0">
                <a:pos x="1501" y="866"/>
              </a:cxn>
              <a:cxn ang="0">
                <a:pos x="1541" y="826"/>
              </a:cxn>
              <a:cxn ang="0">
                <a:pos x="1614" y="728"/>
              </a:cxn>
              <a:cxn ang="0">
                <a:pos x="1728" y="452"/>
              </a:cxn>
              <a:cxn ang="0">
                <a:pos x="1801" y="323"/>
              </a:cxn>
              <a:cxn ang="0">
                <a:pos x="1882" y="209"/>
              </a:cxn>
              <a:cxn ang="0">
                <a:pos x="1923" y="136"/>
              </a:cxn>
              <a:cxn ang="0">
                <a:pos x="1898" y="144"/>
              </a:cxn>
              <a:cxn ang="0">
                <a:pos x="1914" y="120"/>
              </a:cxn>
              <a:cxn ang="0">
                <a:pos x="1947" y="71"/>
              </a:cxn>
            </a:cxnLst>
            <a:rect l="0" t="0" r="r" b="b"/>
            <a:pathLst>
              <a:path w="1971" h="1613">
                <a:moveTo>
                  <a:pt x="1947" y="71"/>
                </a:moveTo>
                <a:cubicBezTo>
                  <a:pt x="1826" y="47"/>
                  <a:pt x="1753" y="61"/>
                  <a:pt x="1614" y="71"/>
                </a:cubicBezTo>
                <a:cubicBezTo>
                  <a:pt x="1480" y="116"/>
                  <a:pt x="1622" y="71"/>
                  <a:pt x="1249" y="87"/>
                </a:cubicBezTo>
                <a:cubicBezTo>
                  <a:pt x="1195" y="89"/>
                  <a:pt x="1145" y="119"/>
                  <a:pt x="1095" y="136"/>
                </a:cubicBezTo>
                <a:cubicBezTo>
                  <a:pt x="1044" y="187"/>
                  <a:pt x="1097" y="144"/>
                  <a:pt x="982" y="168"/>
                </a:cubicBezTo>
                <a:cubicBezTo>
                  <a:pt x="970" y="170"/>
                  <a:pt x="960" y="180"/>
                  <a:pt x="949" y="185"/>
                </a:cubicBezTo>
                <a:cubicBezTo>
                  <a:pt x="933" y="191"/>
                  <a:pt x="900" y="201"/>
                  <a:pt x="900" y="201"/>
                </a:cubicBezTo>
                <a:cubicBezTo>
                  <a:pt x="880" y="215"/>
                  <a:pt x="850" y="233"/>
                  <a:pt x="835" y="250"/>
                </a:cubicBezTo>
                <a:cubicBezTo>
                  <a:pt x="822" y="264"/>
                  <a:pt x="821" y="291"/>
                  <a:pt x="803" y="298"/>
                </a:cubicBezTo>
                <a:cubicBezTo>
                  <a:pt x="765" y="312"/>
                  <a:pt x="722" y="303"/>
                  <a:pt x="681" y="306"/>
                </a:cubicBezTo>
                <a:cubicBezTo>
                  <a:pt x="654" y="316"/>
                  <a:pt x="627" y="322"/>
                  <a:pt x="600" y="331"/>
                </a:cubicBezTo>
                <a:cubicBezTo>
                  <a:pt x="572" y="350"/>
                  <a:pt x="538" y="358"/>
                  <a:pt x="511" y="379"/>
                </a:cubicBezTo>
                <a:cubicBezTo>
                  <a:pt x="500" y="387"/>
                  <a:pt x="492" y="399"/>
                  <a:pt x="479" y="404"/>
                </a:cubicBezTo>
                <a:cubicBezTo>
                  <a:pt x="456" y="413"/>
                  <a:pt x="430" y="414"/>
                  <a:pt x="406" y="420"/>
                </a:cubicBezTo>
                <a:cubicBezTo>
                  <a:pt x="389" y="424"/>
                  <a:pt x="373" y="431"/>
                  <a:pt x="357" y="436"/>
                </a:cubicBezTo>
                <a:cubicBezTo>
                  <a:pt x="349" y="439"/>
                  <a:pt x="332" y="444"/>
                  <a:pt x="332" y="444"/>
                </a:cubicBezTo>
                <a:cubicBezTo>
                  <a:pt x="262" y="519"/>
                  <a:pt x="376" y="403"/>
                  <a:pt x="292" y="469"/>
                </a:cubicBezTo>
                <a:cubicBezTo>
                  <a:pt x="251" y="501"/>
                  <a:pt x="212" y="550"/>
                  <a:pt x="178" y="590"/>
                </a:cubicBezTo>
                <a:cubicBezTo>
                  <a:pt x="143" y="632"/>
                  <a:pt x="98" y="685"/>
                  <a:pt x="73" y="736"/>
                </a:cubicBezTo>
                <a:cubicBezTo>
                  <a:pt x="54" y="776"/>
                  <a:pt x="66" y="761"/>
                  <a:pt x="40" y="785"/>
                </a:cubicBezTo>
                <a:cubicBezTo>
                  <a:pt x="25" y="831"/>
                  <a:pt x="8" y="867"/>
                  <a:pt x="0" y="915"/>
                </a:cubicBezTo>
                <a:cubicBezTo>
                  <a:pt x="3" y="996"/>
                  <a:pt x="1" y="1077"/>
                  <a:pt x="8" y="1158"/>
                </a:cubicBezTo>
                <a:cubicBezTo>
                  <a:pt x="13" y="1214"/>
                  <a:pt x="61" y="1252"/>
                  <a:pt x="97" y="1288"/>
                </a:cubicBezTo>
                <a:cubicBezTo>
                  <a:pt x="143" y="1334"/>
                  <a:pt x="107" y="1291"/>
                  <a:pt x="162" y="1369"/>
                </a:cubicBezTo>
                <a:cubicBezTo>
                  <a:pt x="179" y="1393"/>
                  <a:pt x="300" y="1455"/>
                  <a:pt x="332" y="1475"/>
                </a:cubicBezTo>
                <a:cubicBezTo>
                  <a:pt x="435" y="1540"/>
                  <a:pt x="310" y="1456"/>
                  <a:pt x="389" y="1499"/>
                </a:cubicBezTo>
                <a:cubicBezTo>
                  <a:pt x="434" y="1524"/>
                  <a:pt x="471" y="1559"/>
                  <a:pt x="519" y="1580"/>
                </a:cubicBezTo>
                <a:cubicBezTo>
                  <a:pt x="532" y="1586"/>
                  <a:pt x="546" y="1592"/>
                  <a:pt x="560" y="1596"/>
                </a:cubicBezTo>
                <a:cubicBezTo>
                  <a:pt x="587" y="1603"/>
                  <a:pt x="641" y="1613"/>
                  <a:pt x="641" y="1613"/>
                </a:cubicBezTo>
                <a:cubicBezTo>
                  <a:pt x="681" y="1610"/>
                  <a:pt x="722" y="1609"/>
                  <a:pt x="762" y="1604"/>
                </a:cubicBezTo>
                <a:cubicBezTo>
                  <a:pt x="784" y="1601"/>
                  <a:pt x="851" y="1565"/>
                  <a:pt x="852" y="1564"/>
                </a:cubicBezTo>
                <a:cubicBezTo>
                  <a:pt x="914" y="1534"/>
                  <a:pt x="982" y="1520"/>
                  <a:pt x="1046" y="1499"/>
                </a:cubicBezTo>
                <a:cubicBezTo>
                  <a:pt x="1078" y="1469"/>
                  <a:pt x="1109" y="1445"/>
                  <a:pt x="1136" y="1410"/>
                </a:cubicBezTo>
                <a:cubicBezTo>
                  <a:pt x="1172" y="1362"/>
                  <a:pt x="1190" y="1305"/>
                  <a:pt x="1225" y="1256"/>
                </a:cubicBezTo>
                <a:cubicBezTo>
                  <a:pt x="1268" y="1196"/>
                  <a:pt x="1312" y="1137"/>
                  <a:pt x="1355" y="1077"/>
                </a:cubicBezTo>
                <a:cubicBezTo>
                  <a:pt x="1380" y="1043"/>
                  <a:pt x="1398" y="1003"/>
                  <a:pt x="1428" y="972"/>
                </a:cubicBezTo>
                <a:cubicBezTo>
                  <a:pt x="1460" y="939"/>
                  <a:pt x="1473" y="901"/>
                  <a:pt x="1501" y="866"/>
                </a:cubicBezTo>
                <a:cubicBezTo>
                  <a:pt x="1513" y="851"/>
                  <a:pt x="1529" y="841"/>
                  <a:pt x="1541" y="826"/>
                </a:cubicBezTo>
                <a:cubicBezTo>
                  <a:pt x="1567" y="794"/>
                  <a:pt x="1614" y="728"/>
                  <a:pt x="1614" y="728"/>
                </a:cubicBezTo>
                <a:cubicBezTo>
                  <a:pt x="1636" y="641"/>
                  <a:pt x="1665" y="518"/>
                  <a:pt x="1728" y="452"/>
                </a:cubicBezTo>
                <a:cubicBezTo>
                  <a:pt x="1743" y="407"/>
                  <a:pt x="1768" y="356"/>
                  <a:pt x="1801" y="323"/>
                </a:cubicBezTo>
                <a:cubicBezTo>
                  <a:pt x="1813" y="273"/>
                  <a:pt x="1852" y="250"/>
                  <a:pt x="1882" y="209"/>
                </a:cubicBezTo>
                <a:cubicBezTo>
                  <a:pt x="1890" y="178"/>
                  <a:pt x="1893" y="150"/>
                  <a:pt x="1923" y="136"/>
                </a:cubicBezTo>
                <a:cubicBezTo>
                  <a:pt x="1915" y="139"/>
                  <a:pt x="1902" y="152"/>
                  <a:pt x="1898" y="144"/>
                </a:cubicBezTo>
                <a:cubicBezTo>
                  <a:pt x="1893" y="136"/>
                  <a:pt x="1910" y="129"/>
                  <a:pt x="1914" y="120"/>
                </a:cubicBezTo>
                <a:cubicBezTo>
                  <a:pt x="1923" y="103"/>
                  <a:pt x="1971" y="0"/>
                  <a:pt x="1947" y="71"/>
                </a:cubicBezTo>
                <a:close/>
              </a:path>
            </a:pathLst>
          </a:custGeom>
          <a:solidFill>
            <a:srgbClr val="FFFF99"/>
          </a:solidFill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537602" name="Rectangle 2"/>
          <p:cNvSpPr>
            <a:spLocks noGrp="1" noChangeArrowheads="1"/>
          </p:cNvSpPr>
          <p:nvPr>
            <p:ph type="title"/>
          </p:nvPr>
        </p:nvSpPr>
        <p:spPr>
          <a:xfrm>
            <a:off x="546100" y="0"/>
            <a:ext cx="7772400" cy="1143000"/>
          </a:xfrm>
        </p:spPr>
        <p:txBody>
          <a:bodyPr/>
          <a:lstStyle/>
          <a:p>
            <a:r>
              <a:rPr lang="en-US"/>
              <a:t>Switch: traffic isolation</a:t>
            </a:r>
          </a:p>
        </p:txBody>
      </p:sp>
      <p:sp>
        <p:nvSpPr>
          <p:cNvPr id="537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0575" y="1090613"/>
            <a:ext cx="7881938" cy="235108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/>
              <a:t>switch installation breaks subnet into LAN segments</a:t>
            </a:r>
          </a:p>
          <a:p>
            <a:pPr>
              <a:lnSpc>
                <a:spcPct val="90000"/>
              </a:lnSpc>
            </a:pPr>
            <a:r>
              <a:rPr lang="en-US" sz="2400"/>
              <a:t>switch </a:t>
            </a:r>
            <a:r>
              <a:rPr lang="en-US" sz="2400">
                <a:solidFill>
                  <a:srgbClr val="FF0000"/>
                </a:solidFill>
              </a:rPr>
              <a:t>filters</a:t>
            </a:r>
            <a:r>
              <a:rPr lang="en-US" sz="2400"/>
              <a:t> packets:</a:t>
            </a:r>
            <a:r>
              <a:rPr lang="en-US"/>
              <a:t> </a:t>
            </a:r>
          </a:p>
          <a:p>
            <a:pPr lvl="1">
              <a:lnSpc>
                <a:spcPct val="90000"/>
              </a:lnSpc>
            </a:pPr>
            <a:r>
              <a:rPr lang="en-US"/>
              <a:t>same-LAN-segment frames not usually forwarded onto other LAN segments</a:t>
            </a:r>
          </a:p>
          <a:p>
            <a:pPr lvl="1">
              <a:lnSpc>
                <a:spcPct val="90000"/>
              </a:lnSpc>
            </a:pPr>
            <a:r>
              <a:rPr lang="en-US"/>
              <a:t>segments become separate </a:t>
            </a:r>
            <a:r>
              <a:rPr lang="en-US">
                <a:solidFill>
                  <a:srgbClr val="FF0000"/>
                </a:solidFill>
              </a:rPr>
              <a:t>collision  domains</a:t>
            </a:r>
            <a:endParaRPr lang="en-US" sz="2000"/>
          </a:p>
        </p:txBody>
      </p:sp>
      <p:grpSp>
        <p:nvGrpSpPr>
          <p:cNvPr id="2" name="Group 78"/>
          <p:cNvGrpSpPr>
            <a:grpSpLocks/>
          </p:cNvGrpSpPr>
          <p:nvPr/>
        </p:nvGrpSpPr>
        <p:grpSpPr bwMode="auto">
          <a:xfrm>
            <a:off x="1046163" y="3727450"/>
            <a:ext cx="5835650" cy="2514600"/>
            <a:chOff x="602" y="2283"/>
            <a:chExt cx="3676" cy="1584"/>
          </a:xfrm>
        </p:grpSpPr>
        <p:sp>
          <p:nvSpPr>
            <p:cNvPr id="537644" name="Rectangle 44"/>
            <p:cNvSpPr>
              <a:spLocks noChangeArrowheads="1"/>
            </p:cNvSpPr>
            <p:nvPr/>
          </p:nvSpPr>
          <p:spPr bwMode="auto">
            <a:xfrm>
              <a:off x="2320" y="3240"/>
              <a:ext cx="182" cy="43"/>
            </a:xfrm>
            <a:prstGeom prst="rect">
              <a:avLst/>
            </a:prstGeom>
            <a:solidFill>
              <a:schemeClr val="hlink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l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graphicFrame>
          <p:nvGraphicFramePr>
            <p:cNvPr id="537645" name="Object 45"/>
            <p:cNvGraphicFramePr>
              <a:graphicFrameLocks noChangeAspect="1"/>
            </p:cNvGraphicFramePr>
            <p:nvPr/>
          </p:nvGraphicFramePr>
          <p:xfrm>
            <a:off x="879" y="3440"/>
            <a:ext cx="262" cy="214"/>
          </p:xfrm>
          <a:graphic>
            <a:graphicData uri="http://schemas.openxmlformats.org/presentationml/2006/ole">
              <p:oleObj spid="_x0000_s4098" name="Clip" r:id="rId4" imgW="1305000" imgH="1085760" progId="">
                <p:embed/>
              </p:oleObj>
            </a:graphicData>
          </a:graphic>
        </p:graphicFrame>
        <p:graphicFrame>
          <p:nvGraphicFramePr>
            <p:cNvPr id="537646" name="Object 46"/>
            <p:cNvGraphicFramePr>
              <a:graphicFrameLocks noChangeAspect="1"/>
            </p:cNvGraphicFramePr>
            <p:nvPr/>
          </p:nvGraphicFramePr>
          <p:xfrm>
            <a:off x="2583" y="3448"/>
            <a:ext cx="263" cy="214"/>
          </p:xfrm>
          <a:graphic>
            <a:graphicData uri="http://schemas.openxmlformats.org/presentationml/2006/ole">
              <p:oleObj spid="_x0000_s4099" name="Clip" r:id="rId5" imgW="1305000" imgH="1085760" progId="">
                <p:embed/>
              </p:oleObj>
            </a:graphicData>
          </a:graphic>
        </p:graphicFrame>
        <p:graphicFrame>
          <p:nvGraphicFramePr>
            <p:cNvPr id="537647" name="Object 47"/>
            <p:cNvGraphicFramePr>
              <a:graphicFrameLocks noChangeAspect="1"/>
            </p:cNvGraphicFramePr>
            <p:nvPr/>
          </p:nvGraphicFramePr>
          <p:xfrm>
            <a:off x="3095" y="3419"/>
            <a:ext cx="263" cy="214"/>
          </p:xfrm>
          <a:graphic>
            <a:graphicData uri="http://schemas.openxmlformats.org/presentationml/2006/ole">
              <p:oleObj spid="_x0000_s4100" name="Clip" r:id="rId6" imgW="1305000" imgH="1085760" progId="">
                <p:embed/>
              </p:oleObj>
            </a:graphicData>
          </a:graphic>
        </p:graphicFrame>
        <p:graphicFrame>
          <p:nvGraphicFramePr>
            <p:cNvPr id="537648" name="Object 48"/>
            <p:cNvGraphicFramePr>
              <a:graphicFrameLocks noChangeAspect="1"/>
            </p:cNvGraphicFramePr>
            <p:nvPr/>
          </p:nvGraphicFramePr>
          <p:xfrm>
            <a:off x="1294" y="3456"/>
            <a:ext cx="263" cy="214"/>
          </p:xfrm>
          <a:graphic>
            <a:graphicData uri="http://schemas.openxmlformats.org/presentationml/2006/ole">
              <p:oleObj spid="_x0000_s4101" name="Clip" r:id="rId7" imgW="1305000" imgH="1085760" progId="">
                <p:embed/>
              </p:oleObj>
            </a:graphicData>
          </a:graphic>
        </p:graphicFrame>
        <p:sp>
          <p:nvSpPr>
            <p:cNvPr id="537649" name="Rectangle 49"/>
            <p:cNvSpPr>
              <a:spLocks noChangeArrowheads="1"/>
            </p:cNvSpPr>
            <p:nvPr/>
          </p:nvSpPr>
          <p:spPr bwMode="auto">
            <a:xfrm>
              <a:off x="3480" y="3245"/>
              <a:ext cx="182" cy="43"/>
            </a:xfrm>
            <a:prstGeom prst="rect">
              <a:avLst/>
            </a:prstGeom>
            <a:solidFill>
              <a:schemeClr val="hlink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l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537650" name="Rectangle 50"/>
            <p:cNvSpPr>
              <a:spLocks noChangeArrowheads="1"/>
            </p:cNvSpPr>
            <p:nvPr/>
          </p:nvSpPr>
          <p:spPr bwMode="auto">
            <a:xfrm>
              <a:off x="1190" y="3239"/>
              <a:ext cx="182" cy="42"/>
            </a:xfrm>
            <a:prstGeom prst="rect">
              <a:avLst/>
            </a:prstGeom>
            <a:solidFill>
              <a:schemeClr val="hlink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l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graphicFrame>
          <p:nvGraphicFramePr>
            <p:cNvPr id="537651" name="Object 51"/>
            <p:cNvGraphicFramePr>
              <a:graphicFrameLocks noChangeAspect="1"/>
            </p:cNvGraphicFramePr>
            <p:nvPr/>
          </p:nvGraphicFramePr>
          <p:xfrm>
            <a:off x="1887" y="3352"/>
            <a:ext cx="263" cy="214"/>
          </p:xfrm>
          <a:graphic>
            <a:graphicData uri="http://schemas.openxmlformats.org/presentationml/2006/ole">
              <p:oleObj spid="_x0000_s4102" name="Clip" r:id="rId8" imgW="1305000" imgH="1085760" progId="">
                <p:embed/>
              </p:oleObj>
            </a:graphicData>
          </a:graphic>
        </p:graphicFrame>
        <p:graphicFrame>
          <p:nvGraphicFramePr>
            <p:cNvPr id="537652" name="Object 52"/>
            <p:cNvGraphicFramePr>
              <a:graphicFrameLocks noChangeAspect="1"/>
            </p:cNvGraphicFramePr>
            <p:nvPr/>
          </p:nvGraphicFramePr>
          <p:xfrm>
            <a:off x="2163" y="3653"/>
            <a:ext cx="263" cy="214"/>
          </p:xfrm>
          <a:graphic>
            <a:graphicData uri="http://schemas.openxmlformats.org/presentationml/2006/ole">
              <p:oleObj spid="_x0000_s4103" name="Clip" r:id="rId9" imgW="1305000" imgH="1085760" progId="">
                <p:embed/>
              </p:oleObj>
            </a:graphicData>
          </a:graphic>
        </p:graphicFrame>
        <p:graphicFrame>
          <p:nvGraphicFramePr>
            <p:cNvPr id="537653" name="Object 53"/>
            <p:cNvGraphicFramePr>
              <a:graphicFrameLocks noChangeAspect="1"/>
            </p:cNvGraphicFramePr>
            <p:nvPr/>
          </p:nvGraphicFramePr>
          <p:xfrm>
            <a:off x="4015" y="3332"/>
            <a:ext cx="263" cy="214"/>
          </p:xfrm>
          <a:graphic>
            <a:graphicData uri="http://schemas.openxmlformats.org/presentationml/2006/ole">
              <p:oleObj spid="_x0000_s4104" name="Clip" r:id="rId10" imgW="1305000" imgH="1085760" progId="">
                <p:embed/>
              </p:oleObj>
            </a:graphicData>
          </a:graphic>
        </p:graphicFrame>
        <p:graphicFrame>
          <p:nvGraphicFramePr>
            <p:cNvPr id="537654" name="Object 54"/>
            <p:cNvGraphicFramePr>
              <a:graphicFrameLocks noChangeAspect="1"/>
            </p:cNvGraphicFramePr>
            <p:nvPr/>
          </p:nvGraphicFramePr>
          <p:xfrm>
            <a:off x="3540" y="3565"/>
            <a:ext cx="263" cy="214"/>
          </p:xfrm>
          <a:graphic>
            <a:graphicData uri="http://schemas.openxmlformats.org/presentationml/2006/ole">
              <p:oleObj spid="_x0000_s4105" name="Clip" r:id="rId11" imgW="1305000" imgH="1085760" progId="">
                <p:embed/>
              </p:oleObj>
            </a:graphicData>
          </a:graphic>
        </p:graphicFrame>
        <p:graphicFrame>
          <p:nvGraphicFramePr>
            <p:cNvPr id="537655" name="Object 55"/>
            <p:cNvGraphicFramePr>
              <a:graphicFrameLocks noChangeAspect="1"/>
            </p:cNvGraphicFramePr>
            <p:nvPr/>
          </p:nvGraphicFramePr>
          <p:xfrm>
            <a:off x="602" y="3138"/>
            <a:ext cx="263" cy="214"/>
          </p:xfrm>
          <a:graphic>
            <a:graphicData uri="http://schemas.openxmlformats.org/presentationml/2006/ole">
              <p:oleObj spid="_x0000_s4106" name="Clip" r:id="rId12" imgW="1305000" imgH="1085760" progId="">
                <p:embed/>
              </p:oleObj>
            </a:graphicData>
          </a:graphic>
        </p:graphicFrame>
        <p:sp>
          <p:nvSpPr>
            <p:cNvPr id="537656" name="Line 56"/>
            <p:cNvSpPr>
              <a:spLocks noChangeShapeType="1"/>
            </p:cNvSpPr>
            <p:nvPr/>
          </p:nvSpPr>
          <p:spPr bwMode="auto">
            <a:xfrm flipH="1">
              <a:off x="839" y="3241"/>
              <a:ext cx="3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37657" name="Line 57"/>
            <p:cNvSpPr>
              <a:spLocks noChangeShapeType="1"/>
            </p:cNvSpPr>
            <p:nvPr/>
          </p:nvSpPr>
          <p:spPr bwMode="auto">
            <a:xfrm flipH="1">
              <a:off x="1083" y="3271"/>
              <a:ext cx="171" cy="1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37658" name="Line 58"/>
            <p:cNvSpPr>
              <a:spLocks noChangeShapeType="1"/>
            </p:cNvSpPr>
            <p:nvPr/>
          </p:nvSpPr>
          <p:spPr bwMode="auto">
            <a:xfrm>
              <a:off x="1347" y="3289"/>
              <a:ext cx="46" cy="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37659" name="Line 59"/>
            <p:cNvSpPr>
              <a:spLocks noChangeShapeType="1"/>
            </p:cNvSpPr>
            <p:nvPr/>
          </p:nvSpPr>
          <p:spPr bwMode="auto">
            <a:xfrm flipH="1">
              <a:off x="2132" y="3265"/>
              <a:ext cx="218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37660" name="Line 60"/>
            <p:cNvSpPr>
              <a:spLocks noChangeShapeType="1"/>
            </p:cNvSpPr>
            <p:nvPr/>
          </p:nvSpPr>
          <p:spPr bwMode="auto">
            <a:xfrm flipH="1">
              <a:off x="2330" y="3277"/>
              <a:ext cx="79" cy="3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37661" name="Line 61"/>
            <p:cNvSpPr>
              <a:spLocks noChangeShapeType="1"/>
            </p:cNvSpPr>
            <p:nvPr/>
          </p:nvSpPr>
          <p:spPr bwMode="auto">
            <a:xfrm>
              <a:off x="2522" y="3241"/>
              <a:ext cx="145" cy="2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37662" name="Line 62"/>
            <p:cNvSpPr>
              <a:spLocks noChangeShapeType="1"/>
            </p:cNvSpPr>
            <p:nvPr/>
          </p:nvSpPr>
          <p:spPr bwMode="auto">
            <a:xfrm flipH="1">
              <a:off x="3327" y="3289"/>
              <a:ext cx="270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37663" name="Line 63"/>
            <p:cNvSpPr>
              <a:spLocks noChangeShapeType="1"/>
            </p:cNvSpPr>
            <p:nvPr/>
          </p:nvSpPr>
          <p:spPr bwMode="auto">
            <a:xfrm flipH="1">
              <a:off x="3644" y="3271"/>
              <a:ext cx="6" cy="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37664" name="Line 64"/>
            <p:cNvSpPr>
              <a:spLocks noChangeShapeType="1"/>
            </p:cNvSpPr>
            <p:nvPr/>
          </p:nvSpPr>
          <p:spPr bwMode="auto">
            <a:xfrm>
              <a:off x="3722" y="3222"/>
              <a:ext cx="324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3" name="Group 65"/>
            <p:cNvGrpSpPr>
              <a:grpSpLocks/>
            </p:cNvGrpSpPr>
            <p:nvPr/>
          </p:nvGrpSpPr>
          <p:grpSpPr bwMode="auto">
            <a:xfrm>
              <a:off x="2353" y="2317"/>
              <a:ext cx="234" cy="159"/>
              <a:chOff x="620" y="1640"/>
              <a:chExt cx="288" cy="209"/>
            </a:xfrm>
          </p:grpSpPr>
          <p:sp>
            <p:nvSpPr>
              <p:cNvPr id="537666" name="Line 66"/>
              <p:cNvSpPr>
                <a:spLocks noChangeShapeType="1"/>
              </p:cNvSpPr>
              <p:nvPr/>
            </p:nvSpPr>
            <p:spPr bwMode="auto">
              <a:xfrm>
                <a:off x="908" y="1640"/>
                <a:ext cx="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37667" name="Rectangle 67"/>
              <p:cNvSpPr>
                <a:spLocks noChangeArrowheads="1"/>
              </p:cNvSpPr>
              <p:nvPr/>
            </p:nvSpPr>
            <p:spPr bwMode="auto">
              <a:xfrm>
                <a:off x="620" y="1784"/>
                <a:ext cx="267" cy="65"/>
              </a:xfrm>
              <a:prstGeom prst="rect">
                <a:avLst/>
              </a:prstGeom>
              <a:solidFill>
                <a:schemeClr val="hlink"/>
              </a:solidFill>
              <a:ln w="9525">
                <a:miter lim="800000"/>
                <a:headEnd/>
                <a:tailEnd/>
              </a:ln>
              <a:effectLst/>
              <a:scene3d>
                <a:camera prst="legacyObliqueTopRight"/>
                <a:lightRig rig="legacyFlat3" dir="l"/>
              </a:scene3d>
              <a:sp3d extrusionH="430200" prstMaterial="legacyMatte">
                <a:bevelT w="13500" h="13500" prst="angle"/>
                <a:bevelB w="13500" h="13500" prst="angle"/>
                <a:extrusionClr>
                  <a:schemeClr val="hlink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n-US"/>
              </a:p>
            </p:txBody>
          </p:sp>
          <p:grpSp>
            <p:nvGrpSpPr>
              <p:cNvPr id="4" name="Group 68"/>
              <p:cNvGrpSpPr>
                <a:grpSpLocks/>
              </p:cNvGrpSpPr>
              <p:nvPr/>
            </p:nvGrpSpPr>
            <p:grpSpPr bwMode="auto">
              <a:xfrm>
                <a:off x="764" y="1688"/>
                <a:ext cx="109" cy="91"/>
                <a:chOff x="576" y="3456"/>
                <a:chExt cx="288" cy="240"/>
              </a:xfrm>
            </p:grpSpPr>
            <p:sp>
              <p:nvSpPr>
                <p:cNvPr id="537669" name="Line 69"/>
                <p:cNvSpPr>
                  <a:spLocks noChangeShapeType="1"/>
                </p:cNvSpPr>
                <p:nvPr/>
              </p:nvSpPr>
              <p:spPr bwMode="auto">
                <a:xfrm>
                  <a:off x="624" y="3456"/>
                  <a:ext cx="192" cy="24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537670" name="Line 70"/>
                <p:cNvSpPr>
                  <a:spLocks noChangeShapeType="1"/>
                </p:cNvSpPr>
                <p:nvPr/>
              </p:nvSpPr>
              <p:spPr bwMode="auto">
                <a:xfrm flipH="1">
                  <a:off x="576" y="3456"/>
                  <a:ext cx="288" cy="24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</p:grpSp>
        <p:sp>
          <p:nvSpPr>
            <p:cNvPr id="537671" name="Line 71"/>
            <p:cNvSpPr>
              <a:spLocks noChangeShapeType="1"/>
            </p:cNvSpPr>
            <p:nvPr/>
          </p:nvSpPr>
          <p:spPr bwMode="auto">
            <a:xfrm flipH="1">
              <a:off x="1341" y="2477"/>
              <a:ext cx="1049" cy="67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37672" name="Line 72"/>
            <p:cNvSpPr>
              <a:spLocks noChangeShapeType="1"/>
            </p:cNvSpPr>
            <p:nvPr/>
          </p:nvSpPr>
          <p:spPr bwMode="auto">
            <a:xfrm>
              <a:off x="2488" y="2471"/>
              <a:ext cx="0" cy="7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37673" name="Line 73"/>
            <p:cNvSpPr>
              <a:spLocks noChangeShapeType="1"/>
            </p:cNvSpPr>
            <p:nvPr/>
          </p:nvSpPr>
          <p:spPr bwMode="auto">
            <a:xfrm flipH="1" flipV="1">
              <a:off x="2588" y="2440"/>
              <a:ext cx="943" cy="7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37674" name="Text Box 74"/>
            <p:cNvSpPr txBox="1">
              <a:spLocks noChangeArrowheads="1"/>
            </p:cNvSpPr>
            <p:nvPr/>
          </p:nvSpPr>
          <p:spPr bwMode="auto">
            <a:xfrm>
              <a:off x="1452" y="3115"/>
              <a:ext cx="39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/>
                <a:t>hub</a:t>
              </a:r>
            </a:p>
          </p:txBody>
        </p:sp>
        <p:sp>
          <p:nvSpPr>
            <p:cNvPr id="537675" name="Text Box 75"/>
            <p:cNvSpPr txBox="1">
              <a:spLocks noChangeArrowheads="1"/>
            </p:cNvSpPr>
            <p:nvPr/>
          </p:nvSpPr>
          <p:spPr bwMode="auto">
            <a:xfrm>
              <a:off x="2587" y="3120"/>
              <a:ext cx="35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hub</a:t>
              </a:r>
            </a:p>
          </p:txBody>
        </p:sp>
        <p:sp>
          <p:nvSpPr>
            <p:cNvPr id="537676" name="Text Box 76"/>
            <p:cNvSpPr txBox="1">
              <a:spLocks noChangeArrowheads="1"/>
            </p:cNvSpPr>
            <p:nvPr/>
          </p:nvSpPr>
          <p:spPr bwMode="auto">
            <a:xfrm>
              <a:off x="3741" y="3040"/>
              <a:ext cx="35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hub</a:t>
              </a:r>
            </a:p>
          </p:txBody>
        </p:sp>
        <p:sp>
          <p:nvSpPr>
            <p:cNvPr id="537677" name="Text Box 77"/>
            <p:cNvSpPr txBox="1">
              <a:spLocks noChangeArrowheads="1"/>
            </p:cNvSpPr>
            <p:nvPr/>
          </p:nvSpPr>
          <p:spPr bwMode="auto">
            <a:xfrm>
              <a:off x="2672" y="2283"/>
              <a:ext cx="55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switch</a:t>
              </a:r>
            </a:p>
          </p:txBody>
        </p:sp>
      </p:grpSp>
      <p:sp>
        <p:nvSpPr>
          <p:cNvPr id="537683" name="Text Box 83"/>
          <p:cNvSpPr txBox="1">
            <a:spLocks noChangeArrowheads="1"/>
          </p:cNvSpPr>
          <p:nvPr/>
        </p:nvSpPr>
        <p:spPr bwMode="auto">
          <a:xfrm>
            <a:off x="720725" y="6291263"/>
            <a:ext cx="18256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collision domain</a:t>
            </a:r>
          </a:p>
        </p:txBody>
      </p:sp>
      <p:sp>
        <p:nvSpPr>
          <p:cNvPr id="537684" name="Text Box 84"/>
          <p:cNvSpPr txBox="1">
            <a:spLocks noChangeArrowheads="1"/>
          </p:cNvSpPr>
          <p:nvPr/>
        </p:nvSpPr>
        <p:spPr bwMode="auto">
          <a:xfrm>
            <a:off x="2779713" y="6365875"/>
            <a:ext cx="18256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collision domain</a:t>
            </a:r>
          </a:p>
        </p:txBody>
      </p:sp>
      <p:sp>
        <p:nvSpPr>
          <p:cNvPr id="537685" name="Text Box 85"/>
          <p:cNvSpPr txBox="1">
            <a:spLocks noChangeArrowheads="1"/>
          </p:cNvSpPr>
          <p:nvPr/>
        </p:nvSpPr>
        <p:spPr bwMode="auto">
          <a:xfrm>
            <a:off x="3295650" y="6356350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37686" name="Text Box 86"/>
          <p:cNvSpPr txBox="1">
            <a:spLocks noChangeArrowheads="1"/>
          </p:cNvSpPr>
          <p:nvPr/>
        </p:nvSpPr>
        <p:spPr bwMode="auto">
          <a:xfrm>
            <a:off x="6500813" y="4186238"/>
            <a:ext cx="1092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collision </a:t>
            </a:r>
            <a:br>
              <a:rPr lang="en-US"/>
            </a:br>
            <a:r>
              <a:rPr lang="en-US"/>
              <a:t>domain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5: DataLink Layer</a:t>
            </a:r>
          </a:p>
        </p:txBody>
      </p:sp>
      <p:sp>
        <p:nvSpPr>
          <p:cNvPr id="3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5-</a:t>
            </a:r>
            <a:fld id="{2EA87631-B1A6-4D5E-904D-F77CF17FB24E}" type="slidenum">
              <a:rPr lang="en-US"/>
              <a:pPr/>
              <a:t>13</a:t>
            </a:fld>
            <a:endParaRPr lang="en-US"/>
          </a:p>
        </p:txBody>
      </p:sp>
      <p:sp>
        <p:nvSpPr>
          <p:cNvPr id="42701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7772400" cy="1143000"/>
          </a:xfrm>
        </p:spPr>
        <p:txBody>
          <a:bodyPr/>
          <a:lstStyle/>
          <a:p>
            <a:r>
              <a:rPr lang="en-US"/>
              <a:t>Switches: dedicated access</a:t>
            </a:r>
          </a:p>
        </p:txBody>
      </p:sp>
      <p:sp>
        <p:nvSpPr>
          <p:cNvPr id="427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4188" y="1147763"/>
            <a:ext cx="4503737" cy="4576762"/>
          </a:xfrm>
        </p:spPr>
        <p:txBody>
          <a:bodyPr/>
          <a:lstStyle/>
          <a:p>
            <a:r>
              <a:rPr lang="en-US" sz="2400"/>
              <a:t>Switch with many interfaces</a:t>
            </a:r>
          </a:p>
          <a:p>
            <a:r>
              <a:rPr lang="en-US" sz="2400"/>
              <a:t>Hosts have direct connection to switch</a:t>
            </a:r>
          </a:p>
          <a:p>
            <a:r>
              <a:rPr lang="en-US" sz="2400"/>
              <a:t>No collisions; full duplex</a:t>
            </a:r>
          </a:p>
          <a:p>
            <a:pPr>
              <a:buFont typeface="ZapfDingbats" pitchFamily="82" charset="2"/>
              <a:buNone/>
            </a:pPr>
            <a:endParaRPr lang="en-US" sz="2400">
              <a:solidFill>
                <a:schemeClr val="accent2"/>
              </a:solidFill>
            </a:endParaRPr>
          </a:p>
          <a:p>
            <a:pPr>
              <a:buFont typeface="ZapfDingbats" pitchFamily="82" charset="2"/>
              <a:buNone/>
            </a:pPr>
            <a:r>
              <a:rPr lang="en-US" sz="2400">
                <a:solidFill>
                  <a:schemeClr val="accent2"/>
                </a:solidFill>
              </a:rPr>
              <a:t>Switching: </a:t>
            </a:r>
            <a:r>
              <a:rPr lang="en-US" sz="2400"/>
              <a:t>A-to-A’ and B-to-B’ simultaneously, no collisions</a:t>
            </a:r>
          </a:p>
          <a:p>
            <a:pPr>
              <a:buFont typeface="ZapfDingbats" pitchFamily="82" charset="2"/>
              <a:buNone/>
            </a:pPr>
            <a:endParaRPr lang="en-US" sz="2400"/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6249988" y="2865438"/>
            <a:ext cx="457200" cy="331787"/>
            <a:chOff x="620" y="1640"/>
            <a:chExt cx="288" cy="209"/>
          </a:xfrm>
        </p:grpSpPr>
        <p:sp>
          <p:nvSpPr>
            <p:cNvPr id="427016" name="Line 8"/>
            <p:cNvSpPr>
              <a:spLocks noChangeShapeType="1"/>
            </p:cNvSpPr>
            <p:nvPr/>
          </p:nvSpPr>
          <p:spPr bwMode="auto">
            <a:xfrm>
              <a:off x="908" y="1640"/>
              <a:ext cx="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27017" name="Rectangle 9"/>
            <p:cNvSpPr>
              <a:spLocks noChangeArrowheads="1"/>
            </p:cNvSpPr>
            <p:nvPr/>
          </p:nvSpPr>
          <p:spPr bwMode="auto">
            <a:xfrm>
              <a:off x="620" y="1784"/>
              <a:ext cx="267" cy="65"/>
            </a:xfrm>
            <a:prstGeom prst="rect">
              <a:avLst/>
            </a:prstGeom>
            <a:solidFill>
              <a:schemeClr val="hlink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l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grpSp>
          <p:nvGrpSpPr>
            <p:cNvPr id="3" name="Group 10"/>
            <p:cNvGrpSpPr>
              <a:grpSpLocks/>
            </p:cNvGrpSpPr>
            <p:nvPr/>
          </p:nvGrpSpPr>
          <p:grpSpPr bwMode="auto">
            <a:xfrm>
              <a:off x="764" y="1688"/>
              <a:ext cx="109" cy="91"/>
              <a:chOff x="576" y="3456"/>
              <a:chExt cx="288" cy="240"/>
            </a:xfrm>
          </p:grpSpPr>
          <p:sp>
            <p:nvSpPr>
              <p:cNvPr id="427019" name="Line 11"/>
              <p:cNvSpPr>
                <a:spLocks noChangeShapeType="1"/>
              </p:cNvSpPr>
              <p:nvPr/>
            </p:nvSpPr>
            <p:spPr bwMode="auto">
              <a:xfrm>
                <a:off x="624" y="3456"/>
                <a:ext cx="192" cy="24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27020" name="Line 12"/>
              <p:cNvSpPr>
                <a:spLocks noChangeShapeType="1"/>
              </p:cNvSpPr>
              <p:nvPr/>
            </p:nvSpPr>
            <p:spPr bwMode="auto">
              <a:xfrm flipH="1">
                <a:off x="576" y="3456"/>
                <a:ext cx="288" cy="24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sp>
        <p:nvSpPr>
          <p:cNvPr id="427021" name="Text Box 13"/>
          <p:cNvSpPr txBox="1">
            <a:spLocks noChangeArrowheads="1"/>
          </p:cNvSpPr>
          <p:nvPr/>
        </p:nvSpPr>
        <p:spPr bwMode="auto">
          <a:xfrm>
            <a:off x="5495925" y="2913063"/>
            <a:ext cx="7969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>
                <a:solidFill>
                  <a:srgbClr val="339933"/>
                </a:solidFill>
              </a:rPr>
              <a:t>switch</a:t>
            </a:r>
          </a:p>
        </p:txBody>
      </p:sp>
      <p:graphicFrame>
        <p:nvGraphicFramePr>
          <p:cNvPr id="427025" name="Object 17"/>
          <p:cNvGraphicFramePr>
            <a:graphicFrameLocks noChangeAspect="1"/>
          </p:cNvGraphicFramePr>
          <p:nvPr/>
        </p:nvGraphicFramePr>
        <p:xfrm>
          <a:off x="5029200" y="2185988"/>
          <a:ext cx="611188" cy="520700"/>
        </p:xfrm>
        <a:graphic>
          <a:graphicData uri="http://schemas.openxmlformats.org/presentationml/2006/ole">
            <p:oleObj spid="_x0000_s5122" name="Clip" r:id="rId4" imgW="1305000" imgH="1085760" progId="">
              <p:embed/>
            </p:oleObj>
          </a:graphicData>
        </a:graphic>
      </p:graphicFrame>
      <p:graphicFrame>
        <p:nvGraphicFramePr>
          <p:cNvPr id="427026" name="Object 18"/>
          <p:cNvGraphicFramePr>
            <a:graphicFrameLocks noChangeAspect="1"/>
          </p:cNvGraphicFramePr>
          <p:nvPr/>
        </p:nvGraphicFramePr>
        <p:xfrm>
          <a:off x="7686675" y="3311525"/>
          <a:ext cx="611188" cy="520700"/>
        </p:xfrm>
        <a:graphic>
          <a:graphicData uri="http://schemas.openxmlformats.org/presentationml/2006/ole">
            <p:oleObj spid="_x0000_s5123" name="Clip" r:id="rId5" imgW="1305000" imgH="1085760" progId="">
              <p:embed/>
            </p:oleObj>
          </a:graphicData>
        </a:graphic>
      </p:graphicFrame>
      <p:sp>
        <p:nvSpPr>
          <p:cNvPr id="427037" name="Line 29"/>
          <p:cNvSpPr>
            <a:spLocks noChangeShapeType="1"/>
          </p:cNvSpPr>
          <p:nvPr/>
        </p:nvSpPr>
        <p:spPr bwMode="auto">
          <a:xfrm>
            <a:off x="5575300" y="2582863"/>
            <a:ext cx="754063" cy="4333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27038" name="Line 30"/>
          <p:cNvSpPr>
            <a:spLocks noChangeShapeType="1"/>
          </p:cNvSpPr>
          <p:nvPr/>
        </p:nvSpPr>
        <p:spPr bwMode="auto">
          <a:xfrm flipV="1">
            <a:off x="5637213" y="3200400"/>
            <a:ext cx="679450" cy="655638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27039" name="Line 31"/>
          <p:cNvSpPr>
            <a:spLocks noChangeShapeType="1"/>
          </p:cNvSpPr>
          <p:nvPr/>
        </p:nvSpPr>
        <p:spPr bwMode="auto">
          <a:xfrm flipV="1">
            <a:off x="6761163" y="2533650"/>
            <a:ext cx="593725" cy="4079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27040" name="Line 32"/>
          <p:cNvSpPr>
            <a:spLocks noChangeShapeType="1"/>
          </p:cNvSpPr>
          <p:nvPr/>
        </p:nvSpPr>
        <p:spPr bwMode="auto">
          <a:xfrm>
            <a:off x="6835775" y="3016250"/>
            <a:ext cx="939800" cy="3952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aphicFrame>
        <p:nvGraphicFramePr>
          <p:cNvPr id="427041" name="Object 33"/>
          <p:cNvGraphicFramePr>
            <a:graphicFrameLocks noChangeAspect="1"/>
          </p:cNvGraphicFramePr>
          <p:nvPr/>
        </p:nvGraphicFramePr>
        <p:xfrm>
          <a:off x="5365750" y="3836988"/>
          <a:ext cx="611188" cy="520700"/>
        </p:xfrm>
        <a:graphic>
          <a:graphicData uri="http://schemas.openxmlformats.org/presentationml/2006/ole">
            <p:oleObj spid="_x0000_s5124" name="Clip" r:id="rId6" imgW="1305000" imgH="1085760" progId="">
              <p:embed/>
            </p:oleObj>
          </a:graphicData>
        </a:graphic>
      </p:graphicFrame>
      <p:graphicFrame>
        <p:nvGraphicFramePr>
          <p:cNvPr id="427042" name="Object 34"/>
          <p:cNvGraphicFramePr>
            <a:graphicFrameLocks noChangeAspect="1"/>
          </p:cNvGraphicFramePr>
          <p:nvPr/>
        </p:nvGraphicFramePr>
        <p:xfrm>
          <a:off x="7297738" y="2201863"/>
          <a:ext cx="611187" cy="520700"/>
        </p:xfrm>
        <a:graphic>
          <a:graphicData uri="http://schemas.openxmlformats.org/presentationml/2006/ole">
            <p:oleObj spid="_x0000_s5125" name="Clip" r:id="rId7" imgW="1305000" imgH="1085760" progId="">
              <p:embed/>
            </p:oleObj>
          </a:graphicData>
        </a:graphic>
      </p:graphicFrame>
      <p:graphicFrame>
        <p:nvGraphicFramePr>
          <p:cNvPr id="427043" name="Object 35"/>
          <p:cNvGraphicFramePr>
            <a:graphicFrameLocks noChangeAspect="1"/>
          </p:cNvGraphicFramePr>
          <p:nvPr/>
        </p:nvGraphicFramePr>
        <p:xfrm>
          <a:off x="6203950" y="1622425"/>
          <a:ext cx="611188" cy="520700"/>
        </p:xfrm>
        <a:graphic>
          <a:graphicData uri="http://schemas.openxmlformats.org/presentationml/2006/ole">
            <p:oleObj spid="_x0000_s5126" name="Clip" r:id="rId8" imgW="1305000" imgH="1085760" progId="">
              <p:embed/>
            </p:oleObj>
          </a:graphicData>
        </a:graphic>
      </p:graphicFrame>
      <p:sp>
        <p:nvSpPr>
          <p:cNvPr id="427044" name="Line 36"/>
          <p:cNvSpPr>
            <a:spLocks noChangeShapeType="1"/>
          </p:cNvSpPr>
          <p:nvPr/>
        </p:nvSpPr>
        <p:spPr bwMode="auto">
          <a:xfrm flipH="1" flipV="1">
            <a:off x="6529388" y="2132013"/>
            <a:ext cx="11112" cy="7810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aphicFrame>
        <p:nvGraphicFramePr>
          <p:cNvPr id="427045" name="Object 37"/>
          <p:cNvGraphicFramePr>
            <a:graphicFrameLocks noChangeAspect="1"/>
          </p:cNvGraphicFramePr>
          <p:nvPr/>
        </p:nvGraphicFramePr>
        <p:xfrm>
          <a:off x="6523038" y="3951288"/>
          <a:ext cx="611187" cy="520700"/>
        </p:xfrm>
        <a:graphic>
          <a:graphicData uri="http://schemas.openxmlformats.org/presentationml/2006/ole">
            <p:oleObj spid="_x0000_s5127" name="Clip" r:id="rId9" imgW="1305000" imgH="1085760" progId="">
              <p:embed/>
            </p:oleObj>
          </a:graphicData>
        </a:graphic>
      </p:graphicFrame>
      <p:sp>
        <p:nvSpPr>
          <p:cNvPr id="427046" name="Line 38"/>
          <p:cNvSpPr>
            <a:spLocks noChangeShapeType="1"/>
          </p:cNvSpPr>
          <p:nvPr/>
        </p:nvSpPr>
        <p:spPr bwMode="auto">
          <a:xfrm flipH="1" flipV="1">
            <a:off x="6538913" y="3159125"/>
            <a:ext cx="204787" cy="8080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27047" name="Text Box 39"/>
          <p:cNvSpPr txBox="1">
            <a:spLocks noChangeArrowheads="1"/>
          </p:cNvSpPr>
          <p:nvPr/>
        </p:nvSpPr>
        <p:spPr bwMode="auto">
          <a:xfrm>
            <a:off x="6411913" y="1243013"/>
            <a:ext cx="35083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A</a:t>
            </a:r>
          </a:p>
        </p:txBody>
      </p:sp>
      <p:sp>
        <p:nvSpPr>
          <p:cNvPr id="427048" name="Text Box 40"/>
          <p:cNvSpPr txBox="1">
            <a:spLocks noChangeArrowheads="1"/>
          </p:cNvSpPr>
          <p:nvPr/>
        </p:nvSpPr>
        <p:spPr bwMode="auto">
          <a:xfrm>
            <a:off x="6605588" y="4502150"/>
            <a:ext cx="39211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A’</a:t>
            </a:r>
          </a:p>
        </p:txBody>
      </p:sp>
      <p:sp>
        <p:nvSpPr>
          <p:cNvPr id="427049" name="Text Box 41"/>
          <p:cNvSpPr txBox="1">
            <a:spLocks noChangeArrowheads="1"/>
          </p:cNvSpPr>
          <p:nvPr/>
        </p:nvSpPr>
        <p:spPr bwMode="auto">
          <a:xfrm>
            <a:off x="7827963" y="1912938"/>
            <a:ext cx="32861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B</a:t>
            </a:r>
          </a:p>
        </p:txBody>
      </p:sp>
      <p:sp>
        <p:nvSpPr>
          <p:cNvPr id="427050" name="Text Box 42"/>
          <p:cNvSpPr txBox="1">
            <a:spLocks noChangeArrowheads="1"/>
          </p:cNvSpPr>
          <p:nvPr/>
        </p:nvSpPr>
        <p:spPr bwMode="auto">
          <a:xfrm>
            <a:off x="5497513" y="4398963"/>
            <a:ext cx="36988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B’</a:t>
            </a:r>
          </a:p>
        </p:txBody>
      </p:sp>
      <p:sp>
        <p:nvSpPr>
          <p:cNvPr id="427051" name="Text Box 43"/>
          <p:cNvSpPr txBox="1">
            <a:spLocks noChangeArrowheads="1"/>
          </p:cNvSpPr>
          <p:nvPr/>
        </p:nvSpPr>
        <p:spPr bwMode="auto">
          <a:xfrm>
            <a:off x="7918450" y="3779838"/>
            <a:ext cx="3222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C</a:t>
            </a:r>
          </a:p>
        </p:txBody>
      </p:sp>
      <p:sp>
        <p:nvSpPr>
          <p:cNvPr id="427052" name="Text Box 44"/>
          <p:cNvSpPr txBox="1">
            <a:spLocks noChangeArrowheads="1"/>
          </p:cNvSpPr>
          <p:nvPr/>
        </p:nvSpPr>
        <p:spPr bwMode="auto">
          <a:xfrm>
            <a:off x="5006975" y="1860550"/>
            <a:ext cx="3635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C’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solidFill>
                  <a:srgbClr val="000000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Link Layer</a:t>
            </a:r>
          </a:p>
        </p:txBody>
      </p:sp>
      <p:sp>
        <p:nvSpPr>
          <p:cNvPr id="7373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>
                <a:solidFill>
                  <a:srgbClr val="000000"/>
                </a:solidFill>
              </a:rPr>
              <a:t>5-</a:t>
            </a:r>
            <a:fld id="{42AF24A7-0D89-4305-AD43-8A1F6D6B19F8}" type="slidenum">
              <a:rPr lang="en-US">
                <a:solidFill>
                  <a:srgbClr val="000000"/>
                </a:solidFill>
              </a:rPr>
              <a:pPr/>
              <a:t>14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71684" name="Rectangle 2"/>
          <p:cNvSpPr>
            <a:spLocks noGrp="1" noChangeArrowheads="1"/>
          </p:cNvSpPr>
          <p:nvPr>
            <p:ph type="title"/>
          </p:nvPr>
        </p:nvSpPr>
        <p:spPr>
          <a:xfrm>
            <a:off x="415925" y="39688"/>
            <a:ext cx="4560888" cy="1143000"/>
          </a:xfrm>
        </p:spPr>
        <p:txBody>
          <a:bodyPr/>
          <a:lstStyle/>
          <a:p>
            <a:pPr>
              <a:defRPr/>
            </a:pPr>
            <a:r>
              <a:rPr lang="en-US" sz="3600" dirty="0">
                <a:cs typeface="+mj-cs"/>
              </a:rPr>
              <a:t>Switches vs. </a:t>
            </a:r>
            <a:r>
              <a:rPr lang="en-US" sz="3600" dirty="0" smtClean="0">
                <a:cs typeface="+mj-cs"/>
              </a:rPr>
              <a:t>routers</a:t>
            </a:r>
            <a:endParaRPr lang="en-US" sz="3600" dirty="0">
              <a:cs typeface="+mj-cs"/>
            </a:endParaRPr>
          </a:p>
        </p:txBody>
      </p:sp>
      <p:sp>
        <p:nvSpPr>
          <p:cNvPr id="716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2913" y="1341438"/>
            <a:ext cx="3967162" cy="4994275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80000"/>
              </a:lnSpc>
              <a:buFont typeface="Wingdings" charset="0"/>
              <a:buNone/>
              <a:defRPr/>
            </a:pPr>
            <a:r>
              <a:rPr lang="en-US" sz="2400" dirty="0">
                <a:solidFill>
                  <a:srgbClr val="000099"/>
                </a:solidFill>
                <a:cs typeface="+mn-cs"/>
              </a:rPr>
              <a:t>both </a:t>
            </a:r>
            <a:r>
              <a:rPr lang="en-US" sz="2400" dirty="0" smtClean="0">
                <a:solidFill>
                  <a:srgbClr val="000099"/>
                </a:solidFill>
                <a:cs typeface="+mn-cs"/>
              </a:rPr>
              <a:t>are store</a:t>
            </a:r>
            <a:r>
              <a:rPr lang="en-US" sz="2400" dirty="0">
                <a:solidFill>
                  <a:srgbClr val="000099"/>
                </a:solidFill>
                <a:cs typeface="+mn-cs"/>
              </a:rPr>
              <a:t>-and-</a:t>
            </a:r>
            <a:r>
              <a:rPr lang="en-US" sz="2400" dirty="0" smtClean="0">
                <a:solidFill>
                  <a:srgbClr val="000099"/>
                </a:solidFill>
                <a:cs typeface="+mn-cs"/>
              </a:rPr>
              <a:t>forward: </a:t>
            </a:r>
          </a:p>
          <a:p>
            <a:pPr>
              <a:buSzPct val="100000"/>
              <a:buFont typeface="Wingdings" charset="2"/>
              <a:buChar char="§"/>
              <a:defRPr/>
            </a:pPr>
            <a:r>
              <a:rPr lang="en-US" sz="2400" i="1" dirty="0" smtClean="0">
                <a:solidFill>
                  <a:srgbClr val="CC0000"/>
                </a:solidFill>
                <a:cs typeface="+mn-cs"/>
              </a:rPr>
              <a:t>routers: </a:t>
            </a:r>
            <a:r>
              <a:rPr lang="en-US" sz="2400" dirty="0" smtClean="0">
                <a:cs typeface="+mn-cs"/>
              </a:rPr>
              <a:t>network-layer devices (examine network-layer headers)</a:t>
            </a:r>
          </a:p>
          <a:p>
            <a:pPr>
              <a:buSzPct val="100000"/>
              <a:buFont typeface="Wingdings" charset="2"/>
              <a:buChar char="§"/>
              <a:defRPr/>
            </a:pPr>
            <a:r>
              <a:rPr lang="en-US" sz="2400" i="1" dirty="0" smtClean="0">
                <a:solidFill>
                  <a:srgbClr val="CC0000"/>
                </a:solidFill>
                <a:cs typeface="+mn-cs"/>
              </a:rPr>
              <a:t>switches</a:t>
            </a:r>
            <a:r>
              <a:rPr lang="en-US" sz="2400" i="1" dirty="0" smtClean="0">
                <a:cs typeface="+mn-cs"/>
              </a:rPr>
              <a:t>: </a:t>
            </a:r>
            <a:r>
              <a:rPr lang="en-US" sz="2400" dirty="0" smtClean="0">
                <a:cs typeface="+mn-cs"/>
              </a:rPr>
              <a:t>link</a:t>
            </a:r>
            <a:r>
              <a:rPr lang="en-US" sz="2400" dirty="0">
                <a:cs typeface="+mn-cs"/>
              </a:rPr>
              <a:t>-layer devices (examine link-layer headers)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Font typeface="Wingdings" charset="0"/>
              <a:buNone/>
              <a:defRPr/>
            </a:pPr>
            <a:endParaRPr lang="en-US" sz="2400" i="1" dirty="0" smtClean="0">
              <a:solidFill>
                <a:srgbClr val="CC0000"/>
              </a:solidFill>
              <a:cs typeface="+mn-cs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Font typeface="Wingdings" charset="0"/>
              <a:buNone/>
              <a:defRPr/>
            </a:pPr>
            <a:r>
              <a:rPr lang="en-US" sz="2400" dirty="0" smtClean="0">
                <a:solidFill>
                  <a:srgbClr val="000099"/>
                </a:solidFill>
                <a:cs typeface="+mn-cs"/>
              </a:rPr>
              <a:t>both have forwarding tables:</a:t>
            </a:r>
          </a:p>
          <a:p>
            <a:pPr>
              <a:lnSpc>
                <a:spcPct val="80000"/>
              </a:lnSpc>
              <a:buSzPct val="100000"/>
              <a:buFont typeface="Wingdings" charset="2"/>
              <a:buChar char="§"/>
              <a:defRPr/>
            </a:pPr>
            <a:r>
              <a:rPr lang="en-US" sz="2400" i="1" dirty="0">
                <a:solidFill>
                  <a:srgbClr val="CC0000"/>
                </a:solidFill>
                <a:cs typeface="+mn-cs"/>
              </a:rPr>
              <a:t>r</a:t>
            </a:r>
            <a:r>
              <a:rPr lang="en-US" sz="2400" i="1" dirty="0" smtClean="0">
                <a:solidFill>
                  <a:srgbClr val="CC0000"/>
                </a:solidFill>
                <a:cs typeface="+mn-cs"/>
              </a:rPr>
              <a:t>outers: </a:t>
            </a:r>
            <a:r>
              <a:rPr lang="en-US" sz="2400" dirty="0" smtClean="0">
                <a:cs typeface="+mn-cs"/>
              </a:rPr>
              <a:t>compute tables using routing algorithms, IP addresses</a:t>
            </a:r>
          </a:p>
          <a:p>
            <a:pPr>
              <a:lnSpc>
                <a:spcPct val="80000"/>
              </a:lnSpc>
              <a:buSzPct val="100000"/>
              <a:buFont typeface="Wingdings" charset="2"/>
              <a:buChar char="§"/>
              <a:defRPr/>
            </a:pPr>
            <a:r>
              <a:rPr lang="en-US" sz="2400" i="1" dirty="0">
                <a:solidFill>
                  <a:srgbClr val="CC0000"/>
                </a:solidFill>
                <a:cs typeface="+mn-cs"/>
              </a:rPr>
              <a:t>s</a:t>
            </a:r>
            <a:r>
              <a:rPr lang="en-US" sz="2400" i="1" dirty="0" smtClean="0">
                <a:solidFill>
                  <a:srgbClr val="CC0000"/>
                </a:solidFill>
                <a:cs typeface="+mn-cs"/>
              </a:rPr>
              <a:t>witches: </a:t>
            </a:r>
            <a:r>
              <a:rPr lang="en-US" sz="2400" dirty="0" smtClean="0">
                <a:cs typeface="+mn-cs"/>
              </a:rPr>
              <a:t>learn forwarding table using flooding, learning, MAC addresses </a:t>
            </a:r>
            <a:endParaRPr lang="en-US" sz="2400" dirty="0">
              <a:cs typeface="+mn-cs"/>
            </a:endParaRPr>
          </a:p>
        </p:txBody>
      </p:sp>
      <p:sp>
        <p:nvSpPr>
          <p:cNvPr id="73734" name="Freeform 3"/>
          <p:cNvSpPr>
            <a:spLocks/>
          </p:cNvSpPr>
          <p:nvPr/>
        </p:nvSpPr>
        <p:spPr bwMode="auto">
          <a:xfrm flipH="1">
            <a:off x="6543675" y="2103438"/>
            <a:ext cx="638175" cy="852487"/>
          </a:xfrm>
          <a:custGeom>
            <a:avLst/>
            <a:gdLst>
              <a:gd name="T0" fmla="*/ 2147483647 w 402"/>
              <a:gd name="T1" fmla="*/ 2147483647 h 537"/>
              <a:gd name="T2" fmla="*/ 2147483647 w 402"/>
              <a:gd name="T3" fmla="*/ 0 h 537"/>
              <a:gd name="T4" fmla="*/ 0 w 402"/>
              <a:gd name="T5" fmla="*/ 2147483647 h 537"/>
              <a:gd name="T6" fmla="*/ 2147483647 w 402"/>
              <a:gd name="T7" fmla="*/ 2147483647 h 537"/>
              <a:gd name="T8" fmla="*/ 2147483647 w 402"/>
              <a:gd name="T9" fmla="*/ 2147483647 h 53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02"/>
              <a:gd name="T16" fmla="*/ 0 h 537"/>
              <a:gd name="T17" fmla="*/ 402 w 402"/>
              <a:gd name="T18" fmla="*/ 537 h 53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02" h="537">
                <a:moveTo>
                  <a:pt x="402" y="363"/>
                </a:moveTo>
                <a:lnTo>
                  <a:pt x="28" y="0"/>
                </a:lnTo>
                <a:lnTo>
                  <a:pt x="0" y="470"/>
                </a:lnTo>
                <a:lnTo>
                  <a:pt x="242" y="537"/>
                </a:lnTo>
                <a:lnTo>
                  <a:pt x="402" y="363"/>
                </a:lnTo>
                <a:close/>
              </a:path>
            </a:pathLst>
          </a:custGeom>
          <a:gradFill rotWithShape="1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3735" name="Freeform 10"/>
          <p:cNvSpPr>
            <a:spLocks/>
          </p:cNvSpPr>
          <p:nvPr/>
        </p:nvSpPr>
        <p:spPr bwMode="auto">
          <a:xfrm>
            <a:off x="6530975" y="844550"/>
            <a:ext cx="360363" cy="1577975"/>
          </a:xfrm>
          <a:custGeom>
            <a:avLst/>
            <a:gdLst>
              <a:gd name="T0" fmla="*/ 2147483647 w 267"/>
              <a:gd name="T1" fmla="*/ 2147483647 h 1186"/>
              <a:gd name="T2" fmla="*/ 0 w 267"/>
              <a:gd name="T3" fmla="*/ 0 h 1186"/>
              <a:gd name="T4" fmla="*/ 0 w 267"/>
              <a:gd name="T5" fmla="*/ 2147483647 h 1186"/>
              <a:gd name="T6" fmla="*/ 2147483647 w 267"/>
              <a:gd name="T7" fmla="*/ 2147483647 h 1186"/>
              <a:gd name="T8" fmla="*/ 2147483647 w 267"/>
              <a:gd name="T9" fmla="*/ 2147483647 h 118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7"/>
              <a:gd name="T16" fmla="*/ 0 h 1186"/>
              <a:gd name="T17" fmla="*/ 267 w 267"/>
              <a:gd name="T18" fmla="*/ 1186 h 118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7" h="1186">
                <a:moveTo>
                  <a:pt x="254" y="466"/>
                </a:moveTo>
                <a:lnTo>
                  <a:pt x="0" y="0"/>
                </a:lnTo>
                <a:lnTo>
                  <a:pt x="0" y="1186"/>
                </a:lnTo>
                <a:lnTo>
                  <a:pt x="267" y="652"/>
                </a:lnTo>
                <a:lnTo>
                  <a:pt x="254" y="466"/>
                </a:lnTo>
                <a:close/>
              </a:path>
            </a:pathLst>
          </a:custGeom>
          <a:gradFill rotWithShape="1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3736" name="Rectangle 23"/>
          <p:cNvSpPr>
            <a:spLocks noChangeArrowheads="1"/>
          </p:cNvSpPr>
          <p:nvPr/>
        </p:nvSpPr>
        <p:spPr bwMode="auto">
          <a:xfrm>
            <a:off x="5307013" y="850900"/>
            <a:ext cx="1296987" cy="1546225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sz="2400" i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3737" name="Rectangle 24"/>
          <p:cNvSpPr>
            <a:spLocks noChangeArrowheads="1"/>
          </p:cNvSpPr>
          <p:nvPr/>
        </p:nvSpPr>
        <p:spPr bwMode="auto">
          <a:xfrm>
            <a:off x="5259388" y="922338"/>
            <a:ext cx="1273175" cy="15367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 i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3738" name="Line 25"/>
          <p:cNvSpPr>
            <a:spLocks noChangeShapeType="1"/>
          </p:cNvSpPr>
          <p:nvPr/>
        </p:nvSpPr>
        <p:spPr bwMode="auto">
          <a:xfrm>
            <a:off x="5259388" y="1239838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3739" name="Text Box 26"/>
          <p:cNvSpPr txBox="1">
            <a:spLocks noChangeArrowheads="1"/>
          </p:cNvSpPr>
          <p:nvPr/>
        </p:nvSpPr>
        <p:spPr bwMode="auto">
          <a:xfrm>
            <a:off x="5216525" y="889000"/>
            <a:ext cx="1317625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i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application</a:t>
            </a:r>
          </a:p>
          <a:p>
            <a:pPr algn="ctr">
              <a:lnSpc>
                <a:spcPct val="110000"/>
              </a:lnSpc>
            </a:pPr>
            <a:r>
              <a:rPr lang="en-US" i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transport</a:t>
            </a:r>
          </a:p>
          <a:p>
            <a:pPr algn="ctr">
              <a:lnSpc>
                <a:spcPct val="110000"/>
              </a:lnSpc>
            </a:pPr>
            <a:r>
              <a:rPr lang="en-US" i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network</a:t>
            </a:r>
          </a:p>
          <a:p>
            <a:pPr algn="ctr">
              <a:lnSpc>
                <a:spcPct val="110000"/>
              </a:lnSpc>
            </a:pPr>
            <a:r>
              <a:rPr lang="en-US" i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link</a:t>
            </a:r>
          </a:p>
          <a:p>
            <a:pPr algn="ctr">
              <a:lnSpc>
                <a:spcPct val="110000"/>
              </a:lnSpc>
            </a:pPr>
            <a:r>
              <a:rPr lang="en-US" i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physical</a:t>
            </a:r>
          </a:p>
        </p:txBody>
      </p:sp>
      <p:sp>
        <p:nvSpPr>
          <p:cNvPr id="73740" name="Line 27"/>
          <p:cNvSpPr>
            <a:spLocks noChangeShapeType="1"/>
          </p:cNvSpPr>
          <p:nvPr/>
        </p:nvSpPr>
        <p:spPr bwMode="auto">
          <a:xfrm>
            <a:off x="5267325" y="1560513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3741" name="Line 28"/>
          <p:cNvSpPr>
            <a:spLocks noChangeShapeType="1"/>
          </p:cNvSpPr>
          <p:nvPr/>
        </p:nvSpPr>
        <p:spPr bwMode="auto">
          <a:xfrm>
            <a:off x="5272088" y="1841500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3742" name="Line 29"/>
          <p:cNvSpPr>
            <a:spLocks noChangeShapeType="1"/>
          </p:cNvSpPr>
          <p:nvPr/>
        </p:nvSpPr>
        <p:spPr bwMode="auto">
          <a:xfrm>
            <a:off x="5272088" y="2117725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88"/>
          <p:cNvGrpSpPr>
            <a:grpSpLocks/>
          </p:cNvGrpSpPr>
          <p:nvPr/>
        </p:nvGrpSpPr>
        <p:grpSpPr bwMode="auto">
          <a:xfrm>
            <a:off x="6716713" y="3525838"/>
            <a:ext cx="1387475" cy="1035050"/>
            <a:chOff x="3601" y="168"/>
            <a:chExt cx="874" cy="652"/>
          </a:xfrm>
        </p:grpSpPr>
        <p:sp>
          <p:nvSpPr>
            <p:cNvPr id="73792" name="Rectangle 89"/>
            <p:cNvSpPr>
              <a:spLocks noChangeArrowheads="1"/>
            </p:cNvSpPr>
            <p:nvPr/>
          </p:nvSpPr>
          <p:spPr bwMode="auto">
            <a:xfrm>
              <a:off x="3658" y="168"/>
              <a:ext cx="817" cy="59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400" i="0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3793" name="Rectangle 90"/>
            <p:cNvSpPr>
              <a:spLocks noChangeArrowheads="1"/>
            </p:cNvSpPr>
            <p:nvPr/>
          </p:nvSpPr>
          <p:spPr bwMode="auto">
            <a:xfrm>
              <a:off x="3628" y="213"/>
              <a:ext cx="802" cy="59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400" i="0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3794" name="Line 91"/>
            <p:cNvSpPr>
              <a:spLocks noChangeShapeType="1"/>
            </p:cNvSpPr>
            <p:nvPr/>
          </p:nvSpPr>
          <p:spPr bwMode="auto">
            <a:xfrm>
              <a:off x="3628" y="413"/>
              <a:ext cx="796" cy="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95" name="Text Box 92"/>
            <p:cNvSpPr txBox="1">
              <a:spLocks noChangeArrowheads="1"/>
            </p:cNvSpPr>
            <p:nvPr/>
          </p:nvSpPr>
          <p:spPr bwMode="auto">
            <a:xfrm>
              <a:off x="3601" y="192"/>
              <a:ext cx="830" cy="6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lnSpc>
                  <a:spcPct val="110000"/>
                </a:lnSpc>
              </a:pPr>
              <a:r>
                <a:rPr lang="en-US" i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network</a:t>
              </a:r>
            </a:p>
            <a:p>
              <a:pPr algn="ctr">
                <a:lnSpc>
                  <a:spcPct val="110000"/>
                </a:lnSpc>
              </a:pPr>
              <a:r>
                <a:rPr lang="en-US" i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link</a:t>
              </a:r>
            </a:p>
            <a:p>
              <a:pPr algn="ctr">
                <a:lnSpc>
                  <a:spcPct val="110000"/>
                </a:lnSpc>
              </a:pPr>
              <a:r>
                <a:rPr lang="en-US" i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physical</a:t>
              </a:r>
            </a:p>
          </p:txBody>
        </p:sp>
        <p:sp>
          <p:nvSpPr>
            <p:cNvPr id="73796" name="Line 93"/>
            <p:cNvSpPr>
              <a:spLocks noChangeShapeType="1"/>
            </p:cNvSpPr>
            <p:nvPr/>
          </p:nvSpPr>
          <p:spPr bwMode="auto">
            <a:xfrm>
              <a:off x="3633" y="615"/>
              <a:ext cx="796" cy="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94"/>
          <p:cNvGrpSpPr>
            <a:grpSpLocks/>
          </p:cNvGrpSpPr>
          <p:nvPr/>
        </p:nvGrpSpPr>
        <p:grpSpPr bwMode="auto">
          <a:xfrm>
            <a:off x="7054850" y="2100263"/>
            <a:ext cx="1387475" cy="733425"/>
            <a:chOff x="4696" y="597"/>
            <a:chExt cx="874" cy="462"/>
          </a:xfrm>
        </p:grpSpPr>
        <p:sp>
          <p:nvSpPr>
            <p:cNvPr id="73788" name="Rectangle 95"/>
            <p:cNvSpPr>
              <a:spLocks noChangeArrowheads="1"/>
            </p:cNvSpPr>
            <p:nvPr/>
          </p:nvSpPr>
          <p:spPr bwMode="auto">
            <a:xfrm>
              <a:off x="4753" y="597"/>
              <a:ext cx="817" cy="41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400" i="0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3789" name="Rectangle 96"/>
            <p:cNvSpPr>
              <a:spLocks noChangeArrowheads="1"/>
            </p:cNvSpPr>
            <p:nvPr/>
          </p:nvSpPr>
          <p:spPr bwMode="auto">
            <a:xfrm>
              <a:off x="4723" y="642"/>
              <a:ext cx="802" cy="41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400" i="0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3790" name="Line 97"/>
            <p:cNvSpPr>
              <a:spLocks noChangeShapeType="1"/>
            </p:cNvSpPr>
            <p:nvPr/>
          </p:nvSpPr>
          <p:spPr bwMode="auto">
            <a:xfrm>
              <a:off x="4723" y="842"/>
              <a:ext cx="796" cy="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91" name="Text Box 98"/>
            <p:cNvSpPr txBox="1">
              <a:spLocks noChangeArrowheads="1"/>
            </p:cNvSpPr>
            <p:nvPr/>
          </p:nvSpPr>
          <p:spPr bwMode="auto">
            <a:xfrm>
              <a:off x="4696" y="621"/>
              <a:ext cx="830" cy="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lnSpc>
                  <a:spcPct val="110000"/>
                </a:lnSpc>
              </a:pPr>
              <a:r>
                <a:rPr lang="en-US" i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link</a:t>
              </a:r>
            </a:p>
            <a:p>
              <a:pPr algn="ctr">
                <a:lnSpc>
                  <a:spcPct val="110000"/>
                </a:lnSpc>
              </a:pPr>
              <a:r>
                <a:rPr lang="en-US" i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physical</a:t>
              </a:r>
            </a:p>
          </p:txBody>
        </p:sp>
      </p:grpSp>
      <p:sp>
        <p:nvSpPr>
          <p:cNvPr id="73745" name="Text Box 167"/>
          <p:cNvSpPr txBox="1">
            <a:spLocks noChangeArrowheads="1"/>
          </p:cNvSpPr>
          <p:nvPr/>
        </p:nvSpPr>
        <p:spPr bwMode="auto">
          <a:xfrm>
            <a:off x="5854700" y="3003550"/>
            <a:ext cx="90328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b="1" i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switch</a:t>
            </a:r>
          </a:p>
        </p:txBody>
      </p:sp>
      <p:grpSp>
        <p:nvGrpSpPr>
          <p:cNvPr id="4" name="Group 39"/>
          <p:cNvGrpSpPr>
            <a:grpSpLocks/>
          </p:cNvGrpSpPr>
          <p:nvPr/>
        </p:nvGrpSpPr>
        <p:grpSpPr bwMode="auto">
          <a:xfrm>
            <a:off x="4408488" y="1562100"/>
            <a:ext cx="962025" cy="304800"/>
            <a:chOff x="1070" y="918"/>
            <a:chExt cx="606" cy="192"/>
          </a:xfrm>
        </p:grpSpPr>
        <p:sp>
          <p:nvSpPr>
            <p:cNvPr id="73786" name="Rectangle 40"/>
            <p:cNvSpPr>
              <a:spLocks noChangeArrowheads="1"/>
            </p:cNvSpPr>
            <p:nvPr/>
          </p:nvSpPr>
          <p:spPr bwMode="auto">
            <a:xfrm>
              <a:off x="1082" y="939"/>
              <a:ext cx="576" cy="13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CC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3787" name="Text Box 4"/>
            <p:cNvSpPr txBox="1">
              <a:spLocks noChangeArrowheads="1"/>
            </p:cNvSpPr>
            <p:nvPr/>
          </p:nvSpPr>
          <p:spPr bwMode="auto">
            <a:xfrm>
              <a:off x="1070" y="918"/>
              <a:ext cx="60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i="0">
                  <a:solidFill>
                    <a:srgbClr val="CC0000"/>
                  </a:solidFill>
                  <a:latin typeface="Arial" pitchFamily="34" charset="0"/>
                  <a:cs typeface="Arial" pitchFamily="34" charset="0"/>
                </a:rPr>
                <a:t>datagram</a:t>
              </a:r>
            </a:p>
          </p:txBody>
        </p:sp>
      </p:grpSp>
      <p:sp>
        <p:nvSpPr>
          <p:cNvPr id="73747" name="Rectangle 57"/>
          <p:cNvSpPr>
            <a:spLocks noChangeArrowheads="1"/>
          </p:cNvSpPr>
          <p:nvPr/>
        </p:nvSpPr>
        <p:spPr bwMode="auto">
          <a:xfrm>
            <a:off x="5208588" y="4594225"/>
            <a:ext cx="1296987" cy="1546225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sz="2400" i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3748" name="Rectangle 58"/>
          <p:cNvSpPr>
            <a:spLocks noChangeArrowheads="1"/>
          </p:cNvSpPr>
          <p:nvPr/>
        </p:nvSpPr>
        <p:spPr bwMode="auto">
          <a:xfrm>
            <a:off x="5160963" y="4665663"/>
            <a:ext cx="1273175" cy="15367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 i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3749" name="Line 59"/>
          <p:cNvSpPr>
            <a:spLocks noChangeShapeType="1"/>
          </p:cNvSpPr>
          <p:nvPr/>
        </p:nvSpPr>
        <p:spPr bwMode="auto">
          <a:xfrm>
            <a:off x="5160963" y="4983163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3750" name="Text Box 60"/>
          <p:cNvSpPr txBox="1">
            <a:spLocks noChangeArrowheads="1"/>
          </p:cNvSpPr>
          <p:nvPr/>
        </p:nvSpPr>
        <p:spPr bwMode="auto">
          <a:xfrm>
            <a:off x="5118100" y="4632325"/>
            <a:ext cx="1317625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i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application</a:t>
            </a:r>
          </a:p>
          <a:p>
            <a:pPr algn="ctr">
              <a:lnSpc>
                <a:spcPct val="110000"/>
              </a:lnSpc>
            </a:pPr>
            <a:r>
              <a:rPr lang="en-US" i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transport</a:t>
            </a:r>
          </a:p>
          <a:p>
            <a:pPr algn="ctr">
              <a:lnSpc>
                <a:spcPct val="110000"/>
              </a:lnSpc>
            </a:pPr>
            <a:r>
              <a:rPr lang="en-US" i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network</a:t>
            </a:r>
          </a:p>
          <a:p>
            <a:pPr algn="ctr">
              <a:lnSpc>
                <a:spcPct val="110000"/>
              </a:lnSpc>
            </a:pPr>
            <a:r>
              <a:rPr lang="en-US" i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link</a:t>
            </a:r>
          </a:p>
          <a:p>
            <a:pPr algn="ctr">
              <a:lnSpc>
                <a:spcPct val="110000"/>
              </a:lnSpc>
            </a:pPr>
            <a:r>
              <a:rPr lang="en-US" i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physical</a:t>
            </a:r>
          </a:p>
        </p:txBody>
      </p:sp>
      <p:sp>
        <p:nvSpPr>
          <p:cNvPr id="73751" name="Line 61"/>
          <p:cNvSpPr>
            <a:spLocks noChangeShapeType="1"/>
          </p:cNvSpPr>
          <p:nvPr/>
        </p:nvSpPr>
        <p:spPr bwMode="auto">
          <a:xfrm>
            <a:off x="5168900" y="5303838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3752" name="Line 62"/>
          <p:cNvSpPr>
            <a:spLocks noChangeShapeType="1"/>
          </p:cNvSpPr>
          <p:nvPr/>
        </p:nvSpPr>
        <p:spPr bwMode="auto">
          <a:xfrm>
            <a:off x="5173663" y="5584825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3753" name="Line 63"/>
          <p:cNvSpPr>
            <a:spLocks noChangeShapeType="1"/>
          </p:cNvSpPr>
          <p:nvPr/>
        </p:nvSpPr>
        <p:spPr bwMode="auto">
          <a:xfrm>
            <a:off x="5173663" y="5861050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3754" name="Freeform 49"/>
          <p:cNvSpPr>
            <a:spLocks/>
          </p:cNvSpPr>
          <p:nvPr/>
        </p:nvSpPr>
        <p:spPr bwMode="auto">
          <a:xfrm>
            <a:off x="6472238" y="4600575"/>
            <a:ext cx="381000" cy="1857375"/>
          </a:xfrm>
          <a:custGeom>
            <a:avLst/>
            <a:gdLst>
              <a:gd name="T0" fmla="*/ 0 w 240"/>
              <a:gd name="T1" fmla="*/ 2147483647 h 1170"/>
              <a:gd name="T2" fmla="*/ 2147483647 w 240"/>
              <a:gd name="T3" fmla="*/ 0 h 1170"/>
              <a:gd name="T4" fmla="*/ 2147483647 w 240"/>
              <a:gd name="T5" fmla="*/ 2147483647 h 1170"/>
              <a:gd name="T6" fmla="*/ 2147483647 w 240"/>
              <a:gd name="T7" fmla="*/ 2147483647 h 1170"/>
              <a:gd name="T8" fmla="*/ 0 w 240"/>
              <a:gd name="T9" fmla="*/ 2147483647 h 11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1170"/>
              <a:gd name="T17" fmla="*/ 240 w 240"/>
              <a:gd name="T18" fmla="*/ 1170 h 117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1170">
                <a:moveTo>
                  <a:pt x="0" y="960"/>
                </a:moveTo>
                <a:lnTo>
                  <a:pt x="6" y="0"/>
                </a:lnTo>
                <a:lnTo>
                  <a:pt x="240" y="1092"/>
                </a:lnTo>
                <a:lnTo>
                  <a:pt x="168" y="1170"/>
                </a:lnTo>
                <a:lnTo>
                  <a:pt x="0" y="960"/>
                </a:lnTo>
                <a:close/>
              </a:path>
            </a:pathLst>
          </a:custGeom>
          <a:gradFill rotWithShape="1">
            <a:gsLst>
              <a:gs pos="0">
                <a:srgbClr val="000099"/>
              </a:gs>
              <a:gs pos="100000">
                <a:schemeClr val="bg1"/>
              </a:gs>
            </a:gsLst>
            <a:lin ang="0" scaled="1"/>
          </a:gradFill>
          <a:ln w="9525">
            <a:noFill/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grpSp>
        <p:nvGrpSpPr>
          <p:cNvPr id="5" name="Group 50"/>
          <p:cNvGrpSpPr>
            <a:grpSpLocks/>
          </p:cNvGrpSpPr>
          <p:nvPr/>
        </p:nvGrpSpPr>
        <p:grpSpPr bwMode="auto">
          <a:xfrm>
            <a:off x="4294188" y="1814513"/>
            <a:ext cx="1095375" cy="338137"/>
            <a:chOff x="998" y="1077"/>
            <a:chExt cx="690" cy="213"/>
          </a:xfrm>
        </p:grpSpPr>
        <p:sp>
          <p:nvSpPr>
            <p:cNvPr id="73784" name="Rectangle 51"/>
            <p:cNvSpPr>
              <a:spLocks noChangeArrowheads="1"/>
            </p:cNvSpPr>
            <p:nvPr/>
          </p:nvSpPr>
          <p:spPr bwMode="auto">
            <a:xfrm>
              <a:off x="998" y="1113"/>
              <a:ext cx="690" cy="13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CC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3785" name="Text Box 7"/>
            <p:cNvSpPr txBox="1">
              <a:spLocks noChangeArrowheads="1"/>
            </p:cNvSpPr>
            <p:nvPr/>
          </p:nvSpPr>
          <p:spPr bwMode="auto">
            <a:xfrm>
              <a:off x="1107" y="1077"/>
              <a:ext cx="448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 i="0">
                  <a:solidFill>
                    <a:srgbClr val="CC0000"/>
                  </a:solidFill>
                  <a:latin typeface="Arial" pitchFamily="34" charset="0"/>
                  <a:cs typeface="Arial" pitchFamily="34" charset="0"/>
                </a:rPr>
                <a:t>frame</a:t>
              </a:r>
            </a:p>
          </p:txBody>
        </p:sp>
      </p:grpSp>
      <p:sp>
        <p:nvSpPr>
          <p:cNvPr id="73756" name="Freeform 53"/>
          <p:cNvSpPr>
            <a:spLocks/>
          </p:cNvSpPr>
          <p:nvPr/>
        </p:nvSpPr>
        <p:spPr bwMode="auto">
          <a:xfrm>
            <a:off x="5281613" y="723900"/>
            <a:ext cx="2924175" cy="5314950"/>
          </a:xfrm>
          <a:custGeom>
            <a:avLst/>
            <a:gdLst>
              <a:gd name="T0" fmla="*/ 2147483647 w 1842"/>
              <a:gd name="T1" fmla="*/ 0 h 3348"/>
              <a:gd name="T2" fmla="*/ 2147483647 w 1842"/>
              <a:gd name="T3" fmla="*/ 2147483647 h 3348"/>
              <a:gd name="T4" fmla="*/ 2147483647 w 1842"/>
              <a:gd name="T5" fmla="*/ 2147483647 h 3348"/>
              <a:gd name="T6" fmla="*/ 2147483647 w 1842"/>
              <a:gd name="T7" fmla="*/ 2147483647 h 3348"/>
              <a:gd name="T8" fmla="*/ 2147483647 w 1842"/>
              <a:gd name="T9" fmla="*/ 2147483647 h 3348"/>
              <a:gd name="T10" fmla="*/ 2147483647 w 1842"/>
              <a:gd name="T11" fmla="*/ 2147483647 h 3348"/>
              <a:gd name="T12" fmla="*/ 2147483647 w 1842"/>
              <a:gd name="T13" fmla="*/ 2147483647 h 3348"/>
              <a:gd name="T14" fmla="*/ 2147483647 w 1842"/>
              <a:gd name="T15" fmla="*/ 2147483647 h 3348"/>
              <a:gd name="T16" fmla="*/ 2147483647 w 1842"/>
              <a:gd name="T17" fmla="*/ 2147483647 h 3348"/>
              <a:gd name="T18" fmla="*/ 2147483647 w 1842"/>
              <a:gd name="T19" fmla="*/ 2147483647 h 3348"/>
              <a:gd name="T20" fmla="*/ 2147483647 w 1842"/>
              <a:gd name="T21" fmla="*/ 2147483647 h 3348"/>
              <a:gd name="T22" fmla="*/ 2147483647 w 1842"/>
              <a:gd name="T23" fmla="*/ 2147483647 h 3348"/>
              <a:gd name="T24" fmla="*/ 0 w 1842"/>
              <a:gd name="T25" fmla="*/ 2147483647 h 3348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842"/>
              <a:gd name="T40" fmla="*/ 0 h 3348"/>
              <a:gd name="T41" fmla="*/ 1842 w 1842"/>
              <a:gd name="T42" fmla="*/ 3348 h 3348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842" h="3348">
                <a:moveTo>
                  <a:pt x="132" y="0"/>
                </a:moveTo>
                <a:lnTo>
                  <a:pt x="138" y="1200"/>
                </a:lnTo>
                <a:lnTo>
                  <a:pt x="1326" y="1200"/>
                </a:lnTo>
                <a:lnTo>
                  <a:pt x="1326" y="948"/>
                </a:lnTo>
                <a:lnTo>
                  <a:pt x="1830" y="948"/>
                </a:lnTo>
                <a:lnTo>
                  <a:pt x="1842" y="2496"/>
                </a:lnTo>
                <a:lnTo>
                  <a:pt x="1656" y="2340"/>
                </a:lnTo>
                <a:lnTo>
                  <a:pt x="1644" y="1896"/>
                </a:lnTo>
                <a:lnTo>
                  <a:pt x="1248" y="1902"/>
                </a:lnTo>
                <a:lnTo>
                  <a:pt x="1230" y="2430"/>
                </a:lnTo>
                <a:lnTo>
                  <a:pt x="774" y="3348"/>
                </a:lnTo>
                <a:lnTo>
                  <a:pt x="6" y="3348"/>
                </a:lnTo>
                <a:lnTo>
                  <a:pt x="0" y="2226"/>
                </a:lnTo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grpSp>
        <p:nvGrpSpPr>
          <p:cNvPr id="6" name="Group 54"/>
          <p:cNvGrpSpPr>
            <a:grpSpLocks/>
          </p:cNvGrpSpPr>
          <p:nvPr/>
        </p:nvGrpSpPr>
        <p:grpSpPr bwMode="auto">
          <a:xfrm>
            <a:off x="8066088" y="2166938"/>
            <a:ext cx="1095375" cy="338137"/>
            <a:chOff x="998" y="1077"/>
            <a:chExt cx="690" cy="213"/>
          </a:xfrm>
        </p:grpSpPr>
        <p:sp>
          <p:nvSpPr>
            <p:cNvPr id="73782" name="Rectangle 55"/>
            <p:cNvSpPr>
              <a:spLocks noChangeArrowheads="1"/>
            </p:cNvSpPr>
            <p:nvPr/>
          </p:nvSpPr>
          <p:spPr bwMode="auto">
            <a:xfrm>
              <a:off x="998" y="1113"/>
              <a:ext cx="690" cy="13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CC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3783" name="Text Box 7"/>
            <p:cNvSpPr txBox="1">
              <a:spLocks noChangeArrowheads="1"/>
            </p:cNvSpPr>
            <p:nvPr/>
          </p:nvSpPr>
          <p:spPr bwMode="auto">
            <a:xfrm>
              <a:off x="1107" y="1077"/>
              <a:ext cx="448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 i="0">
                  <a:solidFill>
                    <a:srgbClr val="CC0000"/>
                  </a:solidFill>
                  <a:latin typeface="Arial" pitchFamily="34" charset="0"/>
                  <a:cs typeface="Arial" pitchFamily="34" charset="0"/>
                </a:rPr>
                <a:t>frame</a:t>
              </a:r>
            </a:p>
          </p:txBody>
        </p:sp>
      </p:grpSp>
      <p:grpSp>
        <p:nvGrpSpPr>
          <p:cNvPr id="7" name="Group 57"/>
          <p:cNvGrpSpPr>
            <a:grpSpLocks/>
          </p:cNvGrpSpPr>
          <p:nvPr/>
        </p:nvGrpSpPr>
        <p:grpSpPr bwMode="auto">
          <a:xfrm>
            <a:off x="7742238" y="3919538"/>
            <a:ext cx="1095375" cy="338137"/>
            <a:chOff x="998" y="1077"/>
            <a:chExt cx="690" cy="213"/>
          </a:xfrm>
        </p:grpSpPr>
        <p:sp>
          <p:nvSpPr>
            <p:cNvPr id="73780" name="Rectangle 58"/>
            <p:cNvSpPr>
              <a:spLocks noChangeArrowheads="1"/>
            </p:cNvSpPr>
            <p:nvPr/>
          </p:nvSpPr>
          <p:spPr bwMode="auto">
            <a:xfrm>
              <a:off x="998" y="1113"/>
              <a:ext cx="690" cy="13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CC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3781" name="Text Box 7"/>
            <p:cNvSpPr txBox="1">
              <a:spLocks noChangeArrowheads="1"/>
            </p:cNvSpPr>
            <p:nvPr/>
          </p:nvSpPr>
          <p:spPr bwMode="auto">
            <a:xfrm>
              <a:off x="1107" y="1077"/>
              <a:ext cx="448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 i="0">
                  <a:solidFill>
                    <a:srgbClr val="CC0000"/>
                  </a:solidFill>
                  <a:latin typeface="Arial" pitchFamily="34" charset="0"/>
                  <a:cs typeface="Arial" pitchFamily="34" charset="0"/>
                </a:rPr>
                <a:t>frame</a:t>
              </a:r>
            </a:p>
          </p:txBody>
        </p:sp>
      </p:grpSp>
      <p:grpSp>
        <p:nvGrpSpPr>
          <p:cNvPr id="8" name="Group 60"/>
          <p:cNvGrpSpPr>
            <a:grpSpLocks/>
          </p:cNvGrpSpPr>
          <p:nvPr/>
        </p:nvGrpSpPr>
        <p:grpSpPr bwMode="auto">
          <a:xfrm>
            <a:off x="7808913" y="3638550"/>
            <a:ext cx="962025" cy="304800"/>
            <a:chOff x="1070" y="918"/>
            <a:chExt cx="606" cy="192"/>
          </a:xfrm>
        </p:grpSpPr>
        <p:sp>
          <p:nvSpPr>
            <p:cNvPr id="73778" name="Rectangle 61"/>
            <p:cNvSpPr>
              <a:spLocks noChangeArrowheads="1"/>
            </p:cNvSpPr>
            <p:nvPr/>
          </p:nvSpPr>
          <p:spPr bwMode="auto">
            <a:xfrm>
              <a:off x="1082" y="939"/>
              <a:ext cx="576" cy="13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CC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3779" name="Text Box 4"/>
            <p:cNvSpPr txBox="1">
              <a:spLocks noChangeArrowheads="1"/>
            </p:cNvSpPr>
            <p:nvPr/>
          </p:nvSpPr>
          <p:spPr bwMode="auto">
            <a:xfrm>
              <a:off x="1070" y="918"/>
              <a:ext cx="60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i="0">
                  <a:solidFill>
                    <a:srgbClr val="CC0000"/>
                  </a:solidFill>
                  <a:latin typeface="Arial" pitchFamily="34" charset="0"/>
                  <a:cs typeface="Arial" pitchFamily="34" charset="0"/>
                </a:rPr>
                <a:t>datagram</a:t>
              </a:r>
            </a:p>
          </p:txBody>
        </p:sp>
      </p:grpSp>
      <p:sp>
        <p:nvSpPr>
          <p:cNvPr id="73760" name="Freeform 63"/>
          <p:cNvSpPr>
            <a:spLocks/>
          </p:cNvSpPr>
          <p:nvPr/>
        </p:nvSpPr>
        <p:spPr bwMode="auto">
          <a:xfrm>
            <a:off x="6424613" y="3533775"/>
            <a:ext cx="361950" cy="923925"/>
          </a:xfrm>
          <a:custGeom>
            <a:avLst/>
            <a:gdLst>
              <a:gd name="T0" fmla="*/ 2147483647 w 228"/>
              <a:gd name="T1" fmla="*/ 0 h 582"/>
              <a:gd name="T2" fmla="*/ 2147483647 w 228"/>
              <a:gd name="T3" fmla="*/ 2147483647 h 582"/>
              <a:gd name="T4" fmla="*/ 2147483647 w 228"/>
              <a:gd name="T5" fmla="*/ 2147483647 h 582"/>
              <a:gd name="T6" fmla="*/ 0 w 228"/>
              <a:gd name="T7" fmla="*/ 2147483647 h 582"/>
              <a:gd name="T8" fmla="*/ 2147483647 w 228"/>
              <a:gd name="T9" fmla="*/ 0 h 58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28"/>
              <a:gd name="T16" fmla="*/ 0 h 582"/>
              <a:gd name="T17" fmla="*/ 228 w 228"/>
              <a:gd name="T18" fmla="*/ 582 h 58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28" h="582">
                <a:moveTo>
                  <a:pt x="228" y="0"/>
                </a:moveTo>
                <a:lnTo>
                  <a:pt x="228" y="582"/>
                </a:lnTo>
                <a:lnTo>
                  <a:pt x="12" y="360"/>
                </a:lnTo>
                <a:lnTo>
                  <a:pt x="0" y="222"/>
                </a:lnTo>
                <a:lnTo>
                  <a:pt x="228" y="0"/>
                </a:ln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rgbClr val="000099"/>
              </a:gs>
            </a:gsLst>
            <a:lin ang="0" scaled="1"/>
          </a:gradFill>
          <a:ln w="9525">
            <a:noFill/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grpSp>
        <p:nvGrpSpPr>
          <p:cNvPr id="9" name="Group 44"/>
          <p:cNvGrpSpPr>
            <a:grpSpLocks/>
          </p:cNvGrpSpPr>
          <p:nvPr/>
        </p:nvGrpSpPr>
        <p:grpSpPr bwMode="auto">
          <a:xfrm>
            <a:off x="6481763" y="1347788"/>
            <a:ext cx="762000" cy="693737"/>
            <a:chOff x="-44" y="1473"/>
            <a:chExt cx="981" cy="1105"/>
          </a:xfrm>
        </p:grpSpPr>
        <p:pic>
          <p:nvPicPr>
            <p:cNvPr id="73776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3777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0" name="Group 44"/>
          <p:cNvGrpSpPr>
            <a:grpSpLocks/>
          </p:cNvGrpSpPr>
          <p:nvPr/>
        </p:nvGrpSpPr>
        <p:grpSpPr bwMode="auto">
          <a:xfrm>
            <a:off x="6461125" y="6002338"/>
            <a:ext cx="762000" cy="693737"/>
            <a:chOff x="-44" y="1473"/>
            <a:chExt cx="981" cy="1105"/>
          </a:xfrm>
        </p:grpSpPr>
        <p:pic>
          <p:nvPicPr>
            <p:cNvPr id="73774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3775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pic>
        <p:nvPicPr>
          <p:cNvPr id="7376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113463" y="2671763"/>
            <a:ext cx="877887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1" name="Group 1108"/>
          <p:cNvGrpSpPr>
            <a:grpSpLocks/>
          </p:cNvGrpSpPr>
          <p:nvPr/>
        </p:nvGrpSpPr>
        <p:grpSpPr bwMode="auto">
          <a:xfrm>
            <a:off x="5881688" y="3852863"/>
            <a:ext cx="812800" cy="360362"/>
            <a:chOff x="2356" y="1300"/>
            <a:chExt cx="555" cy="194"/>
          </a:xfrm>
        </p:grpSpPr>
        <p:sp>
          <p:nvSpPr>
            <p:cNvPr id="73766" name="Oval 407"/>
            <p:cNvSpPr>
              <a:spLocks noChangeArrowheads="1"/>
            </p:cNvSpPr>
            <p:nvPr/>
          </p:nvSpPr>
          <p:spPr bwMode="auto">
            <a:xfrm>
              <a:off x="2357" y="1385"/>
              <a:ext cx="551" cy="109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 i="0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3767" name="Rectangle 410"/>
            <p:cNvSpPr>
              <a:spLocks noChangeArrowheads="1"/>
            </p:cNvSpPr>
            <p:nvPr/>
          </p:nvSpPr>
          <p:spPr bwMode="auto">
            <a:xfrm>
              <a:off x="2357" y="1374"/>
              <a:ext cx="554" cy="66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 i="0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3768" name="Oval 411"/>
            <p:cNvSpPr>
              <a:spLocks noChangeArrowheads="1"/>
            </p:cNvSpPr>
            <p:nvPr/>
          </p:nvSpPr>
          <p:spPr bwMode="auto">
            <a:xfrm>
              <a:off x="2356" y="1300"/>
              <a:ext cx="551" cy="12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 i="0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12" name="Group 1112"/>
            <p:cNvGrpSpPr>
              <a:grpSpLocks/>
            </p:cNvGrpSpPr>
            <p:nvPr/>
          </p:nvGrpSpPr>
          <p:grpSpPr bwMode="auto">
            <a:xfrm>
              <a:off x="2468" y="1332"/>
              <a:ext cx="310" cy="60"/>
              <a:chOff x="2468" y="1332"/>
              <a:chExt cx="310" cy="60"/>
            </a:xfrm>
          </p:grpSpPr>
          <p:sp>
            <p:nvSpPr>
              <p:cNvPr id="73772" name="Freeform 1113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3773" name="Freeform 1114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3770" name="Line 1115"/>
            <p:cNvSpPr>
              <a:spLocks noChangeShapeType="1"/>
            </p:cNvSpPr>
            <p:nvPr/>
          </p:nvSpPr>
          <p:spPr bwMode="auto">
            <a:xfrm>
              <a:off x="2357" y="1361"/>
              <a:ext cx="0" cy="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771" name="Line 1116"/>
            <p:cNvSpPr>
              <a:spLocks noChangeShapeType="1"/>
            </p:cNvSpPr>
            <p:nvPr/>
          </p:nvSpPr>
          <p:spPr bwMode="auto">
            <a:xfrm>
              <a:off x="2907" y="1363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73765" name="Picture 23" descr="underline_base"/>
          <p:cNvPicPr>
            <a:picLocks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71488" y="847725"/>
            <a:ext cx="4113212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5: DataLink Layer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5-</a:t>
            </a:r>
            <a:fld id="{3EF1AF4C-D958-4438-AAED-BFE10FEB8B17}" type="slidenum">
              <a:rPr lang="en-US"/>
              <a:pPr/>
              <a:t>15</a:t>
            </a:fld>
            <a:endParaRPr lang="en-US"/>
          </a:p>
        </p:txBody>
      </p:sp>
      <p:sp>
        <p:nvSpPr>
          <p:cNvPr id="424962" name="Rectangle 2"/>
          <p:cNvSpPr>
            <a:spLocks noGrp="1" noChangeArrowheads="1"/>
          </p:cNvSpPr>
          <p:nvPr>
            <p:ph type="title"/>
          </p:nvPr>
        </p:nvSpPr>
        <p:spPr>
          <a:xfrm>
            <a:off x="542925" y="155575"/>
            <a:ext cx="7772400" cy="1143000"/>
          </a:xfrm>
        </p:spPr>
        <p:txBody>
          <a:bodyPr/>
          <a:lstStyle/>
          <a:p>
            <a:r>
              <a:rPr lang="en-US" sz="3600"/>
              <a:t>Switches vs. Routers</a:t>
            </a:r>
            <a:endParaRPr lang="en-US"/>
          </a:p>
        </p:txBody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2925" y="1233488"/>
            <a:ext cx="7981950" cy="2287587"/>
          </a:xfrm>
        </p:spPr>
        <p:txBody>
          <a:bodyPr>
            <a:normAutofit fontScale="92500" lnSpcReduction="10000"/>
          </a:bodyPr>
          <a:lstStyle/>
          <a:p>
            <a:r>
              <a:rPr lang="en-US" sz="2400"/>
              <a:t>both store-and-forward devices</a:t>
            </a:r>
          </a:p>
          <a:p>
            <a:pPr lvl="1"/>
            <a:r>
              <a:rPr lang="en-US" sz="2000"/>
              <a:t>routers: network layer devices (examine network layer headers)</a:t>
            </a:r>
          </a:p>
          <a:p>
            <a:pPr lvl="1"/>
            <a:r>
              <a:rPr lang="en-US" sz="2000"/>
              <a:t>switches are link layer devices</a:t>
            </a:r>
          </a:p>
          <a:p>
            <a:r>
              <a:rPr lang="en-US" sz="2400"/>
              <a:t>routers maintain routing tables, implement routing algorithms</a:t>
            </a:r>
          </a:p>
          <a:p>
            <a:r>
              <a:rPr lang="en-US" sz="2400"/>
              <a:t>switches maintain switch tables, implement filtering, learning algorithms</a:t>
            </a:r>
            <a:r>
              <a:rPr lang="en-US"/>
              <a:t> </a:t>
            </a:r>
          </a:p>
        </p:txBody>
      </p:sp>
      <p:pic>
        <p:nvPicPr>
          <p:cNvPr id="424964" name="Picture 4" descr="566 Bridge and router stacks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8188" y="4418013"/>
            <a:ext cx="5456237" cy="215741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5: DataLink Layer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5-</a:t>
            </a:r>
            <a:fld id="{7AD763B5-D2CF-4BD7-84EA-CE88551F0FD8}" type="slidenum">
              <a:rPr lang="en-US"/>
              <a:pPr/>
              <a:t>16</a:t>
            </a:fld>
            <a:endParaRPr lang="en-US"/>
          </a:p>
        </p:txBody>
      </p:sp>
      <p:sp>
        <p:nvSpPr>
          <p:cNvPr id="430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 comparison</a:t>
            </a:r>
          </a:p>
        </p:txBody>
      </p:sp>
      <p:graphicFrame>
        <p:nvGraphicFramePr>
          <p:cNvPr id="430083" name="Object 3"/>
          <p:cNvGraphicFramePr>
            <a:graphicFrameLocks noChangeAspect="1"/>
          </p:cNvGraphicFramePr>
          <p:nvPr>
            <p:ph type="tbl" idx="1"/>
          </p:nvPr>
        </p:nvGraphicFramePr>
        <p:xfrm>
          <a:off x="366713" y="1797050"/>
          <a:ext cx="9182100" cy="4768850"/>
        </p:xfrm>
        <a:graphic>
          <a:graphicData uri="http://schemas.openxmlformats.org/presentationml/2006/ole">
            <p:oleObj spid="_x0000_s45058" name="Document" r:id="rId4" imgW="9205981" imgH="4782143" progId="Word.Document.8">
              <p:embed/>
            </p:oleObj>
          </a:graphicData>
        </a:graphic>
      </p:graphicFrame>
      <p:sp>
        <p:nvSpPr>
          <p:cNvPr id="430084" name="Line 4"/>
          <p:cNvSpPr>
            <a:spLocks noChangeShapeType="1"/>
          </p:cNvSpPr>
          <p:nvPr/>
        </p:nvSpPr>
        <p:spPr bwMode="auto">
          <a:xfrm flipV="1">
            <a:off x="317500" y="3529013"/>
            <a:ext cx="85471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0085" name="Line 5"/>
          <p:cNvSpPr>
            <a:spLocks noChangeShapeType="1"/>
          </p:cNvSpPr>
          <p:nvPr/>
        </p:nvSpPr>
        <p:spPr bwMode="auto">
          <a:xfrm>
            <a:off x="341313" y="4346575"/>
            <a:ext cx="8597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0086" name="Line 6"/>
          <p:cNvSpPr>
            <a:spLocks noChangeShapeType="1"/>
          </p:cNvSpPr>
          <p:nvPr/>
        </p:nvSpPr>
        <p:spPr bwMode="auto">
          <a:xfrm>
            <a:off x="415925" y="5434013"/>
            <a:ext cx="84375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pitchFamily="34" charset="0"/>
                <a:ea typeface="ＭＳ Ｐゴシック" charset="-128"/>
                <a:cs typeface="Arial" pitchFamily="34" charset="0"/>
              </a:rPr>
              <a:t>Link Layer</a:t>
            </a:r>
          </a:p>
        </p:txBody>
      </p:sp>
      <p:sp>
        <p:nvSpPr>
          <p:cNvPr id="6451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5-</a:t>
            </a:r>
            <a:fld id="{239D3C76-506F-4B4D-B246-9D3B6D3A750A}" type="slidenum">
              <a:rPr lang="en-US"/>
              <a:pPr/>
              <a:t>2</a:t>
            </a:fld>
            <a:endParaRPr lang="en-US"/>
          </a:p>
        </p:txBody>
      </p:sp>
      <p:sp>
        <p:nvSpPr>
          <p:cNvPr id="61444" name="Rectangle 2"/>
          <p:cNvSpPr>
            <a:spLocks noGrp="1" noChangeArrowheads="1"/>
          </p:cNvSpPr>
          <p:nvPr>
            <p:ph type="title"/>
          </p:nvPr>
        </p:nvSpPr>
        <p:spPr>
          <a:xfrm>
            <a:off x="546100" y="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Ethernet switch</a:t>
            </a:r>
          </a:p>
        </p:txBody>
      </p:sp>
      <p:sp>
        <p:nvSpPr>
          <p:cNvPr id="6451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6425" y="1071563"/>
            <a:ext cx="8001000" cy="4640262"/>
          </a:xfrm>
        </p:spPr>
        <p:txBody>
          <a:bodyPr>
            <a:normAutofit lnSpcReduction="10000"/>
          </a:bodyPr>
          <a:lstStyle/>
          <a:p>
            <a:r>
              <a:rPr lang="en-US" smtClean="0">
                <a:solidFill>
                  <a:srgbClr val="CC0000"/>
                </a:solidFill>
                <a:ea typeface="ＭＳ Ｐゴシック" charset="-128"/>
              </a:rPr>
              <a:t>link-layer device: takes an </a:t>
            </a:r>
            <a:r>
              <a:rPr lang="en-US" i="1" smtClean="0">
                <a:solidFill>
                  <a:srgbClr val="CC0000"/>
                </a:solidFill>
                <a:ea typeface="ＭＳ Ｐゴシック" charset="-128"/>
              </a:rPr>
              <a:t>active</a:t>
            </a:r>
            <a:r>
              <a:rPr lang="en-US" smtClean="0">
                <a:solidFill>
                  <a:srgbClr val="CC0000"/>
                </a:solidFill>
                <a:ea typeface="ＭＳ Ｐゴシック" charset="-128"/>
              </a:rPr>
              <a:t> role</a:t>
            </a:r>
          </a:p>
          <a:p>
            <a:pPr lvl="1"/>
            <a:r>
              <a:rPr lang="en-US" sz="2800" smtClean="0">
                <a:ea typeface="ＭＳ Ｐゴシック" charset="-128"/>
              </a:rPr>
              <a:t>store, forward Ethernet frames</a:t>
            </a:r>
          </a:p>
          <a:p>
            <a:pPr lvl="1"/>
            <a:r>
              <a:rPr lang="en-US" sz="2800" smtClean="0">
                <a:ea typeface="ＭＳ Ｐゴシック" charset="-128"/>
              </a:rPr>
              <a:t>examine incoming frame</a:t>
            </a:r>
            <a:r>
              <a:rPr lang="ja-JP" altLang="en-US" sz="2800" smtClean="0">
                <a:ea typeface="ＭＳ Ｐゴシック" charset="-128"/>
              </a:rPr>
              <a:t>’</a:t>
            </a:r>
            <a:r>
              <a:rPr lang="en-US" altLang="ja-JP" sz="2800" smtClean="0">
                <a:ea typeface="ＭＳ Ｐゴシック" charset="-128"/>
              </a:rPr>
              <a:t>s MAC address, </a:t>
            </a:r>
            <a:r>
              <a:rPr lang="en-US" altLang="ja-JP" sz="2800" smtClean="0">
                <a:solidFill>
                  <a:srgbClr val="CC0000"/>
                </a:solidFill>
                <a:ea typeface="ＭＳ Ｐゴシック" charset="-128"/>
              </a:rPr>
              <a:t>selectively</a:t>
            </a:r>
            <a:r>
              <a:rPr lang="en-US" altLang="ja-JP" sz="2800" smtClean="0">
                <a:ea typeface="ＭＳ Ｐゴシック" charset="-128"/>
              </a:rPr>
              <a:t> forward  frame to one-or-more outgoing links when frame is to be forwarded on segment, uses CSMA/CD to access segment</a:t>
            </a:r>
          </a:p>
          <a:p>
            <a:r>
              <a:rPr lang="en-US" i="1" smtClean="0">
                <a:solidFill>
                  <a:srgbClr val="CC0000"/>
                </a:solidFill>
                <a:ea typeface="ＭＳ Ｐゴシック" charset="-128"/>
              </a:rPr>
              <a:t>transparent</a:t>
            </a:r>
          </a:p>
          <a:p>
            <a:pPr lvl="1"/>
            <a:r>
              <a:rPr lang="en-US" sz="2800" smtClean="0">
                <a:ea typeface="ＭＳ Ｐゴシック" charset="-128"/>
              </a:rPr>
              <a:t>hosts are unaware of presence of switches</a:t>
            </a:r>
          </a:p>
          <a:p>
            <a:r>
              <a:rPr lang="en-US" i="1" smtClean="0">
                <a:solidFill>
                  <a:srgbClr val="CC0000"/>
                </a:solidFill>
                <a:ea typeface="ＭＳ Ｐゴシック" charset="-128"/>
              </a:rPr>
              <a:t>plug-and-play, self-learning</a:t>
            </a:r>
          </a:p>
          <a:p>
            <a:pPr lvl="1"/>
            <a:r>
              <a:rPr lang="en-US" sz="2800" smtClean="0">
                <a:ea typeface="ＭＳ Ｐゴシック" charset="-128"/>
              </a:rPr>
              <a:t>switches do not need to be configured</a:t>
            </a:r>
          </a:p>
          <a:p>
            <a:endParaRPr lang="en-US" sz="2400" smtClean="0">
              <a:ea typeface="ＭＳ Ｐゴシック" charset="-128"/>
            </a:endParaRPr>
          </a:p>
        </p:txBody>
      </p:sp>
      <p:pic>
        <p:nvPicPr>
          <p:cNvPr id="64518" name="Picture 24" descr="underline_base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31825" y="793750"/>
            <a:ext cx="3656013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pitchFamily="34" charset="0"/>
                <a:ea typeface="ＭＳ Ｐゴシック" charset="-128"/>
                <a:cs typeface="Arial" pitchFamily="34" charset="0"/>
              </a:rPr>
              <a:t>Link Layer</a:t>
            </a:r>
          </a:p>
        </p:txBody>
      </p:sp>
      <p:sp>
        <p:nvSpPr>
          <p:cNvPr id="6553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5-</a:t>
            </a:r>
            <a:fld id="{951EE6EB-50EE-4AA8-9DD8-9B1F4912B008}" type="slidenum">
              <a:rPr lang="en-US"/>
              <a:pPr/>
              <a:t>3</a:t>
            </a:fld>
            <a:endParaRPr lang="en-US"/>
          </a:p>
        </p:txBody>
      </p:sp>
      <p:sp>
        <p:nvSpPr>
          <p:cNvPr id="62468" name="Rectangle 2"/>
          <p:cNvSpPr>
            <a:spLocks noGrp="1" noChangeArrowheads="1"/>
          </p:cNvSpPr>
          <p:nvPr>
            <p:ph type="title"/>
          </p:nvPr>
        </p:nvSpPr>
        <p:spPr>
          <a:xfrm>
            <a:off x="288925" y="136525"/>
            <a:ext cx="8469313" cy="1143000"/>
          </a:xfrm>
        </p:spPr>
        <p:txBody>
          <a:bodyPr/>
          <a:lstStyle/>
          <a:p>
            <a:pPr>
              <a:defRPr/>
            </a:pPr>
            <a:r>
              <a:rPr lang="en-US" sz="3600">
                <a:cs typeface="+mj-cs"/>
              </a:rPr>
              <a:t>Switch: </a:t>
            </a:r>
            <a:r>
              <a:rPr lang="en-US" sz="3600" i="1">
                <a:cs typeface="+mj-cs"/>
              </a:rPr>
              <a:t>multiple</a:t>
            </a:r>
            <a:r>
              <a:rPr lang="en-US" sz="3600">
                <a:cs typeface="+mj-cs"/>
              </a:rPr>
              <a:t> simultaneous transmissions</a:t>
            </a:r>
          </a:p>
        </p:txBody>
      </p:sp>
      <p:sp>
        <p:nvSpPr>
          <p:cNvPr id="6554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2113" y="1393825"/>
            <a:ext cx="4503737" cy="45767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smtClean="0">
                <a:ea typeface="ＭＳ Ｐゴシック" charset="-128"/>
              </a:rPr>
              <a:t>hosts have dedicated, direct connection to switch</a:t>
            </a:r>
          </a:p>
          <a:p>
            <a:pPr>
              <a:lnSpc>
                <a:spcPct val="90000"/>
              </a:lnSpc>
            </a:pPr>
            <a:r>
              <a:rPr lang="en-US" sz="2400" smtClean="0">
                <a:ea typeface="ＭＳ Ｐゴシック" charset="-128"/>
              </a:rPr>
              <a:t>switches buffer packets</a:t>
            </a:r>
          </a:p>
          <a:p>
            <a:pPr>
              <a:lnSpc>
                <a:spcPct val="90000"/>
              </a:lnSpc>
            </a:pPr>
            <a:r>
              <a:rPr lang="en-US" sz="2400" smtClean="0">
                <a:ea typeface="ＭＳ Ｐゴシック" charset="-128"/>
              </a:rPr>
              <a:t>Ethernet protocol used on </a:t>
            </a:r>
            <a:r>
              <a:rPr lang="en-US" sz="2400" i="1" smtClean="0">
                <a:ea typeface="ＭＳ Ｐゴシック" charset="-128"/>
              </a:rPr>
              <a:t>each</a:t>
            </a:r>
            <a:r>
              <a:rPr lang="en-US" sz="2400" smtClean="0">
                <a:ea typeface="ＭＳ Ｐゴシック" charset="-128"/>
              </a:rPr>
              <a:t> incoming link, but no collisions; full duplex</a:t>
            </a:r>
          </a:p>
          <a:p>
            <a:pPr lvl="1"/>
            <a:r>
              <a:rPr lang="en-US" smtClean="0">
                <a:ea typeface="ＭＳ Ｐゴシック" charset="-128"/>
              </a:rPr>
              <a:t>each link is its own collision domain</a:t>
            </a:r>
          </a:p>
          <a:p>
            <a:pPr>
              <a:lnSpc>
                <a:spcPct val="90000"/>
              </a:lnSpc>
            </a:pPr>
            <a:r>
              <a:rPr lang="en-US" sz="2400" i="1" smtClean="0">
                <a:solidFill>
                  <a:srgbClr val="CC0000"/>
                </a:solidFill>
                <a:ea typeface="ＭＳ Ｐゴシック" charset="-128"/>
              </a:rPr>
              <a:t>switching:</a:t>
            </a:r>
            <a:r>
              <a:rPr lang="en-US" sz="2400" smtClean="0">
                <a:solidFill>
                  <a:srgbClr val="CC0000"/>
                </a:solidFill>
                <a:ea typeface="ＭＳ Ｐゴシック" charset="-128"/>
              </a:rPr>
              <a:t> </a:t>
            </a:r>
            <a:r>
              <a:rPr lang="en-US" sz="2400" smtClean="0">
                <a:ea typeface="ＭＳ Ｐゴシック" charset="-128"/>
              </a:rPr>
              <a:t>A-to-A</a:t>
            </a:r>
            <a:r>
              <a:rPr lang="ja-JP" altLang="en-US" sz="2400" smtClean="0">
                <a:ea typeface="ＭＳ Ｐゴシック" charset="-128"/>
              </a:rPr>
              <a:t>’</a:t>
            </a:r>
            <a:r>
              <a:rPr lang="en-US" altLang="ja-JP" sz="2400" smtClean="0">
                <a:ea typeface="ＭＳ Ｐゴシック" charset="-128"/>
              </a:rPr>
              <a:t> and B-to-B</a:t>
            </a:r>
            <a:r>
              <a:rPr lang="ja-JP" altLang="en-US" sz="2400" smtClean="0">
                <a:ea typeface="ＭＳ Ｐゴシック" charset="-128"/>
              </a:rPr>
              <a:t>’</a:t>
            </a:r>
            <a:r>
              <a:rPr lang="en-US" altLang="ja-JP" sz="2400" smtClean="0">
                <a:ea typeface="ＭＳ Ｐゴシック" charset="-128"/>
              </a:rPr>
              <a:t> can transmit simultaneously, without collisions </a:t>
            </a:r>
            <a:endParaRPr lang="en-US" sz="2400" smtClean="0">
              <a:ea typeface="ＭＳ Ｐゴシック" charset="-128"/>
            </a:endParaRPr>
          </a:p>
        </p:txBody>
      </p: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5106988" y="1425575"/>
            <a:ext cx="3660775" cy="4283075"/>
            <a:chOff x="5106576" y="1425893"/>
            <a:chExt cx="3661504" cy="4282976"/>
          </a:xfrm>
        </p:grpSpPr>
        <p:sp>
          <p:nvSpPr>
            <p:cNvPr id="65544" name="Text Box 34"/>
            <p:cNvSpPr txBox="1">
              <a:spLocks noChangeArrowheads="1"/>
            </p:cNvSpPr>
            <p:nvPr/>
          </p:nvSpPr>
          <p:spPr bwMode="auto">
            <a:xfrm>
              <a:off x="5827445" y="5062772"/>
              <a:ext cx="2710402" cy="6460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latin typeface="Arial" pitchFamily="34" charset="0"/>
                  <a:cs typeface="Arial" pitchFamily="34" charset="0"/>
                </a:rPr>
                <a:t>switch with six interfaces</a:t>
              </a:r>
            </a:p>
            <a:p>
              <a:pPr algn="ctr"/>
              <a:r>
                <a:rPr lang="en-US">
                  <a:latin typeface="Arial" pitchFamily="34" charset="0"/>
                  <a:cs typeface="Arial" pitchFamily="34" charset="0"/>
                </a:rPr>
                <a:t>(</a:t>
              </a:r>
              <a:r>
                <a:rPr lang="en-US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1,2,3,4,5,6</a:t>
              </a:r>
              <a:r>
                <a:rPr lang="en-US">
                  <a:latin typeface="Arial" pitchFamily="34" charset="0"/>
                  <a:cs typeface="Arial" pitchFamily="34" charset="0"/>
                </a:rPr>
                <a:t>)</a:t>
              </a:r>
              <a:r>
                <a:rPr lang="en-US" i="0">
                  <a:latin typeface="Arial" pitchFamily="34" charset="0"/>
                  <a:cs typeface="Arial" pitchFamily="34" charset="0"/>
                </a:rPr>
                <a:t>  </a:t>
              </a:r>
            </a:p>
          </p:txBody>
        </p:sp>
        <p:grpSp>
          <p:nvGrpSpPr>
            <p:cNvPr id="3" name="Group 34"/>
            <p:cNvGrpSpPr>
              <a:grpSpLocks/>
            </p:cNvGrpSpPr>
            <p:nvPr/>
          </p:nvGrpSpPr>
          <p:grpSpPr bwMode="auto">
            <a:xfrm>
              <a:off x="5106576" y="1425893"/>
              <a:ext cx="3661504" cy="3600334"/>
              <a:chOff x="731524" y="1819788"/>
              <a:chExt cx="3661504" cy="3600334"/>
            </a:xfrm>
          </p:grpSpPr>
          <p:sp>
            <p:nvSpPr>
              <p:cNvPr id="65546" name="Text Box 23"/>
              <p:cNvSpPr txBox="1">
                <a:spLocks noChangeArrowheads="1"/>
              </p:cNvSpPr>
              <p:nvPr/>
            </p:nvSpPr>
            <p:spPr bwMode="auto">
              <a:xfrm>
                <a:off x="2655957" y="1819788"/>
                <a:ext cx="350907" cy="3667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i="0">
                    <a:latin typeface="Arial" pitchFamily="34" charset="0"/>
                    <a:cs typeface="Arial" pitchFamily="34" charset="0"/>
                  </a:rPr>
                  <a:t>A</a:t>
                </a:r>
              </a:p>
            </p:txBody>
          </p:sp>
          <p:sp>
            <p:nvSpPr>
              <p:cNvPr id="65547" name="Text Box 24"/>
              <p:cNvSpPr txBox="1">
                <a:spLocks noChangeArrowheads="1"/>
              </p:cNvSpPr>
              <p:nvPr/>
            </p:nvSpPr>
            <p:spPr bwMode="auto">
              <a:xfrm>
                <a:off x="2371738" y="5050277"/>
                <a:ext cx="371549" cy="3698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i="0">
                    <a:latin typeface="Arial" pitchFamily="34" charset="0"/>
                    <a:cs typeface="Arial" pitchFamily="34" charset="0"/>
                  </a:rPr>
                  <a:t>A</a:t>
                </a:r>
                <a:r>
                  <a:rPr lang="ja-JP" altLang="en-US" i="0">
                    <a:latin typeface="Arial" pitchFamily="34" charset="0"/>
                    <a:cs typeface="Arial" pitchFamily="34" charset="0"/>
                  </a:rPr>
                  <a:t>’</a:t>
                </a:r>
                <a:endParaRPr lang="en-US" i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5548" name="Text Box 25"/>
              <p:cNvSpPr txBox="1">
                <a:spLocks noChangeArrowheads="1"/>
              </p:cNvSpPr>
              <p:nvPr/>
            </p:nvSpPr>
            <p:spPr bwMode="auto">
              <a:xfrm>
                <a:off x="3988134" y="2419849"/>
                <a:ext cx="338205" cy="3682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i="0">
                    <a:latin typeface="Arial" pitchFamily="34" charset="0"/>
                    <a:cs typeface="Arial" pitchFamily="34" charset="0"/>
                  </a:rPr>
                  <a:t>B</a:t>
                </a:r>
              </a:p>
            </p:txBody>
          </p:sp>
          <p:sp>
            <p:nvSpPr>
              <p:cNvPr id="65549" name="Text Box 26"/>
              <p:cNvSpPr txBox="1">
                <a:spLocks noChangeArrowheads="1"/>
              </p:cNvSpPr>
              <p:nvPr/>
            </p:nvSpPr>
            <p:spPr bwMode="auto">
              <a:xfrm>
                <a:off x="995101" y="4188283"/>
                <a:ext cx="390603" cy="3682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i="0">
                    <a:latin typeface="Arial" pitchFamily="34" charset="0"/>
                    <a:cs typeface="Arial" pitchFamily="34" charset="0"/>
                  </a:rPr>
                  <a:t>B</a:t>
                </a:r>
                <a:r>
                  <a:rPr lang="ja-JP" altLang="en-US" i="0">
                    <a:latin typeface="Arial" pitchFamily="34" charset="0"/>
                    <a:cs typeface="Arial" pitchFamily="34" charset="0"/>
                  </a:rPr>
                  <a:t>’</a:t>
                </a:r>
                <a:endParaRPr lang="en-US" i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5550" name="Text Box 27"/>
              <p:cNvSpPr txBox="1">
                <a:spLocks noChangeArrowheads="1"/>
              </p:cNvSpPr>
              <p:nvPr/>
            </p:nvSpPr>
            <p:spPr bwMode="auto">
              <a:xfrm>
                <a:off x="3740435" y="4188283"/>
                <a:ext cx="350908" cy="3682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i="0">
                    <a:latin typeface="Arial" pitchFamily="34" charset="0"/>
                    <a:cs typeface="Arial" pitchFamily="34" charset="0"/>
                  </a:rPr>
                  <a:t>C</a:t>
                </a:r>
              </a:p>
            </p:txBody>
          </p:sp>
          <p:sp>
            <p:nvSpPr>
              <p:cNvPr id="65551" name="Text Box 28"/>
              <p:cNvSpPr txBox="1">
                <a:spLocks noChangeArrowheads="1"/>
              </p:cNvSpPr>
              <p:nvPr/>
            </p:nvSpPr>
            <p:spPr bwMode="auto">
              <a:xfrm>
                <a:off x="1123714" y="2465886"/>
                <a:ext cx="403305" cy="3682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i="0">
                    <a:latin typeface="Arial" pitchFamily="34" charset="0"/>
                    <a:cs typeface="Arial" pitchFamily="34" charset="0"/>
                  </a:rPr>
                  <a:t>C</a:t>
                </a:r>
                <a:r>
                  <a:rPr lang="ja-JP" altLang="en-US" i="0">
                    <a:latin typeface="Arial" pitchFamily="34" charset="0"/>
                    <a:cs typeface="Arial" pitchFamily="34" charset="0"/>
                  </a:rPr>
                  <a:t>’</a:t>
                </a:r>
                <a:endParaRPr lang="en-US" i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5552" name="Line 17"/>
              <p:cNvSpPr>
                <a:spLocks noChangeShapeType="1"/>
              </p:cNvSpPr>
              <p:nvPr/>
            </p:nvSpPr>
            <p:spPr bwMode="auto">
              <a:xfrm>
                <a:off x="1687389" y="3165957"/>
                <a:ext cx="720869" cy="29844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65553" name="Line 18"/>
              <p:cNvSpPr>
                <a:spLocks noChangeShapeType="1"/>
              </p:cNvSpPr>
              <p:nvPr/>
            </p:nvSpPr>
            <p:spPr bwMode="auto">
              <a:xfrm>
                <a:off x="2673423" y="2872277"/>
                <a:ext cx="0" cy="50481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65554" name="Line 19"/>
              <p:cNvSpPr>
                <a:spLocks noChangeShapeType="1"/>
              </p:cNvSpPr>
              <p:nvPr/>
            </p:nvSpPr>
            <p:spPr bwMode="auto">
              <a:xfrm flipH="1">
                <a:off x="2863961" y="2996099"/>
                <a:ext cx="892353" cy="4841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65555" name="Line 20"/>
              <p:cNvSpPr>
                <a:spLocks noChangeShapeType="1"/>
              </p:cNvSpPr>
              <p:nvPr/>
            </p:nvSpPr>
            <p:spPr bwMode="auto">
              <a:xfrm flipV="1">
                <a:off x="2673423" y="3605685"/>
                <a:ext cx="12703" cy="7095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grpSp>
            <p:nvGrpSpPr>
              <p:cNvPr id="4" name="Group 45"/>
              <p:cNvGrpSpPr>
                <a:grpSpLocks/>
              </p:cNvGrpSpPr>
              <p:nvPr/>
            </p:nvGrpSpPr>
            <p:grpSpPr bwMode="auto">
              <a:xfrm>
                <a:off x="747936" y="2733042"/>
                <a:ext cx="914403" cy="690308"/>
                <a:chOff x="1046480" y="3962400"/>
                <a:chExt cx="1026163" cy="761428"/>
              </a:xfrm>
            </p:grpSpPr>
            <p:sp>
              <p:nvSpPr>
                <p:cNvPr id="80" name="Rectangle 48"/>
                <p:cNvSpPr>
                  <a:spLocks noChangeArrowheads="1"/>
                </p:cNvSpPr>
                <p:nvPr/>
              </p:nvSpPr>
              <p:spPr bwMode="auto">
                <a:xfrm rot="-5400000">
                  <a:off x="1893247" y="4299441"/>
                  <a:ext cx="110313" cy="247682"/>
                </a:xfrm>
                <a:prstGeom prst="rect">
                  <a:avLst/>
                </a:prstGeom>
                <a:gradFill rotWithShape="1">
                  <a:gsLst>
                    <a:gs pos="0">
                      <a:srgbClr val="008000"/>
                    </a:gs>
                    <a:gs pos="50000">
                      <a:schemeClr val="bg1"/>
                    </a:gs>
                    <a:gs pos="100000">
                      <a:srgbClr val="008000"/>
                    </a:gs>
                  </a:gsLst>
                  <a:lin ang="0" scaled="1"/>
                </a:gradFill>
                <a:ln w="9525">
                  <a:solidFill>
                    <a:srgbClr val="00800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pitchFamily="34" charset="0"/>
                    <a:ea typeface="+mn-ea"/>
                    <a:cs typeface="Arial" pitchFamily="34" charset="0"/>
                  </a:endParaRPr>
                </a:p>
              </p:txBody>
            </p:sp>
            <p:grpSp>
              <p:nvGrpSpPr>
                <p:cNvPr id="5" name="Group 49"/>
                <p:cNvGrpSpPr>
                  <a:grpSpLocks/>
                </p:cNvGrpSpPr>
                <p:nvPr/>
              </p:nvGrpSpPr>
              <p:grpSpPr bwMode="auto">
                <a:xfrm>
                  <a:off x="1046480" y="3962400"/>
                  <a:ext cx="936071" cy="761428"/>
                  <a:chOff x="-44" y="1473"/>
                  <a:chExt cx="981" cy="1105"/>
                </a:xfrm>
              </p:grpSpPr>
              <p:pic>
                <p:nvPicPr>
                  <p:cNvPr id="65592" name="Picture 50" descr="desktop_computer_stylized_medium"/>
                  <p:cNvPicPr>
                    <a:picLocks noChangeAspect="1" noChangeArrowheads="1"/>
                  </p:cNvPicPr>
                  <p:nvPr/>
                </p:nvPicPr>
                <p:blipFill>
                  <a:blip r:embed="rId3"/>
                  <a:srcRect/>
                  <a:stretch>
                    <a:fillRect/>
                  </a:stretch>
                </p:blipFill>
                <p:spPr bwMode="auto">
                  <a:xfrm flipH="1">
                    <a:off x="-44" y="1473"/>
                    <a:ext cx="981" cy="1105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sp>
                <p:nvSpPr>
                  <p:cNvPr id="65593" name="Freeform 51"/>
                  <p:cNvSpPr>
                    <a:spLocks/>
                  </p:cNvSpPr>
                  <p:nvPr/>
                </p:nvSpPr>
                <p:spPr bwMode="auto">
                  <a:xfrm flipH="1">
                    <a:off x="374" y="1579"/>
                    <a:ext cx="477" cy="506"/>
                  </a:xfrm>
                  <a:custGeom>
                    <a:avLst/>
                    <a:gdLst>
                      <a:gd name="T0" fmla="*/ 0 w 356"/>
                      <a:gd name="T1" fmla="*/ 0 h 368"/>
                      <a:gd name="T2" fmla="*/ 1736 w 356"/>
                      <a:gd name="T3" fmla="*/ 95 h 368"/>
                      <a:gd name="T4" fmla="*/ 2059 w 356"/>
                      <a:gd name="T5" fmla="*/ 1990 h 368"/>
                      <a:gd name="T6" fmla="*/ 454 w 356"/>
                      <a:gd name="T7" fmla="*/ 2489 h 368"/>
                      <a:gd name="T8" fmla="*/ 0 w 356"/>
                      <a:gd name="T9" fmla="*/ 0 h 3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56"/>
                      <a:gd name="T16" fmla="*/ 0 h 368"/>
                      <a:gd name="T17" fmla="*/ 356 w 356"/>
                      <a:gd name="T18" fmla="*/ 368 h 36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56" h="368">
                        <a:moveTo>
                          <a:pt x="0" y="0"/>
                        </a:moveTo>
                        <a:lnTo>
                          <a:pt x="300" y="14"/>
                        </a:lnTo>
                        <a:lnTo>
                          <a:pt x="356" y="294"/>
                        </a:lnTo>
                        <a:lnTo>
                          <a:pt x="78" y="3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0099"/>
                      </a:gs>
                      <a:gs pos="100000">
                        <a:schemeClr val="bg1"/>
                      </a:gs>
                    </a:gsLst>
                    <a:lin ang="2700000" scaled="1"/>
                  </a:gra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6" name="Group 46"/>
              <p:cNvGrpSpPr>
                <a:grpSpLocks/>
              </p:cNvGrpSpPr>
              <p:nvPr/>
            </p:nvGrpSpPr>
            <p:grpSpPr bwMode="auto">
              <a:xfrm>
                <a:off x="3539588" y="2669737"/>
                <a:ext cx="853440" cy="741680"/>
                <a:chOff x="7179310" y="4033520"/>
                <a:chExt cx="1009650" cy="855028"/>
              </a:xfrm>
            </p:grpSpPr>
            <p:grpSp>
              <p:nvGrpSpPr>
                <p:cNvPr id="7" name="Group 44"/>
                <p:cNvGrpSpPr>
                  <a:grpSpLocks/>
                </p:cNvGrpSpPr>
                <p:nvPr/>
              </p:nvGrpSpPr>
              <p:grpSpPr bwMode="auto">
                <a:xfrm>
                  <a:off x="7179310" y="4033520"/>
                  <a:ext cx="1009650" cy="855028"/>
                  <a:chOff x="-44" y="1473"/>
                  <a:chExt cx="981" cy="1105"/>
                </a:xfrm>
              </p:grpSpPr>
              <p:pic>
                <p:nvPicPr>
                  <p:cNvPr id="65588" name="Picture 45" descr="desktop_computer_stylized_medium"/>
                  <p:cNvPicPr>
                    <a:picLocks noChangeAspect="1" noChangeArrowheads="1"/>
                  </p:cNvPicPr>
                  <p:nvPr/>
                </p:nvPicPr>
                <p:blipFill>
                  <a:blip r:embed="rId4"/>
                  <a:srcRect/>
                  <a:stretch>
                    <a:fillRect/>
                  </a:stretch>
                </p:blipFill>
                <p:spPr bwMode="auto">
                  <a:xfrm flipH="1">
                    <a:off x="-44" y="1473"/>
                    <a:ext cx="981" cy="1105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sp>
                <p:nvSpPr>
                  <p:cNvPr id="65589" name="Freeform 46"/>
                  <p:cNvSpPr>
                    <a:spLocks/>
                  </p:cNvSpPr>
                  <p:nvPr/>
                </p:nvSpPr>
                <p:spPr bwMode="auto">
                  <a:xfrm flipH="1">
                    <a:off x="374" y="1579"/>
                    <a:ext cx="477" cy="506"/>
                  </a:xfrm>
                  <a:custGeom>
                    <a:avLst/>
                    <a:gdLst>
                      <a:gd name="T0" fmla="*/ 0 w 356"/>
                      <a:gd name="T1" fmla="*/ 0 h 368"/>
                      <a:gd name="T2" fmla="*/ 1736 w 356"/>
                      <a:gd name="T3" fmla="*/ 95 h 368"/>
                      <a:gd name="T4" fmla="*/ 2059 w 356"/>
                      <a:gd name="T5" fmla="*/ 1990 h 368"/>
                      <a:gd name="T6" fmla="*/ 454 w 356"/>
                      <a:gd name="T7" fmla="*/ 2489 h 368"/>
                      <a:gd name="T8" fmla="*/ 0 w 356"/>
                      <a:gd name="T9" fmla="*/ 0 h 3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56"/>
                      <a:gd name="T16" fmla="*/ 0 h 368"/>
                      <a:gd name="T17" fmla="*/ 356 w 356"/>
                      <a:gd name="T18" fmla="*/ 368 h 36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56" h="368">
                        <a:moveTo>
                          <a:pt x="0" y="0"/>
                        </a:moveTo>
                        <a:lnTo>
                          <a:pt x="300" y="14"/>
                        </a:lnTo>
                        <a:lnTo>
                          <a:pt x="356" y="294"/>
                        </a:lnTo>
                        <a:lnTo>
                          <a:pt x="78" y="3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0099"/>
                      </a:gs>
                      <a:gs pos="100000">
                        <a:schemeClr val="bg1"/>
                      </a:gs>
                    </a:gsLst>
                    <a:lin ang="2700000" scaled="1"/>
                  </a:gra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77" name="Rectangle 43"/>
                <p:cNvSpPr>
                  <a:spLocks noChangeArrowheads="1"/>
                </p:cNvSpPr>
                <p:nvPr/>
              </p:nvSpPr>
              <p:spPr bwMode="auto">
                <a:xfrm rot="-5400000">
                  <a:off x="7440190" y="4309334"/>
                  <a:ext cx="126274" cy="195358"/>
                </a:xfrm>
                <a:prstGeom prst="rect">
                  <a:avLst/>
                </a:prstGeom>
                <a:gradFill rotWithShape="1">
                  <a:gsLst>
                    <a:gs pos="0">
                      <a:srgbClr val="008000"/>
                    </a:gs>
                    <a:gs pos="50000">
                      <a:schemeClr val="bg1"/>
                    </a:gs>
                    <a:gs pos="100000">
                      <a:srgbClr val="008000"/>
                    </a:gs>
                  </a:gsLst>
                  <a:lin ang="0" scaled="1"/>
                </a:gradFill>
                <a:ln w="9525">
                  <a:solidFill>
                    <a:srgbClr val="00800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pitchFamily="34" charset="0"/>
                    <a:ea typeface="+mn-ea"/>
                    <a:cs typeface="Arial" pitchFamily="34" charset="0"/>
                  </a:endParaRPr>
                </a:p>
              </p:txBody>
            </p:sp>
          </p:grpSp>
          <p:sp>
            <p:nvSpPr>
              <p:cNvPr id="48" name="Rectangle 43"/>
              <p:cNvSpPr>
                <a:spLocks noChangeArrowheads="1"/>
              </p:cNvSpPr>
              <p:nvPr/>
            </p:nvSpPr>
            <p:spPr bwMode="auto">
              <a:xfrm>
                <a:off x="2614674" y="2705593"/>
                <a:ext cx="109559" cy="165096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pitchFamily="34" charset="0"/>
                  <a:ea typeface="+mn-ea"/>
                  <a:cs typeface="Arial" pitchFamily="34" charset="0"/>
                </a:endParaRPr>
              </a:p>
            </p:txBody>
          </p:sp>
          <p:grpSp>
            <p:nvGrpSpPr>
              <p:cNvPr id="8" name="Group 44"/>
              <p:cNvGrpSpPr>
                <a:grpSpLocks/>
              </p:cNvGrpSpPr>
              <p:nvPr/>
            </p:nvGrpSpPr>
            <p:grpSpPr bwMode="auto">
              <a:xfrm>
                <a:off x="2233637" y="2138292"/>
                <a:ext cx="853440" cy="741680"/>
                <a:chOff x="-44" y="1473"/>
                <a:chExt cx="981" cy="1105"/>
              </a:xfrm>
            </p:grpSpPr>
            <p:pic>
              <p:nvPicPr>
                <p:cNvPr id="65584" name="Picture 45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4"/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65585" name="Freeform 46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6"/>
                    <a:gd name="T16" fmla="*/ 0 h 368"/>
                    <a:gd name="T17" fmla="*/ 356 w 356"/>
                    <a:gd name="T18" fmla="*/ 368 h 36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9" name="Group 49"/>
              <p:cNvGrpSpPr>
                <a:grpSpLocks/>
              </p:cNvGrpSpPr>
              <p:nvPr/>
            </p:nvGrpSpPr>
            <p:grpSpPr bwMode="auto">
              <a:xfrm>
                <a:off x="2060917" y="4279843"/>
                <a:ext cx="853440" cy="835329"/>
                <a:chOff x="8077200" y="3320111"/>
                <a:chExt cx="853440" cy="835329"/>
              </a:xfrm>
            </p:grpSpPr>
            <p:sp>
              <p:nvSpPr>
                <p:cNvPr id="70" name="Rectangle 43"/>
                <p:cNvSpPr>
                  <a:spLocks noChangeArrowheads="1"/>
                </p:cNvSpPr>
                <p:nvPr/>
              </p:nvSpPr>
              <p:spPr bwMode="auto">
                <a:xfrm>
                  <a:off x="8630957" y="3320624"/>
                  <a:ext cx="111147" cy="165096"/>
                </a:xfrm>
                <a:prstGeom prst="rect">
                  <a:avLst/>
                </a:prstGeom>
                <a:gradFill rotWithShape="1">
                  <a:gsLst>
                    <a:gs pos="0">
                      <a:srgbClr val="008000"/>
                    </a:gs>
                    <a:gs pos="50000">
                      <a:schemeClr val="bg1"/>
                    </a:gs>
                    <a:gs pos="100000">
                      <a:srgbClr val="008000"/>
                    </a:gs>
                  </a:gsLst>
                  <a:lin ang="0" scaled="1"/>
                </a:gradFill>
                <a:ln w="9525">
                  <a:solidFill>
                    <a:srgbClr val="00800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pitchFamily="34" charset="0"/>
                    <a:ea typeface="+mn-ea"/>
                    <a:cs typeface="Arial" pitchFamily="34" charset="0"/>
                  </a:endParaRPr>
                </a:p>
              </p:txBody>
            </p:sp>
            <p:grpSp>
              <p:nvGrpSpPr>
                <p:cNvPr id="10" name="Group 44"/>
                <p:cNvGrpSpPr>
                  <a:grpSpLocks/>
                </p:cNvGrpSpPr>
                <p:nvPr/>
              </p:nvGrpSpPr>
              <p:grpSpPr bwMode="auto">
                <a:xfrm>
                  <a:off x="8077200" y="3413760"/>
                  <a:ext cx="853440" cy="741680"/>
                  <a:chOff x="-44" y="1473"/>
                  <a:chExt cx="981" cy="1105"/>
                </a:xfrm>
              </p:grpSpPr>
              <p:pic>
                <p:nvPicPr>
                  <p:cNvPr id="65582" name="Picture 45" descr="desktop_computer_stylized_medium"/>
                  <p:cNvPicPr>
                    <a:picLocks noChangeAspect="1" noChangeArrowheads="1"/>
                  </p:cNvPicPr>
                  <p:nvPr/>
                </p:nvPicPr>
                <p:blipFill>
                  <a:blip r:embed="rId4"/>
                  <a:srcRect/>
                  <a:stretch>
                    <a:fillRect/>
                  </a:stretch>
                </p:blipFill>
                <p:spPr bwMode="auto">
                  <a:xfrm flipH="1">
                    <a:off x="-44" y="1473"/>
                    <a:ext cx="981" cy="1105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sp>
                <p:nvSpPr>
                  <p:cNvPr id="65583" name="Freeform 46"/>
                  <p:cNvSpPr>
                    <a:spLocks/>
                  </p:cNvSpPr>
                  <p:nvPr/>
                </p:nvSpPr>
                <p:spPr bwMode="auto">
                  <a:xfrm flipH="1">
                    <a:off x="374" y="1579"/>
                    <a:ext cx="477" cy="506"/>
                  </a:xfrm>
                  <a:custGeom>
                    <a:avLst/>
                    <a:gdLst>
                      <a:gd name="T0" fmla="*/ 0 w 356"/>
                      <a:gd name="T1" fmla="*/ 0 h 368"/>
                      <a:gd name="T2" fmla="*/ 1736 w 356"/>
                      <a:gd name="T3" fmla="*/ 95 h 368"/>
                      <a:gd name="T4" fmla="*/ 2059 w 356"/>
                      <a:gd name="T5" fmla="*/ 1990 h 368"/>
                      <a:gd name="T6" fmla="*/ 454 w 356"/>
                      <a:gd name="T7" fmla="*/ 2489 h 368"/>
                      <a:gd name="T8" fmla="*/ 0 w 356"/>
                      <a:gd name="T9" fmla="*/ 0 h 3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56"/>
                      <a:gd name="T16" fmla="*/ 0 h 368"/>
                      <a:gd name="T17" fmla="*/ 356 w 356"/>
                      <a:gd name="T18" fmla="*/ 368 h 36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56" h="368">
                        <a:moveTo>
                          <a:pt x="0" y="0"/>
                        </a:moveTo>
                        <a:lnTo>
                          <a:pt x="300" y="14"/>
                        </a:lnTo>
                        <a:lnTo>
                          <a:pt x="356" y="294"/>
                        </a:lnTo>
                        <a:lnTo>
                          <a:pt x="78" y="3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0099"/>
                      </a:gs>
                      <a:gs pos="100000">
                        <a:schemeClr val="bg1"/>
                      </a:gs>
                    </a:gsLst>
                    <a:lin ang="2700000" scaled="1"/>
                  </a:gra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</p:grpSp>
          </p:grpSp>
          <p:pic>
            <p:nvPicPr>
              <p:cNvPr id="65561" name="Picture 3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2374913" y="3316766"/>
                <a:ext cx="603370" cy="3413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grpSp>
            <p:nvGrpSpPr>
              <p:cNvPr id="11" name="Group 51"/>
              <p:cNvGrpSpPr>
                <a:grpSpLocks/>
              </p:cNvGrpSpPr>
              <p:nvPr/>
            </p:nvGrpSpPr>
            <p:grpSpPr bwMode="auto">
              <a:xfrm>
                <a:off x="731524" y="3616962"/>
                <a:ext cx="914403" cy="690308"/>
                <a:chOff x="1046480" y="3962400"/>
                <a:chExt cx="1026163" cy="761428"/>
              </a:xfrm>
            </p:grpSpPr>
            <p:sp>
              <p:nvSpPr>
                <p:cNvPr id="66" name="Rectangle 48"/>
                <p:cNvSpPr>
                  <a:spLocks noChangeArrowheads="1"/>
                </p:cNvSpPr>
                <p:nvPr/>
              </p:nvSpPr>
              <p:spPr bwMode="auto">
                <a:xfrm rot="-5400000">
                  <a:off x="1893846" y="4299769"/>
                  <a:ext cx="110314" cy="247682"/>
                </a:xfrm>
                <a:prstGeom prst="rect">
                  <a:avLst/>
                </a:prstGeom>
                <a:gradFill rotWithShape="1">
                  <a:gsLst>
                    <a:gs pos="0">
                      <a:srgbClr val="008000"/>
                    </a:gs>
                    <a:gs pos="50000">
                      <a:schemeClr val="bg1"/>
                    </a:gs>
                    <a:gs pos="100000">
                      <a:srgbClr val="008000"/>
                    </a:gs>
                  </a:gsLst>
                  <a:lin ang="0" scaled="1"/>
                </a:gradFill>
                <a:ln w="9525">
                  <a:solidFill>
                    <a:srgbClr val="00800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pitchFamily="34" charset="0"/>
                    <a:ea typeface="+mn-ea"/>
                    <a:cs typeface="Arial" pitchFamily="34" charset="0"/>
                  </a:endParaRPr>
                </a:p>
              </p:txBody>
            </p:sp>
            <p:grpSp>
              <p:nvGrpSpPr>
                <p:cNvPr id="12" name="Group 49"/>
                <p:cNvGrpSpPr>
                  <a:grpSpLocks/>
                </p:cNvGrpSpPr>
                <p:nvPr/>
              </p:nvGrpSpPr>
              <p:grpSpPr bwMode="auto">
                <a:xfrm>
                  <a:off x="1046480" y="3962400"/>
                  <a:ext cx="936071" cy="761428"/>
                  <a:chOff x="-44" y="1473"/>
                  <a:chExt cx="981" cy="1105"/>
                </a:xfrm>
              </p:grpSpPr>
              <p:pic>
                <p:nvPicPr>
                  <p:cNvPr id="65578" name="Picture 50" descr="desktop_computer_stylized_medium"/>
                  <p:cNvPicPr>
                    <a:picLocks noChangeAspect="1" noChangeArrowheads="1"/>
                  </p:cNvPicPr>
                  <p:nvPr/>
                </p:nvPicPr>
                <p:blipFill>
                  <a:blip r:embed="rId3"/>
                  <a:srcRect/>
                  <a:stretch>
                    <a:fillRect/>
                  </a:stretch>
                </p:blipFill>
                <p:spPr bwMode="auto">
                  <a:xfrm flipH="1">
                    <a:off x="-44" y="1473"/>
                    <a:ext cx="981" cy="1105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sp>
                <p:nvSpPr>
                  <p:cNvPr id="65579" name="Freeform 51"/>
                  <p:cNvSpPr>
                    <a:spLocks/>
                  </p:cNvSpPr>
                  <p:nvPr/>
                </p:nvSpPr>
                <p:spPr bwMode="auto">
                  <a:xfrm flipH="1">
                    <a:off x="374" y="1579"/>
                    <a:ext cx="477" cy="506"/>
                  </a:xfrm>
                  <a:custGeom>
                    <a:avLst/>
                    <a:gdLst>
                      <a:gd name="T0" fmla="*/ 0 w 356"/>
                      <a:gd name="T1" fmla="*/ 0 h 368"/>
                      <a:gd name="T2" fmla="*/ 1736 w 356"/>
                      <a:gd name="T3" fmla="*/ 95 h 368"/>
                      <a:gd name="T4" fmla="*/ 2059 w 356"/>
                      <a:gd name="T5" fmla="*/ 1990 h 368"/>
                      <a:gd name="T6" fmla="*/ 454 w 356"/>
                      <a:gd name="T7" fmla="*/ 2489 h 368"/>
                      <a:gd name="T8" fmla="*/ 0 w 356"/>
                      <a:gd name="T9" fmla="*/ 0 h 3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56"/>
                      <a:gd name="T16" fmla="*/ 0 h 368"/>
                      <a:gd name="T17" fmla="*/ 356 w 356"/>
                      <a:gd name="T18" fmla="*/ 368 h 36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56" h="368">
                        <a:moveTo>
                          <a:pt x="0" y="0"/>
                        </a:moveTo>
                        <a:lnTo>
                          <a:pt x="300" y="14"/>
                        </a:lnTo>
                        <a:lnTo>
                          <a:pt x="356" y="294"/>
                        </a:lnTo>
                        <a:lnTo>
                          <a:pt x="78" y="3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0099"/>
                      </a:gs>
                      <a:gs pos="100000">
                        <a:schemeClr val="bg1"/>
                      </a:gs>
                    </a:gsLst>
                    <a:lin ang="2700000" scaled="1"/>
                  </a:gra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3" name="Group 52"/>
              <p:cNvGrpSpPr>
                <a:grpSpLocks/>
              </p:cNvGrpSpPr>
              <p:nvPr/>
            </p:nvGrpSpPr>
            <p:grpSpPr bwMode="auto">
              <a:xfrm>
                <a:off x="3410634" y="3567725"/>
                <a:ext cx="853440" cy="741680"/>
                <a:chOff x="7179310" y="4033520"/>
                <a:chExt cx="1009650" cy="855028"/>
              </a:xfrm>
            </p:grpSpPr>
            <p:grpSp>
              <p:nvGrpSpPr>
                <p:cNvPr id="14" name="Group 44"/>
                <p:cNvGrpSpPr>
                  <a:grpSpLocks/>
                </p:cNvGrpSpPr>
                <p:nvPr/>
              </p:nvGrpSpPr>
              <p:grpSpPr bwMode="auto">
                <a:xfrm>
                  <a:off x="7179310" y="4033520"/>
                  <a:ext cx="1009650" cy="855028"/>
                  <a:chOff x="-44" y="1473"/>
                  <a:chExt cx="981" cy="1105"/>
                </a:xfrm>
              </p:grpSpPr>
              <p:pic>
                <p:nvPicPr>
                  <p:cNvPr id="65574" name="Picture 45" descr="desktop_computer_stylized_medium"/>
                  <p:cNvPicPr>
                    <a:picLocks noChangeAspect="1" noChangeArrowheads="1"/>
                  </p:cNvPicPr>
                  <p:nvPr/>
                </p:nvPicPr>
                <p:blipFill>
                  <a:blip r:embed="rId4"/>
                  <a:srcRect/>
                  <a:stretch>
                    <a:fillRect/>
                  </a:stretch>
                </p:blipFill>
                <p:spPr bwMode="auto">
                  <a:xfrm flipH="1">
                    <a:off x="-44" y="1473"/>
                    <a:ext cx="981" cy="1105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sp>
                <p:nvSpPr>
                  <p:cNvPr id="65575" name="Freeform 46"/>
                  <p:cNvSpPr>
                    <a:spLocks/>
                  </p:cNvSpPr>
                  <p:nvPr/>
                </p:nvSpPr>
                <p:spPr bwMode="auto">
                  <a:xfrm flipH="1">
                    <a:off x="374" y="1579"/>
                    <a:ext cx="477" cy="506"/>
                  </a:xfrm>
                  <a:custGeom>
                    <a:avLst/>
                    <a:gdLst>
                      <a:gd name="T0" fmla="*/ 0 w 356"/>
                      <a:gd name="T1" fmla="*/ 0 h 368"/>
                      <a:gd name="T2" fmla="*/ 1736 w 356"/>
                      <a:gd name="T3" fmla="*/ 95 h 368"/>
                      <a:gd name="T4" fmla="*/ 2059 w 356"/>
                      <a:gd name="T5" fmla="*/ 1990 h 368"/>
                      <a:gd name="T6" fmla="*/ 454 w 356"/>
                      <a:gd name="T7" fmla="*/ 2489 h 368"/>
                      <a:gd name="T8" fmla="*/ 0 w 356"/>
                      <a:gd name="T9" fmla="*/ 0 h 3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56"/>
                      <a:gd name="T16" fmla="*/ 0 h 368"/>
                      <a:gd name="T17" fmla="*/ 356 w 356"/>
                      <a:gd name="T18" fmla="*/ 368 h 36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56" h="368">
                        <a:moveTo>
                          <a:pt x="0" y="0"/>
                        </a:moveTo>
                        <a:lnTo>
                          <a:pt x="300" y="14"/>
                        </a:lnTo>
                        <a:lnTo>
                          <a:pt x="356" y="294"/>
                        </a:lnTo>
                        <a:lnTo>
                          <a:pt x="78" y="3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0099"/>
                      </a:gs>
                      <a:gs pos="100000">
                        <a:schemeClr val="bg1"/>
                      </a:gs>
                    </a:gsLst>
                    <a:lin ang="2700000" scaled="1"/>
                  </a:gra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63" name="Rectangle 43"/>
                <p:cNvSpPr>
                  <a:spLocks noChangeArrowheads="1"/>
                </p:cNvSpPr>
                <p:nvPr/>
              </p:nvSpPr>
              <p:spPr bwMode="auto">
                <a:xfrm rot="-5400000">
                  <a:off x="7438739" y="4308075"/>
                  <a:ext cx="128105" cy="197237"/>
                </a:xfrm>
                <a:prstGeom prst="rect">
                  <a:avLst/>
                </a:prstGeom>
                <a:gradFill rotWithShape="1">
                  <a:gsLst>
                    <a:gs pos="0">
                      <a:srgbClr val="008000"/>
                    </a:gs>
                    <a:gs pos="50000">
                      <a:schemeClr val="bg1"/>
                    </a:gs>
                    <a:gs pos="100000">
                      <a:srgbClr val="008000"/>
                    </a:gs>
                  </a:gsLst>
                  <a:lin ang="0" scaled="1"/>
                </a:gradFill>
                <a:ln w="9525">
                  <a:solidFill>
                    <a:srgbClr val="00800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pitchFamily="34" charset="0"/>
                    <a:ea typeface="+mn-ea"/>
                    <a:cs typeface="Arial" pitchFamily="34" charset="0"/>
                  </a:endParaRPr>
                </a:p>
              </p:txBody>
            </p:sp>
          </p:grpSp>
          <p:sp>
            <p:nvSpPr>
              <p:cNvPr id="65564" name="Line 17"/>
              <p:cNvSpPr>
                <a:spLocks noChangeShapeType="1"/>
              </p:cNvSpPr>
              <p:nvPr/>
            </p:nvSpPr>
            <p:spPr bwMode="auto">
              <a:xfrm flipV="1">
                <a:off x="1660396" y="3600922"/>
                <a:ext cx="744686" cy="4508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65565" name="Line 19"/>
              <p:cNvSpPr>
                <a:spLocks noChangeShapeType="1"/>
              </p:cNvSpPr>
              <p:nvPr/>
            </p:nvSpPr>
            <p:spPr bwMode="auto">
              <a:xfrm flipH="1" flipV="1">
                <a:off x="2968756" y="3545361"/>
                <a:ext cx="646242" cy="33812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65566" name="Text Box 35"/>
              <p:cNvSpPr txBox="1">
                <a:spLocks noChangeArrowheads="1"/>
              </p:cNvSpPr>
              <p:nvPr/>
            </p:nvSpPr>
            <p:spPr bwMode="auto">
              <a:xfrm>
                <a:off x="2401907" y="3026260"/>
                <a:ext cx="312799" cy="36987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i="0">
                    <a:solidFill>
                      <a:srgbClr val="FF0000"/>
                    </a:solidFill>
                    <a:latin typeface="Arial" pitchFamily="34" charset="0"/>
                    <a:cs typeface="Arial" pitchFamily="34" charset="0"/>
                  </a:rPr>
                  <a:t>1</a:t>
                </a:r>
              </a:p>
            </p:txBody>
          </p:sp>
          <p:sp>
            <p:nvSpPr>
              <p:cNvPr id="65567" name="Text Box 36"/>
              <p:cNvSpPr txBox="1">
                <a:spLocks noChangeArrowheads="1"/>
              </p:cNvSpPr>
              <p:nvPr/>
            </p:nvSpPr>
            <p:spPr bwMode="auto">
              <a:xfrm>
                <a:off x="2903656" y="3051660"/>
                <a:ext cx="323914" cy="3667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i="0">
                    <a:solidFill>
                      <a:srgbClr val="FF0000"/>
                    </a:solidFill>
                    <a:latin typeface="Arial" pitchFamily="34" charset="0"/>
                    <a:cs typeface="Arial" pitchFamily="34" charset="0"/>
                  </a:rPr>
                  <a:t>2</a:t>
                </a:r>
              </a:p>
            </p:txBody>
          </p:sp>
          <p:sp>
            <p:nvSpPr>
              <p:cNvPr id="65568" name="Text Box 37"/>
              <p:cNvSpPr txBox="1">
                <a:spLocks noChangeArrowheads="1"/>
              </p:cNvSpPr>
              <p:nvPr/>
            </p:nvSpPr>
            <p:spPr bwMode="auto">
              <a:xfrm>
                <a:off x="3125951" y="3710457"/>
                <a:ext cx="322326" cy="3667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i="0">
                    <a:solidFill>
                      <a:srgbClr val="FF0000"/>
                    </a:solidFill>
                    <a:latin typeface="Arial" pitchFamily="34" charset="0"/>
                    <a:cs typeface="Arial" pitchFamily="34" charset="0"/>
                  </a:rPr>
                  <a:t>3</a:t>
                </a:r>
              </a:p>
            </p:txBody>
          </p:sp>
          <p:sp>
            <p:nvSpPr>
              <p:cNvPr id="65569" name="Text Box 38"/>
              <p:cNvSpPr txBox="1">
                <a:spLocks noChangeArrowheads="1"/>
              </p:cNvSpPr>
              <p:nvPr/>
            </p:nvSpPr>
            <p:spPr bwMode="auto">
              <a:xfrm>
                <a:off x="2640079" y="3654896"/>
                <a:ext cx="323914" cy="3667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i="0">
                    <a:solidFill>
                      <a:srgbClr val="FF0000"/>
                    </a:solidFill>
                    <a:latin typeface="Arial" pitchFamily="34" charset="0"/>
                    <a:cs typeface="Arial" pitchFamily="34" charset="0"/>
                  </a:rPr>
                  <a:t>4</a:t>
                </a:r>
              </a:p>
            </p:txBody>
          </p:sp>
          <p:sp>
            <p:nvSpPr>
              <p:cNvPr id="65570" name="Text Box 39"/>
              <p:cNvSpPr txBox="1">
                <a:spLocks noChangeArrowheads="1"/>
              </p:cNvSpPr>
              <p:nvPr/>
            </p:nvSpPr>
            <p:spPr bwMode="auto">
              <a:xfrm>
                <a:off x="2070052" y="3704108"/>
                <a:ext cx="323914" cy="3667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i="0">
                    <a:solidFill>
                      <a:srgbClr val="FF0000"/>
                    </a:solidFill>
                    <a:latin typeface="Arial" pitchFamily="34" charset="0"/>
                    <a:cs typeface="Arial" pitchFamily="34" charset="0"/>
                  </a:rPr>
                  <a:t>5</a:t>
                </a:r>
              </a:p>
            </p:txBody>
          </p:sp>
          <p:sp>
            <p:nvSpPr>
              <p:cNvPr id="65571" name="Text Box 40"/>
              <p:cNvSpPr txBox="1">
                <a:spLocks noChangeArrowheads="1"/>
              </p:cNvSpPr>
              <p:nvPr/>
            </p:nvSpPr>
            <p:spPr bwMode="auto">
              <a:xfrm>
                <a:off x="2039884" y="3080234"/>
                <a:ext cx="319151" cy="36987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i="0">
                    <a:solidFill>
                      <a:srgbClr val="FF0000"/>
                    </a:solidFill>
                    <a:latin typeface="Arial" pitchFamily="34" charset="0"/>
                    <a:cs typeface="Arial" pitchFamily="34" charset="0"/>
                  </a:rPr>
                  <a:t>6</a:t>
                </a:r>
              </a:p>
            </p:txBody>
          </p:sp>
        </p:grpSp>
      </p:grpSp>
      <p:pic>
        <p:nvPicPr>
          <p:cNvPr id="65543" name="Picture 6" descr="underline_base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95288" y="962025"/>
            <a:ext cx="8228012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5: DataLink Layer</a:t>
            </a:r>
          </a:p>
        </p:txBody>
      </p:sp>
      <p:sp>
        <p:nvSpPr>
          <p:cNvPr id="4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5-</a:t>
            </a:r>
            <a:fld id="{018C52BC-C006-4761-ACA5-7A2720451B39}" type="slidenum">
              <a:rPr lang="en-US"/>
              <a:pPr/>
              <a:t>4</a:t>
            </a:fld>
            <a:endParaRPr lang="en-US"/>
          </a:p>
        </p:txBody>
      </p:sp>
      <p:sp>
        <p:nvSpPr>
          <p:cNvPr id="52941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7772400" cy="1143000"/>
          </a:xfrm>
        </p:spPr>
        <p:txBody>
          <a:bodyPr/>
          <a:lstStyle/>
          <a:p>
            <a:r>
              <a:rPr lang="en-US"/>
              <a:t>Forwarding</a:t>
            </a:r>
          </a:p>
        </p:txBody>
      </p:sp>
      <p:sp>
        <p:nvSpPr>
          <p:cNvPr id="529411" name="Text Box 3"/>
          <p:cNvSpPr txBox="1">
            <a:spLocks noChangeArrowheads="1"/>
          </p:cNvSpPr>
          <p:nvPr/>
        </p:nvSpPr>
        <p:spPr bwMode="auto">
          <a:xfrm>
            <a:off x="739775" y="5194300"/>
            <a:ext cx="7712075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n-US" sz="2400"/>
              <a:t> How do determine onto which LAN segment to forward frame?</a:t>
            </a:r>
          </a:p>
          <a:p>
            <a:pPr>
              <a:buFontTx/>
              <a:buChar char="•"/>
            </a:pPr>
            <a:r>
              <a:rPr lang="en-US" sz="2400"/>
              <a:t> Looks like a routing problem...</a:t>
            </a:r>
          </a:p>
        </p:txBody>
      </p:sp>
      <p:grpSp>
        <p:nvGrpSpPr>
          <p:cNvPr id="2" name="Group 55"/>
          <p:cNvGrpSpPr>
            <a:grpSpLocks/>
          </p:cNvGrpSpPr>
          <p:nvPr/>
        </p:nvGrpSpPr>
        <p:grpSpPr bwMode="auto">
          <a:xfrm>
            <a:off x="658813" y="1125538"/>
            <a:ext cx="7173912" cy="3313112"/>
            <a:chOff x="431" y="653"/>
            <a:chExt cx="4519" cy="2087"/>
          </a:xfrm>
        </p:grpSpPr>
        <p:sp>
          <p:nvSpPr>
            <p:cNvPr id="529415" name="Rectangle 7"/>
            <p:cNvSpPr>
              <a:spLocks noChangeArrowheads="1"/>
            </p:cNvSpPr>
            <p:nvPr/>
          </p:nvSpPr>
          <p:spPr bwMode="auto">
            <a:xfrm>
              <a:off x="2543" y="1914"/>
              <a:ext cx="224" cy="56"/>
            </a:xfrm>
            <a:prstGeom prst="rect">
              <a:avLst/>
            </a:prstGeom>
            <a:solidFill>
              <a:schemeClr val="hlink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l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graphicFrame>
          <p:nvGraphicFramePr>
            <p:cNvPr id="529416" name="Object 8"/>
            <p:cNvGraphicFramePr>
              <a:graphicFrameLocks noChangeAspect="1"/>
            </p:cNvGraphicFramePr>
            <p:nvPr/>
          </p:nvGraphicFramePr>
          <p:xfrm>
            <a:off x="771" y="2177"/>
            <a:ext cx="323" cy="282"/>
          </p:xfrm>
          <a:graphic>
            <a:graphicData uri="http://schemas.openxmlformats.org/presentationml/2006/ole">
              <p:oleObj spid="_x0000_s6146" name="Clip" r:id="rId4" imgW="1305000" imgH="1085760" progId="">
                <p:embed/>
              </p:oleObj>
            </a:graphicData>
          </a:graphic>
        </p:graphicFrame>
        <p:graphicFrame>
          <p:nvGraphicFramePr>
            <p:cNvPr id="529417" name="Object 9"/>
            <p:cNvGraphicFramePr>
              <a:graphicFrameLocks noChangeAspect="1"/>
            </p:cNvGraphicFramePr>
            <p:nvPr/>
          </p:nvGraphicFramePr>
          <p:xfrm>
            <a:off x="2866" y="2188"/>
            <a:ext cx="323" cy="282"/>
          </p:xfrm>
          <a:graphic>
            <a:graphicData uri="http://schemas.openxmlformats.org/presentationml/2006/ole">
              <p:oleObj spid="_x0000_s6147" name="Clip" r:id="rId5" imgW="1305000" imgH="1085760" progId="">
                <p:embed/>
              </p:oleObj>
            </a:graphicData>
          </a:graphic>
        </p:graphicFrame>
        <p:graphicFrame>
          <p:nvGraphicFramePr>
            <p:cNvPr id="529418" name="Object 10"/>
            <p:cNvGraphicFramePr>
              <a:graphicFrameLocks noChangeAspect="1"/>
            </p:cNvGraphicFramePr>
            <p:nvPr/>
          </p:nvGraphicFramePr>
          <p:xfrm>
            <a:off x="3496" y="2150"/>
            <a:ext cx="323" cy="282"/>
          </p:xfrm>
          <a:graphic>
            <a:graphicData uri="http://schemas.openxmlformats.org/presentationml/2006/ole">
              <p:oleObj spid="_x0000_s6148" name="Clip" r:id="rId6" imgW="1305000" imgH="1085760" progId="">
                <p:embed/>
              </p:oleObj>
            </a:graphicData>
          </a:graphic>
        </p:graphicFrame>
        <p:graphicFrame>
          <p:nvGraphicFramePr>
            <p:cNvPr id="529419" name="Object 11"/>
            <p:cNvGraphicFramePr>
              <a:graphicFrameLocks noChangeAspect="1"/>
            </p:cNvGraphicFramePr>
            <p:nvPr/>
          </p:nvGraphicFramePr>
          <p:xfrm>
            <a:off x="1282" y="2198"/>
            <a:ext cx="323" cy="282"/>
          </p:xfrm>
          <a:graphic>
            <a:graphicData uri="http://schemas.openxmlformats.org/presentationml/2006/ole">
              <p:oleObj spid="_x0000_s6149" name="Clip" r:id="rId7" imgW="1305000" imgH="1085760" progId="">
                <p:embed/>
              </p:oleObj>
            </a:graphicData>
          </a:graphic>
        </p:graphicFrame>
        <p:sp>
          <p:nvSpPr>
            <p:cNvPr id="529432" name="Rectangle 24"/>
            <p:cNvSpPr>
              <a:spLocks noChangeArrowheads="1"/>
            </p:cNvSpPr>
            <p:nvPr/>
          </p:nvSpPr>
          <p:spPr bwMode="auto">
            <a:xfrm>
              <a:off x="3969" y="1921"/>
              <a:ext cx="224" cy="56"/>
            </a:xfrm>
            <a:prstGeom prst="rect">
              <a:avLst/>
            </a:prstGeom>
            <a:solidFill>
              <a:schemeClr val="hlink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l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529433" name="Rectangle 25"/>
            <p:cNvSpPr>
              <a:spLocks noChangeArrowheads="1"/>
            </p:cNvSpPr>
            <p:nvPr/>
          </p:nvSpPr>
          <p:spPr bwMode="auto">
            <a:xfrm>
              <a:off x="1154" y="1912"/>
              <a:ext cx="224" cy="56"/>
            </a:xfrm>
            <a:prstGeom prst="rect">
              <a:avLst/>
            </a:prstGeom>
            <a:solidFill>
              <a:schemeClr val="hlink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l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graphicFrame>
          <p:nvGraphicFramePr>
            <p:cNvPr id="529434" name="Object 26"/>
            <p:cNvGraphicFramePr>
              <a:graphicFrameLocks noChangeAspect="1"/>
            </p:cNvGraphicFramePr>
            <p:nvPr/>
          </p:nvGraphicFramePr>
          <p:xfrm>
            <a:off x="2011" y="2061"/>
            <a:ext cx="323" cy="282"/>
          </p:xfrm>
          <a:graphic>
            <a:graphicData uri="http://schemas.openxmlformats.org/presentationml/2006/ole">
              <p:oleObj spid="_x0000_s6150" name="Clip" r:id="rId8" imgW="1305000" imgH="1085760" progId="">
                <p:embed/>
              </p:oleObj>
            </a:graphicData>
          </a:graphic>
        </p:graphicFrame>
        <p:graphicFrame>
          <p:nvGraphicFramePr>
            <p:cNvPr id="529435" name="Object 27"/>
            <p:cNvGraphicFramePr>
              <a:graphicFrameLocks noChangeAspect="1"/>
            </p:cNvGraphicFramePr>
            <p:nvPr/>
          </p:nvGraphicFramePr>
          <p:xfrm>
            <a:off x="2350" y="2458"/>
            <a:ext cx="323" cy="282"/>
          </p:xfrm>
          <a:graphic>
            <a:graphicData uri="http://schemas.openxmlformats.org/presentationml/2006/ole">
              <p:oleObj spid="_x0000_s6151" name="Clip" r:id="rId9" imgW="1305000" imgH="1085760" progId="">
                <p:embed/>
              </p:oleObj>
            </a:graphicData>
          </a:graphic>
        </p:graphicFrame>
        <p:graphicFrame>
          <p:nvGraphicFramePr>
            <p:cNvPr id="529436" name="Object 28"/>
            <p:cNvGraphicFramePr>
              <a:graphicFrameLocks noChangeAspect="1"/>
            </p:cNvGraphicFramePr>
            <p:nvPr/>
          </p:nvGraphicFramePr>
          <p:xfrm>
            <a:off x="4627" y="2035"/>
            <a:ext cx="323" cy="282"/>
          </p:xfrm>
          <a:graphic>
            <a:graphicData uri="http://schemas.openxmlformats.org/presentationml/2006/ole">
              <p:oleObj spid="_x0000_s6152" name="Clip" r:id="rId10" imgW="1305000" imgH="1085760" progId="">
                <p:embed/>
              </p:oleObj>
            </a:graphicData>
          </a:graphic>
        </p:graphicFrame>
        <p:graphicFrame>
          <p:nvGraphicFramePr>
            <p:cNvPr id="529437" name="Object 29"/>
            <p:cNvGraphicFramePr>
              <a:graphicFrameLocks noChangeAspect="1"/>
            </p:cNvGraphicFramePr>
            <p:nvPr/>
          </p:nvGraphicFramePr>
          <p:xfrm>
            <a:off x="4043" y="2342"/>
            <a:ext cx="323" cy="282"/>
          </p:xfrm>
          <a:graphic>
            <a:graphicData uri="http://schemas.openxmlformats.org/presentationml/2006/ole">
              <p:oleObj spid="_x0000_s6153" name="Clip" r:id="rId11" imgW="1305000" imgH="1085760" progId="">
                <p:embed/>
              </p:oleObj>
            </a:graphicData>
          </a:graphic>
        </p:graphicFrame>
        <p:graphicFrame>
          <p:nvGraphicFramePr>
            <p:cNvPr id="529438" name="Object 30"/>
            <p:cNvGraphicFramePr>
              <a:graphicFrameLocks noChangeAspect="1"/>
            </p:cNvGraphicFramePr>
            <p:nvPr/>
          </p:nvGraphicFramePr>
          <p:xfrm>
            <a:off x="431" y="1779"/>
            <a:ext cx="323" cy="282"/>
          </p:xfrm>
          <a:graphic>
            <a:graphicData uri="http://schemas.openxmlformats.org/presentationml/2006/ole">
              <p:oleObj spid="_x0000_s6154" name="Clip" r:id="rId12" imgW="1305000" imgH="1085760" progId="">
                <p:embed/>
              </p:oleObj>
            </a:graphicData>
          </a:graphic>
        </p:graphicFrame>
        <p:sp>
          <p:nvSpPr>
            <p:cNvPr id="529439" name="Line 31"/>
            <p:cNvSpPr>
              <a:spLocks noChangeShapeType="1"/>
            </p:cNvSpPr>
            <p:nvPr/>
          </p:nvSpPr>
          <p:spPr bwMode="auto">
            <a:xfrm flipH="1">
              <a:off x="722" y="1915"/>
              <a:ext cx="43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29440" name="Line 32"/>
            <p:cNvSpPr>
              <a:spLocks noChangeShapeType="1"/>
            </p:cNvSpPr>
            <p:nvPr/>
          </p:nvSpPr>
          <p:spPr bwMode="auto">
            <a:xfrm flipH="1">
              <a:off x="1022" y="1955"/>
              <a:ext cx="211" cy="2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29441" name="Line 33"/>
            <p:cNvSpPr>
              <a:spLocks noChangeShapeType="1"/>
            </p:cNvSpPr>
            <p:nvPr/>
          </p:nvSpPr>
          <p:spPr bwMode="auto">
            <a:xfrm>
              <a:off x="1347" y="1979"/>
              <a:ext cx="56" cy="2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29442" name="Line 34"/>
            <p:cNvSpPr>
              <a:spLocks noChangeShapeType="1"/>
            </p:cNvSpPr>
            <p:nvPr/>
          </p:nvSpPr>
          <p:spPr bwMode="auto">
            <a:xfrm flipH="1">
              <a:off x="2312" y="1947"/>
              <a:ext cx="268" cy="1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29444" name="Line 36"/>
            <p:cNvSpPr>
              <a:spLocks noChangeShapeType="1"/>
            </p:cNvSpPr>
            <p:nvPr/>
          </p:nvSpPr>
          <p:spPr bwMode="auto">
            <a:xfrm flipH="1">
              <a:off x="2555" y="1963"/>
              <a:ext cx="98" cy="4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29445" name="Line 37"/>
            <p:cNvSpPr>
              <a:spLocks noChangeShapeType="1"/>
            </p:cNvSpPr>
            <p:nvPr/>
          </p:nvSpPr>
          <p:spPr bwMode="auto">
            <a:xfrm>
              <a:off x="2791" y="1915"/>
              <a:ext cx="178" cy="3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29446" name="Line 38"/>
            <p:cNvSpPr>
              <a:spLocks noChangeShapeType="1"/>
            </p:cNvSpPr>
            <p:nvPr/>
          </p:nvSpPr>
          <p:spPr bwMode="auto">
            <a:xfrm flipH="1">
              <a:off x="3781" y="1979"/>
              <a:ext cx="332" cy="2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29447" name="Line 39"/>
            <p:cNvSpPr>
              <a:spLocks noChangeShapeType="1"/>
            </p:cNvSpPr>
            <p:nvPr/>
          </p:nvSpPr>
          <p:spPr bwMode="auto">
            <a:xfrm flipH="1">
              <a:off x="4170" y="1955"/>
              <a:ext cx="8" cy="3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29448" name="Line 40"/>
            <p:cNvSpPr>
              <a:spLocks noChangeShapeType="1"/>
            </p:cNvSpPr>
            <p:nvPr/>
          </p:nvSpPr>
          <p:spPr bwMode="auto">
            <a:xfrm>
              <a:off x="4267" y="1890"/>
              <a:ext cx="398" cy="2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3" name="Group 41"/>
            <p:cNvGrpSpPr>
              <a:grpSpLocks/>
            </p:cNvGrpSpPr>
            <p:nvPr/>
          </p:nvGrpSpPr>
          <p:grpSpPr bwMode="auto">
            <a:xfrm>
              <a:off x="2583" y="698"/>
              <a:ext cx="288" cy="209"/>
              <a:chOff x="620" y="1640"/>
              <a:chExt cx="288" cy="209"/>
            </a:xfrm>
          </p:grpSpPr>
          <p:sp>
            <p:nvSpPr>
              <p:cNvPr id="529450" name="Line 42"/>
              <p:cNvSpPr>
                <a:spLocks noChangeShapeType="1"/>
              </p:cNvSpPr>
              <p:nvPr/>
            </p:nvSpPr>
            <p:spPr bwMode="auto">
              <a:xfrm>
                <a:off x="908" y="1640"/>
                <a:ext cx="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29451" name="Rectangle 43"/>
              <p:cNvSpPr>
                <a:spLocks noChangeArrowheads="1"/>
              </p:cNvSpPr>
              <p:nvPr/>
            </p:nvSpPr>
            <p:spPr bwMode="auto">
              <a:xfrm>
                <a:off x="620" y="1784"/>
                <a:ext cx="267" cy="65"/>
              </a:xfrm>
              <a:prstGeom prst="rect">
                <a:avLst/>
              </a:prstGeom>
              <a:solidFill>
                <a:schemeClr val="hlink"/>
              </a:solidFill>
              <a:ln w="9525">
                <a:miter lim="800000"/>
                <a:headEnd/>
                <a:tailEnd/>
              </a:ln>
              <a:effectLst/>
              <a:scene3d>
                <a:camera prst="legacyObliqueTopRight"/>
                <a:lightRig rig="legacyFlat3" dir="l"/>
              </a:scene3d>
              <a:sp3d extrusionH="430200" prstMaterial="legacyMatte">
                <a:bevelT w="13500" h="13500" prst="angle"/>
                <a:bevelB w="13500" h="13500" prst="angle"/>
                <a:extrusionClr>
                  <a:schemeClr val="hlink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n-US"/>
              </a:p>
            </p:txBody>
          </p:sp>
          <p:grpSp>
            <p:nvGrpSpPr>
              <p:cNvPr id="4" name="Group 44"/>
              <p:cNvGrpSpPr>
                <a:grpSpLocks/>
              </p:cNvGrpSpPr>
              <p:nvPr/>
            </p:nvGrpSpPr>
            <p:grpSpPr bwMode="auto">
              <a:xfrm>
                <a:off x="764" y="1688"/>
                <a:ext cx="109" cy="91"/>
                <a:chOff x="576" y="3456"/>
                <a:chExt cx="288" cy="240"/>
              </a:xfrm>
            </p:grpSpPr>
            <p:sp>
              <p:nvSpPr>
                <p:cNvPr id="529453" name="Line 45"/>
                <p:cNvSpPr>
                  <a:spLocks noChangeShapeType="1"/>
                </p:cNvSpPr>
                <p:nvPr/>
              </p:nvSpPr>
              <p:spPr bwMode="auto">
                <a:xfrm>
                  <a:off x="624" y="3456"/>
                  <a:ext cx="192" cy="24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529454" name="Line 46"/>
                <p:cNvSpPr>
                  <a:spLocks noChangeShapeType="1"/>
                </p:cNvSpPr>
                <p:nvPr/>
              </p:nvSpPr>
              <p:spPr bwMode="auto">
                <a:xfrm flipH="1">
                  <a:off x="576" y="3456"/>
                  <a:ext cx="288" cy="24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</p:grpSp>
        <p:sp>
          <p:nvSpPr>
            <p:cNvPr id="529455" name="Line 47"/>
            <p:cNvSpPr>
              <a:spLocks noChangeShapeType="1"/>
            </p:cNvSpPr>
            <p:nvPr/>
          </p:nvSpPr>
          <p:spPr bwMode="auto">
            <a:xfrm flipH="1">
              <a:off x="1339" y="909"/>
              <a:ext cx="1290" cy="8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29456" name="Line 48"/>
            <p:cNvSpPr>
              <a:spLocks noChangeShapeType="1"/>
            </p:cNvSpPr>
            <p:nvPr/>
          </p:nvSpPr>
          <p:spPr bwMode="auto">
            <a:xfrm>
              <a:off x="2750" y="901"/>
              <a:ext cx="0" cy="9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29458" name="Line 50"/>
            <p:cNvSpPr>
              <a:spLocks noChangeShapeType="1"/>
            </p:cNvSpPr>
            <p:nvPr/>
          </p:nvSpPr>
          <p:spPr bwMode="auto">
            <a:xfrm flipH="1" flipV="1">
              <a:off x="2872" y="860"/>
              <a:ext cx="1160" cy="10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29459" name="Text Box 51"/>
            <p:cNvSpPr txBox="1">
              <a:spLocks noChangeArrowheads="1"/>
            </p:cNvSpPr>
            <p:nvPr/>
          </p:nvSpPr>
          <p:spPr bwMode="auto">
            <a:xfrm>
              <a:off x="1476" y="1749"/>
              <a:ext cx="35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/>
                <a:t>hub</a:t>
              </a:r>
            </a:p>
          </p:txBody>
        </p:sp>
        <p:sp>
          <p:nvSpPr>
            <p:cNvPr id="529460" name="Text Box 52"/>
            <p:cNvSpPr txBox="1">
              <a:spLocks noChangeArrowheads="1"/>
            </p:cNvSpPr>
            <p:nvPr/>
          </p:nvSpPr>
          <p:spPr bwMode="auto">
            <a:xfrm>
              <a:off x="2871" y="1756"/>
              <a:ext cx="35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hub</a:t>
              </a:r>
            </a:p>
          </p:txBody>
        </p:sp>
        <p:sp>
          <p:nvSpPr>
            <p:cNvPr id="529461" name="Text Box 53"/>
            <p:cNvSpPr txBox="1">
              <a:spLocks noChangeArrowheads="1"/>
            </p:cNvSpPr>
            <p:nvPr/>
          </p:nvSpPr>
          <p:spPr bwMode="auto">
            <a:xfrm>
              <a:off x="4290" y="1651"/>
              <a:ext cx="35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hub</a:t>
              </a:r>
            </a:p>
          </p:txBody>
        </p:sp>
        <p:sp>
          <p:nvSpPr>
            <p:cNvPr id="529462" name="Text Box 54"/>
            <p:cNvSpPr txBox="1">
              <a:spLocks noChangeArrowheads="1"/>
            </p:cNvSpPr>
            <p:nvPr/>
          </p:nvSpPr>
          <p:spPr bwMode="auto">
            <a:xfrm>
              <a:off x="2976" y="653"/>
              <a:ext cx="55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switch</a:t>
              </a:r>
            </a:p>
          </p:txBody>
        </p:sp>
      </p:grpSp>
      <p:sp>
        <p:nvSpPr>
          <p:cNvPr id="529464" name="Text Box 56"/>
          <p:cNvSpPr txBox="1">
            <a:spLocks noChangeArrowheads="1"/>
          </p:cNvSpPr>
          <p:nvPr/>
        </p:nvSpPr>
        <p:spPr bwMode="auto">
          <a:xfrm>
            <a:off x="3746500" y="1358900"/>
            <a:ext cx="2873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529465" name="Text Box 57"/>
          <p:cNvSpPr txBox="1">
            <a:spLocks noChangeArrowheads="1"/>
          </p:cNvSpPr>
          <p:nvPr/>
        </p:nvSpPr>
        <p:spPr bwMode="auto">
          <a:xfrm>
            <a:off x="4079875" y="1681163"/>
            <a:ext cx="323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529466" name="Text Box 58"/>
          <p:cNvSpPr txBox="1">
            <a:spLocks noChangeArrowheads="1"/>
          </p:cNvSpPr>
          <p:nvPr/>
        </p:nvSpPr>
        <p:spPr bwMode="auto">
          <a:xfrm>
            <a:off x="4545013" y="1617663"/>
            <a:ext cx="323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pitchFamily="34" charset="0"/>
                <a:ea typeface="ＭＳ Ｐゴシック" charset="-128"/>
                <a:cs typeface="Arial" pitchFamily="34" charset="0"/>
              </a:rPr>
              <a:t>Link Layer</a:t>
            </a:r>
          </a:p>
        </p:txBody>
      </p:sp>
      <p:sp>
        <p:nvSpPr>
          <p:cNvPr id="6656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5-</a:t>
            </a:r>
            <a:fld id="{9C17335F-618B-4B91-BCA9-F49426D080E1}" type="slidenum">
              <a:rPr lang="en-US"/>
              <a:pPr/>
              <a:t>5</a:t>
            </a:fld>
            <a:endParaRPr lang="en-US"/>
          </a:p>
        </p:txBody>
      </p:sp>
      <p:sp>
        <p:nvSpPr>
          <p:cNvPr id="63492" name="Rectangle 2"/>
          <p:cNvSpPr>
            <a:spLocks noGrp="1" noChangeArrowheads="1"/>
          </p:cNvSpPr>
          <p:nvPr>
            <p:ph type="title"/>
          </p:nvPr>
        </p:nvSpPr>
        <p:spPr>
          <a:xfrm>
            <a:off x="441325" y="90488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sz="3600" dirty="0">
                <a:cs typeface="+mj-cs"/>
              </a:rPr>
              <a:t>Switch </a:t>
            </a:r>
            <a:r>
              <a:rPr lang="en-US" sz="3600" dirty="0" smtClean="0">
                <a:cs typeface="+mj-cs"/>
              </a:rPr>
              <a:t>forwarding table</a:t>
            </a:r>
            <a:endParaRPr lang="en-US" sz="3600" dirty="0">
              <a:cs typeface="+mj-cs"/>
            </a:endParaRPr>
          </a:p>
        </p:txBody>
      </p:sp>
      <p:sp>
        <p:nvSpPr>
          <p:cNvPr id="665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4663" y="1398588"/>
            <a:ext cx="4878387" cy="4805362"/>
          </a:xfrm>
        </p:spPr>
        <p:txBody>
          <a:bodyPr/>
          <a:lstStyle/>
          <a:p>
            <a:pPr marL="0" indent="0">
              <a:lnSpc>
                <a:spcPts val="3000"/>
              </a:lnSpc>
              <a:buFont typeface="Wingdings" pitchFamily="2" charset="2"/>
              <a:buNone/>
            </a:pPr>
            <a:r>
              <a:rPr lang="en-US" i="1" u="sng" smtClean="0">
                <a:solidFill>
                  <a:srgbClr val="CC0000"/>
                </a:solidFill>
                <a:ea typeface="ＭＳ Ｐゴシック" charset="-128"/>
              </a:rPr>
              <a:t>Q:</a:t>
            </a:r>
            <a:r>
              <a:rPr lang="en-US" smtClean="0">
                <a:solidFill>
                  <a:srgbClr val="CC0000"/>
                </a:solidFill>
                <a:ea typeface="ＭＳ Ｐゴシック" charset="-128"/>
              </a:rPr>
              <a:t> </a:t>
            </a:r>
            <a:r>
              <a:rPr lang="en-US" smtClean="0">
                <a:ea typeface="ＭＳ Ｐゴシック" charset="-128"/>
              </a:rPr>
              <a:t>how does switch know A</a:t>
            </a:r>
            <a:r>
              <a:rPr lang="ja-JP" altLang="en-US" smtClean="0">
                <a:ea typeface="ＭＳ Ｐゴシック" charset="-128"/>
              </a:rPr>
              <a:t>’</a:t>
            </a:r>
            <a:r>
              <a:rPr lang="en-US" altLang="ja-JP" smtClean="0">
                <a:ea typeface="ＭＳ Ｐゴシック" charset="-128"/>
              </a:rPr>
              <a:t> reachable via interface 4, B</a:t>
            </a:r>
            <a:r>
              <a:rPr lang="ja-JP" altLang="en-US" smtClean="0">
                <a:ea typeface="ＭＳ Ｐゴシック" charset="-128"/>
              </a:rPr>
              <a:t>’</a:t>
            </a:r>
            <a:r>
              <a:rPr lang="en-US" altLang="ja-JP" smtClean="0">
                <a:ea typeface="ＭＳ Ｐゴシック" charset="-128"/>
              </a:rPr>
              <a:t> reachable via interface 5?</a:t>
            </a:r>
            <a:endParaRPr lang="en-US" smtClean="0">
              <a:ea typeface="ＭＳ Ｐゴシック" charset="-128"/>
            </a:endParaRPr>
          </a:p>
        </p:txBody>
      </p:sp>
      <p:grpSp>
        <p:nvGrpSpPr>
          <p:cNvPr id="2" name="Group 34"/>
          <p:cNvGrpSpPr>
            <a:grpSpLocks/>
          </p:cNvGrpSpPr>
          <p:nvPr/>
        </p:nvGrpSpPr>
        <p:grpSpPr bwMode="auto">
          <a:xfrm>
            <a:off x="5106988" y="1425575"/>
            <a:ext cx="3660775" cy="4283075"/>
            <a:chOff x="5106576" y="1425893"/>
            <a:chExt cx="3661504" cy="4282976"/>
          </a:xfrm>
        </p:grpSpPr>
        <p:sp>
          <p:nvSpPr>
            <p:cNvPr id="66570" name="Text Box 34"/>
            <p:cNvSpPr txBox="1">
              <a:spLocks noChangeArrowheads="1"/>
            </p:cNvSpPr>
            <p:nvPr/>
          </p:nvSpPr>
          <p:spPr bwMode="auto">
            <a:xfrm>
              <a:off x="5827445" y="5062772"/>
              <a:ext cx="2710402" cy="6460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latin typeface="Arial" pitchFamily="34" charset="0"/>
                  <a:cs typeface="Arial" pitchFamily="34" charset="0"/>
                </a:rPr>
                <a:t>switch with six interfaces</a:t>
              </a:r>
            </a:p>
            <a:p>
              <a:pPr algn="ctr"/>
              <a:r>
                <a:rPr lang="en-US">
                  <a:latin typeface="Arial" pitchFamily="34" charset="0"/>
                  <a:cs typeface="Arial" pitchFamily="34" charset="0"/>
                </a:rPr>
                <a:t>(</a:t>
              </a:r>
              <a:r>
                <a:rPr lang="en-US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1,2,3,4,5,6</a:t>
              </a:r>
              <a:r>
                <a:rPr lang="en-US">
                  <a:latin typeface="Arial" pitchFamily="34" charset="0"/>
                  <a:cs typeface="Arial" pitchFamily="34" charset="0"/>
                </a:rPr>
                <a:t>)</a:t>
              </a:r>
              <a:r>
                <a:rPr lang="en-US" i="0">
                  <a:latin typeface="Arial" pitchFamily="34" charset="0"/>
                  <a:cs typeface="Arial" pitchFamily="34" charset="0"/>
                </a:rPr>
                <a:t>  </a:t>
              </a:r>
            </a:p>
          </p:txBody>
        </p:sp>
        <p:grpSp>
          <p:nvGrpSpPr>
            <p:cNvPr id="3" name="Group 36"/>
            <p:cNvGrpSpPr>
              <a:grpSpLocks/>
            </p:cNvGrpSpPr>
            <p:nvPr/>
          </p:nvGrpSpPr>
          <p:grpSpPr bwMode="auto">
            <a:xfrm>
              <a:off x="5106576" y="1425893"/>
              <a:ext cx="3661504" cy="3600334"/>
              <a:chOff x="731524" y="1819788"/>
              <a:chExt cx="3661504" cy="3600334"/>
            </a:xfrm>
          </p:grpSpPr>
          <p:sp>
            <p:nvSpPr>
              <p:cNvPr id="66572" name="Text Box 23"/>
              <p:cNvSpPr txBox="1">
                <a:spLocks noChangeArrowheads="1"/>
              </p:cNvSpPr>
              <p:nvPr/>
            </p:nvSpPr>
            <p:spPr bwMode="auto">
              <a:xfrm>
                <a:off x="2655957" y="1819788"/>
                <a:ext cx="350907" cy="3667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i="0">
                    <a:latin typeface="Arial" pitchFamily="34" charset="0"/>
                    <a:cs typeface="Arial" pitchFamily="34" charset="0"/>
                  </a:rPr>
                  <a:t>A</a:t>
                </a:r>
              </a:p>
            </p:txBody>
          </p:sp>
          <p:sp>
            <p:nvSpPr>
              <p:cNvPr id="66573" name="Text Box 24"/>
              <p:cNvSpPr txBox="1">
                <a:spLocks noChangeArrowheads="1"/>
              </p:cNvSpPr>
              <p:nvPr/>
            </p:nvSpPr>
            <p:spPr bwMode="auto">
              <a:xfrm>
                <a:off x="2371738" y="5050277"/>
                <a:ext cx="371549" cy="3698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i="0">
                    <a:latin typeface="Arial" pitchFamily="34" charset="0"/>
                    <a:cs typeface="Arial" pitchFamily="34" charset="0"/>
                  </a:rPr>
                  <a:t>A</a:t>
                </a:r>
                <a:r>
                  <a:rPr lang="ja-JP" altLang="en-US" i="0">
                    <a:latin typeface="Arial" pitchFamily="34" charset="0"/>
                    <a:cs typeface="Arial" pitchFamily="34" charset="0"/>
                  </a:rPr>
                  <a:t>’</a:t>
                </a:r>
                <a:endParaRPr lang="en-US" i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6574" name="Text Box 25"/>
              <p:cNvSpPr txBox="1">
                <a:spLocks noChangeArrowheads="1"/>
              </p:cNvSpPr>
              <p:nvPr/>
            </p:nvSpPr>
            <p:spPr bwMode="auto">
              <a:xfrm>
                <a:off x="3988134" y="2419849"/>
                <a:ext cx="338205" cy="3682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i="0">
                    <a:latin typeface="Arial" pitchFamily="34" charset="0"/>
                    <a:cs typeface="Arial" pitchFamily="34" charset="0"/>
                  </a:rPr>
                  <a:t>B</a:t>
                </a:r>
              </a:p>
            </p:txBody>
          </p:sp>
          <p:sp>
            <p:nvSpPr>
              <p:cNvPr id="66575" name="Text Box 26"/>
              <p:cNvSpPr txBox="1">
                <a:spLocks noChangeArrowheads="1"/>
              </p:cNvSpPr>
              <p:nvPr/>
            </p:nvSpPr>
            <p:spPr bwMode="auto">
              <a:xfrm>
                <a:off x="995101" y="4188283"/>
                <a:ext cx="390603" cy="3682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i="0">
                    <a:latin typeface="Arial" pitchFamily="34" charset="0"/>
                    <a:cs typeface="Arial" pitchFamily="34" charset="0"/>
                  </a:rPr>
                  <a:t>B</a:t>
                </a:r>
                <a:r>
                  <a:rPr lang="ja-JP" altLang="en-US" i="0">
                    <a:latin typeface="Arial" pitchFamily="34" charset="0"/>
                    <a:cs typeface="Arial" pitchFamily="34" charset="0"/>
                  </a:rPr>
                  <a:t>’</a:t>
                </a:r>
                <a:endParaRPr lang="en-US" i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6576" name="Text Box 27"/>
              <p:cNvSpPr txBox="1">
                <a:spLocks noChangeArrowheads="1"/>
              </p:cNvSpPr>
              <p:nvPr/>
            </p:nvSpPr>
            <p:spPr bwMode="auto">
              <a:xfrm>
                <a:off x="3740435" y="4188283"/>
                <a:ext cx="350908" cy="3682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i="0">
                    <a:latin typeface="Arial" pitchFamily="34" charset="0"/>
                    <a:cs typeface="Arial" pitchFamily="34" charset="0"/>
                  </a:rPr>
                  <a:t>C</a:t>
                </a:r>
              </a:p>
            </p:txBody>
          </p:sp>
          <p:sp>
            <p:nvSpPr>
              <p:cNvPr id="66577" name="Text Box 28"/>
              <p:cNvSpPr txBox="1">
                <a:spLocks noChangeArrowheads="1"/>
              </p:cNvSpPr>
              <p:nvPr/>
            </p:nvSpPr>
            <p:spPr bwMode="auto">
              <a:xfrm>
                <a:off x="1123714" y="2465886"/>
                <a:ext cx="403305" cy="3682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i="0">
                    <a:latin typeface="Arial" pitchFamily="34" charset="0"/>
                    <a:cs typeface="Arial" pitchFamily="34" charset="0"/>
                  </a:rPr>
                  <a:t>C</a:t>
                </a:r>
                <a:r>
                  <a:rPr lang="ja-JP" altLang="en-US" i="0">
                    <a:latin typeface="Arial" pitchFamily="34" charset="0"/>
                    <a:cs typeface="Arial" pitchFamily="34" charset="0"/>
                  </a:rPr>
                  <a:t>’</a:t>
                </a:r>
                <a:endParaRPr lang="en-US" i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6578" name="Line 17"/>
              <p:cNvSpPr>
                <a:spLocks noChangeShapeType="1"/>
              </p:cNvSpPr>
              <p:nvPr/>
            </p:nvSpPr>
            <p:spPr bwMode="auto">
              <a:xfrm>
                <a:off x="1687389" y="3165957"/>
                <a:ext cx="720869" cy="29844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66579" name="Line 18"/>
              <p:cNvSpPr>
                <a:spLocks noChangeShapeType="1"/>
              </p:cNvSpPr>
              <p:nvPr/>
            </p:nvSpPr>
            <p:spPr bwMode="auto">
              <a:xfrm>
                <a:off x="2673423" y="2872277"/>
                <a:ext cx="0" cy="50481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66580" name="Line 19"/>
              <p:cNvSpPr>
                <a:spLocks noChangeShapeType="1"/>
              </p:cNvSpPr>
              <p:nvPr/>
            </p:nvSpPr>
            <p:spPr bwMode="auto">
              <a:xfrm flipH="1">
                <a:off x="2863961" y="2996099"/>
                <a:ext cx="892353" cy="4841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66581" name="Line 20"/>
              <p:cNvSpPr>
                <a:spLocks noChangeShapeType="1"/>
              </p:cNvSpPr>
              <p:nvPr/>
            </p:nvSpPr>
            <p:spPr bwMode="auto">
              <a:xfrm flipV="1">
                <a:off x="2673423" y="3605685"/>
                <a:ext cx="12703" cy="7095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grpSp>
            <p:nvGrpSpPr>
              <p:cNvPr id="4" name="Group 47"/>
              <p:cNvGrpSpPr>
                <a:grpSpLocks/>
              </p:cNvGrpSpPr>
              <p:nvPr/>
            </p:nvGrpSpPr>
            <p:grpSpPr bwMode="auto">
              <a:xfrm>
                <a:off x="747936" y="2733042"/>
                <a:ext cx="914403" cy="690308"/>
                <a:chOff x="1046480" y="3962400"/>
                <a:chExt cx="1026163" cy="761428"/>
              </a:xfrm>
            </p:grpSpPr>
            <p:sp>
              <p:nvSpPr>
                <p:cNvPr id="82" name="Rectangle 48"/>
                <p:cNvSpPr>
                  <a:spLocks noChangeArrowheads="1"/>
                </p:cNvSpPr>
                <p:nvPr/>
              </p:nvSpPr>
              <p:spPr bwMode="auto">
                <a:xfrm rot="-5400000">
                  <a:off x="1893247" y="4299441"/>
                  <a:ext cx="110313" cy="247682"/>
                </a:xfrm>
                <a:prstGeom prst="rect">
                  <a:avLst/>
                </a:prstGeom>
                <a:gradFill rotWithShape="1">
                  <a:gsLst>
                    <a:gs pos="0">
                      <a:srgbClr val="008000"/>
                    </a:gs>
                    <a:gs pos="50000">
                      <a:schemeClr val="bg1"/>
                    </a:gs>
                    <a:gs pos="100000">
                      <a:srgbClr val="008000"/>
                    </a:gs>
                  </a:gsLst>
                  <a:lin ang="0" scaled="1"/>
                </a:gradFill>
                <a:ln w="9525">
                  <a:solidFill>
                    <a:srgbClr val="00800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pitchFamily="34" charset="0"/>
                    <a:ea typeface="+mn-ea"/>
                    <a:cs typeface="Arial" pitchFamily="34" charset="0"/>
                  </a:endParaRPr>
                </a:p>
              </p:txBody>
            </p:sp>
            <p:grpSp>
              <p:nvGrpSpPr>
                <p:cNvPr id="5" name="Group 49"/>
                <p:cNvGrpSpPr>
                  <a:grpSpLocks/>
                </p:cNvGrpSpPr>
                <p:nvPr/>
              </p:nvGrpSpPr>
              <p:grpSpPr bwMode="auto">
                <a:xfrm>
                  <a:off x="1046480" y="3962400"/>
                  <a:ext cx="936071" cy="761428"/>
                  <a:chOff x="-44" y="1473"/>
                  <a:chExt cx="981" cy="1105"/>
                </a:xfrm>
              </p:grpSpPr>
              <p:pic>
                <p:nvPicPr>
                  <p:cNvPr id="66618" name="Picture 50" descr="desktop_computer_stylized_medium"/>
                  <p:cNvPicPr>
                    <a:picLocks noChangeAspect="1" noChangeArrowheads="1"/>
                  </p:cNvPicPr>
                  <p:nvPr/>
                </p:nvPicPr>
                <p:blipFill>
                  <a:blip r:embed="rId3"/>
                  <a:srcRect/>
                  <a:stretch>
                    <a:fillRect/>
                  </a:stretch>
                </p:blipFill>
                <p:spPr bwMode="auto">
                  <a:xfrm flipH="1">
                    <a:off x="-44" y="1473"/>
                    <a:ext cx="981" cy="1105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sp>
                <p:nvSpPr>
                  <p:cNvPr id="66619" name="Freeform 51"/>
                  <p:cNvSpPr>
                    <a:spLocks/>
                  </p:cNvSpPr>
                  <p:nvPr/>
                </p:nvSpPr>
                <p:spPr bwMode="auto">
                  <a:xfrm flipH="1">
                    <a:off x="374" y="1579"/>
                    <a:ext cx="477" cy="506"/>
                  </a:xfrm>
                  <a:custGeom>
                    <a:avLst/>
                    <a:gdLst>
                      <a:gd name="T0" fmla="*/ 0 w 356"/>
                      <a:gd name="T1" fmla="*/ 0 h 368"/>
                      <a:gd name="T2" fmla="*/ 1736 w 356"/>
                      <a:gd name="T3" fmla="*/ 95 h 368"/>
                      <a:gd name="T4" fmla="*/ 2059 w 356"/>
                      <a:gd name="T5" fmla="*/ 1990 h 368"/>
                      <a:gd name="T6" fmla="*/ 454 w 356"/>
                      <a:gd name="T7" fmla="*/ 2489 h 368"/>
                      <a:gd name="T8" fmla="*/ 0 w 356"/>
                      <a:gd name="T9" fmla="*/ 0 h 3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56"/>
                      <a:gd name="T16" fmla="*/ 0 h 368"/>
                      <a:gd name="T17" fmla="*/ 356 w 356"/>
                      <a:gd name="T18" fmla="*/ 368 h 36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56" h="368">
                        <a:moveTo>
                          <a:pt x="0" y="0"/>
                        </a:moveTo>
                        <a:lnTo>
                          <a:pt x="300" y="14"/>
                        </a:lnTo>
                        <a:lnTo>
                          <a:pt x="356" y="294"/>
                        </a:lnTo>
                        <a:lnTo>
                          <a:pt x="78" y="3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0099"/>
                      </a:gs>
                      <a:gs pos="100000">
                        <a:schemeClr val="bg1"/>
                      </a:gs>
                    </a:gsLst>
                    <a:lin ang="2700000" scaled="1"/>
                  </a:gra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6" name="Group 48"/>
              <p:cNvGrpSpPr>
                <a:grpSpLocks/>
              </p:cNvGrpSpPr>
              <p:nvPr/>
            </p:nvGrpSpPr>
            <p:grpSpPr bwMode="auto">
              <a:xfrm>
                <a:off x="3539588" y="2669737"/>
                <a:ext cx="853440" cy="741680"/>
                <a:chOff x="7179310" y="4033520"/>
                <a:chExt cx="1009650" cy="855028"/>
              </a:xfrm>
            </p:grpSpPr>
            <p:grpSp>
              <p:nvGrpSpPr>
                <p:cNvPr id="7" name="Group 44"/>
                <p:cNvGrpSpPr>
                  <a:grpSpLocks/>
                </p:cNvGrpSpPr>
                <p:nvPr/>
              </p:nvGrpSpPr>
              <p:grpSpPr bwMode="auto">
                <a:xfrm>
                  <a:off x="7179310" y="4033520"/>
                  <a:ext cx="1009650" cy="855028"/>
                  <a:chOff x="-44" y="1473"/>
                  <a:chExt cx="981" cy="1105"/>
                </a:xfrm>
              </p:grpSpPr>
              <p:pic>
                <p:nvPicPr>
                  <p:cNvPr id="66614" name="Picture 45" descr="desktop_computer_stylized_medium"/>
                  <p:cNvPicPr>
                    <a:picLocks noChangeAspect="1" noChangeArrowheads="1"/>
                  </p:cNvPicPr>
                  <p:nvPr/>
                </p:nvPicPr>
                <p:blipFill>
                  <a:blip r:embed="rId4"/>
                  <a:srcRect/>
                  <a:stretch>
                    <a:fillRect/>
                  </a:stretch>
                </p:blipFill>
                <p:spPr bwMode="auto">
                  <a:xfrm flipH="1">
                    <a:off x="-44" y="1473"/>
                    <a:ext cx="981" cy="1105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sp>
                <p:nvSpPr>
                  <p:cNvPr id="66615" name="Freeform 46"/>
                  <p:cNvSpPr>
                    <a:spLocks/>
                  </p:cNvSpPr>
                  <p:nvPr/>
                </p:nvSpPr>
                <p:spPr bwMode="auto">
                  <a:xfrm flipH="1">
                    <a:off x="374" y="1579"/>
                    <a:ext cx="477" cy="506"/>
                  </a:xfrm>
                  <a:custGeom>
                    <a:avLst/>
                    <a:gdLst>
                      <a:gd name="T0" fmla="*/ 0 w 356"/>
                      <a:gd name="T1" fmla="*/ 0 h 368"/>
                      <a:gd name="T2" fmla="*/ 1736 w 356"/>
                      <a:gd name="T3" fmla="*/ 95 h 368"/>
                      <a:gd name="T4" fmla="*/ 2059 w 356"/>
                      <a:gd name="T5" fmla="*/ 1990 h 368"/>
                      <a:gd name="T6" fmla="*/ 454 w 356"/>
                      <a:gd name="T7" fmla="*/ 2489 h 368"/>
                      <a:gd name="T8" fmla="*/ 0 w 356"/>
                      <a:gd name="T9" fmla="*/ 0 h 3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56"/>
                      <a:gd name="T16" fmla="*/ 0 h 368"/>
                      <a:gd name="T17" fmla="*/ 356 w 356"/>
                      <a:gd name="T18" fmla="*/ 368 h 36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56" h="368">
                        <a:moveTo>
                          <a:pt x="0" y="0"/>
                        </a:moveTo>
                        <a:lnTo>
                          <a:pt x="300" y="14"/>
                        </a:lnTo>
                        <a:lnTo>
                          <a:pt x="356" y="294"/>
                        </a:lnTo>
                        <a:lnTo>
                          <a:pt x="78" y="3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0099"/>
                      </a:gs>
                      <a:gs pos="100000">
                        <a:schemeClr val="bg1"/>
                      </a:gs>
                    </a:gsLst>
                    <a:lin ang="2700000" scaled="1"/>
                  </a:gra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79" name="Rectangle 43"/>
                <p:cNvSpPr>
                  <a:spLocks noChangeArrowheads="1"/>
                </p:cNvSpPr>
                <p:nvPr/>
              </p:nvSpPr>
              <p:spPr bwMode="auto">
                <a:xfrm rot="-5400000">
                  <a:off x="7440190" y="4309334"/>
                  <a:ext cx="126274" cy="195358"/>
                </a:xfrm>
                <a:prstGeom prst="rect">
                  <a:avLst/>
                </a:prstGeom>
                <a:gradFill rotWithShape="1">
                  <a:gsLst>
                    <a:gs pos="0">
                      <a:srgbClr val="008000"/>
                    </a:gs>
                    <a:gs pos="50000">
                      <a:schemeClr val="bg1"/>
                    </a:gs>
                    <a:gs pos="100000">
                      <a:srgbClr val="008000"/>
                    </a:gs>
                  </a:gsLst>
                  <a:lin ang="0" scaled="1"/>
                </a:gradFill>
                <a:ln w="9525">
                  <a:solidFill>
                    <a:srgbClr val="00800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pitchFamily="34" charset="0"/>
                    <a:ea typeface="+mn-ea"/>
                    <a:cs typeface="Arial" pitchFamily="34" charset="0"/>
                  </a:endParaRPr>
                </a:p>
              </p:txBody>
            </p:sp>
          </p:grpSp>
          <p:sp>
            <p:nvSpPr>
              <p:cNvPr id="50" name="Rectangle 43"/>
              <p:cNvSpPr>
                <a:spLocks noChangeArrowheads="1"/>
              </p:cNvSpPr>
              <p:nvPr/>
            </p:nvSpPr>
            <p:spPr bwMode="auto">
              <a:xfrm>
                <a:off x="2614674" y="2705593"/>
                <a:ext cx="109559" cy="165096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pitchFamily="34" charset="0"/>
                  <a:ea typeface="+mn-ea"/>
                  <a:cs typeface="Arial" pitchFamily="34" charset="0"/>
                </a:endParaRPr>
              </a:p>
            </p:txBody>
          </p:sp>
          <p:grpSp>
            <p:nvGrpSpPr>
              <p:cNvPr id="8" name="Group 44"/>
              <p:cNvGrpSpPr>
                <a:grpSpLocks/>
              </p:cNvGrpSpPr>
              <p:nvPr/>
            </p:nvGrpSpPr>
            <p:grpSpPr bwMode="auto">
              <a:xfrm>
                <a:off x="2233637" y="2138292"/>
                <a:ext cx="853440" cy="741680"/>
                <a:chOff x="-44" y="1473"/>
                <a:chExt cx="981" cy="1105"/>
              </a:xfrm>
            </p:grpSpPr>
            <p:pic>
              <p:nvPicPr>
                <p:cNvPr id="66610" name="Picture 45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4"/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66611" name="Freeform 46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6"/>
                    <a:gd name="T16" fmla="*/ 0 h 368"/>
                    <a:gd name="T17" fmla="*/ 356 w 356"/>
                    <a:gd name="T18" fmla="*/ 368 h 36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9" name="Group 51"/>
              <p:cNvGrpSpPr>
                <a:grpSpLocks/>
              </p:cNvGrpSpPr>
              <p:nvPr/>
            </p:nvGrpSpPr>
            <p:grpSpPr bwMode="auto">
              <a:xfrm>
                <a:off x="2060917" y="4279843"/>
                <a:ext cx="853440" cy="835329"/>
                <a:chOff x="8077200" y="3320111"/>
                <a:chExt cx="853440" cy="835329"/>
              </a:xfrm>
            </p:grpSpPr>
            <p:sp>
              <p:nvSpPr>
                <p:cNvPr id="72" name="Rectangle 43"/>
                <p:cNvSpPr>
                  <a:spLocks noChangeArrowheads="1"/>
                </p:cNvSpPr>
                <p:nvPr/>
              </p:nvSpPr>
              <p:spPr bwMode="auto">
                <a:xfrm>
                  <a:off x="8630957" y="3320624"/>
                  <a:ext cx="111147" cy="165096"/>
                </a:xfrm>
                <a:prstGeom prst="rect">
                  <a:avLst/>
                </a:prstGeom>
                <a:gradFill rotWithShape="1">
                  <a:gsLst>
                    <a:gs pos="0">
                      <a:srgbClr val="008000"/>
                    </a:gs>
                    <a:gs pos="50000">
                      <a:schemeClr val="bg1"/>
                    </a:gs>
                    <a:gs pos="100000">
                      <a:srgbClr val="008000"/>
                    </a:gs>
                  </a:gsLst>
                  <a:lin ang="0" scaled="1"/>
                </a:gradFill>
                <a:ln w="9525">
                  <a:solidFill>
                    <a:srgbClr val="00800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pitchFamily="34" charset="0"/>
                    <a:ea typeface="+mn-ea"/>
                    <a:cs typeface="Arial" pitchFamily="34" charset="0"/>
                  </a:endParaRPr>
                </a:p>
              </p:txBody>
            </p:sp>
            <p:grpSp>
              <p:nvGrpSpPr>
                <p:cNvPr id="10" name="Group 44"/>
                <p:cNvGrpSpPr>
                  <a:grpSpLocks/>
                </p:cNvGrpSpPr>
                <p:nvPr/>
              </p:nvGrpSpPr>
              <p:grpSpPr bwMode="auto">
                <a:xfrm>
                  <a:off x="8077200" y="3413760"/>
                  <a:ext cx="853440" cy="741680"/>
                  <a:chOff x="-44" y="1473"/>
                  <a:chExt cx="981" cy="1105"/>
                </a:xfrm>
              </p:grpSpPr>
              <p:pic>
                <p:nvPicPr>
                  <p:cNvPr id="66608" name="Picture 45" descr="desktop_computer_stylized_medium"/>
                  <p:cNvPicPr>
                    <a:picLocks noChangeAspect="1" noChangeArrowheads="1"/>
                  </p:cNvPicPr>
                  <p:nvPr/>
                </p:nvPicPr>
                <p:blipFill>
                  <a:blip r:embed="rId4"/>
                  <a:srcRect/>
                  <a:stretch>
                    <a:fillRect/>
                  </a:stretch>
                </p:blipFill>
                <p:spPr bwMode="auto">
                  <a:xfrm flipH="1">
                    <a:off x="-44" y="1473"/>
                    <a:ext cx="981" cy="1105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sp>
                <p:nvSpPr>
                  <p:cNvPr id="66609" name="Freeform 46"/>
                  <p:cNvSpPr>
                    <a:spLocks/>
                  </p:cNvSpPr>
                  <p:nvPr/>
                </p:nvSpPr>
                <p:spPr bwMode="auto">
                  <a:xfrm flipH="1">
                    <a:off x="374" y="1579"/>
                    <a:ext cx="477" cy="506"/>
                  </a:xfrm>
                  <a:custGeom>
                    <a:avLst/>
                    <a:gdLst>
                      <a:gd name="T0" fmla="*/ 0 w 356"/>
                      <a:gd name="T1" fmla="*/ 0 h 368"/>
                      <a:gd name="T2" fmla="*/ 1736 w 356"/>
                      <a:gd name="T3" fmla="*/ 95 h 368"/>
                      <a:gd name="T4" fmla="*/ 2059 w 356"/>
                      <a:gd name="T5" fmla="*/ 1990 h 368"/>
                      <a:gd name="T6" fmla="*/ 454 w 356"/>
                      <a:gd name="T7" fmla="*/ 2489 h 368"/>
                      <a:gd name="T8" fmla="*/ 0 w 356"/>
                      <a:gd name="T9" fmla="*/ 0 h 3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56"/>
                      <a:gd name="T16" fmla="*/ 0 h 368"/>
                      <a:gd name="T17" fmla="*/ 356 w 356"/>
                      <a:gd name="T18" fmla="*/ 368 h 36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56" h="368">
                        <a:moveTo>
                          <a:pt x="0" y="0"/>
                        </a:moveTo>
                        <a:lnTo>
                          <a:pt x="300" y="14"/>
                        </a:lnTo>
                        <a:lnTo>
                          <a:pt x="356" y="294"/>
                        </a:lnTo>
                        <a:lnTo>
                          <a:pt x="78" y="3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0099"/>
                      </a:gs>
                      <a:gs pos="100000">
                        <a:schemeClr val="bg1"/>
                      </a:gs>
                    </a:gsLst>
                    <a:lin ang="2700000" scaled="1"/>
                  </a:gra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</p:grpSp>
          </p:grpSp>
          <p:pic>
            <p:nvPicPr>
              <p:cNvPr id="66587" name="Picture 3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2374913" y="3316766"/>
                <a:ext cx="603370" cy="3413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grpSp>
            <p:nvGrpSpPr>
              <p:cNvPr id="11" name="Group 53"/>
              <p:cNvGrpSpPr>
                <a:grpSpLocks/>
              </p:cNvGrpSpPr>
              <p:nvPr/>
            </p:nvGrpSpPr>
            <p:grpSpPr bwMode="auto">
              <a:xfrm>
                <a:off x="731524" y="3616962"/>
                <a:ext cx="914403" cy="690308"/>
                <a:chOff x="1046480" y="3962400"/>
                <a:chExt cx="1026163" cy="761428"/>
              </a:xfrm>
            </p:grpSpPr>
            <p:sp>
              <p:nvSpPr>
                <p:cNvPr id="68" name="Rectangle 48"/>
                <p:cNvSpPr>
                  <a:spLocks noChangeArrowheads="1"/>
                </p:cNvSpPr>
                <p:nvPr/>
              </p:nvSpPr>
              <p:spPr bwMode="auto">
                <a:xfrm rot="-5400000">
                  <a:off x="1893846" y="4299769"/>
                  <a:ext cx="110314" cy="247682"/>
                </a:xfrm>
                <a:prstGeom prst="rect">
                  <a:avLst/>
                </a:prstGeom>
                <a:gradFill rotWithShape="1">
                  <a:gsLst>
                    <a:gs pos="0">
                      <a:srgbClr val="008000"/>
                    </a:gs>
                    <a:gs pos="50000">
                      <a:schemeClr val="bg1"/>
                    </a:gs>
                    <a:gs pos="100000">
                      <a:srgbClr val="008000"/>
                    </a:gs>
                  </a:gsLst>
                  <a:lin ang="0" scaled="1"/>
                </a:gradFill>
                <a:ln w="9525">
                  <a:solidFill>
                    <a:srgbClr val="00800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pitchFamily="34" charset="0"/>
                    <a:ea typeface="+mn-ea"/>
                    <a:cs typeface="Arial" pitchFamily="34" charset="0"/>
                  </a:endParaRPr>
                </a:p>
              </p:txBody>
            </p:sp>
            <p:grpSp>
              <p:nvGrpSpPr>
                <p:cNvPr id="12" name="Group 49"/>
                <p:cNvGrpSpPr>
                  <a:grpSpLocks/>
                </p:cNvGrpSpPr>
                <p:nvPr/>
              </p:nvGrpSpPr>
              <p:grpSpPr bwMode="auto">
                <a:xfrm>
                  <a:off x="1046480" y="3962400"/>
                  <a:ext cx="936071" cy="761428"/>
                  <a:chOff x="-44" y="1473"/>
                  <a:chExt cx="981" cy="1105"/>
                </a:xfrm>
              </p:grpSpPr>
              <p:pic>
                <p:nvPicPr>
                  <p:cNvPr id="66604" name="Picture 50" descr="desktop_computer_stylized_medium"/>
                  <p:cNvPicPr>
                    <a:picLocks noChangeAspect="1" noChangeArrowheads="1"/>
                  </p:cNvPicPr>
                  <p:nvPr/>
                </p:nvPicPr>
                <p:blipFill>
                  <a:blip r:embed="rId3"/>
                  <a:srcRect/>
                  <a:stretch>
                    <a:fillRect/>
                  </a:stretch>
                </p:blipFill>
                <p:spPr bwMode="auto">
                  <a:xfrm flipH="1">
                    <a:off x="-44" y="1473"/>
                    <a:ext cx="981" cy="1105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sp>
                <p:nvSpPr>
                  <p:cNvPr id="66605" name="Freeform 51"/>
                  <p:cNvSpPr>
                    <a:spLocks/>
                  </p:cNvSpPr>
                  <p:nvPr/>
                </p:nvSpPr>
                <p:spPr bwMode="auto">
                  <a:xfrm flipH="1">
                    <a:off x="374" y="1579"/>
                    <a:ext cx="477" cy="506"/>
                  </a:xfrm>
                  <a:custGeom>
                    <a:avLst/>
                    <a:gdLst>
                      <a:gd name="T0" fmla="*/ 0 w 356"/>
                      <a:gd name="T1" fmla="*/ 0 h 368"/>
                      <a:gd name="T2" fmla="*/ 1736 w 356"/>
                      <a:gd name="T3" fmla="*/ 95 h 368"/>
                      <a:gd name="T4" fmla="*/ 2059 w 356"/>
                      <a:gd name="T5" fmla="*/ 1990 h 368"/>
                      <a:gd name="T6" fmla="*/ 454 w 356"/>
                      <a:gd name="T7" fmla="*/ 2489 h 368"/>
                      <a:gd name="T8" fmla="*/ 0 w 356"/>
                      <a:gd name="T9" fmla="*/ 0 h 3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56"/>
                      <a:gd name="T16" fmla="*/ 0 h 368"/>
                      <a:gd name="T17" fmla="*/ 356 w 356"/>
                      <a:gd name="T18" fmla="*/ 368 h 36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56" h="368">
                        <a:moveTo>
                          <a:pt x="0" y="0"/>
                        </a:moveTo>
                        <a:lnTo>
                          <a:pt x="300" y="14"/>
                        </a:lnTo>
                        <a:lnTo>
                          <a:pt x="356" y="294"/>
                        </a:lnTo>
                        <a:lnTo>
                          <a:pt x="78" y="3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0099"/>
                      </a:gs>
                      <a:gs pos="100000">
                        <a:schemeClr val="bg1"/>
                      </a:gs>
                    </a:gsLst>
                    <a:lin ang="2700000" scaled="1"/>
                  </a:gra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3" name="Group 54"/>
              <p:cNvGrpSpPr>
                <a:grpSpLocks/>
              </p:cNvGrpSpPr>
              <p:nvPr/>
            </p:nvGrpSpPr>
            <p:grpSpPr bwMode="auto">
              <a:xfrm>
                <a:off x="3410634" y="3567725"/>
                <a:ext cx="853440" cy="741680"/>
                <a:chOff x="7179310" y="4033520"/>
                <a:chExt cx="1009650" cy="855028"/>
              </a:xfrm>
            </p:grpSpPr>
            <p:grpSp>
              <p:nvGrpSpPr>
                <p:cNvPr id="14" name="Group 44"/>
                <p:cNvGrpSpPr>
                  <a:grpSpLocks/>
                </p:cNvGrpSpPr>
                <p:nvPr/>
              </p:nvGrpSpPr>
              <p:grpSpPr bwMode="auto">
                <a:xfrm>
                  <a:off x="7179310" y="4033520"/>
                  <a:ext cx="1009650" cy="855028"/>
                  <a:chOff x="-44" y="1473"/>
                  <a:chExt cx="981" cy="1105"/>
                </a:xfrm>
              </p:grpSpPr>
              <p:pic>
                <p:nvPicPr>
                  <p:cNvPr id="66600" name="Picture 45" descr="desktop_computer_stylized_medium"/>
                  <p:cNvPicPr>
                    <a:picLocks noChangeAspect="1" noChangeArrowheads="1"/>
                  </p:cNvPicPr>
                  <p:nvPr/>
                </p:nvPicPr>
                <p:blipFill>
                  <a:blip r:embed="rId4"/>
                  <a:srcRect/>
                  <a:stretch>
                    <a:fillRect/>
                  </a:stretch>
                </p:blipFill>
                <p:spPr bwMode="auto">
                  <a:xfrm flipH="1">
                    <a:off x="-44" y="1473"/>
                    <a:ext cx="981" cy="1105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sp>
                <p:nvSpPr>
                  <p:cNvPr id="66601" name="Freeform 46"/>
                  <p:cNvSpPr>
                    <a:spLocks/>
                  </p:cNvSpPr>
                  <p:nvPr/>
                </p:nvSpPr>
                <p:spPr bwMode="auto">
                  <a:xfrm flipH="1">
                    <a:off x="374" y="1579"/>
                    <a:ext cx="477" cy="506"/>
                  </a:xfrm>
                  <a:custGeom>
                    <a:avLst/>
                    <a:gdLst>
                      <a:gd name="T0" fmla="*/ 0 w 356"/>
                      <a:gd name="T1" fmla="*/ 0 h 368"/>
                      <a:gd name="T2" fmla="*/ 1736 w 356"/>
                      <a:gd name="T3" fmla="*/ 95 h 368"/>
                      <a:gd name="T4" fmla="*/ 2059 w 356"/>
                      <a:gd name="T5" fmla="*/ 1990 h 368"/>
                      <a:gd name="T6" fmla="*/ 454 w 356"/>
                      <a:gd name="T7" fmla="*/ 2489 h 368"/>
                      <a:gd name="T8" fmla="*/ 0 w 356"/>
                      <a:gd name="T9" fmla="*/ 0 h 3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56"/>
                      <a:gd name="T16" fmla="*/ 0 h 368"/>
                      <a:gd name="T17" fmla="*/ 356 w 356"/>
                      <a:gd name="T18" fmla="*/ 368 h 36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56" h="368">
                        <a:moveTo>
                          <a:pt x="0" y="0"/>
                        </a:moveTo>
                        <a:lnTo>
                          <a:pt x="300" y="14"/>
                        </a:lnTo>
                        <a:lnTo>
                          <a:pt x="356" y="294"/>
                        </a:lnTo>
                        <a:lnTo>
                          <a:pt x="78" y="3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0099"/>
                      </a:gs>
                      <a:gs pos="100000">
                        <a:schemeClr val="bg1"/>
                      </a:gs>
                    </a:gsLst>
                    <a:lin ang="2700000" scaled="1"/>
                  </a:gra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65" name="Rectangle 43"/>
                <p:cNvSpPr>
                  <a:spLocks noChangeArrowheads="1"/>
                </p:cNvSpPr>
                <p:nvPr/>
              </p:nvSpPr>
              <p:spPr bwMode="auto">
                <a:xfrm rot="-5400000">
                  <a:off x="7438739" y="4308075"/>
                  <a:ext cx="128105" cy="197237"/>
                </a:xfrm>
                <a:prstGeom prst="rect">
                  <a:avLst/>
                </a:prstGeom>
                <a:gradFill rotWithShape="1">
                  <a:gsLst>
                    <a:gs pos="0">
                      <a:srgbClr val="008000"/>
                    </a:gs>
                    <a:gs pos="50000">
                      <a:schemeClr val="bg1"/>
                    </a:gs>
                    <a:gs pos="100000">
                      <a:srgbClr val="008000"/>
                    </a:gs>
                  </a:gsLst>
                  <a:lin ang="0" scaled="1"/>
                </a:gradFill>
                <a:ln w="9525">
                  <a:solidFill>
                    <a:srgbClr val="00800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pitchFamily="34" charset="0"/>
                    <a:ea typeface="+mn-ea"/>
                    <a:cs typeface="Arial" pitchFamily="34" charset="0"/>
                  </a:endParaRPr>
                </a:p>
              </p:txBody>
            </p:sp>
          </p:grpSp>
          <p:sp>
            <p:nvSpPr>
              <p:cNvPr id="66590" name="Line 17"/>
              <p:cNvSpPr>
                <a:spLocks noChangeShapeType="1"/>
              </p:cNvSpPr>
              <p:nvPr/>
            </p:nvSpPr>
            <p:spPr bwMode="auto">
              <a:xfrm flipV="1">
                <a:off x="1660396" y="3600922"/>
                <a:ext cx="744686" cy="4508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66591" name="Line 19"/>
              <p:cNvSpPr>
                <a:spLocks noChangeShapeType="1"/>
              </p:cNvSpPr>
              <p:nvPr/>
            </p:nvSpPr>
            <p:spPr bwMode="auto">
              <a:xfrm flipH="1" flipV="1">
                <a:off x="2968756" y="3545361"/>
                <a:ext cx="646242" cy="33812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66592" name="Text Box 35"/>
              <p:cNvSpPr txBox="1">
                <a:spLocks noChangeArrowheads="1"/>
              </p:cNvSpPr>
              <p:nvPr/>
            </p:nvSpPr>
            <p:spPr bwMode="auto">
              <a:xfrm>
                <a:off x="2401907" y="3026260"/>
                <a:ext cx="312799" cy="36987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i="0">
                    <a:solidFill>
                      <a:srgbClr val="FF0000"/>
                    </a:solidFill>
                    <a:latin typeface="Arial" pitchFamily="34" charset="0"/>
                    <a:cs typeface="Arial" pitchFamily="34" charset="0"/>
                  </a:rPr>
                  <a:t>1</a:t>
                </a:r>
              </a:p>
            </p:txBody>
          </p:sp>
          <p:sp>
            <p:nvSpPr>
              <p:cNvPr id="66593" name="Text Box 36"/>
              <p:cNvSpPr txBox="1">
                <a:spLocks noChangeArrowheads="1"/>
              </p:cNvSpPr>
              <p:nvPr/>
            </p:nvSpPr>
            <p:spPr bwMode="auto">
              <a:xfrm>
                <a:off x="2903656" y="3051660"/>
                <a:ext cx="323914" cy="3667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i="0">
                    <a:solidFill>
                      <a:srgbClr val="FF0000"/>
                    </a:solidFill>
                    <a:latin typeface="Arial" pitchFamily="34" charset="0"/>
                    <a:cs typeface="Arial" pitchFamily="34" charset="0"/>
                  </a:rPr>
                  <a:t>2</a:t>
                </a:r>
              </a:p>
            </p:txBody>
          </p:sp>
          <p:sp>
            <p:nvSpPr>
              <p:cNvPr id="66594" name="Text Box 37"/>
              <p:cNvSpPr txBox="1">
                <a:spLocks noChangeArrowheads="1"/>
              </p:cNvSpPr>
              <p:nvPr/>
            </p:nvSpPr>
            <p:spPr bwMode="auto">
              <a:xfrm>
                <a:off x="3125951" y="3710457"/>
                <a:ext cx="322326" cy="3667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i="0">
                    <a:solidFill>
                      <a:srgbClr val="FF0000"/>
                    </a:solidFill>
                    <a:latin typeface="Arial" pitchFamily="34" charset="0"/>
                    <a:cs typeface="Arial" pitchFamily="34" charset="0"/>
                  </a:rPr>
                  <a:t>3</a:t>
                </a:r>
              </a:p>
            </p:txBody>
          </p:sp>
          <p:sp>
            <p:nvSpPr>
              <p:cNvPr id="66595" name="Text Box 38"/>
              <p:cNvSpPr txBox="1">
                <a:spLocks noChangeArrowheads="1"/>
              </p:cNvSpPr>
              <p:nvPr/>
            </p:nvSpPr>
            <p:spPr bwMode="auto">
              <a:xfrm>
                <a:off x="2640079" y="3654896"/>
                <a:ext cx="323914" cy="3667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i="0">
                    <a:solidFill>
                      <a:srgbClr val="FF0000"/>
                    </a:solidFill>
                    <a:latin typeface="Arial" pitchFamily="34" charset="0"/>
                    <a:cs typeface="Arial" pitchFamily="34" charset="0"/>
                  </a:rPr>
                  <a:t>4</a:t>
                </a:r>
              </a:p>
            </p:txBody>
          </p:sp>
          <p:sp>
            <p:nvSpPr>
              <p:cNvPr id="66596" name="Text Box 39"/>
              <p:cNvSpPr txBox="1">
                <a:spLocks noChangeArrowheads="1"/>
              </p:cNvSpPr>
              <p:nvPr/>
            </p:nvSpPr>
            <p:spPr bwMode="auto">
              <a:xfrm>
                <a:off x="2070052" y="3704108"/>
                <a:ext cx="323914" cy="3667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i="0">
                    <a:solidFill>
                      <a:srgbClr val="FF0000"/>
                    </a:solidFill>
                    <a:latin typeface="Arial" pitchFamily="34" charset="0"/>
                    <a:cs typeface="Arial" pitchFamily="34" charset="0"/>
                  </a:rPr>
                  <a:t>5</a:t>
                </a:r>
              </a:p>
            </p:txBody>
          </p:sp>
          <p:sp>
            <p:nvSpPr>
              <p:cNvPr id="66597" name="Text Box 40"/>
              <p:cNvSpPr txBox="1">
                <a:spLocks noChangeArrowheads="1"/>
              </p:cNvSpPr>
              <p:nvPr/>
            </p:nvSpPr>
            <p:spPr bwMode="auto">
              <a:xfrm>
                <a:off x="2039884" y="3080234"/>
                <a:ext cx="319151" cy="36987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i="0">
                    <a:solidFill>
                      <a:srgbClr val="FF0000"/>
                    </a:solidFill>
                    <a:latin typeface="Arial" pitchFamily="34" charset="0"/>
                    <a:cs typeface="Arial" pitchFamily="34" charset="0"/>
                  </a:rPr>
                  <a:t>6</a:t>
                </a:r>
              </a:p>
            </p:txBody>
          </p:sp>
        </p:grpSp>
      </p:grpSp>
      <p:sp>
        <p:nvSpPr>
          <p:cNvPr id="58" name="Rectangle 3"/>
          <p:cNvSpPr txBox="1">
            <a:spLocks noChangeArrowheads="1"/>
          </p:cNvSpPr>
          <p:nvPr/>
        </p:nvSpPr>
        <p:spPr bwMode="auto">
          <a:xfrm>
            <a:off x="477838" y="2566988"/>
            <a:ext cx="4878387" cy="2132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ts val="3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</a:pPr>
            <a:r>
              <a:rPr lang="en-US" sz="2800" u="sng">
                <a:solidFill>
                  <a:srgbClr val="CC0000"/>
                </a:solidFill>
                <a:latin typeface="Gill Sans MT" pitchFamily="34" charset="0"/>
              </a:rPr>
              <a:t>A:</a:t>
            </a:r>
            <a:r>
              <a:rPr lang="en-US" sz="2800">
                <a:solidFill>
                  <a:srgbClr val="CC0000"/>
                </a:solidFill>
                <a:latin typeface="Gill Sans MT" pitchFamily="34" charset="0"/>
              </a:rPr>
              <a:t>  </a:t>
            </a:r>
            <a:r>
              <a:rPr lang="en-US" sz="2800">
                <a:latin typeface="Gill Sans MT" pitchFamily="34" charset="0"/>
              </a:rPr>
              <a:t>each switch has a </a:t>
            </a:r>
            <a:r>
              <a:rPr lang="en-US" sz="2800">
                <a:solidFill>
                  <a:srgbClr val="CC0000"/>
                </a:solidFill>
                <a:latin typeface="Gill Sans MT" pitchFamily="34" charset="0"/>
              </a:rPr>
              <a:t>switch table,</a:t>
            </a:r>
            <a:r>
              <a:rPr lang="en-US" sz="2800">
                <a:solidFill>
                  <a:srgbClr val="FF0000"/>
                </a:solidFill>
                <a:latin typeface="Gill Sans MT" pitchFamily="34" charset="0"/>
              </a:rPr>
              <a:t> </a:t>
            </a:r>
            <a:r>
              <a:rPr lang="en-US" sz="2800">
                <a:latin typeface="Gill Sans MT" pitchFamily="34" charset="0"/>
              </a:rPr>
              <a:t>each entry:</a:t>
            </a:r>
          </a:p>
          <a:p>
            <a:pPr marL="742950" lvl="1" indent="-285750"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</a:pPr>
            <a:r>
              <a:rPr lang="en-US" sz="2400">
                <a:latin typeface="Gill Sans MT" pitchFamily="34" charset="0"/>
              </a:rPr>
              <a:t>(MAC address of host, interface to reach host, time stamp)</a:t>
            </a:r>
          </a:p>
          <a:p>
            <a:pPr marL="742950" lvl="1" indent="-285750"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</a:pPr>
            <a:r>
              <a:rPr lang="en-US" sz="2400">
                <a:latin typeface="Gill Sans MT" pitchFamily="34" charset="0"/>
              </a:rPr>
              <a:t>looks like a routing table!</a:t>
            </a:r>
          </a:p>
        </p:txBody>
      </p:sp>
      <p:pic>
        <p:nvPicPr>
          <p:cNvPr id="66568" name="Picture 22" descr="underline_base"/>
          <p:cNvPicPr>
            <a:picLocks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55625" y="898525"/>
            <a:ext cx="4570413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" name="Rectangle 3"/>
          <p:cNvSpPr txBox="1">
            <a:spLocks noChangeArrowheads="1"/>
          </p:cNvSpPr>
          <p:nvPr/>
        </p:nvSpPr>
        <p:spPr bwMode="auto">
          <a:xfrm>
            <a:off x="536575" y="5043488"/>
            <a:ext cx="5040313" cy="147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7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None/>
            </a:pPr>
            <a:r>
              <a:rPr lang="en-US" sz="2800" u="sng">
                <a:solidFill>
                  <a:srgbClr val="CC0000"/>
                </a:solidFill>
                <a:latin typeface="Gill Sans MT" pitchFamily="34" charset="0"/>
              </a:rPr>
              <a:t>Q:</a:t>
            </a:r>
            <a:r>
              <a:rPr lang="en-US" sz="2800">
                <a:solidFill>
                  <a:srgbClr val="CC0000"/>
                </a:solidFill>
                <a:latin typeface="Gill Sans MT" pitchFamily="34" charset="0"/>
              </a:rPr>
              <a:t> </a:t>
            </a:r>
            <a:r>
              <a:rPr lang="en-US" sz="2800">
                <a:latin typeface="Gill Sans MT" pitchFamily="34" charset="0"/>
              </a:rPr>
              <a:t>how are entries created, maintained in switch table? </a:t>
            </a:r>
          </a:p>
          <a:p>
            <a:pPr marL="742950" lvl="1" indent="-285750">
              <a:lnSpc>
                <a:spcPct val="7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</a:pPr>
            <a:r>
              <a:rPr lang="en-US" sz="2400">
                <a:latin typeface="Gill Sans MT" pitchFamily="34" charset="0"/>
              </a:rPr>
              <a:t>something like a routing protocol?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  <p:bldP spid="6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6"/>
          <p:cNvGrpSpPr>
            <a:grpSpLocks/>
          </p:cNvGrpSpPr>
          <p:nvPr/>
        </p:nvGrpSpPr>
        <p:grpSpPr bwMode="auto">
          <a:xfrm>
            <a:off x="4456113" y="1216025"/>
            <a:ext cx="3660775" cy="3600450"/>
            <a:chOff x="731524" y="1819788"/>
            <a:chExt cx="3661504" cy="3600334"/>
          </a:xfrm>
        </p:grpSpPr>
        <p:sp>
          <p:nvSpPr>
            <p:cNvPr id="67613" name="Text Box 23"/>
            <p:cNvSpPr txBox="1">
              <a:spLocks noChangeArrowheads="1"/>
            </p:cNvSpPr>
            <p:nvPr/>
          </p:nvSpPr>
          <p:spPr bwMode="auto">
            <a:xfrm>
              <a:off x="2655957" y="1819788"/>
              <a:ext cx="350907" cy="3667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A</a:t>
              </a:r>
            </a:p>
          </p:txBody>
        </p:sp>
        <p:sp>
          <p:nvSpPr>
            <p:cNvPr id="67614" name="Text Box 24"/>
            <p:cNvSpPr txBox="1">
              <a:spLocks noChangeArrowheads="1"/>
            </p:cNvSpPr>
            <p:nvPr/>
          </p:nvSpPr>
          <p:spPr bwMode="auto">
            <a:xfrm>
              <a:off x="2371738" y="5050247"/>
              <a:ext cx="371549" cy="369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A</a:t>
              </a:r>
              <a:r>
                <a:rPr lang="ja-JP" altLang="en-US" i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’</a:t>
              </a:r>
              <a:endParaRPr lang="en-US" i="0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7615" name="Text Box 25"/>
            <p:cNvSpPr txBox="1">
              <a:spLocks noChangeArrowheads="1"/>
            </p:cNvSpPr>
            <p:nvPr/>
          </p:nvSpPr>
          <p:spPr bwMode="auto">
            <a:xfrm>
              <a:off x="3988134" y="2419844"/>
              <a:ext cx="338205" cy="368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B</a:t>
              </a:r>
            </a:p>
          </p:txBody>
        </p:sp>
        <p:sp>
          <p:nvSpPr>
            <p:cNvPr id="67616" name="Text Box 26"/>
            <p:cNvSpPr txBox="1">
              <a:spLocks noChangeArrowheads="1"/>
            </p:cNvSpPr>
            <p:nvPr/>
          </p:nvSpPr>
          <p:spPr bwMode="auto">
            <a:xfrm>
              <a:off x="995101" y="4188262"/>
              <a:ext cx="390603" cy="368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B</a:t>
              </a:r>
              <a:r>
                <a:rPr lang="ja-JP" altLang="en-US" i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’</a:t>
              </a:r>
              <a:endParaRPr lang="en-US" i="0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7617" name="Text Box 27"/>
            <p:cNvSpPr txBox="1">
              <a:spLocks noChangeArrowheads="1"/>
            </p:cNvSpPr>
            <p:nvPr/>
          </p:nvSpPr>
          <p:spPr bwMode="auto">
            <a:xfrm>
              <a:off x="3740435" y="4188262"/>
              <a:ext cx="350908" cy="368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C</a:t>
              </a:r>
            </a:p>
          </p:txBody>
        </p:sp>
        <p:sp>
          <p:nvSpPr>
            <p:cNvPr id="67618" name="Text Box 28"/>
            <p:cNvSpPr txBox="1">
              <a:spLocks noChangeArrowheads="1"/>
            </p:cNvSpPr>
            <p:nvPr/>
          </p:nvSpPr>
          <p:spPr bwMode="auto">
            <a:xfrm>
              <a:off x="1123714" y="2465880"/>
              <a:ext cx="403305" cy="368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C</a:t>
              </a:r>
              <a:r>
                <a:rPr lang="ja-JP" altLang="en-US" i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’</a:t>
              </a:r>
              <a:endParaRPr lang="en-US" i="0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7619" name="Line 17"/>
            <p:cNvSpPr>
              <a:spLocks noChangeShapeType="1"/>
            </p:cNvSpPr>
            <p:nvPr/>
          </p:nvSpPr>
          <p:spPr bwMode="auto">
            <a:xfrm>
              <a:off x="1687389" y="3165945"/>
              <a:ext cx="720869" cy="2984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7620" name="Line 18"/>
            <p:cNvSpPr>
              <a:spLocks noChangeShapeType="1"/>
            </p:cNvSpPr>
            <p:nvPr/>
          </p:nvSpPr>
          <p:spPr bwMode="auto">
            <a:xfrm>
              <a:off x="2673423" y="2872267"/>
              <a:ext cx="0" cy="5048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7621" name="Line 19"/>
            <p:cNvSpPr>
              <a:spLocks noChangeShapeType="1"/>
            </p:cNvSpPr>
            <p:nvPr/>
          </p:nvSpPr>
          <p:spPr bwMode="auto">
            <a:xfrm flipH="1">
              <a:off x="2863961" y="2996088"/>
              <a:ext cx="892353" cy="4841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7622" name="Line 20"/>
            <p:cNvSpPr>
              <a:spLocks noChangeShapeType="1"/>
            </p:cNvSpPr>
            <p:nvPr/>
          </p:nvSpPr>
          <p:spPr bwMode="auto">
            <a:xfrm flipV="1">
              <a:off x="2673423" y="3605668"/>
              <a:ext cx="12703" cy="7095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3" name="Group 47"/>
            <p:cNvGrpSpPr>
              <a:grpSpLocks/>
            </p:cNvGrpSpPr>
            <p:nvPr/>
          </p:nvGrpSpPr>
          <p:grpSpPr bwMode="auto">
            <a:xfrm>
              <a:off x="747936" y="2733042"/>
              <a:ext cx="914403" cy="690308"/>
              <a:chOff x="1046480" y="3962400"/>
              <a:chExt cx="1026163" cy="761428"/>
            </a:xfrm>
          </p:grpSpPr>
          <p:sp>
            <p:nvSpPr>
              <p:cNvPr id="100" name="Rectangle 48"/>
              <p:cNvSpPr>
                <a:spLocks noChangeArrowheads="1"/>
              </p:cNvSpPr>
              <p:nvPr/>
            </p:nvSpPr>
            <p:spPr bwMode="auto">
              <a:xfrm rot="-5400000">
                <a:off x="1893248" y="4299428"/>
                <a:ext cx="110312" cy="247682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 pitchFamily="34" charset="0"/>
                  <a:ea typeface="+mn-ea"/>
                  <a:cs typeface="Arial" pitchFamily="34" charset="0"/>
                </a:endParaRPr>
              </a:p>
            </p:txBody>
          </p:sp>
          <p:grpSp>
            <p:nvGrpSpPr>
              <p:cNvPr id="4" name="Group 49"/>
              <p:cNvGrpSpPr>
                <a:grpSpLocks/>
              </p:cNvGrpSpPr>
              <p:nvPr/>
            </p:nvGrpSpPr>
            <p:grpSpPr bwMode="auto">
              <a:xfrm>
                <a:off x="1046480" y="3962400"/>
                <a:ext cx="936071" cy="761428"/>
                <a:chOff x="-44" y="1473"/>
                <a:chExt cx="981" cy="1105"/>
              </a:xfrm>
            </p:grpSpPr>
            <p:pic>
              <p:nvPicPr>
                <p:cNvPr id="67659" name="Picture 50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3"/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67660" name="Freeform 51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6"/>
                    <a:gd name="T16" fmla="*/ 0 h 368"/>
                    <a:gd name="T17" fmla="*/ 356 w 356"/>
                    <a:gd name="T18" fmla="*/ 368 h 36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</p:grpSp>
        <p:grpSp>
          <p:nvGrpSpPr>
            <p:cNvPr id="5" name="Group 48"/>
            <p:cNvGrpSpPr>
              <a:grpSpLocks/>
            </p:cNvGrpSpPr>
            <p:nvPr/>
          </p:nvGrpSpPr>
          <p:grpSpPr bwMode="auto">
            <a:xfrm>
              <a:off x="3539588" y="2669737"/>
              <a:ext cx="853440" cy="741680"/>
              <a:chOff x="7179310" y="4033520"/>
              <a:chExt cx="1009650" cy="855028"/>
            </a:xfrm>
          </p:grpSpPr>
          <p:grpSp>
            <p:nvGrpSpPr>
              <p:cNvPr id="6" name="Group 44"/>
              <p:cNvGrpSpPr>
                <a:grpSpLocks/>
              </p:cNvGrpSpPr>
              <p:nvPr/>
            </p:nvGrpSpPr>
            <p:grpSpPr bwMode="auto">
              <a:xfrm>
                <a:off x="7179310" y="4033520"/>
                <a:ext cx="1009650" cy="855028"/>
                <a:chOff x="-44" y="1473"/>
                <a:chExt cx="981" cy="1105"/>
              </a:xfrm>
            </p:grpSpPr>
            <p:pic>
              <p:nvPicPr>
                <p:cNvPr id="67655" name="Picture 45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4"/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67656" name="Freeform 46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6"/>
                    <a:gd name="T16" fmla="*/ 0 h 368"/>
                    <a:gd name="T17" fmla="*/ 356 w 356"/>
                    <a:gd name="T18" fmla="*/ 368 h 36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sp>
            <p:nvSpPr>
              <p:cNvPr id="97" name="Rectangle 43"/>
              <p:cNvSpPr>
                <a:spLocks noChangeArrowheads="1"/>
              </p:cNvSpPr>
              <p:nvPr/>
            </p:nvSpPr>
            <p:spPr bwMode="auto">
              <a:xfrm rot="-5400000">
                <a:off x="7440190" y="4309323"/>
                <a:ext cx="126273" cy="195358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 pitchFamily="34" charset="0"/>
                  <a:ea typeface="+mn-ea"/>
                  <a:cs typeface="Arial" pitchFamily="34" charset="0"/>
                </a:endParaRPr>
              </a:p>
            </p:txBody>
          </p:sp>
        </p:grpSp>
        <p:sp>
          <p:nvSpPr>
            <p:cNvPr id="68" name="Rectangle 43"/>
            <p:cNvSpPr>
              <a:spLocks noChangeArrowheads="1"/>
            </p:cNvSpPr>
            <p:nvPr/>
          </p:nvSpPr>
          <p:spPr bwMode="auto">
            <a:xfrm>
              <a:off x="2614674" y="2705584"/>
              <a:ext cx="109559" cy="165095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grpSp>
          <p:nvGrpSpPr>
            <p:cNvPr id="7" name="Group 44"/>
            <p:cNvGrpSpPr>
              <a:grpSpLocks/>
            </p:cNvGrpSpPr>
            <p:nvPr/>
          </p:nvGrpSpPr>
          <p:grpSpPr bwMode="auto">
            <a:xfrm>
              <a:off x="2233637" y="2138292"/>
              <a:ext cx="853440" cy="741680"/>
              <a:chOff x="-44" y="1473"/>
              <a:chExt cx="981" cy="1105"/>
            </a:xfrm>
          </p:grpSpPr>
          <p:pic>
            <p:nvPicPr>
              <p:cNvPr id="67651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67652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8" name="Group 51"/>
            <p:cNvGrpSpPr>
              <a:grpSpLocks/>
            </p:cNvGrpSpPr>
            <p:nvPr/>
          </p:nvGrpSpPr>
          <p:grpSpPr bwMode="auto">
            <a:xfrm>
              <a:off x="2060917" y="4279843"/>
              <a:ext cx="853440" cy="835329"/>
              <a:chOff x="8077200" y="3320111"/>
              <a:chExt cx="853440" cy="835329"/>
            </a:xfrm>
          </p:grpSpPr>
          <p:sp>
            <p:nvSpPr>
              <p:cNvPr id="90" name="Rectangle 43"/>
              <p:cNvSpPr>
                <a:spLocks noChangeArrowheads="1"/>
              </p:cNvSpPr>
              <p:nvPr/>
            </p:nvSpPr>
            <p:spPr bwMode="auto">
              <a:xfrm>
                <a:off x="8630957" y="3320602"/>
                <a:ext cx="111147" cy="165095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 pitchFamily="34" charset="0"/>
                  <a:ea typeface="+mn-ea"/>
                  <a:cs typeface="Arial" pitchFamily="34" charset="0"/>
                </a:endParaRPr>
              </a:p>
            </p:txBody>
          </p:sp>
          <p:grpSp>
            <p:nvGrpSpPr>
              <p:cNvPr id="9" name="Group 44"/>
              <p:cNvGrpSpPr>
                <a:grpSpLocks/>
              </p:cNvGrpSpPr>
              <p:nvPr/>
            </p:nvGrpSpPr>
            <p:grpSpPr bwMode="auto">
              <a:xfrm>
                <a:off x="8077200" y="3413760"/>
                <a:ext cx="853440" cy="741680"/>
                <a:chOff x="-44" y="1473"/>
                <a:chExt cx="981" cy="1105"/>
              </a:xfrm>
            </p:grpSpPr>
            <p:pic>
              <p:nvPicPr>
                <p:cNvPr id="67649" name="Picture 45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4"/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67650" name="Freeform 46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6"/>
                    <a:gd name="T16" fmla="*/ 0 h 368"/>
                    <a:gd name="T17" fmla="*/ 356 w 356"/>
                    <a:gd name="T18" fmla="*/ 368 h 36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</p:grpSp>
        <p:pic>
          <p:nvPicPr>
            <p:cNvPr id="67628" name="Picture 3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2374913" y="3316753"/>
              <a:ext cx="603370" cy="3413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10" name="Group 53"/>
            <p:cNvGrpSpPr>
              <a:grpSpLocks/>
            </p:cNvGrpSpPr>
            <p:nvPr/>
          </p:nvGrpSpPr>
          <p:grpSpPr bwMode="auto">
            <a:xfrm>
              <a:off x="731524" y="3616962"/>
              <a:ext cx="914403" cy="690308"/>
              <a:chOff x="1046480" y="3962400"/>
              <a:chExt cx="1026163" cy="761428"/>
            </a:xfrm>
          </p:grpSpPr>
          <p:sp>
            <p:nvSpPr>
              <p:cNvPr id="86" name="Rectangle 48"/>
              <p:cNvSpPr>
                <a:spLocks noChangeArrowheads="1"/>
              </p:cNvSpPr>
              <p:nvPr/>
            </p:nvSpPr>
            <p:spPr bwMode="auto">
              <a:xfrm rot="-5400000">
                <a:off x="1893846" y="4299747"/>
                <a:ext cx="110313" cy="247682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 pitchFamily="34" charset="0"/>
                  <a:ea typeface="+mn-ea"/>
                  <a:cs typeface="Arial" pitchFamily="34" charset="0"/>
                </a:endParaRPr>
              </a:p>
            </p:txBody>
          </p:sp>
          <p:grpSp>
            <p:nvGrpSpPr>
              <p:cNvPr id="11" name="Group 49"/>
              <p:cNvGrpSpPr>
                <a:grpSpLocks/>
              </p:cNvGrpSpPr>
              <p:nvPr/>
            </p:nvGrpSpPr>
            <p:grpSpPr bwMode="auto">
              <a:xfrm>
                <a:off x="1046480" y="3962400"/>
                <a:ext cx="936071" cy="761428"/>
                <a:chOff x="-44" y="1473"/>
                <a:chExt cx="981" cy="1105"/>
              </a:xfrm>
            </p:grpSpPr>
            <p:pic>
              <p:nvPicPr>
                <p:cNvPr id="67645" name="Picture 50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3"/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67646" name="Freeform 51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6"/>
                    <a:gd name="T16" fmla="*/ 0 h 368"/>
                    <a:gd name="T17" fmla="*/ 356 w 356"/>
                    <a:gd name="T18" fmla="*/ 368 h 36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2" name="Group 54"/>
            <p:cNvGrpSpPr>
              <a:grpSpLocks/>
            </p:cNvGrpSpPr>
            <p:nvPr/>
          </p:nvGrpSpPr>
          <p:grpSpPr bwMode="auto">
            <a:xfrm>
              <a:off x="3410634" y="3567725"/>
              <a:ext cx="853440" cy="741680"/>
              <a:chOff x="7179310" y="4033520"/>
              <a:chExt cx="1009650" cy="855028"/>
            </a:xfrm>
          </p:grpSpPr>
          <p:grpSp>
            <p:nvGrpSpPr>
              <p:cNvPr id="13" name="Group 44"/>
              <p:cNvGrpSpPr>
                <a:grpSpLocks/>
              </p:cNvGrpSpPr>
              <p:nvPr/>
            </p:nvGrpSpPr>
            <p:grpSpPr bwMode="auto">
              <a:xfrm>
                <a:off x="7179310" y="4033520"/>
                <a:ext cx="1009650" cy="855028"/>
                <a:chOff x="-44" y="1473"/>
                <a:chExt cx="981" cy="1105"/>
              </a:xfrm>
            </p:grpSpPr>
            <p:pic>
              <p:nvPicPr>
                <p:cNvPr id="67641" name="Picture 45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4"/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67642" name="Freeform 46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6"/>
                    <a:gd name="T16" fmla="*/ 0 h 368"/>
                    <a:gd name="T17" fmla="*/ 356 w 356"/>
                    <a:gd name="T18" fmla="*/ 368 h 36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sp>
            <p:nvSpPr>
              <p:cNvPr id="83" name="Rectangle 43"/>
              <p:cNvSpPr>
                <a:spLocks noChangeArrowheads="1"/>
              </p:cNvSpPr>
              <p:nvPr/>
            </p:nvSpPr>
            <p:spPr bwMode="auto">
              <a:xfrm rot="-5400000">
                <a:off x="7438739" y="4308053"/>
                <a:ext cx="128104" cy="197237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 pitchFamily="34" charset="0"/>
                  <a:ea typeface="+mn-ea"/>
                  <a:cs typeface="Arial" pitchFamily="34" charset="0"/>
                </a:endParaRPr>
              </a:p>
            </p:txBody>
          </p:sp>
        </p:grpSp>
        <p:sp>
          <p:nvSpPr>
            <p:cNvPr id="67631" name="Line 17"/>
            <p:cNvSpPr>
              <a:spLocks noChangeShapeType="1"/>
            </p:cNvSpPr>
            <p:nvPr/>
          </p:nvSpPr>
          <p:spPr bwMode="auto">
            <a:xfrm flipV="1">
              <a:off x="1660396" y="3600906"/>
              <a:ext cx="744686" cy="4508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7632" name="Line 19"/>
            <p:cNvSpPr>
              <a:spLocks noChangeShapeType="1"/>
            </p:cNvSpPr>
            <p:nvPr/>
          </p:nvSpPr>
          <p:spPr bwMode="auto">
            <a:xfrm flipH="1" flipV="1">
              <a:off x="2968756" y="3545345"/>
              <a:ext cx="646242" cy="3381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7633" name="Text Box 35"/>
            <p:cNvSpPr txBox="1">
              <a:spLocks noChangeArrowheads="1"/>
            </p:cNvSpPr>
            <p:nvPr/>
          </p:nvSpPr>
          <p:spPr bwMode="auto">
            <a:xfrm>
              <a:off x="2401907" y="3026249"/>
              <a:ext cx="312799" cy="3698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1</a:t>
              </a:r>
            </a:p>
          </p:txBody>
        </p:sp>
        <p:sp>
          <p:nvSpPr>
            <p:cNvPr id="67634" name="Text Box 36"/>
            <p:cNvSpPr txBox="1">
              <a:spLocks noChangeArrowheads="1"/>
            </p:cNvSpPr>
            <p:nvPr/>
          </p:nvSpPr>
          <p:spPr bwMode="auto">
            <a:xfrm>
              <a:off x="2903656" y="3051648"/>
              <a:ext cx="323914" cy="3667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2</a:t>
              </a:r>
            </a:p>
          </p:txBody>
        </p:sp>
        <p:sp>
          <p:nvSpPr>
            <p:cNvPr id="67635" name="Text Box 37"/>
            <p:cNvSpPr txBox="1">
              <a:spLocks noChangeArrowheads="1"/>
            </p:cNvSpPr>
            <p:nvPr/>
          </p:nvSpPr>
          <p:spPr bwMode="auto">
            <a:xfrm>
              <a:off x="3125951" y="3710440"/>
              <a:ext cx="322326" cy="366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3</a:t>
              </a:r>
            </a:p>
          </p:txBody>
        </p:sp>
        <p:sp>
          <p:nvSpPr>
            <p:cNvPr id="67636" name="Text Box 38"/>
            <p:cNvSpPr txBox="1">
              <a:spLocks noChangeArrowheads="1"/>
            </p:cNvSpPr>
            <p:nvPr/>
          </p:nvSpPr>
          <p:spPr bwMode="auto">
            <a:xfrm>
              <a:off x="2640079" y="3654879"/>
              <a:ext cx="323914" cy="3667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4</a:t>
              </a:r>
            </a:p>
          </p:txBody>
        </p:sp>
        <p:sp>
          <p:nvSpPr>
            <p:cNvPr id="67637" name="Text Box 39"/>
            <p:cNvSpPr txBox="1">
              <a:spLocks noChangeArrowheads="1"/>
            </p:cNvSpPr>
            <p:nvPr/>
          </p:nvSpPr>
          <p:spPr bwMode="auto">
            <a:xfrm>
              <a:off x="2070052" y="3704090"/>
              <a:ext cx="323914" cy="366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5</a:t>
              </a:r>
            </a:p>
          </p:txBody>
        </p:sp>
        <p:sp>
          <p:nvSpPr>
            <p:cNvPr id="67638" name="Text Box 40"/>
            <p:cNvSpPr txBox="1">
              <a:spLocks noChangeArrowheads="1"/>
            </p:cNvSpPr>
            <p:nvPr/>
          </p:nvSpPr>
          <p:spPr bwMode="auto">
            <a:xfrm>
              <a:off x="2039884" y="3080222"/>
              <a:ext cx="319151" cy="3698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i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6</a:t>
              </a:r>
            </a:p>
          </p:txBody>
        </p:sp>
      </p:grpSp>
      <p:sp>
        <p:nvSpPr>
          <p:cNvPr id="6758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solidFill>
                  <a:srgbClr val="000000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Link Layer</a:t>
            </a:r>
          </a:p>
        </p:txBody>
      </p:sp>
      <p:sp>
        <p:nvSpPr>
          <p:cNvPr id="6758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>
                <a:solidFill>
                  <a:srgbClr val="000000"/>
                </a:solidFill>
              </a:rPr>
              <a:t>5-</a:t>
            </a:r>
            <a:fld id="{FF0B99BF-D657-49D7-B956-8C16795C4FA4}" type="slidenum">
              <a:rPr lang="en-US">
                <a:solidFill>
                  <a:srgbClr val="000000"/>
                </a:solidFill>
              </a:rPr>
              <a:pPr/>
              <a:t>6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554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87313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Switch: self-learning</a:t>
            </a:r>
          </a:p>
        </p:txBody>
      </p:sp>
      <p:sp>
        <p:nvSpPr>
          <p:cNvPr id="675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9738" y="1339850"/>
            <a:ext cx="3935412" cy="4114800"/>
          </a:xfrm>
        </p:spPr>
        <p:txBody>
          <a:bodyPr>
            <a:normAutofit fontScale="92500" lnSpcReduction="10000"/>
          </a:bodyPr>
          <a:lstStyle/>
          <a:p>
            <a:r>
              <a:rPr lang="en-US" sz="2400" smtClean="0">
                <a:ea typeface="ＭＳ Ｐゴシック" charset="-128"/>
              </a:rPr>
              <a:t>switch</a:t>
            </a:r>
            <a:r>
              <a:rPr lang="en-US" sz="2400" smtClean="0">
                <a:solidFill>
                  <a:srgbClr val="FF0000"/>
                </a:solidFill>
                <a:ea typeface="ＭＳ Ｐゴシック" charset="-128"/>
              </a:rPr>
              <a:t> </a:t>
            </a:r>
            <a:r>
              <a:rPr lang="en-US" sz="2400" i="1" smtClean="0">
                <a:solidFill>
                  <a:srgbClr val="CC0000"/>
                </a:solidFill>
                <a:ea typeface="ＭＳ Ｐゴシック" charset="-128"/>
              </a:rPr>
              <a:t>learns</a:t>
            </a:r>
            <a:r>
              <a:rPr lang="en-US" sz="2400" smtClean="0">
                <a:solidFill>
                  <a:srgbClr val="CC0000"/>
                </a:solidFill>
                <a:ea typeface="ＭＳ Ｐゴシック" charset="-128"/>
              </a:rPr>
              <a:t> </a:t>
            </a:r>
            <a:r>
              <a:rPr lang="en-US" sz="2400" smtClean="0">
                <a:ea typeface="ＭＳ Ｐゴシック" charset="-128"/>
              </a:rPr>
              <a:t>which hosts can be reached through which interfaces</a:t>
            </a:r>
          </a:p>
          <a:p>
            <a:pPr lvl="1"/>
            <a:r>
              <a:rPr lang="en-US" smtClean="0">
                <a:ea typeface="ＭＳ Ｐゴシック" charset="-128"/>
              </a:rPr>
              <a:t>when frame received, switch </a:t>
            </a:r>
            <a:r>
              <a:rPr lang="ja-JP" altLang="en-US" smtClean="0">
                <a:ea typeface="ＭＳ Ｐゴシック" charset="-128"/>
              </a:rPr>
              <a:t>“</a:t>
            </a:r>
            <a:r>
              <a:rPr lang="en-US" altLang="ja-JP" smtClean="0">
                <a:ea typeface="ＭＳ Ｐゴシック" charset="-128"/>
              </a:rPr>
              <a:t>learns</a:t>
            </a:r>
            <a:r>
              <a:rPr lang="ja-JP" altLang="en-US" smtClean="0">
                <a:ea typeface="ＭＳ Ｐゴシック" charset="-128"/>
              </a:rPr>
              <a:t>”</a:t>
            </a:r>
            <a:r>
              <a:rPr lang="en-US" altLang="ja-JP" smtClean="0">
                <a:ea typeface="ＭＳ Ｐゴシック" charset="-128"/>
              </a:rPr>
              <a:t>  location of sender: incoming LAN segment</a:t>
            </a:r>
          </a:p>
          <a:p>
            <a:pPr lvl="1"/>
            <a:r>
              <a:rPr lang="en-US" smtClean="0">
                <a:ea typeface="ＭＳ Ｐゴシック" charset="-128"/>
              </a:rPr>
              <a:t>records sender/location pair in switch table</a:t>
            </a:r>
          </a:p>
        </p:txBody>
      </p:sp>
      <p:grpSp>
        <p:nvGrpSpPr>
          <p:cNvPr id="14" name="Group 36"/>
          <p:cNvGrpSpPr>
            <a:grpSpLocks/>
          </p:cNvGrpSpPr>
          <p:nvPr/>
        </p:nvGrpSpPr>
        <p:grpSpPr bwMode="auto">
          <a:xfrm>
            <a:off x="6778625" y="1223963"/>
            <a:ext cx="1428750" cy="369887"/>
            <a:chOff x="1750" y="3514"/>
            <a:chExt cx="900" cy="233"/>
          </a:xfrm>
        </p:grpSpPr>
        <p:sp>
          <p:nvSpPr>
            <p:cNvPr id="67609" name="Rectangle 32"/>
            <p:cNvSpPr>
              <a:spLocks noChangeArrowheads="1"/>
            </p:cNvSpPr>
            <p:nvPr/>
          </p:nvSpPr>
          <p:spPr bwMode="auto">
            <a:xfrm>
              <a:off x="1771" y="3542"/>
              <a:ext cx="879" cy="16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7610" name="Text Box 33"/>
            <p:cNvSpPr txBox="1">
              <a:spLocks noChangeArrowheads="1"/>
            </p:cNvSpPr>
            <p:nvPr/>
          </p:nvSpPr>
          <p:spPr bwMode="auto">
            <a:xfrm>
              <a:off x="1750" y="3514"/>
              <a:ext cx="35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0">
                  <a:solidFill>
                    <a:srgbClr val="FFFFFF"/>
                  </a:solidFill>
                  <a:latin typeface="Arial" pitchFamily="34" charset="0"/>
                  <a:cs typeface="Arial" pitchFamily="34" charset="0"/>
                </a:rPr>
                <a:t>A A</a:t>
              </a:r>
              <a:r>
                <a:rPr lang="ja-JP" altLang="en-US" i="0">
                  <a:solidFill>
                    <a:srgbClr val="FFFFFF"/>
                  </a:solidFill>
                  <a:latin typeface="Arial" pitchFamily="34" charset="0"/>
                  <a:cs typeface="Arial" pitchFamily="34" charset="0"/>
                </a:rPr>
                <a:t>’</a:t>
              </a:r>
              <a:endParaRPr lang="en-US" i="0">
                <a:solidFill>
                  <a:srgbClr val="FFFFFF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7611" name="Line 34"/>
            <p:cNvSpPr>
              <a:spLocks noChangeShapeType="1"/>
            </p:cNvSpPr>
            <p:nvPr/>
          </p:nvSpPr>
          <p:spPr bwMode="auto">
            <a:xfrm>
              <a:off x="1936" y="3535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7612" name="Line 35"/>
            <p:cNvSpPr>
              <a:spLocks noChangeShapeType="1"/>
            </p:cNvSpPr>
            <p:nvPr/>
          </p:nvSpPr>
          <p:spPr bwMode="auto">
            <a:xfrm>
              <a:off x="2116" y="3540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5" name="Group 41"/>
          <p:cNvGrpSpPr>
            <a:grpSpLocks/>
          </p:cNvGrpSpPr>
          <p:nvPr/>
        </p:nvGrpSpPr>
        <p:grpSpPr bwMode="auto">
          <a:xfrm>
            <a:off x="6994525" y="525463"/>
            <a:ext cx="1450975" cy="714375"/>
            <a:chOff x="4406" y="331"/>
            <a:chExt cx="914" cy="450"/>
          </a:xfrm>
        </p:grpSpPr>
        <p:sp>
          <p:nvSpPr>
            <p:cNvPr id="67605" name="Line 37"/>
            <p:cNvSpPr>
              <a:spLocks noChangeShapeType="1"/>
            </p:cNvSpPr>
            <p:nvPr/>
          </p:nvSpPr>
          <p:spPr bwMode="auto">
            <a:xfrm flipV="1">
              <a:off x="4406" y="439"/>
              <a:ext cx="252" cy="3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7606" name="Line 38"/>
            <p:cNvSpPr>
              <a:spLocks noChangeShapeType="1"/>
            </p:cNvSpPr>
            <p:nvPr/>
          </p:nvSpPr>
          <p:spPr bwMode="auto">
            <a:xfrm flipV="1">
              <a:off x="4524" y="594"/>
              <a:ext cx="137" cy="1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7607" name="Text Box 39"/>
            <p:cNvSpPr txBox="1">
              <a:spLocks noChangeArrowheads="1"/>
            </p:cNvSpPr>
            <p:nvPr/>
          </p:nvSpPr>
          <p:spPr bwMode="auto">
            <a:xfrm>
              <a:off x="4643" y="331"/>
              <a:ext cx="677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 i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Source: A</a:t>
              </a:r>
            </a:p>
          </p:txBody>
        </p:sp>
        <p:sp>
          <p:nvSpPr>
            <p:cNvPr id="67608" name="Text Box 40"/>
            <p:cNvSpPr txBox="1">
              <a:spLocks noChangeArrowheads="1"/>
            </p:cNvSpPr>
            <p:nvPr/>
          </p:nvSpPr>
          <p:spPr bwMode="auto">
            <a:xfrm>
              <a:off x="4660" y="492"/>
              <a:ext cx="552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 i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Dest: A</a:t>
              </a:r>
              <a:r>
                <a:rPr lang="ja-JP" altLang="en-US" sz="1600" i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’</a:t>
              </a:r>
              <a:endParaRPr lang="en-US" sz="1600" i="0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6" name="Group 47"/>
          <p:cNvGrpSpPr>
            <a:grpSpLocks/>
          </p:cNvGrpSpPr>
          <p:nvPr/>
        </p:nvGrpSpPr>
        <p:grpSpPr bwMode="auto">
          <a:xfrm>
            <a:off x="3336925" y="4937125"/>
            <a:ext cx="3017838" cy="1444625"/>
            <a:chOff x="3441" y="3154"/>
            <a:chExt cx="1901" cy="910"/>
          </a:xfrm>
        </p:grpSpPr>
        <p:sp>
          <p:nvSpPr>
            <p:cNvPr id="67600" name="Rectangle 43"/>
            <p:cNvSpPr>
              <a:spLocks noChangeArrowheads="1"/>
            </p:cNvSpPr>
            <p:nvPr/>
          </p:nvSpPr>
          <p:spPr bwMode="auto">
            <a:xfrm>
              <a:off x="3449" y="3154"/>
              <a:ext cx="1893" cy="90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7601" name="Text Box 42"/>
            <p:cNvSpPr txBox="1">
              <a:spLocks noChangeArrowheads="1"/>
            </p:cNvSpPr>
            <p:nvPr/>
          </p:nvSpPr>
          <p:spPr bwMode="auto">
            <a:xfrm>
              <a:off x="3441" y="3175"/>
              <a:ext cx="186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MAC addr   interface    TTL</a:t>
              </a:r>
            </a:p>
          </p:txBody>
        </p:sp>
        <p:sp>
          <p:nvSpPr>
            <p:cNvPr id="67602" name="Line 44"/>
            <p:cNvSpPr>
              <a:spLocks noChangeShapeType="1"/>
            </p:cNvSpPr>
            <p:nvPr/>
          </p:nvSpPr>
          <p:spPr bwMode="auto">
            <a:xfrm>
              <a:off x="4226" y="3154"/>
              <a:ext cx="0" cy="9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7603" name="Line 45"/>
            <p:cNvSpPr>
              <a:spLocks noChangeShapeType="1"/>
            </p:cNvSpPr>
            <p:nvPr/>
          </p:nvSpPr>
          <p:spPr bwMode="auto">
            <a:xfrm>
              <a:off x="4963" y="3157"/>
              <a:ext cx="0" cy="9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7604" name="Line 46"/>
            <p:cNvSpPr>
              <a:spLocks noChangeShapeType="1"/>
            </p:cNvSpPr>
            <p:nvPr/>
          </p:nvSpPr>
          <p:spPr bwMode="auto">
            <a:xfrm>
              <a:off x="3452" y="3397"/>
              <a:ext cx="188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420912" name="Text Box 48"/>
          <p:cNvSpPr txBox="1">
            <a:spLocks noChangeArrowheads="1"/>
          </p:cNvSpPr>
          <p:nvPr/>
        </p:nvSpPr>
        <p:spPr bwMode="auto">
          <a:xfrm>
            <a:off x="6464300" y="5326063"/>
            <a:ext cx="1724025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Switch table </a:t>
            </a:r>
          </a:p>
          <a:p>
            <a:pPr algn="ctr"/>
            <a:r>
              <a:rPr lang="en-US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(initially empty)</a:t>
            </a:r>
          </a:p>
        </p:txBody>
      </p:sp>
      <p:grpSp>
        <p:nvGrpSpPr>
          <p:cNvPr id="17" name="Group 53"/>
          <p:cNvGrpSpPr>
            <a:grpSpLocks/>
          </p:cNvGrpSpPr>
          <p:nvPr/>
        </p:nvGrpSpPr>
        <p:grpSpPr bwMode="auto">
          <a:xfrm>
            <a:off x="3771900" y="5370513"/>
            <a:ext cx="2471738" cy="376237"/>
            <a:chOff x="2376" y="3383"/>
            <a:chExt cx="1557" cy="237"/>
          </a:xfrm>
        </p:grpSpPr>
        <p:sp>
          <p:nvSpPr>
            <p:cNvPr id="67597" name="Text Box 49"/>
            <p:cNvSpPr txBox="1">
              <a:spLocks noChangeArrowheads="1"/>
            </p:cNvSpPr>
            <p:nvPr/>
          </p:nvSpPr>
          <p:spPr bwMode="auto">
            <a:xfrm>
              <a:off x="2376" y="3388"/>
              <a:ext cx="22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A</a:t>
              </a:r>
            </a:p>
          </p:txBody>
        </p:sp>
        <p:sp>
          <p:nvSpPr>
            <p:cNvPr id="67598" name="Text Box 50"/>
            <p:cNvSpPr txBox="1">
              <a:spLocks noChangeArrowheads="1"/>
            </p:cNvSpPr>
            <p:nvPr/>
          </p:nvSpPr>
          <p:spPr bwMode="auto">
            <a:xfrm>
              <a:off x="3133" y="3387"/>
              <a:ext cx="19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1</a:t>
              </a:r>
            </a:p>
          </p:txBody>
        </p:sp>
        <p:sp>
          <p:nvSpPr>
            <p:cNvPr id="67599" name="Text Box 51"/>
            <p:cNvSpPr txBox="1">
              <a:spLocks noChangeArrowheads="1"/>
            </p:cNvSpPr>
            <p:nvPr/>
          </p:nvSpPr>
          <p:spPr bwMode="auto">
            <a:xfrm>
              <a:off x="3655" y="3383"/>
              <a:ext cx="27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60</a:t>
              </a:r>
            </a:p>
          </p:txBody>
        </p:sp>
      </p:grpSp>
      <p:pic>
        <p:nvPicPr>
          <p:cNvPr id="67596" name="Picture 21" descr="underline_base"/>
          <p:cNvPicPr>
            <a:picLocks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31800" y="898525"/>
            <a:ext cx="5027613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20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2.59259E-6 L -0.10694 0.11482 L -0.10694 0.24329 " pathEditMode="relative" rAng="0" ptsTypes="AAA">
                                      <p:cBhvr>
                                        <p:cTn id="24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" y="1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09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solidFill>
                  <a:srgbClr val="000000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Link Layer</a:t>
            </a:r>
          </a:p>
        </p:txBody>
      </p:sp>
      <p:sp>
        <p:nvSpPr>
          <p:cNvPr id="6861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>
                <a:solidFill>
                  <a:srgbClr val="000000"/>
                </a:solidFill>
              </a:rPr>
              <a:t>5-</a:t>
            </a:r>
            <a:fld id="{05CD6C3B-2F1B-45E6-A358-0E04E2B2B1D4}" type="slidenum">
              <a:rPr lang="en-US">
                <a:solidFill>
                  <a:srgbClr val="000000"/>
                </a:solidFill>
              </a:rPr>
              <a:pPr/>
              <a:t>7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6564" name="Rectangle 2"/>
          <p:cNvSpPr>
            <a:spLocks noGrp="1" noChangeArrowheads="1"/>
          </p:cNvSpPr>
          <p:nvPr>
            <p:ph type="title"/>
          </p:nvPr>
        </p:nvSpPr>
        <p:spPr>
          <a:xfrm>
            <a:off x="509588" y="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sz="4000">
                <a:cs typeface="+mj-cs"/>
              </a:rPr>
              <a:t>Switch: frame filtering/forwarding</a:t>
            </a:r>
          </a:p>
        </p:txBody>
      </p:sp>
      <p:sp>
        <p:nvSpPr>
          <p:cNvPr id="665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0238" y="1370013"/>
            <a:ext cx="8201025" cy="5095875"/>
          </a:xfrm>
        </p:spPr>
        <p:txBody>
          <a:bodyPr>
            <a:noAutofit/>
          </a:bodyPr>
          <a:lstStyle/>
          <a:p>
            <a:pPr>
              <a:buFont typeface="Wingdings" charset="0"/>
              <a:buNone/>
              <a:defRPr/>
            </a:pPr>
            <a:r>
              <a:rPr lang="en-US" dirty="0" smtClean="0">
                <a:cs typeface="+mn-cs"/>
              </a:rPr>
              <a:t>when  </a:t>
            </a:r>
            <a:r>
              <a:rPr lang="en-US" dirty="0">
                <a:cs typeface="+mn-cs"/>
              </a:rPr>
              <a:t>frame </a:t>
            </a:r>
            <a:r>
              <a:rPr lang="en-US" dirty="0" smtClean="0">
                <a:cs typeface="+mn-cs"/>
              </a:rPr>
              <a:t>received at switch:</a:t>
            </a:r>
            <a:r>
              <a:rPr lang="en-US" dirty="0">
                <a:cs typeface="+mn-cs"/>
              </a:rPr>
              <a:t/>
            </a:r>
            <a:br>
              <a:rPr lang="en-US" dirty="0">
                <a:cs typeface="+mn-cs"/>
              </a:rPr>
            </a:br>
            <a:endParaRPr lang="en-US" dirty="0">
              <a:cs typeface="+mn-cs"/>
            </a:endParaRPr>
          </a:p>
          <a:p>
            <a:pPr lvl="1">
              <a:buFont typeface="Wingdings" charset="0"/>
              <a:buNone/>
              <a:defRPr/>
            </a:pPr>
            <a:r>
              <a:rPr lang="en-US" dirty="0"/>
              <a:t>1. record </a:t>
            </a:r>
            <a:r>
              <a:rPr lang="en-US" dirty="0" smtClean="0"/>
              <a:t>incoming link, MAC address of sending </a:t>
            </a:r>
            <a:r>
              <a:rPr lang="en-US" dirty="0"/>
              <a:t>host</a:t>
            </a:r>
          </a:p>
          <a:p>
            <a:pPr lvl="1">
              <a:buFont typeface="Wingdings" charset="0"/>
              <a:buNone/>
              <a:defRPr/>
            </a:pPr>
            <a:r>
              <a:rPr lang="en-US" dirty="0"/>
              <a:t>2. index switch table using MAC </a:t>
            </a:r>
            <a:r>
              <a:rPr lang="en-US" dirty="0" smtClean="0"/>
              <a:t>destination </a:t>
            </a:r>
            <a:r>
              <a:rPr lang="en-US" dirty="0"/>
              <a:t>address</a:t>
            </a:r>
            <a:endParaRPr lang="en-US" b="1" dirty="0">
              <a:solidFill>
                <a:schemeClr val="accent2"/>
              </a:solidFill>
            </a:endParaRPr>
          </a:p>
          <a:p>
            <a:pPr lvl="1">
              <a:buFont typeface="Wingdings" charset="0"/>
              <a:buNone/>
              <a:defRPr/>
            </a:pPr>
            <a:r>
              <a:rPr lang="en-US" dirty="0">
                <a:solidFill>
                  <a:srgbClr val="000099"/>
                </a:solidFill>
              </a:rPr>
              <a:t>3. if</a:t>
            </a:r>
            <a:r>
              <a:rPr lang="en-US" b="1" dirty="0">
                <a:solidFill>
                  <a:schemeClr val="accent2"/>
                </a:solidFill>
              </a:rPr>
              <a:t> </a:t>
            </a:r>
            <a:r>
              <a:rPr lang="en-US" dirty="0"/>
              <a:t>entry found for destination</a:t>
            </a:r>
            <a:br>
              <a:rPr lang="en-US" dirty="0"/>
            </a:br>
            <a:r>
              <a:rPr lang="en-US" dirty="0"/>
              <a:t>  </a:t>
            </a:r>
            <a:r>
              <a:rPr lang="en-US" dirty="0">
                <a:solidFill>
                  <a:srgbClr val="000099"/>
                </a:solidFill>
              </a:rPr>
              <a:t>then {</a:t>
            </a:r>
          </a:p>
          <a:p>
            <a:pPr lvl="1">
              <a:buFont typeface="Wingdings" charset="0"/>
              <a:buNone/>
              <a:defRPr/>
            </a:pPr>
            <a:r>
              <a:rPr lang="en-US" b="1" dirty="0">
                <a:solidFill>
                  <a:srgbClr val="000099"/>
                </a:solidFill>
              </a:rPr>
              <a:t>     </a:t>
            </a:r>
            <a:r>
              <a:rPr lang="en-US" dirty="0">
                <a:solidFill>
                  <a:srgbClr val="000099"/>
                </a:solidFill>
              </a:rPr>
              <a:t>if</a:t>
            </a:r>
            <a:r>
              <a:rPr lang="en-US" b="1" dirty="0">
                <a:solidFill>
                  <a:schemeClr val="accent2"/>
                </a:solidFill>
              </a:rPr>
              <a:t> </a:t>
            </a:r>
            <a:r>
              <a:rPr lang="en-US" dirty="0" smtClean="0"/>
              <a:t>destination </a:t>
            </a:r>
            <a:r>
              <a:rPr lang="en-US" dirty="0"/>
              <a:t>on segment from which frame arrived</a:t>
            </a:r>
            <a:br>
              <a:rPr lang="en-US" dirty="0"/>
            </a:br>
            <a:r>
              <a:rPr lang="en-US" dirty="0"/>
              <a:t>       </a:t>
            </a:r>
            <a:r>
              <a:rPr lang="en-US" dirty="0">
                <a:solidFill>
                  <a:srgbClr val="000099"/>
                </a:solidFill>
              </a:rPr>
              <a:t>then</a:t>
            </a:r>
            <a:r>
              <a:rPr lang="en-US" dirty="0"/>
              <a:t> drop </a:t>
            </a:r>
            <a:r>
              <a:rPr lang="en-US" dirty="0" smtClean="0"/>
              <a:t>frame</a:t>
            </a:r>
            <a:endParaRPr lang="en-US" dirty="0"/>
          </a:p>
          <a:p>
            <a:pPr lvl="1">
              <a:buFont typeface="Wingdings" charset="0"/>
              <a:buNone/>
              <a:defRPr/>
            </a:pPr>
            <a:r>
              <a:rPr lang="en-US" dirty="0"/>
              <a:t>           </a:t>
            </a:r>
            <a:r>
              <a:rPr lang="en-US" dirty="0">
                <a:solidFill>
                  <a:srgbClr val="000099"/>
                </a:solidFill>
              </a:rPr>
              <a:t>else</a:t>
            </a:r>
            <a:r>
              <a:rPr lang="en-US" dirty="0"/>
              <a:t> forward </a:t>
            </a:r>
            <a:r>
              <a:rPr lang="en-US" dirty="0" smtClean="0"/>
              <a:t>frame </a:t>
            </a:r>
            <a:r>
              <a:rPr lang="en-US" dirty="0"/>
              <a:t>on interface </a:t>
            </a:r>
            <a:r>
              <a:rPr lang="en-US" dirty="0" smtClean="0"/>
              <a:t>indicated by entry</a:t>
            </a:r>
            <a:endParaRPr lang="en-US" dirty="0"/>
          </a:p>
          <a:p>
            <a:pPr lvl="1">
              <a:buFont typeface="Wingdings" charset="0"/>
              <a:buNone/>
              <a:defRPr/>
            </a:pPr>
            <a:r>
              <a:rPr lang="en-US" dirty="0"/>
              <a:t>     </a:t>
            </a:r>
            <a:r>
              <a:rPr lang="en-US" b="1" dirty="0">
                <a:solidFill>
                  <a:schemeClr val="accent2"/>
                </a:solidFill>
              </a:rPr>
              <a:t>  </a:t>
            </a:r>
            <a:r>
              <a:rPr lang="en-US" dirty="0">
                <a:solidFill>
                  <a:srgbClr val="000099"/>
                </a:solidFill>
              </a:rPr>
              <a:t>}</a:t>
            </a:r>
            <a:r>
              <a:rPr lang="en-US" b="1" dirty="0">
                <a:solidFill>
                  <a:schemeClr val="accent2"/>
                </a:solidFill>
              </a:rPr>
              <a:t>   </a:t>
            </a:r>
            <a:endParaRPr lang="en-US" dirty="0"/>
          </a:p>
          <a:p>
            <a:pPr lvl="1">
              <a:buFont typeface="Wingdings" charset="0"/>
              <a:buNone/>
              <a:defRPr/>
            </a:pPr>
            <a:r>
              <a:rPr lang="en-US" dirty="0"/>
              <a:t>      </a:t>
            </a:r>
            <a:r>
              <a:rPr lang="en-US" dirty="0">
                <a:solidFill>
                  <a:srgbClr val="000099"/>
                </a:solidFill>
              </a:rPr>
              <a:t>else</a:t>
            </a:r>
            <a:r>
              <a:rPr lang="en-US" dirty="0"/>
              <a:t> </a:t>
            </a:r>
            <a:r>
              <a:rPr lang="en-US" dirty="0" smtClean="0"/>
              <a:t>flood  /* forward on all interfaces except arriving</a:t>
            </a:r>
          </a:p>
          <a:p>
            <a:pPr lvl="1">
              <a:buFont typeface="Wingdings" charset="0"/>
              <a:buNone/>
              <a:defRPr/>
            </a:pPr>
            <a:r>
              <a:rPr lang="en-US" dirty="0"/>
              <a:t> </a:t>
            </a:r>
            <a:r>
              <a:rPr lang="en-US" dirty="0" smtClean="0"/>
              <a:t>                         interface */</a:t>
            </a:r>
            <a:endParaRPr lang="en-US" dirty="0"/>
          </a:p>
          <a:p>
            <a:pPr lvl="3">
              <a:buFontTx/>
              <a:buNone/>
              <a:defRPr/>
            </a:pPr>
            <a:r>
              <a:rPr lang="en-US" sz="2400" dirty="0">
                <a:latin typeface="Times New Roman" charset="0"/>
              </a:rPr>
              <a:t>  </a:t>
            </a:r>
          </a:p>
        </p:txBody>
      </p:sp>
      <p:pic>
        <p:nvPicPr>
          <p:cNvPr id="68614" name="Picture 17" descr="underline_base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4513" y="841375"/>
            <a:ext cx="6856412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6"/>
          <p:cNvGrpSpPr>
            <a:grpSpLocks/>
          </p:cNvGrpSpPr>
          <p:nvPr/>
        </p:nvGrpSpPr>
        <p:grpSpPr bwMode="auto">
          <a:xfrm>
            <a:off x="4456113" y="1216025"/>
            <a:ext cx="3660775" cy="3600450"/>
            <a:chOff x="731524" y="1819788"/>
            <a:chExt cx="3661504" cy="3600334"/>
          </a:xfrm>
        </p:grpSpPr>
        <p:sp>
          <p:nvSpPr>
            <p:cNvPr id="69698" name="Text Box 23"/>
            <p:cNvSpPr txBox="1">
              <a:spLocks noChangeArrowheads="1"/>
            </p:cNvSpPr>
            <p:nvPr/>
          </p:nvSpPr>
          <p:spPr bwMode="auto">
            <a:xfrm>
              <a:off x="2655957" y="1819788"/>
              <a:ext cx="350907" cy="3667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A</a:t>
              </a:r>
            </a:p>
          </p:txBody>
        </p:sp>
        <p:sp>
          <p:nvSpPr>
            <p:cNvPr id="69699" name="Text Box 24"/>
            <p:cNvSpPr txBox="1">
              <a:spLocks noChangeArrowheads="1"/>
            </p:cNvSpPr>
            <p:nvPr/>
          </p:nvSpPr>
          <p:spPr bwMode="auto">
            <a:xfrm>
              <a:off x="2371738" y="5050247"/>
              <a:ext cx="371549" cy="369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A</a:t>
              </a:r>
              <a:r>
                <a:rPr lang="ja-JP" altLang="en-US" i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’</a:t>
              </a:r>
              <a:endParaRPr lang="en-US" i="0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9700" name="Text Box 25"/>
            <p:cNvSpPr txBox="1">
              <a:spLocks noChangeArrowheads="1"/>
            </p:cNvSpPr>
            <p:nvPr/>
          </p:nvSpPr>
          <p:spPr bwMode="auto">
            <a:xfrm>
              <a:off x="3988134" y="2419844"/>
              <a:ext cx="338205" cy="368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B</a:t>
              </a:r>
            </a:p>
          </p:txBody>
        </p:sp>
        <p:sp>
          <p:nvSpPr>
            <p:cNvPr id="69701" name="Text Box 26"/>
            <p:cNvSpPr txBox="1">
              <a:spLocks noChangeArrowheads="1"/>
            </p:cNvSpPr>
            <p:nvPr/>
          </p:nvSpPr>
          <p:spPr bwMode="auto">
            <a:xfrm>
              <a:off x="995101" y="4188262"/>
              <a:ext cx="390603" cy="368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B</a:t>
              </a:r>
              <a:r>
                <a:rPr lang="ja-JP" altLang="en-US" i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’</a:t>
              </a:r>
              <a:endParaRPr lang="en-US" i="0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9702" name="Text Box 27"/>
            <p:cNvSpPr txBox="1">
              <a:spLocks noChangeArrowheads="1"/>
            </p:cNvSpPr>
            <p:nvPr/>
          </p:nvSpPr>
          <p:spPr bwMode="auto">
            <a:xfrm>
              <a:off x="3740435" y="4188262"/>
              <a:ext cx="350908" cy="368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C</a:t>
              </a:r>
            </a:p>
          </p:txBody>
        </p:sp>
        <p:sp>
          <p:nvSpPr>
            <p:cNvPr id="69703" name="Text Box 28"/>
            <p:cNvSpPr txBox="1">
              <a:spLocks noChangeArrowheads="1"/>
            </p:cNvSpPr>
            <p:nvPr/>
          </p:nvSpPr>
          <p:spPr bwMode="auto">
            <a:xfrm>
              <a:off x="1123714" y="2465880"/>
              <a:ext cx="403305" cy="368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C</a:t>
              </a:r>
              <a:r>
                <a:rPr lang="ja-JP" altLang="en-US" i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’</a:t>
              </a:r>
              <a:endParaRPr lang="en-US" i="0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9704" name="Line 17"/>
            <p:cNvSpPr>
              <a:spLocks noChangeShapeType="1"/>
            </p:cNvSpPr>
            <p:nvPr/>
          </p:nvSpPr>
          <p:spPr bwMode="auto">
            <a:xfrm>
              <a:off x="1687389" y="3165945"/>
              <a:ext cx="720869" cy="2984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9705" name="Line 18"/>
            <p:cNvSpPr>
              <a:spLocks noChangeShapeType="1"/>
            </p:cNvSpPr>
            <p:nvPr/>
          </p:nvSpPr>
          <p:spPr bwMode="auto">
            <a:xfrm>
              <a:off x="2673423" y="2872267"/>
              <a:ext cx="0" cy="5048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9706" name="Line 19"/>
            <p:cNvSpPr>
              <a:spLocks noChangeShapeType="1"/>
            </p:cNvSpPr>
            <p:nvPr/>
          </p:nvSpPr>
          <p:spPr bwMode="auto">
            <a:xfrm flipH="1">
              <a:off x="2863961" y="2996088"/>
              <a:ext cx="892353" cy="4841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9707" name="Line 20"/>
            <p:cNvSpPr>
              <a:spLocks noChangeShapeType="1"/>
            </p:cNvSpPr>
            <p:nvPr/>
          </p:nvSpPr>
          <p:spPr bwMode="auto">
            <a:xfrm flipV="1">
              <a:off x="2673423" y="3605668"/>
              <a:ext cx="12703" cy="7095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3" name="Group 47"/>
            <p:cNvGrpSpPr>
              <a:grpSpLocks/>
            </p:cNvGrpSpPr>
            <p:nvPr/>
          </p:nvGrpSpPr>
          <p:grpSpPr bwMode="auto">
            <a:xfrm>
              <a:off x="747936" y="2733042"/>
              <a:ext cx="914403" cy="690308"/>
              <a:chOff x="1046480" y="3962400"/>
              <a:chExt cx="1026163" cy="761428"/>
            </a:xfrm>
          </p:grpSpPr>
          <p:sp>
            <p:nvSpPr>
              <p:cNvPr id="186" name="Rectangle 48"/>
              <p:cNvSpPr>
                <a:spLocks noChangeArrowheads="1"/>
              </p:cNvSpPr>
              <p:nvPr/>
            </p:nvSpPr>
            <p:spPr bwMode="auto">
              <a:xfrm rot="-5400000">
                <a:off x="1893248" y="4299428"/>
                <a:ext cx="110312" cy="247682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 pitchFamily="34" charset="0"/>
                  <a:ea typeface="+mn-ea"/>
                  <a:cs typeface="Arial" pitchFamily="34" charset="0"/>
                </a:endParaRPr>
              </a:p>
            </p:txBody>
          </p:sp>
          <p:grpSp>
            <p:nvGrpSpPr>
              <p:cNvPr id="4" name="Group 49"/>
              <p:cNvGrpSpPr>
                <a:grpSpLocks/>
              </p:cNvGrpSpPr>
              <p:nvPr/>
            </p:nvGrpSpPr>
            <p:grpSpPr bwMode="auto">
              <a:xfrm>
                <a:off x="1046480" y="3962400"/>
                <a:ext cx="936071" cy="761428"/>
                <a:chOff x="-44" y="1473"/>
                <a:chExt cx="981" cy="1105"/>
              </a:xfrm>
            </p:grpSpPr>
            <p:pic>
              <p:nvPicPr>
                <p:cNvPr id="69744" name="Picture 50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3"/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69745" name="Freeform 51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6"/>
                    <a:gd name="T16" fmla="*/ 0 h 368"/>
                    <a:gd name="T17" fmla="*/ 356 w 356"/>
                    <a:gd name="T18" fmla="*/ 368 h 36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</p:grpSp>
        <p:grpSp>
          <p:nvGrpSpPr>
            <p:cNvPr id="5" name="Group 48"/>
            <p:cNvGrpSpPr>
              <a:grpSpLocks/>
            </p:cNvGrpSpPr>
            <p:nvPr/>
          </p:nvGrpSpPr>
          <p:grpSpPr bwMode="auto">
            <a:xfrm>
              <a:off x="3539588" y="2669737"/>
              <a:ext cx="853440" cy="741680"/>
              <a:chOff x="7179310" y="4033520"/>
              <a:chExt cx="1009650" cy="855028"/>
            </a:xfrm>
          </p:grpSpPr>
          <p:grpSp>
            <p:nvGrpSpPr>
              <p:cNvPr id="6" name="Group 44"/>
              <p:cNvGrpSpPr>
                <a:grpSpLocks/>
              </p:cNvGrpSpPr>
              <p:nvPr/>
            </p:nvGrpSpPr>
            <p:grpSpPr bwMode="auto">
              <a:xfrm>
                <a:off x="7179310" y="4033520"/>
                <a:ext cx="1009650" cy="855028"/>
                <a:chOff x="-44" y="1473"/>
                <a:chExt cx="981" cy="1105"/>
              </a:xfrm>
            </p:grpSpPr>
            <p:pic>
              <p:nvPicPr>
                <p:cNvPr id="69740" name="Picture 45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4"/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69741" name="Freeform 46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6"/>
                    <a:gd name="T16" fmla="*/ 0 h 368"/>
                    <a:gd name="T17" fmla="*/ 356 w 356"/>
                    <a:gd name="T18" fmla="*/ 368 h 36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sp>
            <p:nvSpPr>
              <p:cNvPr id="183" name="Rectangle 43"/>
              <p:cNvSpPr>
                <a:spLocks noChangeArrowheads="1"/>
              </p:cNvSpPr>
              <p:nvPr/>
            </p:nvSpPr>
            <p:spPr bwMode="auto">
              <a:xfrm rot="-5400000">
                <a:off x="7440190" y="4309323"/>
                <a:ext cx="126273" cy="195358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 pitchFamily="34" charset="0"/>
                  <a:ea typeface="+mn-ea"/>
                  <a:cs typeface="Arial" pitchFamily="34" charset="0"/>
                </a:endParaRPr>
              </a:p>
            </p:txBody>
          </p:sp>
        </p:grpSp>
        <p:sp>
          <p:nvSpPr>
            <p:cNvPr id="154" name="Rectangle 43"/>
            <p:cNvSpPr>
              <a:spLocks noChangeArrowheads="1"/>
            </p:cNvSpPr>
            <p:nvPr/>
          </p:nvSpPr>
          <p:spPr bwMode="auto">
            <a:xfrm>
              <a:off x="2614674" y="2705584"/>
              <a:ext cx="109559" cy="165095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grpSp>
          <p:nvGrpSpPr>
            <p:cNvPr id="7" name="Group 44"/>
            <p:cNvGrpSpPr>
              <a:grpSpLocks/>
            </p:cNvGrpSpPr>
            <p:nvPr/>
          </p:nvGrpSpPr>
          <p:grpSpPr bwMode="auto">
            <a:xfrm>
              <a:off x="2233637" y="2138292"/>
              <a:ext cx="853440" cy="741680"/>
              <a:chOff x="-44" y="1473"/>
              <a:chExt cx="981" cy="1105"/>
            </a:xfrm>
          </p:grpSpPr>
          <p:pic>
            <p:nvPicPr>
              <p:cNvPr id="69736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69737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8" name="Group 51"/>
            <p:cNvGrpSpPr>
              <a:grpSpLocks/>
            </p:cNvGrpSpPr>
            <p:nvPr/>
          </p:nvGrpSpPr>
          <p:grpSpPr bwMode="auto">
            <a:xfrm>
              <a:off x="2060917" y="4279843"/>
              <a:ext cx="853440" cy="835329"/>
              <a:chOff x="8077200" y="3320111"/>
              <a:chExt cx="853440" cy="835329"/>
            </a:xfrm>
          </p:grpSpPr>
          <p:sp>
            <p:nvSpPr>
              <p:cNvPr id="176" name="Rectangle 43"/>
              <p:cNvSpPr>
                <a:spLocks noChangeArrowheads="1"/>
              </p:cNvSpPr>
              <p:nvPr/>
            </p:nvSpPr>
            <p:spPr bwMode="auto">
              <a:xfrm>
                <a:off x="8630957" y="3320602"/>
                <a:ext cx="111147" cy="165095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 pitchFamily="34" charset="0"/>
                  <a:ea typeface="+mn-ea"/>
                  <a:cs typeface="Arial" pitchFamily="34" charset="0"/>
                </a:endParaRPr>
              </a:p>
            </p:txBody>
          </p:sp>
          <p:grpSp>
            <p:nvGrpSpPr>
              <p:cNvPr id="9" name="Group 44"/>
              <p:cNvGrpSpPr>
                <a:grpSpLocks/>
              </p:cNvGrpSpPr>
              <p:nvPr/>
            </p:nvGrpSpPr>
            <p:grpSpPr bwMode="auto">
              <a:xfrm>
                <a:off x="8077200" y="3413760"/>
                <a:ext cx="853440" cy="741680"/>
                <a:chOff x="-44" y="1473"/>
                <a:chExt cx="981" cy="1105"/>
              </a:xfrm>
            </p:grpSpPr>
            <p:pic>
              <p:nvPicPr>
                <p:cNvPr id="69734" name="Picture 45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4"/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69735" name="Freeform 46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6"/>
                    <a:gd name="T16" fmla="*/ 0 h 368"/>
                    <a:gd name="T17" fmla="*/ 356 w 356"/>
                    <a:gd name="T18" fmla="*/ 368 h 36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</p:grpSp>
        <p:pic>
          <p:nvPicPr>
            <p:cNvPr id="69713" name="Picture 3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2374913" y="3316753"/>
              <a:ext cx="603370" cy="3413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10" name="Group 53"/>
            <p:cNvGrpSpPr>
              <a:grpSpLocks/>
            </p:cNvGrpSpPr>
            <p:nvPr/>
          </p:nvGrpSpPr>
          <p:grpSpPr bwMode="auto">
            <a:xfrm>
              <a:off x="731524" y="3616962"/>
              <a:ext cx="914403" cy="690308"/>
              <a:chOff x="1046480" y="3962400"/>
              <a:chExt cx="1026163" cy="761428"/>
            </a:xfrm>
          </p:grpSpPr>
          <p:sp>
            <p:nvSpPr>
              <p:cNvPr id="172" name="Rectangle 48"/>
              <p:cNvSpPr>
                <a:spLocks noChangeArrowheads="1"/>
              </p:cNvSpPr>
              <p:nvPr/>
            </p:nvSpPr>
            <p:spPr bwMode="auto">
              <a:xfrm rot="-5400000">
                <a:off x="1893846" y="4299747"/>
                <a:ext cx="110313" cy="247682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 pitchFamily="34" charset="0"/>
                  <a:ea typeface="+mn-ea"/>
                  <a:cs typeface="Arial" pitchFamily="34" charset="0"/>
                </a:endParaRPr>
              </a:p>
            </p:txBody>
          </p:sp>
          <p:grpSp>
            <p:nvGrpSpPr>
              <p:cNvPr id="11" name="Group 49"/>
              <p:cNvGrpSpPr>
                <a:grpSpLocks/>
              </p:cNvGrpSpPr>
              <p:nvPr/>
            </p:nvGrpSpPr>
            <p:grpSpPr bwMode="auto">
              <a:xfrm>
                <a:off x="1046480" y="3962400"/>
                <a:ext cx="936071" cy="761428"/>
                <a:chOff x="-44" y="1473"/>
                <a:chExt cx="981" cy="1105"/>
              </a:xfrm>
            </p:grpSpPr>
            <p:pic>
              <p:nvPicPr>
                <p:cNvPr id="69730" name="Picture 50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3"/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69731" name="Freeform 51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6"/>
                    <a:gd name="T16" fmla="*/ 0 h 368"/>
                    <a:gd name="T17" fmla="*/ 356 w 356"/>
                    <a:gd name="T18" fmla="*/ 368 h 36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2" name="Group 54"/>
            <p:cNvGrpSpPr>
              <a:grpSpLocks/>
            </p:cNvGrpSpPr>
            <p:nvPr/>
          </p:nvGrpSpPr>
          <p:grpSpPr bwMode="auto">
            <a:xfrm>
              <a:off x="3410634" y="3567725"/>
              <a:ext cx="853440" cy="741680"/>
              <a:chOff x="7179310" y="4033520"/>
              <a:chExt cx="1009650" cy="855028"/>
            </a:xfrm>
          </p:grpSpPr>
          <p:grpSp>
            <p:nvGrpSpPr>
              <p:cNvPr id="13" name="Group 44"/>
              <p:cNvGrpSpPr>
                <a:grpSpLocks/>
              </p:cNvGrpSpPr>
              <p:nvPr/>
            </p:nvGrpSpPr>
            <p:grpSpPr bwMode="auto">
              <a:xfrm>
                <a:off x="7179310" y="4033520"/>
                <a:ext cx="1009650" cy="855028"/>
                <a:chOff x="-44" y="1473"/>
                <a:chExt cx="981" cy="1105"/>
              </a:xfrm>
            </p:grpSpPr>
            <p:pic>
              <p:nvPicPr>
                <p:cNvPr id="69726" name="Picture 45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4"/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69727" name="Freeform 46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6"/>
                    <a:gd name="T16" fmla="*/ 0 h 368"/>
                    <a:gd name="T17" fmla="*/ 356 w 356"/>
                    <a:gd name="T18" fmla="*/ 368 h 36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sp>
            <p:nvSpPr>
              <p:cNvPr id="169" name="Rectangle 43"/>
              <p:cNvSpPr>
                <a:spLocks noChangeArrowheads="1"/>
              </p:cNvSpPr>
              <p:nvPr/>
            </p:nvSpPr>
            <p:spPr bwMode="auto">
              <a:xfrm rot="-5400000">
                <a:off x="7438739" y="4308053"/>
                <a:ext cx="128104" cy="197237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 pitchFamily="34" charset="0"/>
                  <a:ea typeface="+mn-ea"/>
                  <a:cs typeface="Arial" pitchFamily="34" charset="0"/>
                </a:endParaRPr>
              </a:p>
            </p:txBody>
          </p:sp>
        </p:grpSp>
        <p:sp>
          <p:nvSpPr>
            <p:cNvPr id="69716" name="Line 17"/>
            <p:cNvSpPr>
              <a:spLocks noChangeShapeType="1"/>
            </p:cNvSpPr>
            <p:nvPr/>
          </p:nvSpPr>
          <p:spPr bwMode="auto">
            <a:xfrm flipV="1">
              <a:off x="1660396" y="3600906"/>
              <a:ext cx="744686" cy="4508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9717" name="Line 19"/>
            <p:cNvSpPr>
              <a:spLocks noChangeShapeType="1"/>
            </p:cNvSpPr>
            <p:nvPr/>
          </p:nvSpPr>
          <p:spPr bwMode="auto">
            <a:xfrm flipH="1" flipV="1">
              <a:off x="2968756" y="3545345"/>
              <a:ext cx="646242" cy="3381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9718" name="Text Box 35"/>
            <p:cNvSpPr txBox="1">
              <a:spLocks noChangeArrowheads="1"/>
            </p:cNvSpPr>
            <p:nvPr/>
          </p:nvSpPr>
          <p:spPr bwMode="auto">
            <a:xfrm>
              <a:off x="2401907" y="3026249"/>
              <a:ext cx="312799" cy="3698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1</a:t>
              </a:r>
            </a:p>
          </p:txBody>
        </p:sp>
        <p:sp>
          <p:nvSpPr>
            <p:cNvPr id="69719" name="Text Box 36"/>
            <p:cNvSpPr txBox="1">
              <a:spLocks noChangeArrowheads="1"/>
            </p:cNvSpPr>
            <p:nvPr/>
          </p:nvSpPr>
          <p:spPr bwMode="auto">
            <a:xfrm>
              <a:off x="2903656" y="3051648"/>
              <a:ext cx="323914" cy="3667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2</a:t>
              </a:r>
            </a:p>
          </p:txBody>
        </p:sp>
        <p:sp>
          <p:nvSpPr>
            <p:cNvPr id="69720" name="Text Box 37"/>
            <p:cNvSpPr txBox="1">
              <a:spLocks noChangeArrowheads="1"/>
            </p:cNvSpPr>
            <p:nvPr/>
          </p:nvSpPr>
          <p:spPr bwMode="auto">
            <a:xfrm>
              <a:off x="3125951" y="3710440"/>
              <a:ext cx="322326" cy="366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3</a:t>
              </a:r>
            </a:p>
          </p:txBody>
        </p:sp>
        <p:sp>
          <p:nvSpPr>
            <p:cNvPr id="69721" name="Text Box 38"/>
            <p:cNvSpPr txBox="1">
              <a:spLocks noChangeArrowheads="1"/>
            </p:cNvSpPr>
            <p:nvPr/>
          </p:nvSpPr>
          <p:spPr bwMode="auto">
            <a:xfrm>
              <a:off x="2640079" y="3654879"/>
              <a:ext cx="323914" cy="3667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4</a:t>
              </a:r>
            </a:p>
          </p:txBody>
        </p:sp>
        <p:sp>
          <p:nvSpPr>
            <p:cNvPr id="69722" name="Text Box 39"/>
            <p:cNvSpPr txBox="1">
              <a:spLocks noChangeArrowheads="1"/>
            </p:cNvSpPr>
            <p:nvPr/>
          </p:nvSpPr>
          <p:spPr bwMode="auto">
            <a:xfrm>
              <a:off x="2070052" y="3704090"/>
              <a:ext cx="323914" cy="366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5</a:t>
              </a:r>
            </a:p>
          </p:txBody>
        </p:sp>
        <p:sp>
          <p:nvSpPr>
            <p:cNvPr id="69723" name="Text Box 40"/>
            <p:cNvSpPr txBox="1">
              <a:spLocks noChangeArrowheads="1"/>
            </p:cNvSpPr>
            <p:nvPr/>
          </p:nvSpPr>
          <p:spPr bwMode="auto">
            <a:xfrm>
              <a:off x="2039884" y="3080222"/>
              <a:ext cx="319151" cy="3698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i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6</a:t>
              </a:r>
            </a:p>
          </p:txBody>
        </p:sp>
      </p:grpSp>
      <p:sp>
        <p:nvSpPr>
          <p:cNvPr id="6963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solidFill>
                  <a:srgbClr val="000000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Link Layer</a:t>
            </a:r>
          </a:p>
        </p:txBody>
      </p:sp>
      <p:sp>
        <p:nvSpPr>
          <p:cNvPr id="6963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>
                <a:solidFill>
                  <a:srgbClr val="000000"/>
                </a:solidFill>
              </a:rPr>
              <a:t>5-</a:t>
            </a:r>
            <a:fld id="{2F6BB215-41C4-4F2A-8955-F31FCD671AC7}" type="slidenum">
              <a:rPr lang="en-US">
                <a:solidFill>
                  <a:srgbClr val="000000"/>
                </a:solidFill>
              </a:rPr>
              <a:pPr/>
              <a:t>8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7589" name="Rectangle 2"/>
          <p:cNvSpPr>
            <a:spLocks noGrp="1" noChangeArrowheads="1"/>
          </p:cNvSpPr>
          <p:nvPr>
            <p:ph type="title"/>
          </p:nvPr>
        </p:nvSpPr>
        <p:spPr>
          <a:xfrm>
            <a:off x="187325" y="141288"/>
            <a:ext cx="7508875" cy="1143000"/>
          </a:xfrm>
        </p:spPr>
        <p:txBody>
          <a:bodyPr/>
          <a:lstStyle/>
          <a:p>
            <a:pPr>
              <a:defRPr/>
            </a:pPr>
            <a:r>
              <a:rPr lang="en-US" sz="3600">
                <a:cs typeface="+mj-cs"/>
              </a:rPr>
              <a:t>Self-learning, forwarding: example</a:t>
            </a:r>
          </a:p>
        </p:txBody>
      </p:sp>
      <p:grpSp>
        <p:nvGrpSpPr>
          <p:cNvPr id="14" name="Group 32"/>
          <p:cNvGrpSpPr>
            <a:grpSpLocks/>
          </p:cNvGrpSpPr>
          <p:nvPr/>
        </p:nvGrpSpPr>
        <p:grpSpPr bwMode="auto">
          <a:xfrm>
            <a:off x="6778625" y="1223963"/>
            <a:ext cx="1428750" cy="369887"/>
            <a:chOff x="1750" y="3514"/>
            <a:chExt cx="900" cy="233"/>
          </a:xfrm>
        </p:grpSpPr>
        <p:sp>
          <p:nvSpPr>
            <p:cNvPr id="69694" name="Rectangle 33"/>
            <p:cNvSpPr>
              <a:spLocks noChangeArrowheads="1"/>
            </p:cNvSpPr>
            <p:nvPr/>
          </p:nvSpPr>
          <p:spPr bwMode="auto">
            <a:xfrm>
              <a:off x="1771" y="3542"/>
              <a:ext cx="879" cy="16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9695" name="Text Box 34"/>
            <p:cNvSpPr txBox="1">
              <a:spLocks noChangeArrowheads="1"/>
            </p:cNvSpPr>
            <p:nvPr/>
          </p:nvSpPr>
          <p:spPr bwMode="auto">
            <a:xfrm>
              <a:off x="1750" y="3514"/>
              <a:ext cx="35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0">
                  <a:solidFill>
                    <a:srgbClr val="FFFFFF"/>
                  </a:solidFill>
                  <a:latin typeface="Arial" pitchFamily="34" charset="0"/>
                  <a:cs typeface="Arial" pitchFamily="34" charset="0"/>
                </a:rPr>
                <a:t>A A</a:t>
              </a:r>
              <a:r>
                <a:rPr lang="ja-JP" altLang="en-US" i="0">
                  <a:solidFill>
                    <a:srgbClr val="FFFFFF"/>
                  </a:solidFill>
                  <a:latin typeface="Arial" pitchFamily="34" charset="0"/>
                  <a:cs typeface="Arial" pitchFamily="34" charset="0"/>
                </a:rPr>
                <a:t>’</a:t>
              </a:r>
              <a:endParaRPr lang="en-US" i="0">
                <a:solidFill>
                  <a:srgbClr val="FFFFFF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9696" name="Line 35"/>
            <p:cNvSpPr>
              <a:spLocks noChangeShapeType="1"/>
            </p:cNvSpPr>
            <p:nvPr/>
          </p:nvSpPr>
          <p:spPr bwMode="auto">
            <a:xfrm>
              <a:off x="1936" y="3535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9697" name="Line 36"/>
            <p:cNvSpPr>
              <a:spLocks noChangeShapeType="1"/>
            </p:cNvSpPr>
            <p:nvPr/>
          </p:nvSpPr>
          <p:spPr bwMode="auto">
            <a:xfrm>
              <a:off x="2116" y="3540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5" name="Group 37"/>
          <p:cNvGrpSpPr>
            <a:grpSpLocks/>
          </p:cNvGrpSpPr>
          <p:nvPr/>
        </p:nvGrpSpPr>
        <p:grpSpPr bwMode="auto">
          <a:xfrm>
            <a:off x="6994525" y="525463"/>
            <a:ext cx="1450975" cy="714375"/>
            <a:chOff x="4406" y="331"/>
            <a:chExt cx="914" cy="450"/>
          </a:xfrm>
        </p:grpSpPr>
        <p:sp>
          <p:nvSpPr>
            <p:cNvPr id="69690" name="Line 38"/>
            <p:cNvSpPr>
              <a:spLocks noChangeShapeType="1"/>
            </p:cNvSpPr>
            <p:nvPr/>
          </p:nvSpPr>
          <p:spPr bwMode="auto">
            <a:xfrm flipV="1">
              <a:off x="4406" y="439"/>
              <a:ext cx="252" cy="3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9691" name="Line 39"/>
            <p:cNvSpPr>
              <a:spLocks noChangeShapeType="1"/>
            </p:cNvSpPr>
            <p:nvPr/>
          </p:nvSpPr>
          <p:spPr bwMode="auto">
            <a:xfrm flipV="1">
              <a:off x="4524" y="594"/>
              <a:ext cx="137" cy="1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9692" name="Text Box 40"/>
            <p:cNvSpPr txBox="1">
              <a:spLocks noChangeArrowheads="1"/>
            </p:cNvSpPr>
            <p:nvPr/>
          </p:nvSpPr>
          <p:spPr bwMode="auto">
            <a:xfrm>
              <a:off x="4643" y="331"/>
              <a:ext cx="677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 i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Source: A</a:t>
              </a:r>
            </a:p>
          </p:txBody>
        </p:sp>
        <p:sp>
          <p:nvSpPr>
            <p:cNvPr id="69693" name="Text Box 41"/>
            <p:cNvSpPr txBox="1">
              <a:spLocks noChangeArrowheads="1"/>
            </p:cNvSpPr>
            <p:nvPr/>
          </p:nvSpPr>
          <p:spPr bwMode="auto">
            <a:xfrm>
              <a:off x="4660" y="492"/>
              <a:ext cx="552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 i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Dest: A</a:t>
              </a:r>
              <a:r>
                <a:rPr lang="ja-JP" altLang="en-US" sz="1600" i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’</a:t>
              </a:r>
              <a:endParaRPr lang="en-US" sz="1600" i="0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6" name="Group 42"/>
          <p:cNvGrpSpPr>
            <a:grpSpLocks/>
          </p:cNvGrpSpPr>
          <p:nvPr/>
        </p:nvGrpSpPr>
        <p:grpSpPr bwMode="auto">
          <a:xfrm>
            <a:off x="3336925" y="4937125"/>
            <a:ext cx="3017838" cy="1444625"/>
            <a:chOff x="3441" y="3154"/>
            <a:chExt cx="1901" cy="910"/>
          </a:xfrm>
        </p:grpSpPr>
        <p:sp>
          <p:nvSpPr>
            <p:cNvPr id="69685" name="Rectangle 43"/>
            <p:cNvSpPr>
              <a:spLocks noChangeArrowheads="1"/>
            </p:cNvSpPr>
            <p:nvPr/>
          </p:nvSpPr>
          <p:spPr bwMode="auto">
            <a:xfrm>
              <a:off x="3449" y="3154"/>
              <a:ext cx="1893" cy="90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9686" name="Text Box 44"/>
            <p:cNvSpPr txBox="1">
              <a:spLocks noChangeArrowheads="1"/>
            </p:cNvSpPr>
            <p:nvPr/>
          </p:nvSpPr>
          <p:spPr bwMode="auto">
            <a:xfrm>
              <a:off x="3441" y="3175"/>
              <a:ext cx="186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MAC addr   interface    TTL</a:t>
              </a:r>
            </a:p>
          </p:txBody>
        </p:sp>
        <p:sp>
          <p:nvSpPr>
            <p:cNvPr id="69687" name="Line 45"/>
            <p:cNvSpPr>
              <a:spLocks noChangeShapeType="1"/>
            </p:cNvSpPr>
            <p:nvPr/>
          </p:nvSpPr>
          <p:spPr bwMode="auto">
            <a:xfrm>
              <a:off x="4226" y="3154"/>
              <a:ext cx="0" cy="9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9688" name="Line 46"/>
            <p:cNvSpPr>
              <a:spLocks noChangeShapeType="1"/>
            </p:cNvSpPr>
            <p:nvPr/>
          </p:nvSpPr>
          <p:spPr bwMode="auto">
            <a:xfrm>
              <a:off x="4963" y="3157"/>
              <a:ext cx="0" cy="9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9689" name="Line 47"/>
            <p:cNvSpPr>
              <a:spLocks noChangeShapeType="1"/>
            </p:cNvSpPr>
            <p:nvPr/>
          </p:nvSpPr>
          <p:spPr bwMode="auto">
            <a:xfrm>
              <a:off x="3452" y="3397"/>
              <a:ext cx="188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685104" name="Text Box 48"/>
          <p:cNvSpPr txBox="1">
            <a:spLocks noChangeArrowheads="1"/>
          </p:cNvSpPr>
          <p:nvPr/>
        </p:nvSpPr>
        <p:spPr bwMode="auto">
          <a:xfrm>
            <a:off x="6437313" y="5326063"/>
            <a:ext cx="17780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switch table </a:t>
            </a:r>
          </a:p>
          <a:p>
            <a:pPr algn="ctr"/>
            <a:r>
              <a:rPr lang="en-US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(initially empty)</a:t>
            </a:r>
          </a:p>
        </p:txBody>
      </p:sp>
      <p:grpSp>
        <p:nvGrpSpPr>
          <p:cNvPr id="17" name="Group 49"/>
          <p:cNvGrpSpPr>
            <a:grpSpLocks/>
          </p:cNvGrpSpPr>
          <p:nvPr/>
        </p:nvGrpSpPr>
        <p:grpSpPr bwMode="auto">
          <a:xfrm>
            <a:off x="3771900" y="5370513"/>
            <a:ext cx="2471738" cy="376237"/>
            <a:chOff x="2376" y="3383"/>
            <a:chExt cx="1557" cy="237"/>
          </a:xfrm>
        </p:grpSpPr>
        <p:sp>
          <p:nvSpPr>
            <p:cNvPr id="69682" name="Text Box 50"/>
            <p:cNvSpPr txBox="1">
              <a:spLocks noChangeArrowheads="1"/>
            </p:cNvSpPr>
            <p:nvPr/>
          </p:nvSpPr>
          <p:spPr bwMode="auto">
            <a:xfrm>
              <a:off x="2376" y="3388"/>
              <a:ext cx="22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A</a:t>
              </a:r>
            </a:p>
          </p:txBody>
        </p:sp>
        <p:sp>
          <p:nvSpPr>
            <p:cNvPr id="69683" name="Text Box 51"/>
            <p:cNvSpPr txBox="1">
              <a:spLocks noChangeArrowheads="1"/>
            </p:cNvSpPr>
            <p:nvPr/>
          </p:nvSpPr>
          <p:spPr bwMode="auto">
            <a:xfrm>
              <a:off x="3133" y="3387"/>
              <a:ext cx="19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1</a:t>
              </a:r>
            </a:p>
          </p:txBody>
        </p:sp>
        <p:sp>
          <p:nvSpPr>
            <p:cNvPr id="69684" name="Text Box 52"/>
            <p:cNvSpPr txBox="1">
              <a:spLocks noChangeArrowheads="1"/>
            </p:cNvSpPr>
            <p:nvPr/>
          </p:nvSpPr>
          <p:spPr bwMode="auto">
            <a:xfrm>
              <a:off x="3655" y="3383"/>
              <a:ext cx="27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60</a:t>
              </a:r>
            </a:p>
          </p:txBody>
        </p:sp>
      </p:grpSp>
      <p:grpSp>
        <p:nvGrpSpPr>
          <p:cNvPr id="18" name="Group 59"/>
          <p:cNvGrpSpPr>
            <a:grpSpLocks/>
          </p:cNvGrpSpPr>
          <p:nvPr/>
        </p:nvGrpSpPr>
        <p:grpSpPr bwMode="auto">
          <a:xfrm>
            <a:off x="5799138" y="2881313"/>
            <a:ext cx="1428750" cy="369887"/>
            <a:chOff x="1750" y="3514"/>
            <a:chExt cx="900" cy="233"/>
          </a:xfrm>
        </p:grpSpPr>
        <p:sp>
          <p:nvSpPr>
            <p:cNvPr id="69678" name="Rectangle 60"/>
            <p:cNvSpPr>
              <a:spLocks noChangeArrowheads="1"/>
            </p:cNvSpPr>
            <p:nvPr/>
          </p:nvSpPr>
          <p:spPr bwMode="auto">
            <a:xfrm>
              <a:off x="1771" y="3542"/>
              <a:ext cx="879" cy="16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9679" name="Text Box 61"/>
            <p:cNvSpPr txBox="1">
              <a:spLocks noChangeArrowheads="1"/>
            </p:cNvSpPr>
            <p:nvPr/>
          </p:nvSpPr>
          <p:spPr bwMode="auto">
            <a:xfrm>
              <a:off x="1750" y="3514"/>
              <a:ext cx="35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0">
                  <a:solidFill>
                    <a:srgbClr val="FFFFFF"/>
                  </a:solidFill>
                  <a:latin typeface="Arial" pitchFamily="34" charset="0"/>
                  <a:cs typeface="Arial" pitchFamily="34" charset="0"/>
                </a:rPr>
                <a:t>A A</a:t>
              </a:r>
              <a:r>
                <a:rPr lang="ja-JP" altLang="en-US" i="0">
                  <a:solidFill>
                    <a:srgbClr val="FFFFFF"/>
                  </a:solidFill>
                  <a:latin typeface="Arial" pitchFamily="34" charset="0"/>
                  <a:cs typeface="Arial" pitchFamily="34" charset="0"/>
                </a:rPr>
                <a:t>’</a:t>
              </a:r>
              <a:endParaRPr lang="en-US" i="0">
                <a:solidFill>
                  <a:srgbClr val="FFFFFF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9680" name="Line 62"/>
            <p:cNvSpPr>
              <a:spLocks noChangeShapeType="1"/>
            </p:cNvSpPr>
            <p:nvPr/>
          </p:nvSpPr>
          <p:spPr bwMode="auto">
            <a:xfrm>
              <a:off x="1936" y="3535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9681" name="Line 63"/>
            <p:cNvSpPr>
              <a:spLocks noChangeShapeType="1"/>
            </p:cNvSpPr>
            <p:nvPr/>
          </p:nvSpPr>
          <p:spPr bwMode="auto">
            <a:xfrm>
              <a:off x="2116" y="3540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9" name="Group 64"/>
          <p:cNvGrpSpPr>
            <a:grpSpLocks/>
          </p:cNvGrpSpPr>
          <p:nvPr/>
        </p:nvGrpSpPr>
        <p:grpSpPr bwMode="auto">
          <a:xfrm>
            <a:off x="5799138" y="2879725"/>
            <a:ext cx="1428750" cy="369888"/>
            <a:chOff x="1750" y="3514"/>
            <a:chExt cx="900" cy="233"/>
          </a:xfrm>
        </p:grpSpPr>
        <p:sp>
          <p:nvSpPr>
            <p:cNvPr id="69674" name="Rectangle 65"/>
            <p:cNvSpPr>
              <a:spLocks noChangeArrowheads="1"/>
            </p:cNvSpPr>
            <p:nvPr/>
          </p:nvSpPr>
          <p:spPr bwMode="auto">
            <a:xfrm>
              <a:off x="1771" y="3542"/>
              <a:ext cx="879" cy="16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9675" name="Text Box 66"/>
            <p:cNvSpPr txBox="1">
              <a:spLocks noChangeArrowheads="1"/>
            </p:cNvSpPr>
            <p:nvPr/>
          </p:nvSpPr>
          <p:spPr bwMode="auto">
            <a:xfrm>
              <a:off x="1750" y="3514"/>
              <a:ext cx="35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0">
                  <a:solidFill>
                    <a:srgbClr val="FFFFFF"/>
                  </a:solidFill>
                  <a:latin typeface="Arial" pitchFamily="34" charset="0"/>
                  <a:cs typeface="Arial" pitchFamily="34" charset="0"/>
                </a:rPr>
                <a:t>A A</a:t>
              </a:r>
              <a:r>
                <a:rPr lang="ja-JP" altLang="en-US" i="0">
                  <a:solidFill>
                    <a:srgbClr val="FFFFFF"/>
                  </a:solidFill>
                  <a:latin typeface="Arial" pitchFamily="34" charset="0"/>
                  <a:cs typeface="Arial" pitchFamily="34" charset="0"/>
                </a:rPr>
                <a:t>’</a:t>
              </a:r>
              <a:endParaRPr lang="en-US" i="0">
                <a:solidFill>
                  <a:srgbClr val="FFFFFF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9676" name="Line 67"/>
            <p:cNvSpPr>
              <a:spLocks noChangeShapeType="1"/>
            </p:cNvSpPr>
            <p:nvPr/>
          </p:nvSpPr>
          <p:spPr bwMode="auto">
            <a:xfrm>
              <a:off x="1936" y="3535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9677" name="Line 68"/>
            <p:cNvSpPr>
              <a:spLocks noChangeShapeType="1"/>
            </p:cNvSpPr>
            <p:nvPr/>
          </p:nvSpPr>
          <p:spPr bwMode="auto">
            <a:xfrm>
              <a:off x="2116" y="3540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0" name="Group 69"/>
          <p:cNvGrpSpPr>
            <a:grpSpLocks/>
          </p:cNvGrpSpPr>
          <p:nvPr/>
        </p:nvGrpSpPr>
        <p:grpSpPr bwMode="auto">
          <a:xfrm>
            <a:off x="5799138" y="2882900"/>
            <a:ext cx="1428750" cy="369888"/>
            <a:chOff x="1750" y="3514"/>
            <a:chExt cx="900" cy="233"/>
          </a:xfrm>
        </p:grpSpPr>
        <p:sp>
          <p:nvSpPr>
            <p:cNvPr id="69670" name="Rectangle 70"/>
            <p:cNvSpPr>
              <a:spLocks noChangeArrowheads="1"/>
            </p:cNvSpPr>
            <p:nvPr/>
          </p:nvSpPr>
          <p:spPr bwMode="auto">
            <a:xfrm>
              <a:off x="1771" y="3542"/>
              <a:ext cx="879" cy="16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9671" name="Text Box 71"/>
            <p:cNvSpPr txBox="1">
              <a:spLocks noChangeArrowheads="1"/>
            </p:cNvSpPr>
            <p:nvPr/>
          </p:nvSpPr>
          <p:spPr bwMode="auto">
            <a:xfrm>
              <a:off x="1750" y="3514"/>
              <a:ext cx="35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0">
                  <a:solidFill>
                    <a:srgbClr val="FFFFFF"/>
                  </a:solidFill>
                  <a:latin typeface="Arial" pitchFamily="34" charset="0"/>
                  <a:cs typeface="Arial" pitchFamily="34" charset="0"/>
                </a:rPr>
                <a:t>A A</a:t>
              </a:r>
              <a:r>
                <a:rPr lang="ja-JP" altLang="en-US" i="0">
                  <a:solidFill>
                    <a:srgbClr val="FFFFFF"/>
                  </a:solidFill>
                  <a:latin typeface="Arial" pitchFamily="34" charset="0"/>
                  <a:cs typeface="Arial" pitchFamily="34" charset="0"/>
                </a:rPr>
                <a:t>’</a:t>
              </a:r>
              <a:endParaRPr lang="en-US" i="0">
                <a:solidFill>
                  <a:srgbClr val="FFFFFF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9672" name="Line 72"/>
            <p:cNvSpPr>
              <a:spLocks noChangeShapeType="1"/>
            </p:cNvSpPr>
            <p:nvPr/>
          </p:nvSpPr>
          <p:spPr bwMode="auto">
            <a:xfrm>
              <a:off x="1936" y="3535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9673" name="Line 73"/>
            <p:cNvSpPr>
              <a:spLocks noChangeShapeType="1"/>
            </p:cNvSpPr>
            <p:nvPr/>
          </p:nvSpPr>
          <p:spPr bwMode="auto">
            <a:xfrm>
              <a:off x="2116" y="3540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1" name="Group 74"/>
          <p:cNvGrpSpPr>
            <a:grpSpLocks/>
          </p:cNvGrpSpPr>
          <p:nvPr/>
        </p:nvGrpSpPr>
        <p:grpSpPr bwMode="auto">
          <a:xfrm>
            <a:off x="5799138" y="2882900"/>
            <a:ext cx="1428750" cy="369888"/>
            <a:chOff x="1750" y="3514"/>
            <a:chExt cx="900" cy="233"/>
          </a:xfrm>
        </p:grpSpPr>
        <p:sp>
          <p:nvSpPr>
            <p:cNvPr id="69666" name="Rectangle 75"/>
            <p:cNvSpPr>
              <a:spLocks noChangeArrowheads="1"/>
            </p:cNvSpPr>
            <p:nvPr/>
          </p:nvSpPr>
          <p:spPr bwMode="auto">
            <a:xfrm>
              <a:off x="1771" y="3542"/>
              <a:ext cx="879" cy="16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9667" name="Text Box 76"/>
            <p:cNvSpPr txBox="1">
              <a:spLocks noChangeArrowheads="1"/>
            </p:cNvSpPr>
            <p:nvPr/>
          </p:nvSpPr>
          <p:spPr bwMode="auto">
            <a:xfrm>
              <a:off x="1750" y="3514"/>
              <a:ext cx="35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0">
                  <a:solidFill>
                    <a:srgbClr val="FFFFFF"/>
                  </a:solidFill>
                  <a:latin typeface="Arial" pitchFamily="34" charset="0"/>
                  <a:cs typeface="Arial" pitchFamily="34" charset="0"/>
                </a:rPr>
                <a:t>A A</a:t>
              </a:r>
              <a:r>
                <a:rPr lang="ja-JP" altLang="en-US" i="0">
                  <a:solidFill>
                    <a:srgbClr val="FFFFFF"/>
                  </a:solidFill>
                  <a:latin typeface="Arial" pitchFamily="34" charset="0"/>
                  <a:cs typeface="Arial" pitchFamily="34" charset="0"/>
                </a:rPr>
                <a:t>’</a:t>
              </a:r>
              <a:endParaRPr lang="en-US" i="0">
                <a:solidFill>
                  <a:srgbClr val="FFFFFF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9668" name="Line 77"/>
            <p:cNvSpPr>
              <a:spLocks noChangeShapeType="1"/>
            </p:cNvSpPr>
            <p:nvPr/>
          </p:nvSpPr>
          <p:spPr bwMode="auto">
            <a:xfrm>
              <a:off x="1936" y="3535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9669" name="Line 78"/>
            <p:cNvSpPr>
              <a:spLocks noChangeShapeType="1"/>
            </p:cNvSpPr>
            <p:nvPr/>
          </p:nvSpPr>
          <p:spPr bwMode="auto">
            <a:xfrm>
              <a:off x="2116" y="3540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2" name="Group 79"/>
          <p:cNvGrpSpPr>
            <a:grpSpLocks/>
          </p:cNvGrpSpPr>
          <p:nvPr/>
        </p:nvGrpSpPr>
        <p:grpSpPr bwMode="auto">
          <a:xfrm>
            <a:off x="5795963" y="2879725"/>
            <a:ext cx="1428750" cy="369888"/>
            <a:chOff x="1750" y="3514"/>
            <a:chExt cx="900" cy="233"/>
          </a:xfrm>
        </p:grpSpPr>
        <p:sp>
          <p:nvSpPr>
            <p:cNvPr id="69662" name="Rectangle 80"/>
            <p:cNvSpPr>
              <a:spLocks noChangeArrowheads="1"/>
            </p:cNvSpPr>
            <p:nvPr/>
          </p:nvSpPr>
          <p:spPr bwMode="auto">
            <a:xfrm>
              <a:off x="1771" y="3542"/>
              <a:ext cx="879" cy="16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9663" name="Text Box 81"/>
            <p:cNvSpPr txBox="1">
              <a:spLocks noChangeArrowheads="1"/>
            </p:cNvSpPr>
            <p:nvPr/>
          </p:nvSpPr>
          <p:spPr bwMode="auto">
            <a:xfrm>
              <a:off x="1750" y="3514"/>
              <a:ext cx="35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0">
                  <a:solidFill>
                    <a:srgbClr val="FFFFFF"/>
                  </a:solidFill>
                  <a:latin typeface="Arial" pitchFamily="34" charset="0"/>
                  <a:cs typeface="Arial" pitchFamily="34" charset="0"/>
                </a:rPr>
                <a:t>A A</a:t>
              </a:r>
              <a:r>
                <a:rPr lang="ja-JP" altLang="en-US" i="0">
                  <a:solidFill>
                    <a:srgbClr val="FFFFFF"/>
                  </a:solidFill>
                  <a:latin typeface="Arial" pitchFamily="34" charset="0"/>
                  <a:cs typeface="Arial" pitchFamily="34" charset="0"/>
                </a:rPr>
                <a:t>’</a:t>
              </a:r>
              <a:endParaRPr lang="en-US" i="0">
                <a:solidFill>
                  <a:srgbClr val="FFFFFF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9664" name="Line 82"/>
            <p:cNvSpPr>
              <a:spLocks noChangeShapeType="1"/>
            </p:cNvSpPr>
            <p:nvPr/>
          </p:nvSpPr>
          <p:spPr bwMode="auto">
            <a:xfrm>
              <a:off x="1936" y="3535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9665" name="Line 83"/>
            <p:cNvSpPr>
              <a:spLocks noChangeShapeType="1"/>
            </p:cNvSpPr>
            <p:nvPr/>
          </p:nvSpPr>
          <p:spPr bwMode="auto">
            <a:xfrm>
              <a:off x="2116" y="3540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685140" name="Rectangle 84"/>
          <p:cNvSpPr>
            <a:spLocks noGrp="1" noChangeArrowheads="1"/>
          </p:cNvSpPr>
          <p:nvPr>
            <p:ph type="body" idx="1"/>
          </p:nvPr>
        </p:nvSpPr>
        <p:spPr>
          <a:xfrm>
            <a:off x="285750" y="1508125"/>
            <a:ext cx="4044950" cy="944563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mtClean="0">
                <a:ea typeface="ＭＳ Ｐゴシック" charset="-128"/>
              </a:rPr>
              <a:t>frame destination, A</a:t>
            </a:r>
            <a:r>
              <a:rPr lang="en-US" altLang="en-US" smtClean="0">
                <a:ea typeface="ＭＳ Ｐゴシック" charset="-128"/>
              </a:rPr>
              <a:t>’</a:t>
            </a:r>
            <a:r>
              <a:rPr lang="en-US" smtClean="0">
                <a:ea typeface="ＭＳ Ｐゴシック" charset="-128"/>
              </a:rPr>
              <a:t>, locaton unknown:</a:t>
            </a:r>
            <a:endParaRPr lang="en-US" i="1" smtClean="0">
              <a:ea typeface="ＭＳ Ｐゴシック" charset="-128"/>
            </a:endParaRPr>
          </a:p>
        </p:txBody>
      </p:sp>
      <p:sp>
        <p:nvSpPr>
          <p:cNvPr id="685142" name="Text Box 86"/>
          <p:cNvSpPr txBox="1">
            <a:spLocks noChangeArrowheads="1"/>
          </p:cNvSpPr>
          <p:nvPr/>
        </p:nvSpPr>
        <p:spPr bwMode="auto">
          <a:xfrm>
            <a:off x="3349625" y="1847850"/>
            <a:ext cx="838200" cy="52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>
                <a:solidFill>
                  <a:srgbClr val="CC0000"/>
                </a:solidFill>
                <a:latin typeface="Gill Sans MT" pitchFamily="34" charset="0"/>
              </a:rPr>
              <a:t>flood</a:t>
            </a:r>
          </a:p>
        </p:txBody>
      </p:sp>
      <p:grpSp>
        <p:nvGrpSpPr>
          <p:cNvPr id="23" name="Group 92"/>
          <p:cNvGrpSpPr>
            <a:grpSpLocks/>
          </p:cNvGrpSpPr>
          <p:nvPr/>
        </p:nvGrpSpPr>
        <p:grpSpPr bwMode="auto">
          <a:xfrm>
            <a:off x="6130925" y="3981450"/>
            <a:ext cx="1428750" cy="369888"/>
            <a:chOff x="730" y="2472"/>
            <a:chExt cx="900" cy="233"/>
          </a:xfrm>
        </p:grpSpPr>
        <p:sp>
          <p:nvSpPr>
            <p:cNvPr id="69658" name="Rectangle 88"/>
            <p:cNvSpPr>
              <a:spLocks noChangeArrowheads="1"/>
            </p:cNvSpPr>
            <p:nvPr/>
          </p:nvSpPr>
          <p:spPr bwMode="auto">
            <a:xfrm>
              <a:off x="751" y="2500"/>
              <a:ext cx="879" cy="16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9659" name="Text Box 89"/>
            <p:cNvSpPr txBox="1">
              <a:spLocks noChangeArrowheads="1"/>
            </p:cNvSpPr>
            <p:nvPr/>
          </p:nvSpPr>
          <p:spPr bwMode="auto">
            <a:xfrm>
              <a:off x="730" y="2472"/>
              <a:ext cx="359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0">
                  <a:solidFill>
                    <a:srgbClr val="FFFFFF"/>
                  </a:solidFill>
                  <a:latin typeface="Arial" pitchFamily="34" charset="0"/>
                  <a:cs typeface="Arial" pitchFamily="34" charset="0"/>
                </a:rPr>
                <a:t>A</a:t>
              </a:r>
              <a:r>
                <a:rPr lang="ja-JP" altLang="en-US" i="0">
                  <a:solidFill>
                    <a:srgbClr val="FFFFFF"/>
                  </a:solidFill>
                  <a:latin typeface="Arial" pitchFamily="34" charset="0"/>
                  <a:cs typeface="Arial" pitchFamily="34" charset="0"/>
                </a:rPr>
                <a:t>’</a:t>
              </a:r>
              <a:r>
                <a:rPr lang="en-US" altLang="ja-JP" i="0">
                  <a:solidFill>
                    <a:srgbClr val="FFFFFF"/>
                  </a:solidFill>
                  <a:latin typeface="Arial" pitchFamily="34" charset="0"/>
                  <a:cs typeface="Arial" pitchFamily="34" charset="0"/>
                </a:rPr>
                <a:t> A</a:t>
              </a:r>
              <a:endParaRPr lang="en-US" i="0">
                <a:solidFill>
                  <a:srgbClr val="FFFFFF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9660" name="Line 90"/>
            <p:cNvSpPr>
              <a:spLocks noChangeShapeType="1"/>
            </p:cNvSpPr>
            <p:nvPr/>
          </p:nvSpPr>
          <p:spPr bwMode="auto">
            <a:xfrm>
              <a:off x="937" y="2493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9661" name="Line 91"/>
            <p:cNvSpPr>
              <a:spLocks noChangeShapeType="1"/>
            </p:cNvSpPr>
            <p:nvPr/>
          </p:nvSpPr>
          <p:spPr bwMode="auto">
            <a:xfrm>
              <a:off x="1096" y="2498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685149" name="Rectangle 93"/>
          <p:cNvSpPr>
            <a:spLocks noChangeArrowheads="1"/>
          </p:cNvSpPr>
          <p:nvPr/>
        </p:nvSpPr>
        <p:spPr bwMode="auto">
          <a:xfrm>
            <a:off x="300038" y="2425700"/>
            <a:ext cx="4044950" cy="944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</a:pPr>
            <a:r>
              <a:rPr lang="en-US" sz="2800" i="0">
                <a:solidFill>
                  <a:srgbClr val="000000"/>
                </a:solidFill>
                <a:latin typeface="Gill Sans MT" pitchFamily="34" charset="0"/>
              </a:rPr>
              <a:t>destination A location known:</a:t>
            </a:r>
            <a:endParaRPr lang="en-US" sz="2800">
              <a:solidFill>
                <a:srgbClr val="FF0000"/>
              </a:solidFill>
              <a:latin typeface="Gill Sans MT" pitchFamily="34" charset="0"/>
            </a:endParaRPr>
          </a:p>
        </p:txBody>
      </p:sp>
      <p:grpSp>
        <p:nvGrpSpPr>
          <p:cNvPr id="24" name="Group 94"/>
          <p:cNvGrpSpPr>
            <a:grpSpLocks/>
          </p:cNvGrpSpPr>
          <p:nvPr/>
        </p:nvGrpSpPr>
        <p:grpSpPr bwMode="auto">
          <a:xfrm>
            <a:off x="3768725" y="5656263"/>
            <a:ext cx="2471738" cy="374650"/>
            <a:chOff x="2376" y="3383"/>
            <a:chExt cx="1557" cy="236"/>
          </a:xfrm>
        </p:grpSpPr>
        <p:sp>
          <p:nvSpPr>
            <p:cNvPr id="69655" name="Text Box 95"/>
            <p:cNvSpPr txBox="1">
              <a:spLocks noChangeArrowheads="1"/>
            </p:cNvSpPr>
            <p:nvPr/>
          </p:nvSpPr>
          <p:spPr bwMode="auto">
            <a:xfrm>
              <a:off x="2376" y="3388"/>
              <a:ext cx="24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A</a:t>
              </a:r>
              <a:r>
                <a:rPr lang="ja-JP" altLang="en-US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’</a:t>
              </a:r>
              <a:endParaRPr lang="en-US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9656" name="Text Box 96"/>
            <p:cNvSpPr txBox="1">
              <a:spLocks noChangeArrowheads="1"/>
            </p:cNvSpPr>
            <p:nvPr/>
          </p:nvSpPr>
          <p:spPr bwMode="auto">
            <a:xfrm>
              <a:off x="3133" y="3387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4</a:t>
              </a:r>
            </a:p>
          </p:txBody>
        </p:sp>
        <p:sp>
          <p:nvSpPr>
            <p:cNvPr id="69657" name="Text Box 97"/>
            <p:cNvSpPr txBox="1">
              <a:spLocks noChangeArrowheads="1"/>
            </p:cNvSpPr>
            <p:nvPr/>
          </p:nvSpPr>
          <p:spPr bwMode="auto">
            <a:xfrm>
              <a:off x="3655" y="3383"/>
              <a:ext cx="27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60</a:t>
              </a:r>
            </a:p>
          </p:txBody>
        </p:sp>
      </p:grpSp>
      <p:sp>
        <p:nvSpPr>
          <p:cNvPr id="685154" name="Rectangle 98"/>
          <p:cNvSpPr>
            <a:spLocks noChangeArrowheads="1"/>
          </p:cNvSpPr>
          <p:nvPr/>
        </p:nvSpPr>
        <p:spPr bwMode="auto">
          <a:xfrm>
            <a:off x="658813" y="2884488"/>
            <a:ext cx="3729037" cy="531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ts val="3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None/>
            </a:pPr>
            <a:r>
              <a:rPr lang="en-US" sz="2800">
                <a:solidFill>
                  <a:srgbClr val="CC0000"/>
                </a:solidFill>
                <a:latin typeface="Gill Sans MT" pitchFamily="34" charset="0"/>
              </a:rPr>
              <a:t>            selectively send </a:t>
            </a:r>
          </a:p>
          <a:p>
            <a:pPr marL="342900" indent="-342900">
              <a:lnSpc>
                <a:spcPts val="3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None/>
            </a:pPr>
            <a:r>
              <a:rPr lang="en-US" sz="2800">
                <a:solidFill>
                  <a:srgbClr val="CC0000"/>
                </a:solidFill>
                <a:latin typeface="Gill Sans MT" pitchFamily="34" charset="0"/>
              </a:rPr>
              <a:t>on just one link</a:t>
            </a:r>
          </a:p>
        </p:txBody>
      </p:sp>
      <p:pic>
        <p:nvPicPr>
          <p:cNvPr id="69654" name="Picture 18" descr="underline_base"/>
          <p:cNvPicPr>
            <a:picLocks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07975" y="900113"/>
            <a:ext cx="6399213" cy="17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685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2.59259E-6 L -0.10694 0.11482 L -0.10694 0.24329 " pathEditMode="relative" rAng="0" ptsTypes="AAA">
                                      <p:cBhvr>
                                        <p:cTn id="24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" y="1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6.2963E-6 L -0.12118 -0.09814 " pathEditMode="relative" ptsTypes="AA">
                                      <p:cBhvr>
                                        <p:cTn id="42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7.40741E-7 L -0.09532 0.14352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" y="72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7.40741E-7 L 0.03489 0.15509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78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7.40741E-7 L 0.16163 0.06667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1" y="33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3.7037E-6 L 0.11545 -0.10231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" y="-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6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6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39 -0.00509 L -0.03767 -0.17014 " pathEditMode="relative" rAng="0" ptsTypes="AA">
                                      <p:cBhvr>
                                        <p:cTn id="77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" y="-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7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8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1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611 -0.1588 L -0.03472 -0.32871 " pathEditMode="relative" ptsTypes="AA">
                                      <p:cBhvr>
                                        <p:cTn id="95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5104" grpId="0"/>
      <p:bldP spid="685140" grpId="0" build="p"/>
      <p:bldP spid="685142" grpId="0"/>
      <p:bldP spid="685149" grpId="0" build="p"/>
      <p:bldP spid="685154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solidFill>
                  <a:srgbClr val="000000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Link Layer</a:t>
            </a:r>
          </a:p>
        </p:txBody>
      </p:sp>
      <p:sp>
        <p:nvSpPr>
          <p:cNvPr id="7065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>
                <a:solidFill>
                  <a:srgbClr val="000000"/>
                </a:solidFill>
              </a:rPr>
              <a:t>5-</a:t>
            </a:r>
            <a:fld id="{ABEC12D4-528D-4AEE-BE02-12EDDAFE07EB}" type="slidenum">
              <a:rPr lang="en-US">
                <a:solidFill>
                  <a:srgbClr val="000000"/>
                </a:solidFill>
              </a:rPr>
              <a:pPr/>
              <a:t>9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8612" name="Rectangle 5"/>
          <p:cNvSpPr>
            <a:spLocks noGrp="1" noChangeArrowheads="1"/>
          </p:cNvSpPr>
          <p:nvPr>
            <p:ph type="title"/>
          </p:nvPr>
        </p:nvSpPr>
        <p:spPr>
          <a:xfrm>
            <a:off x="546100" y="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Interconnecting switches</a:t>
            </a:r>
          </a:p>
        </p:txBody>
      </p:sp>
      <p:sp>
        <p:nvSpPr>
          <p:cNvPr id="68613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698500" y="1320800"/>
            <a:ext cx="7881938" cy="682625"/>
          </a:xfrm>
        </p:spPr>
        <p:txBody>
          <a:bodyPr/>
          <a:lstStyle/>
          <a:p>
            <a:pPr>
              <a:buFont typeface="Wingdings" charset="0"/>
              <a:buChar char="v"/>
              <a:defRPr/>
            </a:pPr>
            <a:r>
              <a:rPr lang="en-US" dirty="0">
                <a:cs typeface="+mn-cs"/>
              </a:rPr>
              <a:t>switches can be connected together</a:t>
            </a:r>
          </a:p>
        </p:txBody>
      </p:sp>
      <p:sp>
        <p:nvSpPr>
          <p:cNvPr id="681030" name="Rectangle 70"/>
          <p:cNvSpPr>
            <a:spLocks noChangeArrowheads="1"/>
          </p:cNvSpPr>
          <p:nvPr/>
        </p:nvSpPr>
        <p:spPr bwMode="auto">
          <a:xfrm>
            <a:off x="690563" y="4535488"/>
            <a:ext cx="7881937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/>
          <a:lstStyle/>
          <a:p>
            <a: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defRPr/>
            </a:pPr>
            <a:r>
              <a:rPr lang="en-US" sz="2800" u="sng" dirty="0">
                <a:solidFill>
                  <a:srgbClr val="CC0000"/>
                </a:solidFill>
                <a:latin typeface="Gill Sans MT" charset="0"/>
                <a:ea typeface="ＭＳ Ｐゴシック" charset="0"/>
              </a:rPr>
              <a:t>Q:</a:t>
            </a:r>
            <a:r>
              <a:rPr lang="en-US" sz="2800" i="0" dirty="0">
                <a:solidFill>
                  <a:srgbClr val="000000"/>
                </a:solidFill>
                <a:latin typeface="Gill Sans MT" charset="0"/>
                <a:ea typeface="ＭＳ Ｐゴシック" charset="0"/>
              </a:rPr>
              <a:t> sending from A to G - how does S</a:t>
            </a:r>
            <a:r>
              <a:rPr lang="en-US" sz="2800" i="0" baseline="-25000" dirty="0">
                <a:solidFill>
                  <a:srgbClr val="000000"/>
                </a:solidFill>
                <a:latin typeface="Gill Sans MT" charset="0"/>
                <a:ea typeface="ＭＳ Ｐゴシック" charset="0"/>
              </a:rPr>
              <a:t>1</a:t>
            </a:r>
            <a:r>
              <a:rPr lang="en-US" sz="2800" i="0" dirty="0">
                <a:solidFill>
                  <a:srgbClr val="000000"/>
                </a:solidFill>
                <a:latin typeface="Gill Sans MT" charset="0"/>
                <a:ea typeface="ＭＳ Ｐゴシック" charset="0"/>
              </a:rPr>
              <a:t> know to forward frame destined to F via S</a:t>
            </a:r>
            <a:r>
              <a:rPr lang="en-US" sz="2800" i="0" baseline="-25000" dirty="0">
                <a:solidFill>
                  <a:srgbClr val="000000"/>
                </a:solidFill>
                <a:latin typeface="Gill Sans MT" charset="0"/>
                <a:ea typeface="ＭＳ Ｐゴシック" charset="0"/>
              </a:rPr>
              <a:t>4</a:t>
            </a:r>
            <a:r>
              <a:rPr lang="en-US" sz="2800" i="0" dirty="0">
                <a:solidFill>
                  <a:srgbClr val="000000"/>
                </a:solidFill>
                <a:latin typeface="Gill Sans MT" charset="0"/>
                <a:ea typeface="ＭＳ Ｐゴシック" charset="0"/>
              </a:rPr>
              <a:t> and S</a:t>
            </a:r>
            <a:r>
              <a:rPr lang="en-US" sz="2800" i="0" baseline="-25000" dirty="0">
                <a:solidFill>
                  <a:srgbClr val="000000"/>
                </a:solidFill>
                <a:latin typeface="Gill Sans MT" charset="0"/>
                <a:ea typeface="ＭＳ Ｐゴシック" charset="0"/>
              </a:rPr>
              <a:t>3</a:t>
            </a:r>
            <a:r>
              <a:rPr lang="en-US" sz="2800" i="0" dirty="0">
                <a:solidFill>
                  <a:srgbClr val="000000"/>
                </a:solidFill>
                <a:latin typeface="Gill Sans MT" charset="0"/>
                <a:ea typeface="ＭＳ Ｐゴシック" charset="0"/>
              </a:rPr>
              <a:t>?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Char char="v"/>
              <a:defRPr/>
            </a:pPr>
            <a:r>
              <a:rPr lang="en-US" sz="2800" u="sng" dirty="0">
                <a:solidFill>
                  <a:srgbClr val="CC0000"/>
                </a:solidFill>
                <a:latin typeface="Gill Sans MT" charset="0"/>
                <a:ea typeface="ＭＳ Ｐゴシック" charset="0"/>
              </a:rPr>
              <a:t>A:</a:t>
            </a:r>
            <a:r>
              <a:rPr lang="en-US" sz="2800" i="0" dirty="0">
                <a:solidFill>
                  <a:srgbClr val="CC0000"/>
                </a:solidFill>
                <a:latin typeface="Gill Sans MT" charset="0"/>
                <a:ea typeface="ＭＳ Ｐゴシック" charset="0"/>
              </a:rPr>
              <a:t> </a:t>
            </a:r>
            <a:r>
              <a:rPr lang="en-US" sz="2800" i="0" dirty="0">
                <a:solidFill>
                  <a:srgbClr val="000000"/>
                </a:solidFill>
                <a:latin typeface="Gill Sans MT" charset="0"/>
                <a:ea typeface="ＭＳ Ｐゴシック" charset="0"/>
              </a:rPr>
              <a:t>self learning! (works </a:t>
            </a:r>
            <a:r>
              <a:rPr lang="en-US" sz="2800" dirty="0">
                <a:solidFill>
                  <a:srgbClr val="000000"/>
                </a:solidFill>
                <a:latin typeface="Gill Sans MT" charset="0"/>
                <a:ea typeface="ＭＳ Ｐゴシック" charset="0"/>
              </a:rPr>
              <a:t>exactly</a:t>
            </a:r>
            <a:r>
              <a:rPr lang="en-US" sz="2800" i="0" dirty="0">
                <a:solidFill>
                  <a:srgbClr val="000000"/>
                </a:solidFill>
                <a:latin typeface="Gill Sans MT" charset="0"/>
                <a:ea typeface="ＭＳ Ｐゴシック" charset="0"/>
              </a:rPr>
              <a:t> the same as in single-switch case!)</a:t>
            </a:r>
          </a:p>
        </p:txBody>
      </p: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958850" y="2444750"/>
            <a:ext cx="2047875" cy="1358900"/>
            <a:chOff x="958850" y="2444750"/>
            <a:chExt cx="2048416" cy="1358710"/>
          </a:xfrm>
        </p:grpSpPr>
        <p:sp>
          <p:nvSpPr>
            <p:cNvPr id="70705" name="Line 20"/>
            <p:cNvSpPr>
              <a:spLocks noChangeShapeType="1"/>
            </p:cNvSpPr>
            <p:nvPr/>
          </p:nvSpPr>
          <p:spPr bwMode="auto">
            <a:xfrm flipH="1">
              <a:off x="1582903" y="3030456"/>
              <a:ext cx="5557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0706" name="Line 21"/>
            <p:cNvSpPr>
              <a:spLocks noChangeShapeType="1"/>
            </p:cNvSpPr>
            <p:nvPr/>
          </p:nvSpPr>
          <p:spPr bwMode="auto">
            <a:xfrm flipH="1">
              <a:off x="1970355" y="3078074"/>
              <a:ext cx="271534" cy="3142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0707" name="Line 22"/>
            <p:cNvSpPr>
              <a:spLocks noChangeShapeType="1"/>
            </p:cNvSpPr>
            <p:nvPr/>
          </p:nvSpPr>
          <p:spPr bwMode="auto">
            <a:xfrm>
              <a:off x="2389566" y="3106645"/>
              <a:ext cx="73044" cy="2952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0708" name="Text Box 64"/>
            <p:cNvSpPr txBox="1">
              <a:spLocks noChangeArrowheads="1"/>
            </p:cNvSpPr>
            <p:nvPr/>
          </p:nvSpPr>
          <p:spPr bwMode="auto">
            <a:xfrm>
              <a:off x="958850" y="2844744"/>
              <a:ext cx="350931" cy="3666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A</a:t>
              </a:r>
            </a:p>
          </p:txBody>
        </p:sp>
        <p:sp>
          <p:nvSpPr>
            <p:cNvPr id="70709" name="Text Box 65"/>
            <p:cNvSpPr txBox="1">
              <a:spLocks noChangeArrowheads="1"/>
            </p:cNvSpPr>
            <p:nvPr/>
          </p:nvSpPr>
          <p:spPr bwMode="auto">
            <a:xfrm>
              <a:off x="1408232" y="3306642"/>
              <a:ext cx="338226" cy="3698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B</a:t>
              </a:r>
            </a:p>
          </p:txBody>
        </p:sp>
        <p:sp>
          <p:nvSpPr>
            <p:cNvPr id="70710" name="Text Box 73"/>
            <p:cNvSpPr txBox="1">
              <a:spLocks noChangeArrowheads="1"/>
            </p:cNvSpPr>
            <p:nvPr/>
          </p:nvSpPr>
          <p:spPr bwMode="auto">
            <a:xfrm>
              <a:off x="2181548" y="2444750"/>
              <a:ext cx="423975" cy="3698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S</a:t>
              </a:r>
              <a:r>
                <a:rPr lang="en-US" i="0" baseline="-250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1</a:t>
              </a:r>
            </a:p>
          </p:txBody>
        </p:sp>
        <p:sp>
          <p:nvSpPr>
            <p:cNvPr id="70711" name="Text Box 66"/>
            <p:cNvSpPr txBox="1">
              <a:spLocks noChangeArrowheads="1"/>
            </p:cNvSpPr>
            <p:nvPr/>
          </p:nvSpPr>
          <p:spPr bwMode="auto">
            <a:xfrm>
              <a:off x="2656336" y="3298706"/>
              <a:ext cx="350930" cy="3698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C</a:t>
              </a:r>
            </a:p>
          </p:txBody>
        </p:sp>
        <p:grpSp>
          <p:nvGrpSpPr>
            <p:cNvPr id="3" name="Group 44"/>
            <p:cNvGrpSpPr>
              <a:grpSpLocks/>
            </p:cNvGrpSpPr>
            <p:nvPr/>
          </p:nvGrpSpPr>
          <p:grpSpPr bwMode="auto">
            <a:xfrm>
              <a:off x="1127760" y="2834640"/>
              <a:ext cx="568960" cy="481140"/>
              <a:chOff x="-44" y="1473"/>
              <a:chExt cx="981" cy="1105"/>
            </a:xfrm>
          </p:grpSpPr>
          <p:pic>
            <p:nvPicPr>
              <p:cNvPr id="70720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70721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4" name="Group 44"/>
            <p:cNvGrpSpPr>
              <a:grpSpLocks/>
            </p:cNvGrpSpPr>
            <p:nvPr/>
          </p:nvGrpSpPr>
          <p:grpSpPr bwMode="auto">
            <a:xfrm>
              <a:off x="1534160" y="3291840"/>
              <a:ext cx="568960" cy="481140"/>
              <a:chOff x="-44" y="1473"/>
              <a:chExt cx="981" cy="1105"/>
            </a:xfrm>
          </p:grpSpPr>
          <p:pic>
            <p:nvPicPr>
              <p:cNvPr id="70718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70719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5" name="Group 44"/>
            <p:cNvGrpSpPr>
              <a:grpSpLocks/>
            </p:cNvGrpSpPr>
            <p:nvPr/>
          </p:nvGrpSpPr>
          <p:grpSpPr bwMode="auto">
            <a:xfrm>
              <a:off x="2062480" y="3322320"/>
              <a:ext cx="568960" cy="481140"/>
              <a:chOff x="-44" y="1473"/>
              <a:chExt cx="981" cy="1105"/>
            </a:xfrm>
          </p:grpSpPr>
          <p:pic>
            <p:nvPicPr>
              <p:cNvPr id="70716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70717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  <p:pic>
          <p:nvPicPr>
            <p:cNvPr id="70715" name="Picture 3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2014817" y="2879664"/>
              <a:ext cx="678041" cy="2999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6" name="Group 2"/>
          <p:cNvGrpSpPr>
            <a:grpSpLocks/>
          </p:cNvGrpSpPr>
          <p:nvPr/>
        </p:nvGrpSpPr>
        <p:grpSpPr bwMode="auto">
          <a:xfrm>
            <a:off x="2379663" y="1984375"/>
            <a:ext cx="4856162" cy="2044700"/>
            <a:chOff x="2379663" y="1984375"/>
            <a:chExt cx="4855711" cy="2044145"/>
          </a:xfrm>
        </p:grpSpPr>
        <p:sp>
          <p:nvSpPr>
            <p:cNvPr id="70666" name="Line 23"/>
            <p:cNvSpPr>
              <a:spLocks noChangeShapeType="1"/>
            </p:cNvSpPr>
            <p:nvPr/>
          </p:nvSpPr>
          <p:spPr bwMode="auto">
            <a:xfrm flipH="1">
              <a:off x="3635258" y="3068344"/>
              <a:ext cx="346043" cy="2158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0667" name="Line 24"/>
            <p:cNvSpPr>
              <a:spLocks noChangeShapeType="1"/>
            </p:cNvSpPr>
            <p:nvPr/>
          </p:nvSpPr>
          <p:spPr bwMode="auto">
            <a:xfrm flipH="1">
              <a:off x="3949554" y="3087389"/>
              <a:ext cx="125401" cy="5872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0668" name="Line 25"/>
            <p:cNvSpPr>
              <a:spLocks noChangeShapeType="1"/>
            </p:cNvSpPr>
            <p:nvPr/>
          </p:nvSpPr>
          <p:spPr bwMode="auto">
            <a:xfrm>
              <a:off x="4254326" y="3030254"/>
              <a:ext cx="230167" cy="3618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0669" name="Line 26"/>
            <p:cNvSpPr>
              <a:spLocks noChangeShapeType="1"/>
            </p:cNvSpPr>
            <p:nvPr/>
          </p:nvSpPr>
          <p:spPr bwMode="auto">
            <a:xfrm flipH="1">
              <a:off x="5532145" y="3106433"/>
              <a:ext cx="428585" cy="2444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0670" name="Line 27"/>
            <p:cNvSpPr>
              <a:spLocks noChangeShapeType="1"/>
            </p:cNvSpPr>
            <p:nvPr/>
          </p:nvSpPr>
          <p:spPr bwMode="auto">
            <a:xfrm flipH="1">
              <a:off x="6035335" y="3077866"/>
              <a:ext cx="9524" cy="4697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0671" name="Line 35"/>
            <p:cNvSpPr>
              <a:spLocks noChangeShapeType="1"/>
            </p:cNvSpPr>
            <p:nvPr/>
          </p:nvSpPr>
          <p:spPr bwMode="auto">
            <a:xfrm flipH="1">
              <a:off x="2379663" y="2355749"/>
              <a:ext cx="1517509" cy="53642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0672" name="Line 36"/>
            <p:cNvSpPr>
              <a:spLocks noChangeShapeType="1"/>
            </p:cNvSpPr>
            <p:nvPr/>
          </p:nvSpPr>
          <p:spPr bwMode="auto">
            <a:xfrm>
              <a:off x="4200356" y="2322421"/>
              <a:ext cx="0" cy="599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0673" name="Line 37"/>
            <p:cNvSpPr>
              <a:spLocks noChangeShapeType="1"/>
            </p:cNvSpPr>
            <p:nvPr/>
          </p:nvSpPr>
          <p:spPr bwMode="auto">
            <a:xfrm flipH="1" flipV="1">
              <a:off x="4449571" y="2306551"/>
              <a:ext cx="1406394" cy="6840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0674" name="Line 63"/>
            <p:cNvSpPr>
              <a:spLocks noChangeShapeType="1"/>
            </p:cNvSpPr>
            <p:nvPr/>
          </p:nvSpPr>
          <p:spPr bwMode="auto">
            <a:xfrm>
              <a:off x="6411539" y="3131826"/>
              <a:ext cx="285723" cy="1587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0675" name="Text Box 67"/>
            <p:cNvSpPr txBox="1">
              <a:spLocks noChangeArrowheads="1"/>
            </p:cNvSpPr>
            <p:nvPr/>
          </p:nvSpPr>
          <p:spPr bwMode="auto">
            <a:xfrm>
              <a:off x="3620973" y="3222289"/>
              <a:ext cx="349218" cy="3666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D</a:t>
              </a:r>
            </a:p>
          </p:txBody>
        </p:sp>
        <p:sp>
          <p:nvSpPr>
            <p:cNvPr id="70676" name="Text Box 68"/>
            <p:cNvSpPr txBox="1">
              <a:spLocks noChangeArrowheads="1"/>
            </p:cNvSpPr>
            <p:nvPr/>
          </p:nvSpPr>
          <p:spPr bwMode="auto">
            <a:xfrm>
              <a:off x="4094004" y="3658733"/>
              <a:ext cx="338106" cy="3697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E</a:t>
              </a:r>
            </a:p>
          </p:txBody>
        </p:sp>
        <p:sp>
          <p:nvSpPr>
            <p:cNvPr id="70677" name="Text Box 69"/>
            <p:cNvSpPr txBox="1">
              <a:spLocks noChangeArrowheads="1"/>
            </p:cNvSpPr>
            <p:nvPr/>
          </p:nvSpPr>
          <p:spPr bwMode="auto">
            <a:xfrm>
              <a:off x="4567035" y="3057234"/>
              <a:ext cx="325407" cy="3697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F</a:t>
              </a:r>
            </a:p>
          </p:txBody>
        </p:sp>
        <p:sp>
          <p:nvSpPr>
            <p:cNvPr id="70678" name="Text Box 74"/>
            <p:cNvSpPr txBox="1">
              <a:spLocks noChangeArrowheads="1"/>
            </p:cNvSpPr>
            <p:nvPr/>
          </p:nvSpPr>
          <p:spPr bwMode="auto">
            <a:xfrm>
              <a:off x="3408267" y="2768387"/>
              <a:ext cx="436521" cy="3666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S</a:t>
              </a:r>
              <a:r>
                <a:rPr lang="en-US" i="0" baseline="-250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2</a:t>
              </a:r>
            </a:p>
          </p:txBody>
        </p:sp>
        <p:sp>
          <p:nvSpPr>
            <p:cNvPr id="70679" name="Text Box 75"/>
            <p:cNvSpPr txBox="1">
              <a:spLocks noChangeArrowheads="1"/>
            </p:cNvSpPr>
            <p:nvPr/>
          </p:nvSpPr>
          <p:spPr bwMode="auto">
            <a:xfrm>
              <a:off x="4635290" y="1984375"/>
              <a:ext cx="436522" cy="3666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S</a:t>
              </a:r>
              <a:r>
                <a:rPr lang="en-US" i="0" baseline="-250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4</a:t>
              </a:r>
            </a:p>
          </p:txBody>
        </p:sp>
        <p:sp>
          <p:nvSpPr>
            <p:cNvPr id="70680" name="Text Box 76"/>
            <p:cNvSpPr txBox="1">
              <a:spLocks noChangeArrowheads="1"/>
            </p:cNvSpPr>
            <p:nvPr/>
          </p:nvSpPr>
          <p:spPr bwMode="auto">
            <a:xfrm>
              <a:off x="6009938" y="2570004"/>
              <a:ext cx="436522" cy="3666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S</a:t>
              </a:r>
              <a:r>
                <a:rPr lang="en-US" i="0" baseline="-250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3</a:t>
              </a:r>
            </a:p>
          </p:txBody>
        </p:sp>
        <p:sp>
          <p:nvSpPr>
            <p:cNvPr id="70681" name="Text Box 78"/>
            <p:cNvSpPr txBox="1">
              <a:spLocks noChangeArrowheads="1"/>
            </p:cNvSpPr>
            <p:nvPr/>
          </p:nvSpPr>
          <p:spPr bwMode="auto">
            <a:xfrm>
              <a:off x="6240104" y="3541290"/>
              <a:ext cx="360329" cy="3666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H</a:t>
              </a:r>
            </a:p>
          </p:txBody>
        </p:sp>
        <p:sp>
          <p:nvSpPr>
            <p:cNvPr id="70682" name="Text Box 79"/>
            <p:cNvSpPr txBox="1">
              <a:spLocks noChangeArrowheads="1"/>
            </p:cNvSpPr>
            <p:nvPr/>
          </p:nvSpPr>
          <p:spPr bwMode="auto">
            <a:xfrm>
              <a:off x="6986160" y="3179439"/>
              <a:ext cx="249214" cy="3697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I</a:t>
              </a:r>
            </a:p>
          </p:txBody>
        </p:sp>
        <p:sp>
          <p:nvSpPr>
            <p:cNvPr id="70683" name="Text Box 80"/>
            <p:cNvSpPr txBox="1">
              <a:spLocks noChangeArrowheads="1"/>
            </p:cNvSpPr>
            <p:nvPr/>
          </p:nvSpPr>
          <p:spPr bwMode="auto">
            <a:xfrm>
              <a:off x="5103560" y="3595251"/>
              <a:ext cx="365091" cy="3697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G</a:t>
              </a:r>
            </a:p>
          </p:txBody>
        </p:sp>
        <p:pic>
          <p:nvPicPr>
            <p:cNvPr id="70684" name="Picture 3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5763899" y="2930268"/>
              <a:ext cx="677799" cy="2999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7" name="Group 44"/>
            <p:cNvGrpSpPr>
              <a:grpSpLocks/>
            </p:cNvGrpSpPr>
            <p:nvPr/>
          </p:nvGrpSpPr>
          <p:grpSpPr bwMode="auto">
            <a:xfrm>
              <a:off x="3139440" y="3180080"/>
              <a:ext cx="568960" cy="481140"/>
              <a:chOff x="-44" y="1473"/>
              <a:chExt cx="981" cy="1105"/>
            </a:xfrm>
          </p:grpSpPr>
          <p:pic>
            <p:nvPicPr>
              <p:cNvPr id="70703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70704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8" name="Group 44"/>
            <p:cNvGrpSpPr>
              <a:grpSpLocks/>
            </p:cNvGrpSpPr>
            <p:nvPr/>
          </p:nvGrpSpPr>
          <p:grpSpPr bwMode="auto">
            <a:xfrm>
              <a:off x="3576320" y="3525520"/>
              <a:ext cx="568960" cy="481140"/>
              <a:chOff x="-44" y="1473"/>
              <a:chExt cx="981" cy="1105"/>
            </a:xfrm>
          </p:grpSpPr>
          <p:pic>
            <p:nvPicPr>
              <p:cNvPr id="70701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70702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9" name="Group 44"/>
            <p:cNvGrpSpPr>
              <a:grpSpLocks/>
            </p:cNvGrpSpPr>
            <p:nvPr/>
          </p:nvGrpSpPr>
          <p:grpSpPr bwMode="auto">
            <a:xfrm>
              <a:off x="4135120" y="3281680"/>
              <a:ext cx="568960" cy="481140"/>
              <a:chOff x="-44" y="1473"/>
              <a:chExt cx="981" cy="1105"/>
            </a:xfrm>
          </p:grpSpPr>
          <p:pic>
            <p:nvPicPr>
              <p:cNvPr id="70699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70700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0" name="Group 44"/>
            <p:cNvGrpSpPr>
              <a:grpSpLocks/>
            </p:cNvGrpSpPr>
            <p:nvPr/>
          </p:nvGrpSpPr>
          <p:grpSpPr bwMode="auto">
            <a:xfrm>
              <a:off x="5049520" y="3261360"/>
              <a:ext cx="568960" cy="481140"/>
              <a:chOff x="-44" y="1473"/>
              <a:chExt cx="981" cy="1105"/>
            </a:xfrm>
          </p:grpSpPr>
          <p:pic>
            <p:nvPicPr>
              <p:cNvPr id="70697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70698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1" name="Group 44"/>
            <p:cNvGrpSpPr>
              <a:grpSpLocks/>
            </p:cNvGrpSpPr>
            <p:nvPr/>
          </p:nvGrpSpPr>
          <p:grpSpPr bwMode="auto">
            <a:xfrm>
              <a:off x="5588000" y="3434080"/>
              <a:ext cx="568960" cy="481140"/>
              <a:chOff x="-44" y="1473"/>
              <a:chExt cx="981" cy="1105"/>
            </a:xfrm>
          </p:grpSpPr>
          <p:pic>
            <p:nvPicPr>
              <p:cNvPr id="70695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70696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2" name="Group 44"/>
            <p:cNvGrpSpPr>
              <a:grpSpLocks/>
            </p:cNvGrpSpPr>
            <p:nvPr/>
          </p:nvGrpSpPr>
          <p:grpSpPr bwMode="auto">
            <a:xfrm>
              <a:off x="6380480" y="3149600"/>
              <a:ext cx="568960" cy="481140"/>
              <a:chOff x="-44" y="1473"/>
              <a:chExt cx="981" cy="1105"/>
            </a:xfrm>
          </p:grpSpPr>
          <p:pic>
            <p:nvPicPr>
              <p:cNvPr id="70693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70694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  <p:pic>
          <p:nvPicPr>
            <p:cNvPr id="70691" name="Picture 3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854313" y="2847741"/>
              <a:ext cx="677800" cy="3015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0692" name="Picture 3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874949" y="2116102"/>
              <a:ext cx="676212" cy="3015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70665" name="Picture 20" descr="underline_base"/>
          <p:cNvPicPr>
            <a:picLocks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15950" y="798513"/>
            <a:ext cx="5484813" cy="17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1030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804</Words>
  <Application>Microsoft Office PowerPoint</Application>
  <PresentationFormat>On-screen Show (4:3)</PresentationFormat>
  <Paragraphs>279</Paragraphs>
  <Slides>16</Slides>
  <Notes>16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Office Theme</vt:lpstr>
      <vt:lpstr>Clip</vt:lpstr>
      <vt:lpstr>Document</vt:lpstr>
      <vt:lpstr>Slide 1</vt:lpstr>
      <vt:lpstr>Ethernet switch</vt:lpstr>
      <vt:lpstr>Switch: multiple simultaneous transmissions</vt:lpstr>
      <vt:lpstr>Forwarding</vt:lpstr>
      <vt:lpstr>Switch forwarding table</vt:lpstr>
      <vt:lpstr>Switch: self-learning</vt:lpstr>
      <vt:lpstr>Switch: frame filtering/forwarding</vt:lpstr>
      <vt:lpstr>Self-learning, forwarding: example</vt:lpstr>
      <vt:lpstr>Interconnecting switches</vt:lpstr>
      <vt:lpstr>Self-learning multi-switch example</vt:lpstr>
      <vt:lpstr>Institutional network</vt:lpstr>
      <vt:lpstr>Switch: traffic isolation</vt:lpstr>
      <vt:lpstr>Switches: dedicated access</vt:lpstr>
      <vt:lpstr>Switches vs. routers</vt:lpstr>
      <vt:lpstr>Switches vs. Routers</vt:lpstr>
      <vt:lpstr>Summary comparison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Link layer, LANs: outline</dc:title>
  <dc:creator>PESIT</dc:creator>
  <cp:lastModifiedBy>User</cp:lastModifiedBy>
  <cp:revision>5</cp:revision>
  <dcterms:created xsi:type="dcterms:W3CDTF">2013-03-29T16:54:44Z</dcterms:created>
  <dcterms:modified xsi:type="dcterms:W3CDTF">2014-02-20T00:36:06Z</dcterms:modified>
</cp:coreProperties>
</file>