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60" r:id="rId2"/>
    <p:sldId id="484" r:id="rId3"/>
    <p:sldId id="483" r:id="rId4"/>
    <p:sldId id="461" r:id="rId5"/>
    <p:sldId id="463" r:id="rId6"/>
    <p:sldId id="462" r:id="rId7"/>
    <p:sldId id="464" r:id="rId8"/>
    <p:sldId id="465" r:id="rId9"/>
    <p:sldId id="466" r:id="rId10"/>
    <p:sldId id="471" r:id="rId11"/>
    <p:sldId id="472" r:id="rId12"/>
    <p:sldId id="480" r:id="rId13"/>
    <p:sldId id="481" r:id="rId14"/>
    <p:sldId id="482" r:id="rId15"/>
  </p:sldIdLst>
  <p:sldSz cx="9144000" cy="6858000" type="overhead"/>
  <p:notesSz cx="6858000" cy="9144000"/>
  <p:defaultTextStyle>
    <a:defPPr>
      <a:defRPr lang="en-US"/>
    </a:defPPr>
    <a:lvl1pPr algn="l" rtl="0" eaLnBrk="0" fontAlgn="base" hangingPunct="0">
      <a:spcBef>
        <a:spcPts val="1000"/>
      </a:spcBef>
      <a:spcAft>
        <a:spcPts val="1000"/>
      </a:spcAft>
      <a:buChar char="•"/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ts val="1000"/>
      </a:spcBef>
      <a:spcAft>
        <a:spcPts val="1000"/>
      </a:spcAft>
      <a:buChar char="•"/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ts val="1000"/>
      </a:spcBef>
      <a:spcAft>
        <a:spcPts val="1000"/>
      </a:spcAft>
      <a:buChar char="•"/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ts val="1000"/>
      </a:spcBef>
      <a:spcAft>
        <a:spcPts val="1000"/>
      </a:spcAft>
      <a:buChar char="•"/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ts val="1000"/>
      </a:spcBef>
      <a:spcAft>
        <a:spcPts val="1000"/>
      </a:spcAft>
      <a:buChar char="•"/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99"/>
    <a:srgbClr val="00FFCC"/>
    <a:srgbClr val="009900"/>
    <a:srgbClr val="66FF33"/>
    <a:srgbClr val="FF0000"/>
    <a:srgbClr val="FFCC66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102"/>
      </p:cViewPr>
      <p:guideLst>
        <p:guide orient="horz" pos="38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5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99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0747CB6-7487-461B-89F4-CCB8ADA48C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0" y="679450"/>
            <a:ext cx="4627563" cy="3470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6738"/>
            <a:ext cx="503872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99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spcAft>
                <a:spcPct val="0"/>
              </a:spcAft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A4CA229-C9F1-43F1-8D47-95F651FF0F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832053-F04C-4062-9C8C-74C4641031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3582988"/>
            <a:ext cx="9144000" cy="746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DC17F1-5A23-47D1-95D4-D241F0DFBF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52400"/>
            <a:ext cx="22479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52400"/>
            <a:ext cx="65913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C8387-4908-44F1-BE74-B3777CFDA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19D700B-D84E-4F15-AB84-F08AEAF5A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3815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3815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4C3B36D-09A8-4851-969F-C82D9B8C9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371600"/>
            <a:ext cx="89154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7E08F40A-646F-4CAF-A4E4-E5016533AB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892BCF-D945-484D-85ED-19B52B59BC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08BA1-F5D2-4468-B4A3-ABE75221E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600BEB-619E-42CB-9A22-F4E2D7E57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86D064-6BFA-4FB5-A56F-49182E12B4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BA5908-7611-48DD-9ED4-029E7CCD5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D28ACD-2DDE-4ABF-B0DD-206242E0E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927D-E22D-4BC3-AEB6-12E6974A6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7C1E5-5BAB-411C-9E74-5D8F6836F5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  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E0B0B03-C671-4F63-9353-9C984ABC24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74613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566102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5661025" algn="l"/>
        </a:tabLst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5661025" algn="l"/>
        </a:tabLst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5661025" algn="l"/>
        </a:tabLst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5661025" algn="l"/>
        </a:tabLst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5661025" algn="l"/>
        </a:tabLst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5661025" algn="l"/>
        </a:tabLst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5661025" algn="l"/>
        </a:tabLst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56610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27"/>
          <p:cNvSpPr>
            <a:spLocks noGrp="1" noChangeArrowheads="1"/>
          </p:cNvSpPr>
          <p:nvPr>
            <p:ph type="title"/>
          </p:nvPr>
        </p:nvSpPr>
        <p:spPr>
          <a:xfrm rot="20902398">
            <a:off x="685905" y="2514600"/>
            <a:ext cx="8991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Spanning Tree Protocol (IEEE 802.1d)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C508E-4254-4487-9969-A3D4EBDC27FC}" type="slidenum">
              <a:rPr lang="en-US"/>
              <a:pPr/>
              <a:t>10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the Ports for the Spanning Tree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bridges makes a local decision which of its ports are part of the spanning tree</a:t>
            </a:r>
          </a:p>
          <a:p>
            <a:r>
              <a:rPr lang="en-US"/>
              <a:t>Now </a:t>
            </a:r>
            <a:r>
              <a:rPr lang="en-US" b="1"/>
              <a:t>B can decide which ports are in the spanning tree:</a:t>
            </a:r>
            <a:endParaRPr lang="en-US"/>
          </a:p>
          <a:p>
            <a:pPr lvl="2"/>
            <a:r>
              <a:rPr lang="en-US"/>
              <a:t>B’s root port is part of the spanning tree</a:t>
            </a:r>
          </a:p>
          <a:p>
            <a:pPr lvl="2"/>
            <a:r>
              <a:rPr lang="en-US"/>
              <a:t>All designated ports are part of the spanning tree</a:t>
            </a:r>
          </a:p>
          <a:p>
            <a:pPr lvl="2"/>
            <a:r>
              <a:rPr lang="en-US"/>
              <a:t>All other ports are not part of the spanning tree</a:t>
            </a:r>
          </a:p>
          <a:p>
            <a:pPr lvl="2"/>
            <a:endParaRPr lang="en-US"/>
          </a:p>
          <a:p>
            <a:r>
              <a:rPr lang="en-US"/>
              <a:t>B’s ports that are in the spanning tree will forward packets </a:t>
            </a:r>
            <a:r>
              <a:rPr lang="en-US">
                <a:solidFill>
                  <a:schemeClr val="accent2"/>
                </a:solidFill>
              </a:rPr>
              <a:t>(=forwarding state)</a:t>
            </a:r>
          </a:p>
          <a:p>
            <a:r>
              <a:rPr lang="en-US"/>
              <a:t>B’s ports that are not in the spanning tree will not forward packets </a:t>
            </a:r>
            <a:r>
              <a:rPr lang="en-US">
                <a:solidFill>
                  <a:schemeClr val="accent2"/>
                </a:solidFill>
              </a:rPr>
              <a:t>(=blocking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3D84D-991F-4DE8-BBE8-3A9DAE142521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 Spanning Tree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Consider the network on the right.</a:t>
            </a:r>
          </a:p>
          <a:p>
            <a:r>
              <a:rPr lang="en-US" sz="2000"/>
              <a:t>Assume that the bridges have calculated the designated ports (D) and the root ports (P) as indicated.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What is the spanning tree?</a:t>
            </a:r>
          </a:p>
          <a:p>
            <a:pPr lvl="1"/>
            <a:r>
              <a:rPr lang="en-US" sz="2000"/>
              <a:t>On each LAN, connect R ports to the D ports on this LAN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4800600" y="1223963"/>
          <a:ext cx="3965575" cy="4948237"/>
        </p:xfrm>
        <a:graphic>
          <a:graphicData uri="http://schemas.openxmlformats.org/presentationml/2006/ole">
            <p:oleObj spid="_x0000_s349187" name="VISIO" r:id="rId3" imgW="6075360" imgH="7212960" progId="">
              <p:embed/>
            </p:oleObj>
          </a:graphicData>
        </a:graphic>
      </p:graphicFrame>
      <p:grpSp>
        <p:nvGrpSpPr>
          <p:cNvPr id="349198" name="Group 14"/>
          <p:cNvGrpSpPr>
            <a:grpSpLocks/>
          </p:cNvGrpSpPr>
          <p:nvPr/>
        </p:nvGrpSpPr>
        <p:grpSpPr bwMode="auto">
          <a:xfrm>
            <a:off x="5410200" y="1371600"/>
            <a:ext cx="2533650" cy="4084638"/>
            <a:chOff x="3421" y="883"/>
            <a:chExt cx="1596" cy="2573"/>
          </a:xfrm>
        </p:grpSpPr>
        <p:sp>
          <p:nvSpPr>
            <p:cNvPr id="349199" name="Freeform 15"/>
            <p:cNvSpPr>
              <a:spLocks/>
            </p:cNvSpPr>
            <p:nvPr/>
          </p:nvSpPr>
          <p:spPr bwMode="auto">
            <a:xfrm>
              <a:off x="4213" y="2429"/>
              <a:ext cx="804" cy="798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200" name="Freeform 16"/>
            <p:cNvSpPr>
              <a:spLocks/>
            </p:cNvSpPr>
            <p:nvPr/>
          </p:nvSpPr>
          <p:spPr bwMode="auto">
            <a:xfrm>
              <a:off x="4074" y="1610"/>
              <a:ext cx="930" cy="819"/>
            </a:xfrm>
            <a:custGeom>
              <a:avLst/>
              <a:gdLst/>
              <a:ahLst/>
              <a:cxnLst>
                <a:cxn ang="0">
                  <a:pos x="930" y="819"/>
                </a:cxn>
                <a:cxn ang="0">
                  <a:pos x="195" y="486"/>
                </a:cxn>
                <a:cxn ang="0">
                  <a:pos x="0" y="0"/>
                </a:cxn>
              </a:cxnLst>
              <a:rect l="0" t="0" r="r" b="b"/>
              <a:pathLst>
                <a:path w="930" h="819">
                  <a:moveTo>
                    <a:pt x="930" y="819"/>
                  </a:moveTo>
                  <a:cubicBezTo>
                    <a:pt x="807" y="765"/>
                    <a:pt x="350" y="622"/>
                    <a:pt x="195" y="486"/>
                  </a:cubicBezTo>
                  <a:cubicBezTo>
                    <a:pt x="40" y="350"/>
                    <a:pt x="41" y="101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201" name="Freeform 17"/>
            <p:cNvSpPr>
              <a:spLocks/>
            </p:cNvSpPr>
            <p:nvPr/>
          </p:nvSpPr>
          <p:spPr bwMode="auto">
            <a:xfrm>
              <a:off x="3421" y="883"/>
              <a:ext cx="667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179" y="77"/>
                </a:cxn>
                <a:cxn ang="0">
                  <a:pos x="667" y="685"/>
                </a:cxn>
              </a:cxnLst>
              <a:rect l="0" t="0" r="r" b="b"/>
              <a:pathLst>
                <a:path w="667" h="1150">
                  <a:moveTo>
                    <a:pt x="0" y="1150"/>
                  </a:moveTo>
                  <a:cubicBezTo>
                    <a:pt x="29" y="972"/>
                    <a:pt x="68" y="154"/>
                    <a:pt x="179" y="77"/>
                  </a:cubicBezTo>
                  <a:cubicBezTo>
                    <a:pt x="290" y="0"/>
                    <a:pt x="565" y="558"/>
                    <a:pt x="667" y="68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202" name="Freeform 18"/>
            <p:cNvSpPr>
              <a:spLocks/>
            </p:cNvSpPr>
            <p:nvPr/>
          </p:nvSpPr>
          <p:spPr bwMode="auto">
            <a:xfrm>
              <a:off x="4115" y="1568"/>
              <a:ext cx="819" cy="388"/>
            </a:xfrm>
            <a:custGeom>
              <a:avLst/>
              <a:gdLst/>
              <a:ahLst/>
              <a:cxnLst>
                <a:cxn ang="0">
                  <a:pos x="819" y="0"/>
                </a:cxn>
                <a:cxn ang="0">
                  <a:pos x="515" y="381"/>
                </a:cxn>
                <a:cxn ang="0">
                  <a:pos x="0" y="42"/>
                </a:cxn>
              </a:cxnLst>
              <a:rect l="0" t="0" r="r" b="b"/>
              <a:pathLst>
                <a:path w="819" h="388">
                  <a:moveTo>
                    <a:pt x="819" y="0"/>
                  </a:moveTo>
                  <a:cubicBezTo>
                    <a:pt x="770" y="62"/>
                    <a:pt x="651" y="374"/>
                    <a:pt x="515" y="381"/>
                  </a:cubicBezTo>
                  <a:cubicBezTo>
                    <a:pt x="379" y="388"/>
                    <a:pt x="107" y="113"/>
                    <a:pt x="0" y="4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203" name="Freeform 19"/>
            <p:cNvSpPr>
              <a:spLocks/>
            </p:cNvSpPr>
            <p:nvPr/>
          </p:nvSpPr>
          <p:spPr bwMode="auto">
            <a:xfrm>
              <a:off x="3552" y="3216"/>
              <a:ext cx="660" cy="240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204" name="Freeform 20"/>
            <p:cNvSpPr>
              <a:spLocks/>
            </p:cNvSpPr>
            <p:nvPr/>
          </p:nvSpPr>
          <p:spPr bwMode="auto">
            <a:xfrm flipH="1">
              <a:off x="4236" y="3216"/>
              <a:ext cx="660" cy="240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2C7C0-D069-4C75-9D98-3D3CD3540E62}" type="slidenum">
              <a:rPr lang="en-US"/>
              <a:pPr/>
              <a:t>12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Assume that all bridges send out their BPDU’s once per second, and assume that all bridges send their BPDUs at the same time</a:t>
            </a:r>
          </a:p>
          <a:p>
            <a:r>
              <a:rPr lang="en-US" sz="1800"/>
              <a:t>Assume that all bridges are turned on simultaneously at time T=0 sec.</a:t>
            </a:r>
          </a:p>
        </p:txBody>
      </p:sp>
      <p:graphicFrame>
        <p:nvGraphicFramePr>
          <p:cNvPr id="37274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990600" y="2286000"/>
          <a:ext cx="7391400" cy="4722813"/>
        </p:xfrm>
        <a:graphic>
          <a:graphicData uri="http://schemas.openxmlformats.org/presentationml/2006/ole">
            <p:oleObj spid="_x0000_s372741" name="Visio" r:id="rId3" imgW="8109204" imgH="51820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9D3A0-0C70-4BC7-A5AE-ED1160B916C8}" type="slidenum">
              <a:rPr lang="en-US"/>
              <a:pPr/>
              <a:t>13</a:t>
            </a:fld>
            <a:endParaRPr lang="en-US"/>
          </a:p>
        </p:txBody>
      </p:sp>
      <p:sp>
        <p:nvSpPr>
          <p:cNvPr id="379066" name="Rectangle 1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BPDU’s sent by the bridges</a:t>
            </a:r>
          </a:p>
        </p:txBody>
      </p:sp>
      <p:graphicFrame>
        <p:nvGraphicFramePr>
          <p:cNvPr id="379087" name="Group 207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915400" cy="4072636"/>
        </p:xfrm>
        <a:graphic>
          <a:graphicData uri="http://schemas.openxmlformats.org/drawingml/2006/table">
            <a:tbl>
              <a:tblPr/>
              <a:tblGrid>
                <a:gridCol w="949325"/>
                <a:gridCol w="1597025"/>
                <a:gridCol w="1277938"/>
                <a:gridCol w="1276350"/>
                <a:gridCol w="1277937"/>
                <a:gridCol w="1277938"/>
                <a:gridCol w="125888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T=0sec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(1,0,1,port)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sent on ports: 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(2,0,2,port)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 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(3,0,3,port)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 A,B,C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(5,0,5,port)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A,B,C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(6,0,6,port)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(7,0,7,port)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T=1sec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(1,0,1,port)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(2,0,2,port)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(1,1,3,port)A,C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(1,1,5,port)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(1,1,6,port)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(1,1,7,port)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T=2sec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(1,0,1,port)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(1,2,2,port)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(1,1,3,port)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(1,1,5,port)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(1,1,6,port)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(1,1,7,port)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68" name="Rectangle 188"/>
          <p:cNvSpPr>
            <a:spLocks noChangeArrowheads="1"/>
          </p:cNvSpPr>
          <p:nvPr/>
        </p:nvSpPr>
        <p:spPr bwMode="auto">
          <a:xfrm>
            <a:off x="381000" y="5791200"/>
            <a:ext cx="8429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228600" algn="l"/>
                <a:tab pos="1143000" algn="l"/>
              </a:tabLst>
            </a:pPr>
            <a:r>
              <a:rPr lang="en-US" sz="1600" i="0">
                <a:solidFill>
                  <a:schemeClr val="tx1"/>
                </a:solidFill>
                <a:latin typeface="Arial" charset="0"/>
              </a:rPr>
              <a:t> In the table (1,0,1,port) means that the BPDU is (1,0,1,A) if the BPDU is sent on port A and (1,0,1,B) if it is sent on port B.</a:t>
            </a:r>
          </a:p>
          <a:p>
            <a:pPr>
              <a:spcBef>
                <a:spcPct val="0"/>
              </a:spcBef>
              <a:spcAft>
                <a:spcPct val="0"/>
              </a:spcAft>
              <a:tabLst>
                <a:tab pos="228600" algn="l"/>
                <a:tab pos="1143000" algn="l"/>
              </a:tabLst>
            </a:pPr>
            <a:r>
              <a:rPr lang="en-US" sz="1600" i="0">
                <a:solidFill>
                  <a:schemeClr val="tx1"/>
                </a:solidFill>
                <a:latin typeface="Arial" charset="0"/>
              </a:rPr>
              <a:t>At T=1, Bridge 7 receives two BPDUs from Bridge 1: (1,0,1,A) and (1,0,1,B). We assume that A is numerically smaller than B. If this is not true, then the root port of Bridge 7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8AC5B-3886-407D-8353-7486FD191741}" type="slidenum">
              <a:rPr lang="en-US"/>
              <a:pPr/>
              <a:t>14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Settings after convergence </a:t>
            </a:r>
          </a:p>
        </p:txBody>
      </p:sp>
      <p:graphicFrame>
        <p:nvGraphicFramePr>
          <p:cNvPr id="382217" name="Group 265"/>
          <p:cNvGraphicFramePr>
            <a:graphicFrameLocks noGrp="1"/>
          </p:cNvGraphicFramePr>
          <p:nvPr>
            <p:ph sz="half" idx="1"/>
          </p:nvPr>
        </p:nvGraphicFramePr>
        <p:xfrm>
          <a:off x="685800" y="1371600"/>
          <a:ext cx="7772400" cy="2012315"/>
        </p:xfrm>
        <a:graphic>
          <a:graphicData uri="http://schemas.openxmlformats.org/drawingml/2006/table">
            <a:tbl>
              <a:tblPr/>
              <a:tblGrid>
                <a:gridCol w="2230438"/>
                <a:gridCol w="923925"/>
                <a:gridCol w="923925"/>
                <a:gridCol w="923925"/>
                <a:gridCol w="922337"/>
                <a:gridCol w="922338"/>
                <a:gridCol w="925512"/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Bridge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Root Port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Designated Ports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143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Blocked ports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2212" name="Object 260"/>
          <p:cNvGraphicFramePr>
            <a:graphicFrameLocks noChangeAspect="1"/>
          </p:cNvGraphicFramePr>
          <p:nvPr>
            <p:ph sz="half" idx="2"/>
          </p:nvPr>
        </p:nvGraphicFramePr>
        <p:xfrm>
          <a:off x="3048000" y="3692525"/>
          <a:ext cx="4953000" cy="3165475"/>
        </p:xfrm>
        <a:graphic>
          <a:graphicData uri="http://schemas.openxmlformats.org/presentationml/2006/ole">
            <p:oleObj spid="_x0000_s382212" name="Visio" r:id="rId3" imgW="8109204" imgH="5182006" progId="">
              <p:embed/>
            </p:oleObj>
          </a:graphicData>
        </a:graphic>
      </p:graphicFrame>
      <p:sp>
        <p:nvSpPr>
          <p:cNvPr id="382218" name="Text Box 266"/>
          <p:cNvSpPr txBox="1">
            <a:spLocks noChangeArrowheads="1"/>
          </p:cNvSpPr>
          <p:nvPr/>
        </p:nvSpPr>
        <p:spPr bwMode="auto">
          <a:xfrm>
            <a:off x="609600" y="4191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Arial" charset="0"/>
              </a:rPr>
              <a:t>Resulting tree:</a:t>
            </a:r>
          </a:p>
        </p:txBody>
      </p:sp>
      <p:sp>
        <p:nvSpPr>
          <p:cNvPr id="382223" name="Freeform 271"/>
          <p:cNvSpPr>
            <a:spLocks/>
          </p:cNvSpPr>
          <p:nvPr/>
        </p:nvSpPr>
        <p:spPr bwMode="auto">
          <a:xfrm>
            <a:off x="5751513" y="6445250"/>
            <a:ext cx="914400" cy="117475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409" y="69"/>
              </a:cxn>
              <a:cxn ang="0">
                <a:pos x="576" y="0"/>
              </a:cxn>
            </a:cxnLst>
            <a:rect l="0" t="0" r="r" b="b"/>
            <a:pathLst>
              <a:path w="576" h="74">
                <a:moveTo>
                  <a:pt x="0" y="28"/>
                </a:moveTo>
                <a:cubicBezTo>
                  <a:pt x="68" y="35"/>
                  <a:pt x="313" y="74"/>
                  <a:pt x="409" y="69"/>
                </a:cubicBezTo>
                <a:cubicBezTo>
                  <a:pt x="505" y="64"/>
                  <a:pt x="541" y="14"/>
                  <a:pt x="57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4" name="Freeform 272"/>
          <p:cNvSpPr>
            <a:spLocks/>
          </p:cNvSpPr>
          <p:nvPr/>
        </p:nvSpPr>
        <p:spPr bwMode="auto">
          <a:xfrm>
            <a:off x="4951413" y="5145088"/>
            <a:ext cx="722312" cy="1157287"/>
          </a:xfrm>
          <a:custGeom>
            <a:avLst/>
            <a:gdLst/>
            <a:ahLst/>
            <a:cxnLst>
              <a:cxn ang="0">
                <a:pos x="455" y="0"/>
              </a:cxn>
              <a:cxn ang="0">
                <a:pos x="25" y="215"/>
              </a:cxn>
              <a:cxn ang="0">
                <a:pos x="302" y="729"/>
              </a:cxn>
            </a:cxnLst>
            <a:rect l="0" t="0" r="r" b="b"/>
            <a:pathLst>
              <a:path w="455" h="729">
                <a:moveTo>
                  <a:pt x="455" y="0"/>
                </a:moveTo>
                <a:cubicBezTo>
                  <a:pt x="383" y="36"/>
                  <a:pt x="50" y="94"/>
                  <a:pt x="25" y="215"/>
                </a:cubicBezTo>
                <a:cubicBezTo>
                  <a:pt x="0" y="336"/>
                  <a:pt x="244" y="622"/>
                  <a:pt x="302" y="72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5" name="Freeform 273"/>
          <p:cNvSpPr>
            <a:spLocks/>
          </p:cNvSpPr>
          <p:nvPr/>
        </p:nvSpPr>
        <p:spPr bwMode="auto">
          <a:xfrm>
            <a:off x="4021138" y="5045075"/>
            <a:ext cx="1619250" cy="336550"/>
          </a:xfrm>
          <a:custGeom>
            <a:avLst/>
            <a:gdLst/>
            <a:ahLst/>
            <a:cxnLst>
              <a:cxn ang="0">
                <a:pos x="1020" y="0"/>
              </a:cxn>
              <a:cxn ang="0">
                <a:pos x="541" y="195"/>
              </a:cxn>
              <a:cxn ang="0">
                <a:pos x="0" y="105"/>
              </a:cxn>
            </a:cxnLst>
            <a:rect l="0" t="0" r="r" b="b"/>
            <a:pathLst>
              <a:path w="1020" h="212">
                <a:moveTo>
                  <a:pt x="1020" y="0"/>
                </a:moveTo>
                <a:cubicBezTo>
                  <a:pt x="940" y="33"/>
                  <a:pt x="711" y="178"/>
                  <a:pt x="541" y="195"/>
                </a:cubicBezTo>
                <a:cubicBezTo>
                  <a:pt x="371" y="212"/>
                  <a:pt x="113" y="124"/>
                  <a:pt x="0" y="10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6" name="Freeform 274"/>
          <p:cNvSpPr>
            <a:spLocks/>
          </p:cNvSpPr>
          <p:nvPr/>
        </p:nvSpPr>
        <p:spPr bwMode="auto">
          <a:xfrm>
            <a:off x="4703763" y="4230688"/>
            <a:ext cx="947737" cy="882650"/>
          </a:xfrm>
          <a:custGeom>
            <a:avLst/>
            <a:gdLst/>
            <a:ahLst/>
            <a:cxnLst>
              <a:cxn ang="0">
                <a:pos x="597" y="465"/>
              </a:cxn>
              <a:cxn ang="0">
                <a:pos x="139" y="479"/>
              </a:cxn>
              <a:cxn ang="0">
                <a:pos x="0" y="0"/>
              </a:cxn>
            </a:cxnLst>
            <a:rect l="0" t="0" r="r" b="b"/>
            <a:pathLst>
              <a:path w="597" h="556">
                <a:moveTo>
                  <a:pt x="597" y="465"/>
                </a:moveTo>
                <a:cubicBezTo>
                  <a:pt x="522" y="467"/>
                  <a:pt x="238" y="556"/>
                  <a:pt x="139" y="479"/>
                </a:cubicBezTo>
                <a:cubicBezTo>
                  <a:pt x="40" y="402"/>
                  <a:pt x="29" y="100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7" name="Freeform 275"/>
          <p:cNvSpPr>
            <a:spLocks/>
          </p:cNvSpPr>
          <p:nvPr/>
        </p:nvSpPr>
        <p:spPr bwMode="auto">
          <a:xfrm>
            <a:off x="5829300" y="4114800"/>
            <a:ext cx="552450" cy="688975"/>
          </a:xfrm>
          <a:custGeom>
            <a:avLst/>
            <a:gdLst/>
            <a:ahLst/>
            <a:cxnLst>
              <a:cxn ang="0">
                <a:pos x="103" y="434"/>
              </a:cxn>
              <a:cxn ang="0">
                <a:pos x="41" y="101"/>
              </a:cxn>
              <a:cxn ang="0">
                <a:pos x="348" y="0"/>
              </a:cxn>
            </a:cxnLst>
            <a:rect l="0" t="0" r="r" b="b"/>
            <a:pathLst>
              <a:path w="348" h="434">
                <a:moveTo>
                  <a:pt x="103" y="434"/>
                </a:moveTo>
                <a:cubicBezTo>
                  <a:pt x="93" y="378"/>
                  <a:pt x="0" y="173"/>
                  <a:pt x="41" y="101"/>
                </a:cubicBezTo>
                <a:cubicBezTo>
                  <a:pt x="82" y="29"/>
                  <a:pt x="284" y="21"/>
                  <a:pt x="34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8" name="Freeform 276"/>
          <p:cNvSpPr>
            <a:spLocks/>
          </p:cNvSpPr>
          <p:nvPr/>
        </p:nvSpPr>
        <p:spPr bwMode="auto">
          <a:xfrm>
            <a:off x="6808788" y="4130675"/>
            <a:ext cx="900112" cy="1157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6" y="132"/>
              </a:cxn>
              <a:cxn ang="0">
                <a:pos x="368" y="729"/>
              </a:cxn>
            </a:cxnLst>
            <a:rect l="0" t="0" r="r" b="b"/>
            <a:pathLst>
              <a:path w="567" h="729">
                <a:moveTo>
                  <a:pt x="0" y="0"/>
                </a:moveTo>
                <a:cubicBezTo>
                  <a:pt x="84" y="22"/>
                  <a:pt x="445" y="11"/>
                  <a:pt x="506" y="132"/>
                </a:cubicBezTo>
                <a:cubicBezTo>
                  <a:pt x="567" y="253"/>
                  <a:pt x="397" y="605"/>
                  <a:pt x="368" y="72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29" name="Freeform 277"/>
          <p:cNvSpPr>
            <a:spLocks/>
          </p:cNvSpPr>
          <p:nvPr/>
        </p:nvSpPr>
        <p:spPr bwMode="auto">
          <a:xfrm>
            <a:off x="6632575" y="4275138"/>
            <a:ext cx="25400" cy="81438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4" y="256"/>
              </a:cxn>
              <a:cxn ang="0">
                <a:pos x="0" y="513"/>
              </a:cxn>
            </a:cxnLst>
            <a:rect l="0" t="0" r="r" b="b"/>
            <a:pathLst>
              <a:path w="16" h="513">
                <a:moveTo>
                  <a:pt x="14" y="0"/>
                </a:moveTo>
                <a:cubicBezTo>
                  <a:pt x="14" y="43"/>
                  <a:pt x="16" y="171"/>
                  <a:pt x="14" y="256"/>
                </a:cubicBezTo>
                <a:cubicBezTo>
                  <a:pt x="12" y="341"/>
                  <a:pt x="3" y="460"/>
                  <a:pt x="0" y="51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30" name="Freeform 278"/>
          <p:cNvSpPr>
            <a:spLocks/>
          </p:cNvSpPr>
          <p:nvPr/>
        </p:nvSpPr>
        <p:spPr bwMode="auto">
          <a:xfrm>
            <a:off x="3492500" y="4351338"/>
            <a:ext cx="109538" cy="749300"/>
          </a:xfrm>
          <a:custGeom>
            <a:avLst/>
            <a:gdLst/>
            <a:ahLst/>
            <a:cxnLst>
              <a:cxn ang="0">
                <a:pos x="69" y="472"/>
              </a:cxn>
              <a:cxn ang="0">
                <a:pos x="0" y="222"/>
              </a:cxn>
              <a:cxn ang="0">
                <a:pos x="69" y="0"/>
              </a:cxn>
            </a:cxnLst>
            <a:rect l="0" t="0" r="r" b="b"/>
            <a:pathLst>
              <a:path w="69" h="472">
                <a:moveTo>
                  <a:pt x="69" y="472"/>
                </a:moveTo>
                <a:cubicBezTo>
                  <a:pt x="58" y="430"/>
                  <a:pt x="0" y="301"/>
                  <a:pt x="0" y="222"/>
                </a:cubicBezTo>
                <a:cubicBezTo>
                  <a:pt x="0" y="143"/>
                  <a:pt x="55" y="46"/>
                  <a:pt x="6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2231" name="Freeform 279"/>
          <p:cNvSpPr>
            <a:spLocks/>
          </p:cNvSpPr>
          <p:nvPr/>
        </p:nvSpPr>
        <p:spPr bwMode="auto">
          <a:xfrm>
            <a:off x="3398838" y="5365750"/>
            <a:ext cx="411162" cy="782638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24" y="215"/>
              </a:cxn>
              <a:cxn ang="0">
                <a:pos x="259" y="493"/>
              </a:cxn>
            </a:cxnLst>
            <a:rect l="0" t="0" r="r" b="b"/>
            <a:pathLst>
              <a:path w="259" h="493">
                <a:moveTo>
                  <a:pt x="114" y="0"/>
                </a:moveTo>
                <a:cubicBezTo>
                  <a:pt x="99" y="35"/>
                  <a:pt x="0" y="133"/>
                  <a:pt x="24" y="215"/>
                </a:cubicBezTo>
                <a:cubicBezTo>
                  <a:pt x="48" y="297"/>
                  <a:pt x="210" y="435"/>
                  <a:pt x="259" y="49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8077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i="0" dirty="0" smtClean="0">
                <a:latin typeface="Calibri" pitchFamily="34" charset="0"/>
              </a:rPr>
              <a:t>Note :</a:t>
            </a:r>
          </a:p>
          <a:p>
            <a:pPr marL="457200" indent="-457200">
              <a:buAutoNum type="arabicPeriod"/>
            </a:pPr>
            <a:r>
              <a:rPr lang="en-US" sz="3600" i="0" dirty="0" smtClean="0">
                <a:latin typeface="Calibri" pitchFamily="34" charset="0"/>
              </a:rPr>
              <a:t>This presentation refers to Bridges ; </a:t>
            </a:r>
          </a:p>
          <a:p>
            <a:pPr marL="914400" lvl="1" indent="-457200"/>
            <a:r>
              <a:rPr lang="en-US" sz="3600" i="0" dirty="0" smtClean="0">
                <a:latin typeface="Calibri" pitchFamily="34" charset="0"/>
              </a:rPr>
              <a:t>But same is applicable to Switches. </a:t>
            </a:r>
          </a:p>
          <a:p>
            <a:pPr marL="457200" indent="-457200">
              <a:buNone/>
            </a:pPr>
            <a:r>
              <a:rPr lang="en-US" sz="3600" dirty="0" smtClean="0">
                <a:latin typeface="Calibri" pitchFamily="34" charset="0"/>
              </a:rPr>
              <a:t>[ ‘then’ bridges are ‘today’ Switches ] 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B8FF-21DD-48AE-9952-B1873FC31CCC}" type="slidenum">
              <a:rPr lang="en-US"/>
              <a:pPr/>
              <a:t>3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5486400" cy="4876800"/>
          </a:xfrm>
        </p:spPr>
        <p:txBody>
          <a:bodyPr/>
          <a:lstStyle/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Consider the two LANs that are connected by two bridges.</a:t>
            </a:r>
          </a:p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Assume </a:t>
            </a:r>
            <a:r>
              <a:rPr lang="en-US" sz="2000" i="1"/>
              <a:t>host n</a:t>
            </a:r>
            <a:r>
              <a:rPr lang="en-US" sz="2000"/>
              <a:t> is transmitting a </a:t>
            </a:r>
            <a:br>
              <a:rPr lang="en-US" sz="2000"/>
            </a:br>
            <a:r>
              <a:rPr lang="en-US" sz="2000"/>
              <a:t>frame F with unknown destination.</a:t>
            </a:r>
            <a:endParaRPr lang="en-US" sz="2000" b="1"/>
          </a:p>
          <a:p>
            <a:pPr>
              <a:buFontTx/>
              <a:buNone/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 b="1">
                <a:solidFill>
                  <a:srgbClr val="FF00FF"/>
                </a:solidFill>
              </a:rPr>
              <a:t>What is happening?</a:t>
            </a:r>
            <a:endParaRPr lang="en-US" sz="2000" b="1"/>
          </a:p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Bridges A and B flood the frame </a:t>
            </a:r>
            <a:br>
              <a:rPr lang="en-US" sz="2000"/>
            </a:br>
            <a:r>
              <a:rPr lang="en-US" sz="2000"/>
              <a:t>to LAN 2.</a:t>
            </a:r>
          </a:p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Bridge B sees F on LAN 2 (with </a:t>
            </a:r>
            <a:br>
              <a:rPr lang="en-US" sz="2000"/>
            </a:br>
            <a:r>
              <a:rPr lang="en-US" sz="2000"/>
              <a:t>unknown destination), and copies </a:t>
            </a:r>
            <a:br>
              <a:rPr lang="en-US" sz="2000"/>
            </a:br>
            <a:r>
              <a:rPr lang="en-US" sz="2000"/>
              <a:t>the frame back to LAN 1</a:t>
            </a:r>
          </a:p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Bridge A does the same. </a:t>
            </a:r>
          </a:p>
          <a:p>
            <a:pPr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/>
              <a:t>The copying continues</a:t>
            </a:r>
          </a:p>
          <a:p>
            <a:pPr>
              <a:buFontTx/>
              <a:buNone/>
              <a:tabLst>
                <a:tab pos="1030288" algn="l"/>
                <a:tab pos="2282825" algn="l"/>
                <a:tab pos="4684713" algn="l"/>
                <a:tab pos="5661025" algn="l"/>
              </a:tabLst>
            </a:pPr>
            <a:r>
              <a:rPr lang="en-US" sz="2000" b="1">
                <a:solidFill>
                  <a:srgbClr val="FF00FF"/>
                </a:solidFill>
              </a:rPr>
              <a:t>Where’s the problem? What’s the solution ?</a:t>
            </a:r>
            <a:endParaRPr lang="en-US" sz="20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Danger of Loops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85800" y="22098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4191000" y="1752600"/>
          <a:ext cx="5086350" cy="4295775"/>
        </p:xfrm>
        <a:graphic>
          <a:graphicData uri="http://schemas.openxmlformats.org/presentationml/2006/ole">
            <p:oleObj spid="_x0000_s418818" name="VISIO" r:id="rId3" imgW="6075360" imgH="5898600" progId="">
              <p:embed/>
            </p:oleObj>
          </a:graphicData>
        </a:graphic>
      </p:graphicFrame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324600" y="4805363"/>
            <a:ext cx="460375" cy="371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ctr">
              <a:buFontTx/>
              <a:buNone/>
            </a:pPr>
            <a:r>
              <a:rPr lang="en-US" sz="1600" i="0">
                <a:latin typeface="Arial" charset="0"/>
              </a:rPr>
              <a:t>F</a:t>
            </a: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0" y="2819400"/>
            <a:ext cx="3813175" cy="2124075"/>
            <a:chOff x="2880" y="1776"/>
            <a:chExt cx="2402" cy="1338"/>
          </a:xfrm>
        </p:grpSpPr>
        <p:sp>
          <p:nvSpPr>
            <p:cNvPr id="336903" name="Rectangle 7"/>
            <p:cNvSpPr>
              <a:spLocks noChangeArrowheads="1"/>
            </p:cNvSpPr>
            <p:nvPr/>
          </p:nvSpPr>
          <p:spPr bwMode="auto">
            <a:xfrm>
              <a:off x="2880" y="1776"/>
              <a:ext cx="290" cy="23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pPr algn="ctr">
                <a:buFontTx/>
                <a:buNone/>
              </a:pPr>
              <a:r>
                <a:rPr lang="en-US" sz="1600" i="0"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336904" name="Rectangle 8"/>
            <p:cNvSpPr>
              <a:spLocks noChangeArrowheads="1"/>
            </p:cNvSpPr>
            <p:nvPr/>
          </p:nvSpPr>
          <p:spPr bwMode="auto">
            <a:xfrm>
              <a:off x="4992" y="1776"/>
              <a:ext cx="290" cy="23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pPr algn="ctr">
                <a:buFontTx/>
                <a:buNone/>
              </a:pPr>
              <a:r>
                <a:rPr lang="en-US" sz="1600" i="0"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336910" name="Freeform 14"/>
            <p:cNvSpPr>
              <a:spLocks/>
            </p:cNvSpPr>
            <p:nvPr/>
          </p:nvSpPr>
          <p:spPr bwMode="auto">
            <a:xfrm>
              <a:off x="4302" y="2034"/>
              <a:ext cx="894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702" y="714"/>
                </a:cxn>
                <a:cxn ang="0">
                  <a:pos x="714" y="690"/>
                </a:cxn>
                <a:cxn ang="0">
                  <a:pos x="774" y="600"/>
                </a:cxn>
                <a:cxn ang="0">
                  <a:pos x="828" y="480"/>
                </a:cxn>
                <a:cxn ang="0">
                  <a:pos x="870" y="330"/>
                </a:cxn>
                <a:cxn ang="0">
                  <a:pos x="894" y="84"/>
                </a:cxn>
                <a:cxn ang="0">
                  <a:pos x="888" y="0"/>
                </a:cxn>
              </a:cxnLst>
              <a:rect l="0" t="0" r="r" b="b"/>
              <a:pathLst>
                <a:path w="894" h="1056">
                  <a:moveTo>
                    <a:pt x="0" y="1056"/>
                  </a:moveTo>
                  <a:cubicBezTo>
                    <a:pt x="265" y="1029"/>
                    <a:pt x="515" y="901"/>
                    <a:pt x="702" y="714"/>
                  </a:cubicBezTo>
                  <a:cubicBezTo>
                    <a:pt x="708" y="708"/>
                    <a:pt x="709" y="697"/>
                    <a:pt x="714" y="690"/>
                  </a:cubicBezTo>
                  <a:cubicBezTo>
                    <a:pt x="734" y="662"/>
                    <a:pt x="759" y="631"/>
                    <a:pt x="774" y="600"/>
                  </a:cubicBezTo>
                  <a:cubicBezTo>
                    <a:pt x="850" y="440"/>
                    <a:pt x="781" y="559"/>
                    <a:pt x="828" y="480"/>
                  </a:cubicBezTo>
                  <a:cubicBezTo>
                    <a:pt x="838" y="429"/>
                    <a:pt x="861" y="381"/>
                    <a:pt x="870" y="330"/>
                  </a:cubicBezTo>
                  <a:cubicBezTo>
                    <a:pt x="885" y="249"/>
                    <a:pt x="889" y="166"/>
                    <a:pt x="894" y="84"/>
                  </a:cubicBezTo>
                  <a:cubicBezTo>
                    <a:pt x="892" y="56"/>
                    <a:pt x="888" y="0"/>
                    <a:pt x="888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11" name="Freeform 15"/>
            <p:cNvSpPr>
              <a:spLocks/>
            </p:cNvSpPr>
            <p:nvPr/>
          </p:nvSpPr>
          <p:spPr bwMode="auto">
            <a:xfrm>
              <a:off x="3072" y="2046"/>
              <a:ext cx="912" cy="1068"/>
            </a:xfrm>
            <a:custGeom>
              <a:avLst/>
              <a:gdLst/>
              <a:ahLst/>
              <a:cxnLst>
                <a:cxn ang="0">
                  <a:pos x="912" y="1068"/>
                </a:cxn>
                <a:cxn ang="0">
                  <a:pos x="732" y="1002"/>
                </a:cxn>
                <a:cxn ang="0">
                  <a:pos x="642" y="954"/>
                </a:cxn>
                <a:cxn ang="0">
                  <a:pos x="516" y="888"/>
                </a:cxn>
                <a:cxn ang="0">
                  <a:pos x="408" y="816"/>
                </a:cxn>
                <a:cxn ang="0">
                  <a:pos x="336" y="756"/>
                </a:cxn>
                <a:cxn ang="0">
                  <a:pos x="276" y="690"/>
                </a:cxn>
                <a:cxn ang="0">
                  <a:pos x="210" y="612"/>
                </a:cxn>
                <a:cxn ang="0">
                  <a:pos x="102" y="438"/>
                </a:cxn>
                <a:cxn ang="0">
                  <a:pos x="60" y="342"/>
                </a:cxn>
                <a:cxn ang="0">
                  <a:pos x="30" y="216"/>
                </a:cxn>
                <a:cxn ang="0">
                  <a:pos x="12" y="72"/>
                </a:cxn>
                <a:cxn ang="0">
                  <a:pos x="0" y="0"/>
                </a:cxn>
              </a:cxnLst>
              <a:rect l="0" t="0" r="r" b="b"/>
              <a:pathLst>
                <a:path w="912" h="1068">
                  <a:moveTo>
                    <a:pt x="912" y="1068"/>
                  </a:moveTo>
                  <a:cubicBezTo>
                    <a:pt x="872" y="1038"/>
                    <a:pt x="783" y="1015"/>
                    <a:pt x="732" y="1002"/>
                  </a:cubicBezTo>
                  <a:cubicBezTo>
                    <a:pt x="697" y="979"/>
                    <a:pt x="695" y="989"/>
                    <a:pt x="642" y="954"/>
                  </a:cubicBezTo>
                  <a:cubicBezTo>
                    <a:pt x="604" y="929"/>
                    <a:pt x="560" y="899"/>
                    <a:pt x="516" y="888"/>
                  </a:cubicBezTo>
                  <a:cubicBezTo>
                    <a:pt x="483" y="863"/>
                    <a:pt x="438" y="846"/>
                    <a:pt x="408" y="816"/>
                  </a:cubicBezTo>
                  <a:cubicBezTo>
                    <a:pt x="386" y="794"/>
                    <a:pt x="362" y="773"/>
                    <a:pt x="336" y="756"/>
                  </a:cubicBezTo>
                  <a:cubicBezTo>
                    <a:pt x="316" y="726"/>
                    <a:pt x="306" y="710"/>
                    <a:pt x="276" y="690"/>
                  </a:cubicBezTo>
                  <a:cubicBezTo>
                    <a:pt x="257" y="662"/>
                    <a:pt x="230" y="639"/>
                    <a:pt x="210" y="612"/>
                  </a:cubicBezTo>
                  <a:cubicBezTo>
                    <a:pt x="169" y="557"/>
                    <a:pt x="140" y="495"/>
                    <a:pt x="102" y="438"/>
                  </a:cubicBezTo>
                  <a:cubicBezTo>
                    <a:pt x="94" y="405"/>
                    <a:pt x="79" y="371"/>
                    <a:pt x="60" y="342"/>
                  </a:cubicBezTo>
                  <a:cubicBezTo>
                    <a:pt x="50" y="300"/>
                    <a:pt x="44" y="257"/>
                    <a:pt x="30" y="216"/>
                  </a:cubicBezTo>
                  <a:cubicBezTo>
                    <a:pt x="23" y="168"/>
                    <a:pt x="17" y="120"/>
                    <a:pt x="12" y="72"/>
                  </a:cubicBezTo>
                  <a:cubicBezTo>
                    <a:pt x="5" y="2"/>
                    <a:pt x="22" y="2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81550" y="2295525"/>
            <a:ext cx="3390900" cy="1809750"/>
            <a:chOff x="3012" y="1446"/>
            <a:chExt cx="2136" cy="1140"/>
          </a:xfrm>
        </p:grpSpPr>
        <p:sp>
          <p:nvSpPr>
            <p:cNvPr id="336906" name="Rectangle 10"/>
            <p:cNvSpPr>
              <a:spLocks noChangeArrowheads="1"/>
            </p:cNvSpPr>
            <p:nvPr/>
          </p:nvSpPr>
          <p:spPr bwMode="auto">
            <a:xfrm>
              <a:off x="4608" y="2352"/>
              <a:ext cx="290" cy="23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pPr algn="ctr">
                <a:buFontTx/>
                <a:buNone/>
              </a:pPr>
              <a:r>
                <a:rPr lang="en-US" sz="1600" i="0"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336908" name="Freeform 12"/>
            <p:cNvSpPr>
              <a:spLocks/>
            </p:cNvSpPr>
            <p:nvPr/>
          </p:nvSpPr>
          <p:spPr bwMode="auto">
            <a:xfrm>
              <a:off x="3012" y="1446"/>
              <a:ext cx="1740" cy="906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38" y="192"/>
                </a:cxn>
                <a:cxn ang="0">
                  <a:pos x="174" y="156"/>
                </a:cxn>
                <a:cxn ang="0">
                  <a:pos x="234" y="120"/>
                </a:cxn>
                <a:cxn ang="0">
                  <a:pos x="342" y="54"/>
                </a:cxn>
                <a:cxn ang="0">
                  <a:pos x="474" y="12"/>
                </a:cxn>
                <a:cxn ang="0">
                  <a:pos x="546" y="0"/>
                </a:cxn>
                <a:cxn ang="0">
                  <a:pos x="1164" y="144"/>
                </a:cxn>
                <a:cxn ang="0">
                  <a:pos x="1344" y="324"/>
                </a:cxn>
                <a:cxn ang="0">
                  <a:pos x="1440" y="432"/>
                </a:cxn>
                <a:cxn ang="0">
                  <a:pos x="1482" y="492"/>
                </a:cxn>
                <a:cxn ang="0">
                  <a:pos x="1590" y="660"/>
                </a:cxn>
                <a:cxn ang="0">
                  <a:pos x="1632" y="726"/>
                </a:cxn>
                <a:cxn ang="0">
                  <a:pos x="1692" y="840"/>
                </a:cxn>
                <a:cxn ang="0">
                  <a:pos x="1728" y="900"/>
                </a:cxn>
                <a:cxn ang="0">
                  <a:pos x="1728" y="930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09" name="Rectangle 13"/>
            <p:cNvSpPr>
              <a:spLocks noChangeArrowheads="1"/>
            </p:cNvSpPr>
            <p:nvPr/>
          </p:nvSpPr>
          <p:spPr bwMode="auto">
            <a:xfrm>
              <a:off x="3264" y="2352"/>
              <a:ext cx="290" cy="23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pPr algn="ctr">
                <a:buFontTx/>
                <a:buNone/>
              </a:pPr>
              <a:r>
                <a:rPr lang="en-US" sz="1600" i="0"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336912" name="Freeform 16"/>
            <p:cNvSpPr>
              <a:spLocks/>
            </p:cNvSpPr>
            <p:nvPr/>
          </p:nvSpPr>
          <p:spPr bwMode="auto">
            <a:xfrm flipH="1">
              <a:off x="3408" y="1446"/>
              <a:ext cx="1740" cy="906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38" y="192"/>
                </a:cxn>
                <a:cxn ang="0">
                  <a:pos x="174" y="156"/>
                </a:cxn>
                <a:cxn ang="0">
                  <a:pos x="234" y="120"/>
                </a:cxn>
                <a:cxn ang="0">
                  <a:pos x="342" y="54"/>
                </a:cxn>
                <a:cxn ang="0">
                  <a:pos x="474" y="12"/>
                </a:cxn>
                <a:cxn ang="0">
                  <a:pos x="546" y="0"/>
                </a:cxn>
                <a:cxn ang="0">
                  <a:pos x="1164" y="144"/>
                </a:cxn>
                <a:cxn ang="0">
                  <a:pos x="1344" y="324"/>
                </a:cxn>
                <a:cxn ang="0">
                  <a:pos x="1440" y="432"/>
                </a:cxn>
                <a:cxn ang="0">
                  <a:pos x="1482" y="492"/>
                </a:cxn>
                <a:cxn ang="0">
                  <a:pos x="1590" y="660"/>
                </a:cxn>
                <a:cxn ang="0">
                  <a:pos x="1632" y="726"/>
                </a:cxn>
                <a:cxn ang="0">
                  <a:pos x="1692" y="840"/>
                </a:cxn>
                <a:cxn ang="0">
                  <a:pos x="1728" y="900"/>
                </a:cxn>
                <a:cxn ang="0">
                  <a:pos x="1728" y="930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0" y="2819400"/>
            <a:ext cx="3813175" cy="1828800"/>
            <a:chOff x="2880" y="1776"/>
            <a:chExt cx="2402" cy="1152"/>
          </a:xfrm>
        </p:grpSpPr>
        <p:sp>
          <p:nvSpPr>
            <p:cNvPr id="336913" name="Freeform 17"/>
            <p:cNvSpPr>
              <a:spLocks/>
            </p:cNvSpPr>
            <p:nvPr/>
          </p:nvSpPr>
          <p:spPr bwMode="auto">
            <a:xfrm flipV="1">
              <a:off x="3504" y="2016"/>
              <a:ext cx="1740" cy="906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38" y="192"/>
                </a:cxn>
                <a:cxn ang="0">
                  <a:pos x="174" y="156"/>
                </a:cxn>
                <a:cxn ang="0">
                  <a:pos x="234" y="120"/>
                </a:cxn>
                <a:cxn ang="0">
                  <a:pos x="342" y="54"/>
                </a:cxn>
                <a:cxn ang="0">
                  <a:pos x="474" y="12"/>
                </a:cxn>
                <a:cxn ang="0">
                  <a:pos x="546" y="0"/>
                </a:cxn>
                <a:cxn ang="0">
                  <a:pos x="1164" y="144"/>
                </a:cxn>
                <a:cxn ang="0">
                  <a:pos x="1344" y="324"/>
                </a:cxn>
                <a:cxn ang="0">
                  <a:pos x="1440" y="432"/>
                </a:cxn>
                <a:cxn ang="0">
                  <a:pos x="1482" y="492"/>
                </a:cxn>
                <a:cxn ang="0">
                  <a:pos x="1590" y="660"/>
                </a:cxn>
                <a:cxn ang="0">
                  <a:pos x="1632" y="726"/>
                </a:cxn>
                <a:cxn ang="0">
                  <a:pos x="1692" y="840"/>
                </a:cxn>
                <a:cxn ang="0">
                  <a:pos x="1728" y="900"/>
                </a:cxn>
                <a:cxn ang="0">
                  <a:pos x="1728" y="930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14" name="Freeform 18"/>
            <p:cNvSpPr>
              <a:spLocks/>
            </p:cNvSpPr>
            <p:nvPr/>
          </p:nvSpPr>
          <p:spPr bwMode="auto">
            <a:xfrm flipH="1" flipV="1">
              <a:off x="2964" y="2022"/>
              <a:ext cx="1740" cy="906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38" y="192"/>
                </a:cxn>
                <a:cxn ang="0">
                  <a:pos x="174" y="156"/>
                </a:cxn>
                <a:cxn ang="0">
                  <a:pos x="234" y="120"/>
                </a:cxn>
                <a:cxn ang="0">
                  <a:pos x="342" y="54"/>
                </a:cxn>
                <a:cxn ang="0">
                  <a:pos x="474" y="12"/>
                </a:cxn>
                <a:cxn ang="0">
                  <a:pos x="546" y="0"/>
                </a:cxn>
                <a:cxn ang="0">
                  <a:pos x="1164" y="144"/>
                </a:cxn>
                <a:cxn ang="0">
                  <a:pos x="1344" y="324"/>
                </a:cxn>
                <a:cxn ang="0">
                  <a:pos x="1440" y="432"/>
                </a:cxn>
                <a:cxn ang="0">
                  <a:pos x="1482" y="492"/>
                </a:cxn>
                <a:cxn ang="0">
                  <a:pos x="1590" y="660"/>
                </a:cxn>
                <a:cxn ang="0">
                  <a:pos x="1632" y="726"/>
                </a:cxn>
                <a:cxn ang="0">
                  <a:pos x="1692" y="840"/>
                </a:cxn>
                <a:cxn ang="0">
                  <a:pos x="1728" y="900"/>
                </a:cxn>
                <a:cxn ang="0">
                  <a:pos x="1728" y="930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880" y="1776"/>
              <a:ext cx="2402" cy="234"/>
              <a:chOff x="144" y="2736"/>
              <a:chExt cx="2402" cy="234"/>
            </a:xfrm>
          </p:grpSpPr>
          <p:sp>
            <p:nvSpPr>
              <p:cNvPr id="336915" name="Rectangle 1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290" cy="234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 bIns="0" anchor="ctr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600" i="0">
                    <a:latin typeface="Arial" charset="0"/>
                  </a:rPr>
                  <a:t>F</a:t>
                </a:r>
                <a:endParaRPr lang="en-US"/>
              </a:p>
            </p:txBody>
          </p:sp>
          <p:sp>
            <p:nvSpPr>
              <p:cNvPr id="336916" name="Rectangle 2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90" cy="234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 bIns="0" anchor="ctr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600" i="0">
                    <a:latin typeface="Arial" charset="0"/>
                  </a:rPr>
                  <a:t>F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7522-88AC-44BE-93BC-C302B19C26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2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(IEEE 802.1d)</a:t>
            </a:r>
          </a:p>
        </p:txBody>
      </p:sp>
      <p:sp>
        <p:nvSpPr>
          <p:cNvPr id="337922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572000" cy="5257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The Spanning Tree Protocol (SPT) is a solution to prevent loops when forwarding frames between LANs </a:t>
            </a:r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The SPT is standardized as the IEEE 802.1d protocol</a:t>
            </a:r>
          </a:p>
          <a:p>
            <a:pPr>
              <a:lnSpc>
                <a:spcPct val="80000"/>
              </a:lnSpc>
              <a:buFontTx/>
              <a:buNone/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The SPT organizes bridges and LANs as </a:t>
            </a:r>
            <a:r>
              <a:rPr lang="en-US" sz="1800">
                <a:solidFill>
                  <a:schemeClr val="accent2"/>
                </a:solidFill>
              </a:rPr>
              <a:t>spanning tree</a:t>
            </a:r>
            <a:r>
              <a:rPr lang="en-US" sz="1800"/>
              <a:t> in a dynamic environment</a:t>
            </a:r>
          </a:p>
          <a:p>
            <a:pPr lvl="1"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Frames are forwarded only along the branches of the spanning tree </a:t>
            </a:r>
          </a:p>
          <a:p>
            <a:pPr lvl="1"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Note: Trees don’t have loops</a:t>
            </a:r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Bridges that run the SPT are called transparent bridges</a:t>
            </a:r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r>
              <a:rPr lang="en-US" sz="1800"/>
              <a:t>Bridges exchange messages to configure the bridge (</a:t>
            </a:r>
            <a:r>
              <a:rPr lang="en-US" sz="1800">
                <a:solidFill>
                  <a:schemeClr val="accent2"/>
                </a:solidFill>
              </a:rPr>
              <a:t>Configuration Bridge Protocol Data Unit or BPDUs</a:t>
            </a:r>
            <a:r>
              <a:rPr lang="en-US" sz="1800"/>
              <a:t>) to build the tree.</a:t>
            </a:r>
          </a:p>
          <a:p>
            <a:pPr lvl="1">
              <a:lnSpc>
                <a:spcPct val="80000"/>
              </a:lnSpc>
              <a:tabLst>
                <a:tab pos="1030288" algn="l"/>
                <a:tab pos="4684713" algn="l"/>
                <a:tab pos="5661025" algn="l"/>
                <a:tab pos="8404225" algn="r"/>
              </a:tabLst>
            </a:pPr>
            <a:endParaRPr lang="en-US" sz="1800"/>
          </a:p>
        </p:txBody>
      </p:sp>
      <p:sp>
        <p:nvSpPr>
          <p:cNvPr id="337924" name="Rectangle 1028"/>
          <p:cNvSpPr>
            <a:spLocks noChangeArrowheads="1"/>
          </p:cNvSpPr>
          <p:nvPr/>
        </p:nvSpPr>
        <p:spPr bwMode="auto">
          <a:xfrm>
            <a:off x="685800" y="22098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graphicFrame>
        <p:nvGraphicFramePr>
          <p:cNvPr id="337927" name="Object 1031"/>
          <p:cNvGraphicFramePr>
            <a:graphicFrameLocks noChangeAspect="1"/>
          </p:cNvGraphicFramePr>
          <p:nvPr>
            <p:ph sz="quarter" idx="3"/>
          </p:nvPr>
        </p:nvGraphicFramePr>
        <p:xfrm>
          <a:off x="4860925" y="1371600"/>
          <a:ext cx="3913188" cy="4648200"/>
        </p:xfrm>
        <a:graphic>
          <a:graphicData uri="http://schemas.openxmlformats.org/presentationml/2006/ole">
            <p:oleObj spid="_x0000_s337927" name="VISIO" r:id="rId3" imgW="6075360" imgH="7212960" progId="">
              <p:embed/>
            </p:oleObj>
          </a:graphicData>
        </a:graphic>
      </p:graphicFrame>
      <p:grpSp>
        <p:nvGrpSpPr>
          <p:cNvPr id="337944" name="Group 1048"/>
          <p:cNvGrpSpPr>
            <a:grpSpLocks/>
          </p:cNvGrpSpPr>
          <p:nvPr/>
        </p:nvGrpSpPr>
        <p:grpSpPr bwMode="auto">
          <a:xfrm>
            <a:off x="5467350" y="1401763"/>
            <a:ext cx="2533650" cy="4084637"/>
            <a:chOff x="3421" y="883"/>
            <a:chExt cx="1596" cy="2573"/>
          </a:xfrm>
        </p:grpSpPr>
        <p:sp>
          <p:nvSpPr>
            <p:cNvPr id="337931" name="Freeform 1035"/>
            <p:cNvSpPr>
              <a:spLocks/>
            </p:cNvSpPr>
            <p:nvPr/>
          </p:nvSpPr>
          <p:spPr bwMode="auto">
            <a:xfrm>
              <a:off x="4213" y="2429"/>
              <a:ext cx="804" cy="798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7932" name="Freeform 1036"/>
            <p:cNvSpPr>
              <a:spLocks/>
            </p:cNvSpPr>
            <p:nvPr/>
          </p:nvSpPr>
          <p:spPr bwMode="auto">
            <a:xfrm>
              <a:off x="4074" y="1610"/>
              <a:ext cx="930" cy="819"/>
            </a:xfrm>
            <a:custGeom>
              <a:avLst/>
              <a:gdLst/>
              <a:ahLst/>
              <a:cxnLst>
                <a:cxn ang="0">
                  <a:pos x="930" y="819"/>
                </a:cxn>
                <a:cxn ang="0">
                  <a:pos x="195" y="486"/>
                </a:cxn>
                <a:cxn ang="0">
                  <a:pos x="0" y="0"/>
                </a:cxn>
              </a:cxnLst>
              <a:rect l="0" t="0" r="r" b="b"/>
              <a:pathLst>
                <a:path w="930" h="819">
                  <a:moveTo>
                    <a:pt x="930" y="819"/>
                  </a:moveTo>
                  <a:cubicBezTo>
                    <a:pt x="807" y="765"/>
                    <a:pt x="350" y="622"/>
                    <a:pt x="195" y="486"/>
                  </a:cubicBezTo>
                  <a:cubicBezTo>
                    <a:pt x="40" y="350"/>
                    <a:pt x="41" y="101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7934" name="Freeform 1038"/>
            <p:cNvSpPr>
              <a:spLocks/>
            </p:cNvSpPr>
            <p:nvPr/>
          </p:nvSpPr>
          <p:spPr bwMode="auto">
            <a:xfrm>
              <a:off x="3421" y="883"/>
              <a:ext cx="667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179" y="77"/>
                </a:cxn>
                <a:cxn ang="0">
                  <a:pos x="667" y="685"/>
                </a:cxn>
              </a:cxnLst>
              <a:rect l="0" t="0" r="r" b="b"/>
              <a:pathLst>
                <a:path w="667" h="1150">
                  <a:moveTo>
                    <a:pt x="0" y="1150"/>
                  </a:moveTo>
                  <a:cubicBezTo>
                    <a:pt x="29" y="972"/>
                    <a:pt x="68" y="154"/>
                    <a:pt x="179" y="77"/>
                  </a:cubicBezTo>
                  <a:cubicBezTo>
                    <a:pt x="290" y="0"/>
                    <a:pt x="565" y="558"/>
                    <a:pt x="667" y="68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7935" name="Freeform 1039"/>
            <p:cNvSpPr>
              <a:spLocks/>
            </p:cNvSpPr>
            <p:nvPr/>
          </p:nvSpPr>
          <p:spPr bwMode="auto">
            <a:xfrm>
              <a:off x="4115" y="1568"/>
              <a:ext cx="819" cy="388"/>
            </a:xfrm>
            <a:custGeom>
              <a:avLst/>
              <a:gdLst/>
              <a:ahLst/>
              <a:cxnLst>
                <a:cxn ang="0">
                  <a:pos x="819" y="0"/>
                </a:cxn>
                <a:cxn ang="0">
                  <a:pos x="515" y="381"/>
                </a:cxn>
                <a:cxn ang="0">
                  <a:pos x="0" y="42"/>
                </a:cxn>
              </a:cxnLst>
              <a:rect l="0" t="0" r="r" b="b"/>
              <a:pathLst>
                <a:path w="819" h="388">
                  <a:moveTo>
                    <a:pt x="819" y="0"/>
                  </a:moveTo>
                  <a:cubicBezTo>
                    <a:pt x="770" y="62"/>
                    <a:pt x="651" y="374"/>
                    <a:pt x="515" y="381"/>
                  </a:cubicBezTo>
                  <a:cubicBezTo>
                    <a:pt x="379" y="388"/>
                    <a:pt x="107" y="113"/>
                    <a:pt x="0" y="4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7942" name="Freeform 1046"/>
            <p:cNvSpPr>
              <a:spLocks/>
            </p:cNvSpPr>
            <p:nvPr/>
          </p:nvSpPr>
          <p:spPr bwMode="auto">
            <a:xfrm>
              <a:off x="3552" y="3216"/>
              <a:ext cx="660" cy="240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7943" name="Freeform 1047"/>
            <p:cNvSpPr>
              <a:spLocks/>
            </p:cNvSpPr>
            <p:nvPr/>
          </p:nvSpPr>
          <p:spPr bwMode="auto">
            <a:xfrm flipH="1">
              <a:off x="4236" y="3216"/>
              <a:ext cx="660" cy="240"/>
            </a:xfrm>
            <a:custGeom>
              <a:avLst/>
              <a:gdLst/>
              <a:ahLst/>
              <a:cxnLst>
                <a:cxn ang="0">
                  <a:pos x="20" y="798"/>
                </a:cxn>
                <a:cxn ang="0">
                  <a:pos x="131" y="430"/>
                </a:cxn>
                <a:cxn ang="0">
                  <a:pos x="804" y="0"/>
                </a:cxn>
              </a:cxnLst>
              <a:rect l="0" t="0" r="r" b="b"/>
              <a:pathLst>
                <a:path w="804" h="798">
                  <a:moveTo>
                    <a:pt x="20" y="798"/>
                  </a:moveTo>
                  <a:cubicBezTo>
                    <a:pt x="39" y="735"/>
                    <a:pt x="0" y="563"/>
                    <a:pt x="131" y="430"/>
                  </a:cubicBezTo>
                  <a:cubicBezTo>
                    <a:pt x="262" y="297"/>
                    <a:pt x="664" y="90"/>
                    <a:pt x="8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1346-A009-444B-B000-77FC9D5516AC}" type="slidenum">
              <a:rPr lang="en-US"/>
              <a:pPr/>
              <a:t>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BPDUs</a:t>
            </a:r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641350" y="1524000"/>
          <a:ext cx="7912100" cy="4648200"/>
        </p:xfrm>
        <a:graphic>
          <a:graphicData uri="http://schemas.openxmlformats.org/presentationml/2006/ole">
            <p:oleObj spid="_x0000_s339971" name="Visio" r:id="rId3" imgW="9884664" imgH="58070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6A11-74A1-4EDA-B73B-5363F40A78CA}" type="slidenum">
              <a:rPr lang="en-US"/>
              <a:pPr/>
              <a:t>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BPDUs do?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With the help of the BPDUs, bridges can:</a:t>
            </a:r>
          </a:p>
          <a:p>
            <a:r>
              <a:rPr lang="en-US"/>
              <a:t>Elect a single bridge as the </a:t>
            </a:r>
            <a:r>
              <a:rPr lang="en-US" b="1"/>
              <a:t>root bridge</a:t>
            </a:r>
            <a:r>
              <a:rPr lang="en-US"/>
              <a:t>.</a:t>
            </a:r>
          </a:p>
          <a:p>
            <a:r>
              <a:rPr lang="en-US"/>
              <a:t>Calculate the distance of the shortest path to the root bridge</a:t>
            </a:r>
          </a:p>
          <a:p>
            <a:r>
              <a:rPr lang="en-US"/>
              <a:t>Each LAN can determine a </a:t>
            </a:r>
            <a:r>
              <a:rPr lang="en-US" b="1"/>
              <a:t>designated bridge</a:t>
            </a:r>
            <a:r>
              <a:rPr lang="en-US"/>
              <a:t>, which is the bridge closest to the root. The designated bridge will forward packets towards the root bridge.</a:t>
            </a:r>
          </a:p>
          <a:p>
            <a:r>
              <a:rPr lang="en-US"/>
              <a:t>Each bridge can determine a </a:t>
            </a:r>
            <a:r>
              <a:rPr lang="en-US" b="1"/>
              <a:t>root port</a:t>
            </a:r>
            <a:r>
              <a:rPr lang="en-US"/>
              <a:t>, the port that gives the best path to the root.</a:t>
            </a:r>
          </a:p>
          <a:p>
            <a:r>
              <a:rPr lang="en-US"/>
              <a:t>Select ports to be included in the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879C8-D93E-4415-A3C4-67602592D845}" type="slidenum">
              <a:rPr lang="en-US"/>
              <a:pPr/>
              <a:t>7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84413" algn="l"/>
                <a:tab pos="4914900" algn="l"/>
              </a:tabLst>
            </a:pPr>
            <a:r>
              <a:rPr lang="en-US"/>
              <a:t>Each bridge as a unique identifier:	</a:t>
            </a:r>
            <a:r>
              <a:rPr lang="en-US">
                <a:solidFill>
                  <a:srgbClr val="FF0000"/>
                </a:solidFill>
              </a:rPr>
              <a:t>Bridge ID </a:t>
            </a:r>
            <a:r>
              <a:rPr lang="en-US" sz="2000">
                <a:solidFill>
                  <a:schemeClr val="accent2"/>
                </a:solidFill>
              </a:rPr>
              <a:t/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   Bridge ID = 	Priority : 	2 bytes        	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Bridge MAC address: 	6 bytes</a:t>
            </a:r>
          </a:p>
          <a:p>
            <a:pPr marL="1600200" lvl="3">
              <a:tabLst>
                <a:tab pos="2284413" algn="l"/>
                <a:tab pos="4914900" algn="l"/>
              </a:tabLst>
            </a:pPr>
            <a:r>
              <a:rPr lang="en-US" sz="1600"/>
              <a:t>Priority is configured	</a:t>
            </a:r>
          </a:p>
          <a:p>
            <a:pPr marL="1600200" lvl="3">
              <a:tabLst>
                <a:tab pos="2284413" algn="l"/>
                <a:tab pos="4914900" algn="l"/>
              </a:tabLst>
            </a:pPr>
            <a:r>
              <a:rPr lang="en-US" sz="1600"/>
              <a:t>Bridge MAC address is lowest MAC addresses of all ports</a:t>
            </a:r>
          </a:p>
          <a:p>
            <a:pPr>
              <a:tabLst>
                <a:tab pos="2284413" algn="l"/>
                <a:tab pos="4914900" algn="l"/>
              </a:tabLst>
            </a:pPr>
            <a:endParaRPr lang="en-US"/>
          </a:p>
          <a:p>
            <a:pPr>
              <a:tabLst>
                <a:tab pos="2284413" algn="l"/>
                <a:tab pos="4914900" algn="l"/>
              </a:tabLst>
            </a:pPr>
            <a:r>
              <a:rPr lang="en-US"/>
              <a:t>Each port of a bridge has a unique identifier </a:t>
            </a:r>
            <a:r>
              <a:rPr lang="en-US">
                <a:solidFill>
                  <a:srgbClr val="FF0000"/>
                </a:solidFill>
              </a:rPr>
              <a:t>(port ID).</a:t>
            </a:r>
            <a:endParaRPr lang="en-US" sz="1800">
              <a:solidFill>
                <a:srgbClr val="FF0000"/>
              </a:solidFill>
            </a:endParaRPr>
          </a:p>
          <a:p>
            <a:pPr>
              <a:tabLst>
                <a:tab pos="2284413" algn="l"/>
                <a:tab pos="4914900" algn="l"/>
              </a:tabLst>
            </a:pPr>
            <a:endParaRPr lang="en-US" b="1">
              <a:solidFill>
                <a:schemeClr val="accent2"/>
              </a:solidFill>
            </a:endParaRPr>
          </a:p>
          <a:p>
            <a:pPr>
              <a:tabLst>
                <a:tab pos="2284413" algn="l"/>
                <a:tab pos="4914900" algn="l"/>
              </a:tabLst>
            </a:pPr>
            <a:r>
              <a:rPr lang="en-US" b="1">
                <a:solidFill>
                  <a:schemeClr val="accent2"/>
                </a:solidFill>
              </a:rPr>
              <a:t>Root Bridge:</a:t>
            </a:r>
            <a:r>
              <a:rPr lang="en-US" b="1"/>
              <a:t> 	</a:t>
            </a:r>
            <a:r>
              <a:rPr lang="en-US"/>
              <a:t>The bridge with the lowest identifier is the root 	of the spanning tree.</a:t>
            </a:r>
          </a:p>
          <a:p>
            <a:pPr>
              <a:tabLst>
                <a:tab pos="2284413" algn="l"/>
                <a:tab pos="4914900" algn="l"/>
              </a:tabLst>
            </a:pPr>
            <a:r>
              <a:rPr lang="en-US" b="1">
                <a:solidFill>
                  <a:schemeClr val="accent2"/>
                </a:solidFill>
              </a:rPr>
              <a:t>Root Port</a:t>
            </a:r>
            <a:r>
              <a:rPr lang="en-US">
                <a:solidFill>
                  <a:schemeClr val="accent2"/>
                </a:solidFill>
              </a:rPr>
              <a:t>:</a:t>
            </a:r>
            <a:r>
              <a:rPr lang="en-US"/>
              <a:t>	Each bridge has a root port which identifies the 	next hop from a bridge to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A42C-9028-4DAF-BF4B-FC2FAA8ECEDB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84413" algn="l"/>
                <a:tab pos="2511425" algn="l"/>
                <a:tab pos="4914900" algn="l"/>
              </a:tabLst>
            </a:pPr>
            <a:r>
              <a:rPr lang="en-US" b="1">
                <a:solidFill>
                  <a:schemeClr val="accent2"/>
                </a:solidFill>
              </a:rPr>
              <a:t>Root Path Cost</a:t>
            </a:r>
            <a:r>
              <a:rPr lang="en-US">
                <a:solidFill>
                  <a:schemeClr val="accent2"/>
                </a:solidFill>
              </a:rPr>
              <a:t>:</a:t>
            </a:r>
            <a:r>
              <a:rPr lang="en-US"/>
              <a:t> For each bridge, the cost of the min-cost 	path to the root. </a:t>
            </a:r>
            <a:br>
              <a:rPr lang="en-US"/>
            </a:br>
            <a:r>
              <a:rPr lang="en-US"/>
              <a:t>	</a:t>
            </a:r>
          </a:p>
          <a:p>
            <a:pPr>
              <a:tabLst>
                <a:tab pos="2284413" algn="l"/>
                <a:tab pos="2511425" algn="l"/>
                <a:tab pos="4914900" algn="l"/>
              </a:tabLst>
            </a:pPr>
            <a:r>
              <a:rPr lang="en-US" b="1">
                <a:solidFill>
                  <a:schemeClr val="accent2"/>
                </a:solidFill>
              </a:rPr>
              <a:t>Designated Bridge, Designated Port:</a:t>
            </a:r>
            <a:r>
              <a:rPr lang="en-US" b="1"/>
              <a:t> </a:t>
            </a:r>
            <a:r>
              <a:rPr lang="en-US"/>
              <a:t>Single bridge on a 	LAN that provides the minimal cost path to the 	root for this LAN:</a:t>
            </a:r>
            <a:br>
              <a:rPr lang="en-US"/>
            </a:br>
            <a:r>
              <a:rPr lang="en-US"/>
              <a:t>		- if two bridges have the same cost, select the 		  one with highest priority</a:t>
            </a:r>
            <a:br>
              <a:rPr lang="en-US"/>
            </a:br>
            <a:r>
              <a:rPr lang="en-US"/>
              <a:t>		- if the min-cost bridge has two or more ports 		  on the LAN, select the port with the lowest 		  identifier</a:t>
            </a:r>
            <a:endParaRPr lang="en-US" b="1">
              <a:solidFill>
                <a:srgbClr val="FF0000"/>
              </a:solidFill>
            </a:endParaRPr>
          </a:p>
          <a:p>
            <a:pPr>
              <a:tabLst>
                <a:tab pos="2284413" algn="l"/>
                <a:tab pos="2511425" algn="l"/>
                <a:tab pos="4914900" algn="l"/>
              </a:tabLst>
            </a:pPr>
            <a:endParaRPr lang="en-US" sz="2000" b="1">
              <a:solidFill>
                <a:srgbClr val="FF0000"/>
              </a:solidFill>
            </a:endParaRPr>
          </a:p>
          <a:p>
            <a:pPr>
              <a:tabLst>
                <a:tab pos="2284413" algn="l"/>
                <a:tab pos="2511425" algn="l"/>
                <a:tab pos="4914900" algn="l"/>
              </a:tabLst>
            </a:pPr>
            <a:r>
              <a:rPr lang="en-US" sz="2000" b="1">
                <a:solidFill>
                  <a:srgbClr val="FF0000"/>
                </a:solidFill>
              </a:rPr>
              <a:t>Note:</a:t>
            </a:r>
            <a:r>
              <a:rPr lang="en-US" sz="2000"/>
              <a:t> We assume that “cost” of a path is the number of “hops”.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7EE9C-B250-4B79-BEC5-0A7179C77B33}" type="slidenum">
              <a:rPr lang="en-US"/>
              <a:pPr/>
              <a:t>9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of Spanning Tree Algorithm	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bridge is sending out BPDUs that contain the following information: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The transmission of BPDUs results in the distributed computation of a spanning tree</a:t>
            </a:r>
          </a:p>
          <a:p>
            <a:pPr>
              <a:lnSpc>
                <a:spcPct val="90000"/>
              </a:lnSpc>
            </a:pPr>
            <a:r>
              <a:rPr lang="en-US"/>
              <a:t>The convergence of the algorithm is very quick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0" y="31242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sz="2000" i="0">
                <a:solidFill>
                  <a:schemeClr val="accent2"/>
                </a:solidFill>
                <a:latin typeface="Arial" charset="0"/>
              </a:rPr>
              <a:t>root bridge (what the sender thinks it is) root path cost for sending bridge</a:t>
            </a:r>
            <a:br>
              <a:rPr lang="en-US" sz="2000" i="0">
                <a:solidFill>
                  <a:schemeClr val="accent2"/>
                </a:solidFill>
                <a:latin typeface="Arial" charset="0"/>
              </a:rPr>
            </a:br>
            <a:r>
              <a:rPr lang="en-US" sz="2000" i="0">
                <a:solidFill>
                  <a:schemeClr val="accent2"/>
                </a:solidFill>
                <a:latin typeface="Arial" charset="0"/>
              </a:rPr>
              <a:t>Identifies sending bridge</a:t>
            </a:r>
            <a:br>
              <a:rPr lang="en-US" sz="2000" i="0">
                <a:solidFill>
                  <a:schemeClr val="accent2"/>
                </a:solidFill>
                <a:latin typeface="Arial" charset="0"/>
              </a:rPr>
            </a:br>
            <a:r>
              <a:rPr lang="en-US" sz="2000" i="0">
                <a:solidFill>
                  <a:schemeClr val="accent2"/>
                </a:solidFill>
                <a:latin typeface="Arial" charset="0"/>
              </a:rPr>
              <a:t>Identifies the sending port</a:t>
            </a:r>
          </a:p>
        </p:txBody>
      </p:sp>
      <p:sp>
        <p:nvSpPr>
          <p:cNvPr id="343045" name="Line 5"/>
          <p:cNvSpPr>
            <a:spLocks noChangeShapeType="1"/>
          </p:cNvSpPr>
          <p:nvPr/>
        </p:nvSpPr>
        <p:spPr bwMode="auto">
          <a:xfrm flipV="1">
            <a:off x="4038600" y="2667000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 flipV="1">
            <a:off x="4876800" y="2590800"/>
            <a:ext cx="11430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 flipV="1">
            <a:off x="4876800" y="2590800"/>
            <a:ext cx="23622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4419600" y="2057400"/>
            <a:ext cx="10668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buFontTx/>
              <a:buNone/>
            </a:pPr>
            <a:r>
              <a:rPr lang="en-US" i="0">
                <a:solidFill>
                  <a:schemeClr val="tx1"/>
                </a:solidFill>
                <a:latin typeface="Arial" charset="0"/>
              </a:rPr>
              <a:t>root ID</a:t>
            </a:r>
            <a:endParaRPr lang="en-US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486400" y="2057400"/>
            <a:ext cx="9144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buFontTx/>
              <a:buNone/>
            </a:pPr>
            <a:r>
              <a:rPr lang="en-US" i="0">
                <a:solidFill>
                  <a:schemeClr val="tx1"/>
                </a:solidFill>
                <a:latin typeface="Arial" charset="0"/>
              </a:rPr>
              <a:t>cost</a:t>
            </a:r>
            <a:endParaRPr lang="en-US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6400800" y="2057400"/>
            <a:ext cx="13716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buFontTx/>
              <a:buNone/>
            </a:pPr>
            <a:r>
              <a:rPr lang="en-US" i="0">
                <a:solidFill>
                  <a:schemeClr val="tx1"/>
                </a:solidFill>
                <a:latin typeface="Arial" charset="0"/>
              </a:rPr>
              <a:t>bridge ID</a:t>
            </a:r>
            <a:endParaRPr lang="en-US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7772400" y="2057400"/>
            <a:ext cx="11430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buFontTx/>
              <a:buNone/>
            </a:pPr>
            <a:r>
              <a:rPr lang="en-US" i="0">
                <a:solidFill>
                  <a:schemeClr val="tx1"/>
                </a:solidFill>
                <a:latin typeface="Arial" charset="0"/>
              </a:rPr>
              <a:t>port ID</a:t>
            </a:r>
            <a:endParaRPr lang="en-US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 flipV="1">
            <a:off x="5029200" y="2590800"/>
            <a:ext cx="33528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551">
  <a:themeElements>
    <a:clrScheme name="cs5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5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ts val="1000"/>
          </a:spcAft>
          <a:buClrTx/>
          <a:buSzTx/>
          <a:buFontTx/>
          <a:buChar char="•"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ts val="1000"/>
          </a:spcAft>
          <a:buClrTx/>
          <a:buSzTx/>
          <a:buFontTx/>
          <a:buChar char="•"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5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C:\LOCALDATA\wrk\MS\OFFICE97\Templates\cs551.pot</Template>
  <TotalTime>7503</TotalTime>
  <Words>736</Words>
  <Application>Microsoft PowerPoint</Application>
  <PresentationFormat>Overhead</PresentationFormat>
  <Paragraphs>186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cs551</vt:lpstr>
      <vt:lpstr>VISIO</vt:lpstr>
      <vt:lpstr>Visio</vt:lpstr>
      <vt:lpstr>Spanning Tree Protocol (IEEE 802.1d)</vt:lpstr>
      <vt:lpstr>Slide 2</vt:lpstr>
      <vt:lpstr>Danger of Loops</vt:lpstr>
      <vt:lpstr>Spanning Tree Protocol (IEEE 802.1d)</vt:lpstr>
      <vt:lpstr>Configuration BPDUs</vt:lpstr>
      <vt:lpstr>What do the BPDUs do? </vt:lpstr>
      <vt:lpstr>Concepts</vt:lpstr>
      <vt:lpstr>Concepts</vt:lpstr>
      <vt:lpstr>Steps of Spanning Tree Algorithm </vt:lpstr>
      <vt:lpstr>Selecting the Ports for the Spanning Tree</vt:lpstr>
      <vt:lpstr>Building the  Spanning Tree</vt:lpstr>
      <vt:lpstr>Example</vt:lpstr>
      <vt:lpstr>Example: BPDU’s sent by the bridges</vt:lpstr>
      <vt:lpstr>Example: Settings after convergence </vt:lpstr>
    </vt:vector>
  </TitlesOfParts>
  <Company>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Jorg Liebeherr</dc:creator>
  <cp:lastModifiedBy>User</cp:lastModifiedBy>
  <cp:revision>91</cp:revision>
  <cp:lastPrinted>2000-02-22T22:50:38Z</cp:lastPrinted>
  <dcterms:created xsi:type="dcterms:W3CDTF">1997-10-21T01:12:14Z</dcterms:created>
  <dcterms:modified xsi:type="dcterms:W3CDTF">2014-03-20T00:48:18Z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jorg@cs.viriginia.edu</vt:lpwstr>
  </property>
  <property fmtid="{D5CDD505-2E9C-101B-9397-08002B2CF9AE}" pid="8" name="HomePage">
    <vt:lpwstr>http://www.cs.virginia.edu/~jorg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J:\public_html\slides</vt:lpwstr>
  </property>
</Properties>
</file>