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1CE77-6815-4FCB-8131-1ABF6DD51C33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B6871-324B-43C3-9260-F959C5311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E2CD6-90CE-42B6-8C13-24D2F362B88F}" type="slidenum">
              <a:rPr lang="en-US"/>
              <a:pPr/>
              <a:t>6</a:t>
            </a:fld>
            <a:endParaRPr lang="en-US"/>
          </a:p>
        </p:txBody>
      </p:sp>
      <p:sp>
        <p:nvSpPr>
          <p:cNvPr id="912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6FD9B3-98E3-450C-9BAB-F36CABDAED4D}" type="slidenum">
              <a:rPr lang="en-US"/>
              <a:pPr/>
              <a:t>7</a:t>
            </a:fld>
            <a:endParaRPr lang="en-US"/>
          </a:p>
        </p:txBody>
      </p:sp>
      <p:sp>
        <p:nvSpPr>
          <p:cNvPr id="913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9FCEA-3E3F-43E9-BD73-093804225786}" type="slidenum">
              <a:rPr lang="en-US"/>
              <a:pPr/>
              <a:t>8</a:t>
            </a:fld>
            <a:endParaRPr lang="en-US"/>
          </a:p>
        </p:txBody>
      </p:sp>
      <p:sp>
        <p:nvSpPr>
          <p:cNvPr id="914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00475-4F79-45F1-83AC-6D15D14F1F39}" type="slidenum">
              <a:rPr lang="en-US"/>
              <a:pPr/>
              <a:t>9</a:t>
            </a:fld>
            <a:endParaRPr lang="en-US"/>
          </a:p>
        </p:txBody>
      </p:sp>
      <p:sp>
        <p:nvSpPr>
          <p:cNvPr id="915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68266-3218-4F06-90DA-87C6CE79E4BC}" type="slidenum">
              <a:rPr lang="en-US"/>
              <a:pPr/>
              <a:t>10</a:t>
            </a:fld>
            <a:endParaRPr lang="en-US"/>
          </a:p>
        </p:txBody>
      </p:sp>
      <p:sp>
        <p:nvSpPr>
          <p:cNvPr id="916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B6D-94E6-48A0-9E94-5673EF1B7B3C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5E9-EFDD-4BAC-AC23-A20C4278F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B6D-94E6-48A0-9E94-5673EF1B7B3C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5E9-EFDD-4BAC-AC23-A20C4278F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B6D-94E6-48A0-9E94-5673EF1B7B3C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5E9-EFDD-4BAC-AC23-A20C4278F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B6D-94E6-48A0-9E94-5673EF1B7B3C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5E9-EFDD-4BAC-AC23-A20C4278F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B6D-94E6-48A0-9E94-5673EF1B7B3C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5E9-EFDD-4BAC-AC23-A20C4278F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B6D-94E6-48A0-9E94-5673EF1B7B3C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5E9-EFDD-4BAC-AC23-A20C4278F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B6D-94E6-48A0-9E94-5673EF1B7B3C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5E9-EFDD-4BAC-AC23-A20C4278F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B6D-94E6-48A0-9E94-5673EF1B7B3C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5E9-EFDD-4BAC-AC23-A20C4278F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B6D-94E6-48A0-9E94-5673EF1B7B3C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5E9-EFDD-4BAC-AC23-A20C4278F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B6D-94E6-48A0-9E94-5673EF1B7B3C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5E9-EFDD-4BAC-AC23-A20C4278F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B6D-94E6-48A0-9E94-5673EF1B7B3C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45E9-EFDD-4BAC-AC23-A20C4278F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B6D-94E6-48A0-9E94-5673EF1B7B3C}" type="datetimeFigureOut">
              <a:rPr lang="en-US" smtClean="0"/>
              <a:pPr/>
              <a:t>3/30/2013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A45E9-EFDD-4BAC-AC23-A20C4278F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431800" y="1570038"/>
            <a:ext cx="4313238" cy="2789237"/>
            <a:chOff x="603606" y="1821224"/>
            <a:chExt cx="7473718" cy="4320390"/>
          </a:xfrm>
        </p:grpSpPr>
        <p:sp>
          <p:nvSpPr>
            <p:cNvPr id="74763" name="Freeform 81"/>
            <p:cNvSpPr>
              <a:spLocks/>
            </p:cNvSpPr>
            <p:nvPr/>
          </p:nvSpPr>
          <p:spPr bwMode="auto">
            <a:xfrm rot="5400000">
              <a:off x="2180270" y="244560"/>
              <a:ext cx="4320390" cy="7473718"/>
            </a:xfrm>
            <a:custGeom>
              <a:avLst/>
              <a:gdLst>
                <a:gd name="T0" fmla="*/ 2147483647 w 10000"/>
                <a:gd name="T1" fmla="*/ 2147483647 h 9831"/>
                <a:gd name="T2" fmla="*/ 2147483647 w 10000"/>
                <a:gd name="T3" fmla="*/ 2147483647 h 9831"/>
                <a:gd name="T4" fmla="*/ 2147483647 w 10000"/>
                <a:gd name="T5" fmla="*/ 2147483647 h 9831"/>
                <a:gd name="T6" fmla="*/ 2147483647 w 10000"/>
                <a:gd name="T7" fmla="*/ 2147483647 h 9831"/>
                <a:gd name="T8" fmla="*/ 2147483647 w 10000"/>
                <a:gd name="T9" fmla="*/ 2147483647 h 9831"/>
                <a:gd name="T10" fmla="*/ 2147483647 w 10000"/>
                <a:gd name="T11" fmla="*/ 2147483647 h 9831"/>
                <a:gd name="T12" fmla="*/ 2147483647 w 10000"/>
                <a:gd name="T13" fmla="*/ 2147483647 h 9831"/>
                <a:gd name="T14" fmla="*/ 2147483647 w 10000"/>
                <a:gd name="T15" fmla="*/ 2147483647 h 9831"/>
                <a:gd name="T16" fmla="*/ 2147483647 w 10000"/>
                <a:gd name="T17" fmla="*/ 2147483647 h 9831"/>
                <a:gd name="T18" fmla="*/ 2147483647 w 10000"/>
                <a:gd name="T19" fmla="*/ 2147483647 h 9831"/>
                <a:gd name="T20" fmla="*/ 2147483647 w 10000"/>
                <a:gd name="T21" fmla="*/ 2147483647 h 9831"/>
                <a:gd name="T22" fmla="*/ 2147483647 w 10000"/>
                <a:gd name="T23" fmla="*/ 2147483647 h 98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00"/>
                <a:gd name="T37" fmla="*/ 0 h 9831"/>
                <a:gd name="T38" fmla="*/ 10000 w 10000"/>
                <a:gd name="T39" fmla="*/ 9831 h 98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00" h="9831">
                  <a:moveTo>
                    <a:pt x="3018" y="119"/>
                  </a:moveTo>
                  <a:cubicBezTo>
                    <a:pt x="2111" y="198"/>
                    <a:pt x="1047" y="-39"/>
                    <a:pt x="545" y="518"/>
                  </a:cubicBezTo>
                  <a:cubicBezTo>
                    <a:pt x="43" y="1076"/>
                    <a:pt x="40" y="2518"/>
                    <a:pt x="8" y="3464"/>
                  </a:cubicBezTo>
                  <a:cubicBezTo>
                    <a:pt x="-24" y="4411"/>
                    <a:pt x="32" y="5681"/>
                    <a:pt x="354" y="6198"/>
                  </a:cubicBezTo>
                  <a:cubicBezTo>
                    <a:pt x="677" y="6715"/>
                    <a:pt x="1127" y="6126"/>
                    <a:pt x="1947" y="6568"/>
                  </a:cubicBezTo>
                  <a:cubicBezTo>
                    <a:pt x="2769" y="7010"/>
                    <a:pt x="4247" y="8310"/>
                    <a:pt x="5285" y="8849"/>
                  </a:cubicBezTo>
                  <a:cubicBezTo>
                    <a:pt x="6321" y="9388"/>
                    <a:pt x="7408" y="9963"/>
                    <a:pt x="8172" y="9805"/>
                  </a:cubicBezTo>
                  <a:cubicBezTo>
                    <a:pt x="8934" y="9645"/>
                    <a:pt x="9588" y="8930"/>
                    <a:pt x="9864" y="7895"/>
                  </a:cubicBezTo>
                  <a:cubicBezTo>
                    <a:pt x="10140" y="6857"/>
                    <a:pt x="9927" y="4774"/>
                    <a:pt x="9830" y="3590"/>
                  </a:cubicBezTo>
                  <a:cubicBezTo>
                    <a:pt x="9733" y="2406"/>
                    <a:pt x="10004" y="1276"/>
                    <a:pt x="9282" y="788"/>
                  </a:cubicBezTo>
                  <a:cubicBezTo>
                    <a:pt x="8561" y="302"/>
                    <a:pt x="7028" y="160"/>
                    <a:pt x="5984" y="49"/>
                  </a:cubicBezTo>
                  <a:cubicBezTo>
                    <a:pt x="4940" y="-62"/>
                    <a:pt x="3924" y="41"/>
                    <a:pt x="3018" y="119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4" name="Line 33"/>
            <p:cNvSpPr>
              <a:spLocks noChangeShapeType="1"/>
            </p:cNvSpPr>
            <p:nvPr/>
          </p:nvSpPr>
          <p:spPr bwMode="auto">
            <a:xfrm flipH="1">
              <a:off x="2152264" y="3387580"/>
              <a:ext cx="2046539" cy="1416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5" name="Line 34"/>
            <p:cNvSpPr>
              <a:spLocks noChangeShapeType="1"/>
            </p:cNvSpPr>
            <p:nvPr/>
          </p:nvSpPr>
          <p:spPr bwMode="auto">
            <a:xfrm>
              <a:off x="4391354" y="3375286"/>
              <a:ext cx="0" cy="1465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6" name="Line 35"/>
            <p:cNvSpPr>
              <a:spLocks noChangeShapeType="1"/>
            </p:cNvSpPr>
            <p:nvPr/>
          </p:nvSpPr>
          <p:spPr bwMode="auto">
            <a:xfrm flipH="1" flipV="1">
              <a:off x="4583905" y="3308893"/>
              <a:ext cx="1842985" cy="1622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7" name="Line 59"/>
            <p:cNvSpPr>
              <a:spLocks noChangeShapeType="1"/>
            </p:cNvSpPr>
            <p:nvPr/>
          </p:nvSpPr>
          <p:spPr bwMode="auto">
            <a:xfrm flipV="1">
              <a:off x="4688432" y="2691695"/>
              <a:ext cx="1224071" cy="425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8" name="Line 60"/>
            <p:cNvSpPr>
              <a:spLocks noChangeShapeType="1"/>
            </p:cNvSpPr>
            <p:nvPr/>
          </p:nvSpPr>
          <p:spPr bwMode="auto">
            <a:xfrm flipV="1">
              <a:off x="4482127" y="2369571"/>
              <a:ext cx="668427" cy="759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9" name="Line 77"/>
            <p:cNvSpPr>
              <a:spLocks noChangeShapeType="1"/>
            </p:cNvSpPr>
            <p:nvPr/>
          </p:nvSpPr>
          <p:spPr bwMode="auto">
            <a:xfrm>
              <a:off x="3387339" y="2524486"/>
              <a:ext cx="863727" cy="644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70" name="Line 78"/>
            <p:cNvSpPr>
              <a:spLocks noChangeShapeType="1"/>
            </p:cNvSpPr>
            <p:nvPr/>
          </p:nvSpPr>
          <p:spPr bwMode="auto">
            <a:xfrm flipH="1">
              <a:off x="1995472" y="2421210"/>
              <a:ext cx="849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71" name="Line 20"/>
            <p:cNvSpPr>
              <a:spLocks noChangeShapeType="1"/>
            </p:cNvSpPr>
            <p:nvPr/>
          </p:nvSpPr>
          <p:spPr bwMode="auto">
            <a:xfrm flipH="1">
              <a:off x="1464583" y="4754761"/>
              <a:ext cx="555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72" name="Line 21"/>
            <p:cNvSpPr>
              <a:spLocks noChangeShapeType="1"/>
            </p:cNvSpPr>
            <p:nvPr/>
          </p:nvSpPr>
          <p:spPr bwMode="auto">
            <a:xfrm flipH="1">
              <a:off x="1852435" y="4801482"/>
              <a:ext cx="272323" cy="314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73" name="Line 22"/>
            <p:cNvSpPr>
              <a:spLocks noChangeShapeType="1"/>
            </p:cNvSpPr>
            <p:nvPr/>
          </p:nvSpPr>
          <p:spPr bwMode="auto">
            <a:xfrm>
              <a:off x="2270545" y="4830990"/>
              <a:ext cx="74270" cy="295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1009737" y="4558335"/>
              <a:ext cx="568960" cy="481140"/>
              <a:chOff x="-44" y="1473"/>
              <a:chExt cx="981" cy="1105"/>
            </a:xfrm>
          </p:grpSpPr>
          <p:pic>
            <p:nvPicPr>
              <p:cNvPr id="749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90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1416137" y="5015535"/>
              <a:ext cx="568960" cy="481140"/>
              <a:chOff x="-44" y="1473"/>
              <a:chExt cx="981" cy="1105"/>
            </a:xfrm>
          </p:grpSpPr>
          <p:pic>
            <p:nvPicPr>
              <p:cNvPr id="7490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90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1944457" y="5046015"/>
              <a:ext cx="568960" cy="481140"/>
              <a:chOff x="-44" y="1473"/>
              <a:chExt cx="981" cy="1105"/>
            </a:xfrm>
          </p:grpSpPr>
          <p:pic>
            <p:nvPicPr>
              <p:cNvPr id="7489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89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4777" name="Line 21"/>
            <p:cNvSpPr>
              <a:spLocks noChangeShapeType="1"/>
            </p:cNvSpPr>
            <p:nvPr/>
          </p:nvSpPr>
          <p:spPr bwMode="auto">
            <a:xfrm>
              <a:off x="2490603" y="4762139"/>
              <a:ext cx="379600" cy="304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78" name="Line 22"/>
            <p:cNvSpPr>
              <a:spLocks noChangeShapeType="1"/>
            </p:cNvSpPr>
            <p:nvPr/>
          </p:nvSpPr>
          <p:spPr bwMode="auto">
            <a:xfrm flipH="1">
              <a:off x="2721663" y="5256389"/>
              <a:ext cx="121032" cy="292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79" name="Line 22"/>
            <p:cNvSpPr>
              <a:spLocks noChangeShapeType="1"/>
            </p:cNvSpPr>
            <p:nvPr/>
          </p:nvSpPr>
          <p:spPr bwMode="auto">
            <a:xfrm>
              <a:off x="3128771" y="5266225"/>
              <a:ext cx="71519" cy="295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80" name="Line 20"/>
            <p:cNvSpPr>
              <a:spLocks noChangeShapeType="1"/>
            </p:cNvSpPr>
            <p:nvPr/>
          </p:nvSpPr>
          <p:spPr bwMode="auto">
            <a:xfrm flipH="1">
              <a:off x="3024243" y="5148195"/>
              <a:ext cx="555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2349105" y="5419133"/>
              <a:ext cx="568960" cy="481140"/>
              <a:chOff x="-44" y="1473"/>
              <a:chExt cx="981" cy="1105"/>
            </a:xfrm>
          </p:grpSpPr>
          <p:pic>
            <p:nvPicPr>
              <p:cNvPr id="748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89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2806305" y="5487451"/>
              <a:ext cx="568960" cy="481140"/>
              <a:chOff x="-44" y="1473"/>
              <a:chExt cx="981" cy="1105"/>
            </a:xfrm>
          </p:grpSpPr>
          <p:pic>
            <p:nvPicPr>
              <p:cNvPr id="7489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89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7478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96446" y="4602306"/>
              <a:ext cx="676678" cy="302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84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7395" y="5017871"/>
              <a:ext cx="679428" cy="299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3231974" y="4946169"/>
              <a:ext cx="568960" cy="481140"/>
              <a:chOff x="-44" y="1473"/>
              <a:chExt cx="981" cy="1105"/>
            </a:xfrm>
          </p:grpSpPr>
          <p:pic>
            <p:nvPicPr>
              <p:cNvPr id="7489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89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4786" name="Line 20"/>
            <p:cNvSpPr>
              <a:spLocks noChangeShapeType="1"/>
            </p:cNvSpPr>
            <p:nvPr/>
          </p:nvSpPr>
          <p:spPr bwMode="auto">
            <a:xfrm flipH="1">
              <a:off x="5684194" y="5022788"/>
              <a:ext cx="555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87" name="Line 21"/>
            <p:cNvSpPr>
              <a:spLocks noChangeShapeType="1"/>
            </p:cNvSpPr>
            <p:nvPr/>
          </p:nvSpPr>
          <p:spPr bwMode="auto">
            <a:xfrm flipH="1">
              <a:off x="6072045" y="5069508"/>
              <a:ext cx="272323" cy="314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88" name="Line 22"/>
            <p:cNvSpPr>
              <a:spLocks noChangeShapeType="1"/>
            </p:cNvSpPr>
            <p:nvPr/>
          </p:nvSpPr>
          <p:spPr bwMode="auto">
            <a:xfrm>
              <a:off x="6490155" y="5099015"/>
              <a:ext cx="74270" cy="295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5376787" y="4836859"/>
              <a:ext cx="568960" cy="481140"/>
              <a:chOff x="-44" y="1473"/>
              <a:chExt cx="981" cy="1105"/>
            </a:xfrm>
          </p:grpSpPr>
          <p:pic>
            <p:nvPicPr>
              <p:cNvPr id="7489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89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5636042" y="5283549"/>
              <a:ext cx="568960" cy="481140"/>
              <a:chOff x="-44" y="1473"/>
              <a:chExt cx="981" cy="1105"/>
            </a:xfrm>
          </p:grpSpPr>
          <p:pic>
            <p:nvPicPr>
              <p:cNvPr id="7488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88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6164362" y="5314029"/>
              <a:ext cx="568960" cy="481140"/>
              <a:chOff x="-44" y="1473"/>
              <a:chExt cx="981" cy="1105"/>
            </a:xfrm>
          </p:grpSpPr>
          <p:pic>
            <p:nvPicPr>
              <p:cNvPr id="7488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88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4792" name="Line 20"/>
            <p:cNvSpPr>
              <a:spLocks noChangeShapeType="1"/>
            </p:cNvSpPr>
            <p:nvPr/>
          </p:nvSpPr>
          <p:spPr bwMode="auto">
            <a:xfrm flipH="1" flipV="1">
              <a:off x="4660925" y="5069508"/>
              <a:ext cx="605159" cy="312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93" name="Line 21"/>
            <p:cNvSpPr>
              <a:spLocks noChangeShapeType="1"/>
            </p:cNvSpPr>
            <p:nvPr/>
          </p:nvSpPr>
          <p:spPr bwMode="auto">
            <a:xfrm flipH="1">
              <a:off x="4196052" y="5022788"/>
              <a:ext cx="272323" cy="3147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94" name="Line 22"/>
            <p:cNvSpPr>
              <a:spLocks noChangeShapeType="1"/>
            </p:cNvSpPr>
            <p:nvPr/>
          </p:nvSpPr>
          <p:spPr bwMode="auto">
            <a:xfrm>
              <a:off x="4614162" y="5052296"/>
              <a:ext cx="74270" cy="295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4803973" y="5230996"/>
              <a:ext cx="568960" cy="481140"/>
              <a:chOff x="-44" y="1473"/>
              <a:chExt cx="981" cy="1105"/>
            </a:xfrm>
          </p:grpSpPr>
          <p:pic>
            <p:nvPicPr>
              <p:cNvPr id="7488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88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44"/>
            <p:cNvGrpSpPr>
              <a:grpSpLocks/>
            </p:cNvGrpSpPr>
            <p:nvPr/>
          </p:nvGrpSpPr>
          <p:grpSpPr bwMode="auto">
            <a:xfrm>
              <a:off x="3759945" y="5236252"/>
              <a:ext cx="568960" cy="481140"/>
              <a:chOff x="-44" y="1473"/>
              <a:chExt cx="981" cy="1105"/>
            </a:xfrm>
          </p:grpSpPr>
          <p:pic>
            <p:nvPicPr>
              <p:cNvPr id="7488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88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" name="Group 44"/>
            <p:cNvGrpSpPr>
              <a:grpSpLocks/>
            </p:cNvGrpSpPr>
            <p:nvPr/>
          </p:nvGrpSpPr>
          <p:grpSpPr bwMode="auto">
            <a:xfrm>
              <a:off x="4288265" y="5266732"/>
              <a:ext cx="568960" cy="481140"/>
              <a:chOff x="-44" y="1473"/>
              <a:chExt cx="981" cy="1105"/>
            </a:xfrm>
          </p:grpSpPr>
          <p:pic>
            <p:nvPicPr>
              <p:cNvPr id="7488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88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7479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40063" y="4823612"/>
              <a:ext cx="679430" cy="299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99" name="Line 20"/>
            <p:cNvSpPr>
              <a:spLocks noChangeShapeType="1"/>
            </p:cNvSpPr>
            <p:nvPr/>
          </p:nvSpPr>
          <p:spPr bwMode="auto">
            <a:xfrm flipH="1">
              <a:off x="6520414" y="5101475"/>
              <a:ext cx="5556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74800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16057" y="4870333"/>
              <a:ext cx="679430" cy="302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6685325" y="4884156"/>
              <a:ext cx="568960" cy="481140"/>
              <a:chOff x="-44" y="1473"/>
              <a:chExt cx="981" cy="1105"/>
            </a:xfrm>
          </p:grpSpPr>
          <p:pic>
            <p:nvPicPr>
              <p:cNvPr id="748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8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7480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62241" y="3062997"/>
              <a:ext cx="935246" cy="415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" name="Group 906"/>
            <p:cNvGrpSpPr>
              <a:grpSpLocks/>
            </p:cNvGrpSpPr>
            <p:nvPr/>
          </p:nvGrpSpPr>
          <p:grpSpPr bwMode="auto">
            <a:xfrm>
              <a:off x="5140161" y="2111868"/>
              <a:ext cx="367260" cy="578780"/>
              <a:chOff x="4140" y="429"/>
              <a:chExt cx="1425" cy="2396"/>
            </a:xfrm>
          </p:grpSpPr>
          <p:sp>
            <p:nvSpPr>
              <p:cNvPr id="74846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47" name="Rectangle 908"/>
              <p:cNvSpPr>
                <a:spLocks noChangeArrowheads="1"/>
              </p:cNvSpPr>
              <p:nvPr/>
            </p:nvSpPr>
            <p:spPr bwMode="auto">
              <a:xfrm>
                <a:off x="4202" y="427"/>
                <a:ext cx="1057" cy="2290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48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49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50" name="Rectangle 911"/>
              <p:cNvSpPr>
                <a:spLocks noChangeArrowheads="1"/>
              </p:cNvSpPr>
              <p:nvPr/>
            </p:nvSpPr>
            <p:spPr bwMode="auto">
              <a:xfrm>
                <a:off x="4212" y="692"/>
                <a:ext cx="598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876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0" y="2571"/>
                  <a:ext cx="733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4877" name="AutoShape 914"/>
                <p:cNvSpPr>
                  <a:spLocks noChangeArrowheads="1"/>
                </p:cNvSpPr>
                <p:nvPr/>
              </p:nvSpPr>
              <p:spPr bwMode="auto">
                <a:xfrm>
                  <a:off x="624" y="2591"/>
                  <a:ext cx="706" cy="9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4852" name="Rectangle 915"/>
              <p:cNvSpPr>
                <a:spLocks noChangeArrowheads="1"/>
              </p:cNvSpPr>
              <p:nvPr/>
            </p:nvSpPr>
            <p:spPr bwMode="auto">
              <a:xfrm>
                <a:off x="4223" y="1017"/>
                <a:ext cx="598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8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874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5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4875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2"/>
                  <a:ext cx="70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4854" name="Rectangle 919"/>
              <p:cNvSpPr>
                <a:spLocks noChangeArrowheads="1"/>
              </p:cNvSpPr>
              <p:nvPr/>
            </p:nvSpPr>
            <p:spPr bwMode="auto">
              <a:xfrm>
                <a:off x="4212" y="1363"/>
                <a:ext cx="598" cy="4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55" name="Rectangle 920"/>
              <p:cNvSpPr>
                <a:spLocks noChangeArrowheads="1"/>
              </p:cNvSpPr>
              <p:nvPr/>
            </p:nvSpPr>
            <p:spPr bwMode="auto">
              <a:xfrm>
                <a:off x="4223" y="1659"/>
                <a:ext cx="598" cy="4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9" name="Group 92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872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3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4873" name="AutoShape 923"/>
                <p:cNvSpPr>
                  <a:spLocks noChangeArrowheads="1"/>
                </p:cNvSpPr>
                <p:nvPr/>
              </p:nvSpPr>
              <p:spPr bwMode="auto">
                <a:xfrm>
                  <a:off x="628" y="2588"/>
                  <a:ext cx="731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4857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870" name="AutoShape 926"/>
                <p:cNvSpPr>
                  <a:spLocks noChangeArrowheads="1"/>
                </p:cNvSpPr>
                <p:nvPr/>
              </p:nvSpPr>
              <p:spPr bwMode="auto">
                <a:xfrm>
                  <a:off x="609" y="2564"/>
                  <a:ext cx="731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4871" name="AutoShape 927"/>
                <p:cNvSpPr>
                  <a:spLocks noChangeArrowheads="1"/>
                </p:cNvSpPr>
                <p:nvPr/>
              </p:nvSpPr>
              <p:spPr bwMode="auto">
                <a:xfrm>
                  <a:off x="623" y="2584"/>
                  <a:ext cx="705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4859" name="Rectangle 928"/>
              <p:cNvSpPr>
                <a:spLocks noChangeArrowheads="1"/>
              </p:cNvSpPr>
              <p:nvPr/>
            </p:nvSpPr>
            <p:spPr bwMode="auto">
              <a:xfrm>
                <a:off x="5248" y="427"/>
                <a:ext cx="75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60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61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62" name="Oval 931"/>
              <p:cNvSpPr>
                <a:spLocks noChangeArrowheads="1"/>
              </p:cNvSpPr>
              <p:nvPr/>
            </p:nvSpPr>
            <p:spPr bwMode="auto">
              <a:xfrm>
                <a:off x="5514" y="2616"/>
                <a:ext cx="53" cy="92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63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64" name="AutoShape 933"/>
              <p:cNvSpPr>
                <a:spLocks noChangeArrowheads="1"/>
              </p:cNvSpPr>
              <p:nvPr/>
            </p:nvSpPr>
            <p:spPr bwMode="auto">
              <a:xfrm>
                <a:off x="4138" y="2687"/>
                <a:ext cx="120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65" name="AutoShape 934"/>
              <p:cNvSpPr>
                <a:spLocks noChangeArrowheads="1"/>
              </p:cNvSpPr>
              <p:nvPr/>
            </p:nvSpPr>
            <p:spPr bwMode="auto">
              <a:xfrm>
                <a:off x="4202" y="2717"/>
                <a:ext cx="1078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66" name="Oval 935"/>
              <p:cNvSpPr>
                <a:spLocks noChangeArrowheads="1"/>
              </p:cNvSpPr>
              <p:nvPr/>
            </p:nvSpPr>
            <p:spPr bwMode="auto">
              <a:xfrm>
                <a:off x="4308" y="2381"/>
                <a:ext cx="160" cy="15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67" name="Oval 936"/>
              <p:cNvSpPr>
                <a:spLocks noChangeArrowheads="1"/>
              </p:cNvSpPr>
              <p:nvPr/>
            </p:nvSpPr>
            <p:spPr bwMode="auto">
              <a:xfrm>
                <a:off x="4490" y="239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68" name="Oval 937"/>
              <p:cNvSpPr>
                <a:spLocks noChangeArrowheads="1"/>
              </p:cNvSpPr>
              <p:nvPr/>
            </p:nvSpPr>
            <p:spPr bwMode="auto">
              <a:xfrm>
                <a:off x="4661" y="2381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69" name="Rectangle 938"/>
              <p:cNvSpPr>
                <a:spLocks noChangeArrowheads="1"/>
              </p:cNvSpPr>
              <p:nvPr/>
            </p:nvSpPr>
            <p:spPr bwMode="auto">
              <a:xfrm>
                <a:off x="5066" y="1832"/>
                <a:ext cx="85" cy="763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1108"/>
            <p:cNvGrpSpPr>
              <a:grpSpLocks/>
            </p:cNvGrpSpPr>
            <p:nvPr/>
          </p:nvGrpSpPr>
          <p:grpSpPr bwMode="auto">
            <a:xfrm>
              <a:off x="2802867" y="2278719"/>
              <a:ext cx="812691" cy="359377"/>
              <a:chOff x="2356" y="1300"/>
              <a:chExt cx="555" cy="194"/>
            </a:xfrm>
          </p:grpSpPr>
          <p:sp>
            <p:nvSpPr>
              <p:cNvPr id="7483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3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4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2" name="Group 1112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74844" name="Freeform 111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845" name="Freeform 111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4842" name="Line 1115"/>
              <p:cNvSpPr>
                <a:spLocks noChangeShapeType="1"/>
              </p:cNvSpPr>
              <p:nvPr/>
            </p:nvSpPr>
            <p:spPr bwMode="auto">
              <a:xfrm>
                <a:off x="2363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43" name="Line 1116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906"/>
            <p:cNvGrpSpPr>
              <a:grpSpLocks/>
            </p:cNvGrpSpPr>
            <p:nvPr/>
          </p:nvGrpSpPr>
          <p:grpSpPr bwMode="auto">
            <a:xfrm>
              <a:off x="5744506" y="2621620"/>
              <a:ext cx="367260" cy="578780"/>
              <a:chOff x="4140" y="429"/>
              <a:chExt cx="1425" cy="2396"/>
            </a:xfrm>
          </p:grpSpPr>
          <p:sp>
            <p:nvSpPr>
              <p:cNvPr id="74806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07" name="Rectangle 908"/>
              <p:cNvSpPr>
                <a:spLocks noChangeArrowheads="1"/>
              </p:cNvSpPr>
              <p:nvPr/>
            </p:nvSpPr>
            <p:spPr bwMode="auto">
              <a:xfrm>
                <a:off x="4205" y="434"/>
                <a:ext cx="1046" cy="2280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08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09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10" name="Rectangle 911"/>
              <p:cNvSpPr>
                <a:spLocks noChangeArrowheads="1"/>
              </p:cNvSpPr>
              <p:nvPr/>
            </p:nvSpPr>
            <p:spPr bwMode="auto">
              <a:xfrm>
                <a:off x="4216" y="699"/>
                <a:ext cx="587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4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836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19" cy="1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4837" name="AutoShape 914"/>
                <p:cNvSpPr>
                  <a:spLocks noChangeArrowheads="1"/>
                </p:cNvSpPr>
                <p:nvPr/>
              </p:nvSpPr>
              <p:spPr bwMode="auto">
                <a:xfrm>
                  <a:off x="628" y="2588"/>
                  <a:ext cx="693" cy="12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4812" name="Rectangle 915"/>
              <p:cNvSpPr>
                <a:spLocks noChangeArrowheads="1"/>
              </p:cNvSpPr>
              <p:nvPr/>
            </p:nvSpPr>
            <p:spPr bwMode="auto">
              <a:xfrm>
                <a:off x="4226" y="1024"/>
                <a:ext cx="587" cy="4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5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834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19" cy="16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4835" name="AutoShape 918"/>
                <p:cNvSpPr>
                  <a:spLocks noChangeArrowheads="1"/>
                </p:cNvSpPr>
                <p:nvPr/>
              </p:nvSpPr>
              <p:spPr bwMode="auto">
                <a:xfrm>
                  <a:off x="630" y="2589"/>
                  <a:ext cx="693" cy="12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4814" name="Rectangle 919"/>
              <p:cNvSpPr>
                <a:spLocks noChangeArrowheads="1"/>
              </p:cNvSpPr>
              <p:nvPr/>
            </p:nvSpPr>
            <p:spPr bwMode="auto">
              <a:xfrm>
                <a:off x="4216" y="1360"/>
                <a:ext cx="598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15" name="Rectangle 920"/>
              <p:cNvSpPr>
                <a:spLocks noChangeArrowheads="1"/>
              </p:cNvSpPr>
              <p:nvPr/>
            </p:nvSpPr>
            <p:spPr bwMode="auto">
              <a:xfrm>
                <a:off x="4226" y="1656"/>
                <a:ext cx="598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6" name="Group 92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832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8" y="2594"/>
                  <a:ext cx="718" cy="1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4833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2" y="2613"/>
                  <a:ext cx="691" cy="7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4817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830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691" cy="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4831" name="AutoShape 927"/>
                <p:cNvSpPr>
                  <a:spLocks noChangeArrowheads="1"/>
                </p:cNvSpPr>
                <p:nvPr/>
              </p:nvSpPr>
              <p:spPr bwMode="auto">
                <a:xfrm>
                  <a:off x="627" y="2591"/>
                  <a:ext cx="665" cy="12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4819" name="Rectangle 928"/>
              <p:cNvSpPr>
                <a:spLocks noChangeArrowheads="1"/>
              </p:cNvSpPr>
              <p:nvPr/>
            </p:nvSpPr>
            <p:spPr bwMode="auto">
              <a:xfrm>
                <a:off x="5251" y="434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20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21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22" name="Oval 931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3" cy="92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23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24" name="AutoShape 933"/>
              <p:cNvSpPr>
                <a:spLocks noChangeArrowheads="1"/>
              </p:cNvSpPr>
              <p:nvPr/>
            </p:nvSpPr>
            <p:spPr bwMode="auto">
              <a:xfrm>
                <a:off x="4141" y="2684"/>
                <a:ext cx="1195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25" name="AutoShape 934"/>
              <p:cNvSpPr>
                <a:spLocks noChangeArrowheads="1"/>
              </p:cNvSpPr>
              <p:nvPr/>
            </p:nvSpPr>
            <p:spPr bwMode="auto">
              <a:xfrm>
                <a:off x="4205" y="2714"/>
                <a:ext cx="1067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26" name="Oval 935"/>
              <p:cNvSpPr>
                <a:spLocks noChangeArrowheads="1"/>
              </p:cNvSpPr>
              <p:nvPr/>
            </p:nvSpPr>
            <p:spPr bwMode="auto">
              <a:xfrm>
                <a:off x="4312" y="2389"/>
                <a:ext cx="149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27" name="Oval 936"/>
              <p:cNvSpPr>
                <a:spLocks noChangeArrowheads="1"/>
              </p:cNvSpPr>
              <p:nvPr/>
            </p:nvSpPr>
            <p:spPr bwMode="auto">
              <a:xfrm>
                <a:off x="4482" y="2389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i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28" name="Oval 937"/>
              <p:cNvSpPr>
                <a:spLocks noChangeArrowheads="1"/>
              </p:cNvSpPr>
              <p:nvPr/>
            </p:nvSpPr>
            <p:spPr bwMode="auto">
              <a:xfrm>
                <a:off x="4664" y="2378"/>
                <a:ext cx="149" cy="143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829" name="Rectangle 938"/>
              <p:cNvSpPr>
                <a:spLocks noChangeArrowheads="1"/>
              </p:cNvSpPr>
              <p:nvPr/>
            </p:nvSpPr>
            <p:spPr bwMode="auto">
              <a:xfrm>
                <a:off x="5059" y="1839"/>
                <a:ext cx="85" cy="763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B31344F1-F5F3-47BA-BFA2-A871F8118FDE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857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VLANs: motivation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413" y="1365250"/>
            <a:ext cx="3911600" cy="38957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000099"/>
                </a:solidFill>
                <a:cs typeface="+mn-cs"/>
              </a:rPr>
              <a:t>consider</a:t>
            </a:r>
            <a:r>
              <a:rPr lang="en-US" i="1" dirty="0" smtClean="0">
                <a:cs typeface="+mn-cs"/>
              </a:rPr>
              <a:t>:</a:t>
            </a:r>
            <a:endParaRPr lang="en-US" i="1" dirty="0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cs typeface="+mn-cs"/>
              </a:rPr>
              <a:t>CS user moves office to EE, but wants connect to CS switch?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cs typeface="+mn-cs"/>
              </a:rPr>
              <a:t>single broadcast domain: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/>
              <a:t>all layer-2 broadcast traffic (ARP, </a:t>
            </a:r>
            <a:r>
              <a:rPr lang="en-US" dirty="0" smtClean="0"/>
              <a:t>DHCP, unknown location of destination MAC address) must cross </a:t>
            </a:r>
            <a:r>
              <a:rPr lang="en-US" dirty="0"/>
              <a:t>entire LAN </a:t>
            </a:r>
            <a:endParaRPr lang="en-US" dirty="0" smtClean="0"/>
          </a:p>
          <a:p>
            <a:pPr lvl="1">
              <a:buFont typeface="Wingdings" charset="0"/>
              <a:buChar char="§"/>
              <a:defRPr/>
            </a:pPr>
            <a:r>
              <a:rPr lang="en-US" dirty="0" smtClean="0"/>
              <a:t>security</a:t>
            </a:r>
            <a:r>
              <a:rPr lang="en-US" dirty="0"/>
              <a:t>/privacy, efficiency </a:t>
            </a:r>
            <a:r>
              <a:rPr lang="en-US" dirty="0" smtClean="0"/>
              <a:t>issues</a:t>
            </a:r>
            <a:endParaRPr lang="en-US" dirty="0"/>
          </a:p>
          <a:p>
            <a:pPr>
              <a:buFont typeface="Wingdings" charset="0"/>
              <a:buChar char="v"/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74759" name="Text Box 86"/>
          <p:cNvSpPr txBox="1">
            <a:spLocks noChangeArrowheads="1"/>
          </p:cNvSpPr>
          <p:nvPr/>
        </p:nvSpPr>
        <p:spPr bwMode="auto">
          <a:xfrm>
            <a:off x="346075" y="3976688"/>
            <a:ext cx="1019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Computer </a:t>
            </a:r>
          </a:p>
          <a:p>
            <a:r>
              <a:rPr lang="en-US" sz="14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Science</a:t>
            </a: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760" name="Text Box 87"/>
          <p:cNvSpPr txBox="1">
            <a:spLocks noChangeArrowheads="1"/>
          </p:cNvSpPr>
          <p:nvPr/>
        </p:nvSpPr>
        <p:spPr bwMode="auto">
          <a:xfrm>
            <a:off x="2009775" y="4227513"/>
            <a:ext cx="1141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Electrical</a:t>
            </a:r>
          </a:p>
          <a:p>
            <a:r>
              <a:rPr lang="en-US" sz="14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Engineering</a:t>
            </a: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761" name="Text Box 88"/>
          <p:cNvSpPr txBox="1">
            <a:spLocks noChangeArrowheads="1"/>
          </p:cNvSpPr>
          <p:nvPr/>
        </p:nvSpPr>
        <p:spPr bwMode="auto">
          <a:xfrm>
            <a:off x="3500438" y="4068763"/>
            <a:ext cx="1139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Computer</a:t>
            </a:r>
          </a:p>
          <a:p>
            <a:r>
              <a:rPr lang="en-US" sz="14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Engineering</a:t>
            </a: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4762" name="Picture 23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8950" y="906463"/>
            <a:ext cx="4113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B03AC4CD-89EF-444F-89C5-F84F4BC3CEB3}" type="slidenum">
              <a:rPr lang="en-US"/>
              <a:pPr/>
              <a:t>10</a:t>
            </a:fld>
            <a:endParaRPr lang="en-US"/>
          </a:p>
        </p:txBody>
      </p:sp>
      <p:sp>
        <p:nvSpPr>
          <p:cNvPr id="88473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3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5" name="Line 9"/>
          <p:cNvSpPr>
            <a:spLocks noChangeShapeType="1"/>
          </p:cNvSpPr>
          <p:nvPr/>
        </p:nvSpPr>
        <p:spPr bwMode="auto">
          <a:xfrm>
            <a:off x="457200" y="3352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4746" name="Line 10"/>
          <p:cNvSpPr>
            <a:spLocks noChangeShapeType="1"/>
          </p:cNvSpPr>
          <p:nvPr/>
        </p:nvSpPr>
        <p:spPr bwMode="auto">
          <a:xfrm>
            <a:off x="458788" y="4114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4747" name="Rectangle 11"/>
          <p:cNvSpPr>
            <a:spLocks noChangeArrowheads="1"/>
          </p:cNvSpPr>
          <p:nvPr/>
        </p:nvSpPr>
        <p:spPr bwMode="auto">
          <a:xfrm>
            <a:off x="533400" y="3429000"/>
            <a:ext cx="8077200" cy="57943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VLANs create broadcast domains.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57200" y="2590800"/>
            <a:ext cx="1143000" cy="566738"/>
            <a:chOff x="1200" y="1248"/>
            <a:chExt cx="720" cy="357"/>
          </a:xfrm>
        </p:grpSpPr>
        <p:pic>
          <p:nvPicPr>
            <p:cNvPr id="884749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475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3F24CBEE-1079-42EE-85D7-8C9B03C06AF0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5780" name="Rectangle 213"/>
          <p:cNvSpPr>
            <a:spLocks noChangeArrowheads="1"/>
          </p:cNvSpPr>
          <p:nvPr/>
        </p:nvSpPr>
        <p:spPr bwMode="auto">
          <a:xfrm>
            <a:off x="7543800" y="2105025"/>
            <a:ext cx="279400" cy="228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5781" name="Rectangle 212"/>
          <p:cNvSpPr>
            <a:spLocks noChangeArrowheads="1"/>
          </p:cNvSpPr>
          <p:nvPr/>
        </p:nvSpPr>
        <p:spPr bwMode="auto">
          <a:xfrm>
            <a:off x="5470525" y="1889125"/>
            <a:ext cx="273050" cy="1968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VLANs</a:t>
            </a:r>
          </a:p>
        </p:txBody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7338" y="355600"/>
            <a:ext cx="4926012" cy="1625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CC0000"/>
                </a:solidFill>
                <a:ea typeface="ＭＳ Ｐゴシック" charset="-128"/>
              </a:rPr>
              <a:t>port-based VLAN: </a:t>
            </a:r>
            <a:r>
              <a:rPr lang="en-US" sz="2400" smtClean="0">
                <a:ea typeface="ＭＳ Ｐゴシック" charset="-128"/>
              </a:rPr>
              <a:t>switch ports grouped (by switch management software) so that </a:t>
            </a:r>
            <a:r>
              <a:rPr lang="en-US" sz="2400" i="1" smtClean="0">
                <a:solidFill>
                  <a:srgbClr val="CC0000"/>
                </a:solidFill>
                <a:ea typeface="ＭＳ Ｐゴシック" charset="-128"/>
              </a:rPr>
              <a:t>single</a:t>
            </a:r>
            <a:r>
              <a:rPr lang="en-US" sz="2400" smtClean="0">
                <a:solidFill>
                  <a:srgbClr val="CC0000"/>
                </a:solidFill>
                <a:ea typeface="ＭＳ Ｐゴシック" charset="-128"/>
              </a:rPr>
              <a:t> </a:t>
            </a:r>
            <a:r>
              <a:rPr lang="en-US" sz="2400" smtClean="0">
                <a:ea typeface="ＭＳ Ｐゴシック" charset="-128"/>
              </a:rPr>
              <a:t>physical switch ……</a:t>
            </a:r>
          </a:p>
          <a:p>
            <a:endParaRPr lang="en-US" sz="2000" smtClean="0">
              <a:ea typeface="ＭＳ Ｐゴシック" charset="-128"/>
            </a:endParaRPr>
          </a:p>
        </p:txBody>
      </p:sp>
      <p:sp>
        <p:nvSpPr>
          <p:cNvPr id="75784" name="Text Box 85"/>
          <p:cNvSpPr txBox="1">
            <a:spLocks noChangeArrowheads="1"/>
          </p:cNvSpPr>
          <p:nvPr/>
        </p:nvSpPr>
        <p:spPr bwMode="auto">
          <a:xfrm>
            <a:off x="681038" y="2265363"/>
            <a:ext cx="2944812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switch(es) supporting VLAN capabilities can be configured to define multiple </a:t>
            </a:r>
            <a:r>
              <a:rPr lang="en-US" sz="2200" b="1" u="sng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virtual</a:t>
            </a:r>
            <a:r>
              <a:rPr lang="en-US" sz="2200" i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LANS over single physical LAN infrastructure.</a:t>
            </a:r>
          </a:p>
        </p:txBody>
      </p:sp>
      <p:sp>
        <p:nvSpPr>
          <p:cNvPr id="75785" name="Rectangle 86"/>
          <p:cNvSpPr>
            <a:spLocks noChangeArrowheads="1"/>
          </p:cNvSpPr>
          <p:nvPr/>
        </p:nvSpPr>
        <p:spPr bwMode="auto">
          <a:xfrm>
            <a:off x="482600" y="1919288"/>
            <a:ext cx="3216275" cy="281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786" name="Text Box 87"/>
          <p:cNvSpPr txBox="1">
            <a:spLocks noChangeArrowheads="1"/>
          </p:cNvSpPr>
          <p:nvPr/>
        </p:nvSpPr>
        <p:spPr bwMode="auto">
          <a:xfrm>
            <a:off x="642938" y="1543050"/>
            <a:ext cx="1836737" cy="708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Virtual Local </a:t>
            </a:r>
          </a:p>
          <a:p>
            <a:r>
              <a:rPr lang="en-US" sz="2000" b="1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Area Network</a:t>
            </a:r>
          </a:p>
        </p:txBody>
      </p:sp>
      <p:sp>
        <p:nvSpPr>
          <p:cNvPr id="75787" name="Rectangle 80"/>
          <p:cNvSpPr>
            <a:spLocks noChangeArrowheads="1"/>
          </p:cNvSpPr>
          <p:nvPr/>
        </p:nvSpPr>
        <p:spPr bwMode="auto">
          <a:xfrm>
            <a:off x="5462588" y="2098675"/>
            <a:ext cx="290512" cy="2428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788" name="Rectangle 77"/>
          <p:cNvSpPr>
            <a:spLocks noChangeArrowheads="1"/>
          </p:cNvSpPr>
          <p:nvPr/>
        </p:nvSpPr>
        <p:spPr bwMode="auto">
          <a:xfrm>
            <a:off x="7534275" y="1879600"/>
            <a:ext cx="290513" cy="209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789" name="Rectangle 76"/>
          <p:cNvSpPr>
            <a:spLocks noChangeArrowheads="1"/>
          </p:cNvSpPr>
          <p:nvPr/>
        </p:nvSpPr>
        <p:spPr bwMode="auto">
          <a:xfrm>
            <a:off x="6643688" y="1884363"/>
            <a:ext cx="890587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790" name="Rectangle 75"/>
          <p:cNvSpPr>
            <a:spLocks noChangeArrowheads="1"/>
          </p:cNvSpPr>
          <p:nvPr/>
        </p:nvSpPr>
        <p:spPr bwMode="auto">
          <a:xfrm>
            <a:off x="5748338" y="1884363"/>
            <a:ext cx="900112" cy="4524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791" name="Rectangle 2"/>
          <p:cNvSpPr>
            <a:spLocks noChangeArrowheads="1"/>
          </p:cNvSpPr>
          <p:nvPr/>
        </p:nvSpPr>
        <p:spPr bwMode="auto">
          <a:xfrm>
            <a:off x="5462588" y="187642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792" name="Line 3"/>
          <p:cNvSpPr>
            <a:spLocks noChangeShapeType="1"/>
          </p:cNvSpPr>
          <p:nvPr/>
        </p:nvSpPr>
        <p:spPr bwMode="auto">
          <a:xfrm>
            <a:off x="5464175" y="209232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93" name="Text Box 6"/>
          <p:cNvSpPr txBox="1">
            <a:spLocks noChangeArrowheads="1"/>
          </p:cNvSpPr>
          <p:nvPr/>
        </p:nvSpPr>
        <p:spPr bwMode="auto">
          <a:xfrm>
            <a:off x="5380038" y="183515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75794" name="Line 7"/>
          <p:cNvSpPr>
            <a:spLocks noChangeShapeType="1"/>
          </p:cNvSpPr>
          <p:nvPr/>
        </p:nvSpPr>
        <p:spPr bwMode="auto">
          <a:xfrm>
            <a:off x="66436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95" name="AutoShape 8"/>
          <p:cNvSpPr>
            <a:spLocks noChangeArrowheads="1"/>
          </p:cNvSpPr>
          <p:nvPr/>
        </p:nvSpPr>
        <p:spPr bwMode="auto">
          <a:xfrm>
            <a:off x="5434013" y="161766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796" name="Freeform 9"/>
          <p:cNvSpPr>
            <a:spLocks/>
          </p:cNvSpPr>
          <p:nvPr/>
        </p:nvSpPr>
        <p:spPr bwMode="auto">
          <a:xfrm>
            <a:off x="7837488" y="162083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97" name="Freeform 10"/>
          <p:cNvSpPr>
            <a:spLocks/>
          </p:cNvSpPr>
          <p:nvPr/>
        </p:nvSpPr>
        <p:spPr bwMode="auto">
          <a:xfrm>
            <a:off x="5835650" y="166528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98" name="Freeform 11"/>
          <p:cNvSpPr>
            <a:spLocks/>
          </p:cNvSpPr>
          <p:nvPr/>
        </p:nvSpPr>
        <p:spPr bwMode="auto">
          <a:xfrm>
            <a:off x="6308725" y="166528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99" name="Line 17"/>
          <p:cNvSpPr>
            <a:spLocks noChangeShapeType="1"/>
          </p:cNvSpPr>
          <p:nvPr/>
        </p:nvSpPr>
        <p:spPr bwMode="auto">
          <a:xfrm>
            <a:off x="72437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00" name="Line 18"/>
          <p:cNvSpPr>
            <a:spLocks noChangeShapeType="1"/>
          </p:cNvSpPr>
          <p:nvPr/>
        </p:nvSpPr>
        <p:spPr bwMode="auto">
          <a:xfrm>
            <a:off x="60436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01" name="Line 21"/>
          <p:cNvSpPr>
            <a:spLocks noChangeShapeType="1"/>
          </p:cNvSpPr>
          <p:nvPr/>
        </p:nvSpPr>
        <p:spPr bwMode="auto">
          <a:xfrm>
            <a:off x="5753100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02" name="Line 22"/>
          <p:cNvSpPr>
            <a:spLocks noChangeShapeType="1"/>
          </p:cNvSpPr>
          <p:nvPr/>
        </p:nvSpPr>
        <p:spPr bwMode="auto">
          <a:xfrm>
            <a:off x="546258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03" name="Line 23"/>
          <p:cNvSpPr>
            <a:spLocks noChangeShapeType="1"/>
          </p:cNvSpPr>
          <p:nvPr/>
        </p:nvSpPr>
        <p:spPr bwMode="auto">
          <a:xfrm>
            <a:off x="6324600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04" name="Line 24"/>
          <p:cNvSpPr>
            <a:spLocks noChangeShapeType="1"/>
          </p:cNvSpPr>
          <p:nvPr/>
        </p:nvSpPr>
        <p:spPr bwMode="auto">
          <a:xfrm>
            <a:off x="69484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05" name="Line 25"/>
          <p:cNvSpPr>
            <a:spLocks noChangeShapeType="1"/>
          </p:cNvSpPr>
          <p:nvPr/>
        </p:nvSpPr>
        <p:spPr bwMode="auto">
          <a:xfrm>
            <a:off x="7539038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06" name="Text Box 26"/>
          <p:cNvSpPr txBox="1">
            <a:spLocks noChangeArrowheads="1"/>
          </p:cNvSpPr>
          <p:nvPr/>
        </p:nvSpPr>
        <p:spPr bwMode="auto">
          <a:xfrm>
            <a:off x="6261100" y="20447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75807" name="Text Box 27"/>
          <p:cNvSpPr txBox="1">
            <a:spLocks noChangeArrowheads="1"/>
          </p:cNvSpPr>
          <p:nvPr/>
        </p:nvSpPr>
        <p:spPr bwMode="auto">
          <a:xfrm>
            <a:off x="6580188" y="18303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75808" name="Text Box 28"/>
          <p:cNvSpPr txBox="1">
            <a:spLocks noChangeArrowheads="1"/>
          </p:cNvSpPr>
          <p:nvPr/>
        </p:nvSpPr>
        <p:spPr bwMode="auto">
          <a:xfrm>
            <a:off x="7456488" y="2049463"/>
            <a:ext cx="298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75809" name="Text Box 29"/>
          <p:cNvSpPr txBox="1">
            <a:spLocks noChangeArrowheads="1"/>
          </p:cNvSpPr>
          <p:nvPr/>
        </p:nvSpPr>
        <p:spPr bwMode="auto">
          <a:xfrm>
            <a:off x="6561138" y="2049463"/>
            <a:ext cx="298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75810" name="Text Box 30"/>
          <p:cNvSpPr txBox="1">
            <a:spLocks noChangeArrowheads="1"/>
          </p:cNvSpPr>
          <p:nvPr/>
        </p:nvSpPr>
        <p:spPr bwMode="auto">
          <a:xfrm>
            <a:off x="5389563" y="2035175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5811" name="Text Box 57"/>
          <p:cNvSpPr txBox="1">
            <a:spLocks noChangeArrowheads="1"/>
          </p:cNvSpPr>
          <p:nvPr/>
        </p:nvSpPr>
        <p:spPr bwMode="auto">
          <a:xfrm>
            <a:off x="6256338" y="18303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75812" name="Line 61"/>
          <p:cNvSpPr>
            <a:spLocks noChangeShapeType="1"/>
          </p:cNvSpPr>
          <p:nvPr/>
        </p:nvSpPr>
        <p:spPr bwMode="auto">
          <a:xfrm flipH="1">
            <a:off x="4702175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13" name="Line 62"/>
          <p:cNvSpPr>
            <a:spLocks noChangeShapeType="1"/>
          </p:cNvSpPr>
          <p:nvPr/>
        </p:nvSpPr>
        <p:spPr bwMode="auto">
          <a:xfrm flipH="1">
            <a:off x="5087938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14" name="Line 63"/>
          <p:cNvSpPr>
            <a:spLocks noChangeShapeType="1"/>
          </p:cNvSpPr>
          <p:nvPr/>
        </p:nvSpPr>
        <p:spPr bwMode="auto">
          <a:xfrm flipH="1">
            <a:off x="5807075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15" name="Text Box 64"/>
          <p:cNvSpPr txBox="1">
            <a:spLocks noChangeArrowheads="1"/>
          </p:cNvSpPr>
          <p:nvPr/>
        </p:nvSpPr>
        <p:spPr bwMode="auto">
          <a:xfrm>
            <a:off x="7527925" y="258921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75816" name="Line 69"/>
          <p:cNvSpPr>
            <a:spLocks noChangeShapeType="1"/>
          </p:cNvSpPr>
          <p:nvPr/>
        </p:nvSpPr>
        <p:spPr bwMode="auto">
          <a:xfrm>
            <a:off x="6815138" y="221456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17" name="Line 70"/>
          <p:cNvSpPr>
            <a:spLocks noChangeShapeType="1"/>
          </p:cNvSpPr>
          <p:nvPr/>
        </p:nvSpPr>
        <p:spPr bwMode="auto">
          <a:xfrm>
            <a:off x="6805613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18" name="Line 71"/>
          <p:cNvSpPr>
            <a:spLocks noChangeShapeType="1"/>
          </p:cNvSpPr>
          <p:nvPr/>
        </p:nvSpPr>
        <p:spPr bwMode="auto">
          <a:xfrm>
            <a:off x="7661275" y="195738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19" name="Text Box 72"/>
          <p:cNvSpPr txBox="1">
            <a:spLocks noChangeArrowheads="1"/>
          </p:cNvSpPr>
          <p:nvPr/>
        </p:nvSpPr>
        <p:spPr bwMode="auto">
          <a:xfrm>
            <a:off x="4692650" y="3132138"/>
            <a:ext cx="165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Electrical Engineering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(VLAN ports 1-8)</a:t>
            </a:r>
          </a:p>
        </p:txBody>
      </p:sp>
      <p:sp>
        <p:nvSpPr>
          <p:cNvPr id="75820" name="Text Box 73"/>
          <p:cNvSpPr txBox="1">
            <a:spLocks noChangeArrowheads="1"/>
          </p:cNvSpPr>
          <p:nvPr/>
        </p:nvSpPr>
        <p:spPr bwMode="auto">
          <a:xfrm>
            <a:off x="6854825" y="3119438"/>
            <a:ext cx="1433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Computer Science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(VLAN ports 9-15)</a:t>
            </a:r>
          </a:p>
        </p:txBody>
      </p:sp>
      <p:sp>
        <p:nvSpPr>
          <p:cNvPr id="75821" name="Text Box 74"/>
          <p:cNvSpPr txBox="1">
            <a:spLocks noChangeArrowheads="1"/>
          </p:cNvSpPr>
          <p:nvPr/>
        </p:nvSpPr>
        <p:spPr bwMode="auto">
          <a:xfrm>
            <a:off x="7451725" y="1825625"/>
            <a:ext cx="2984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75822" name="Oval 81"/>
          <p:cNvSpPr>
            <a:spLocks noChangeArrowheads="1"/>
          </p:cNvSpPr>
          <p:nvPr/>
        </p:nvSpPr>
        <p:spPr bwMode="auto">
          <a:xfrm>
            <a:off x="5578475" y="2190750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823" name="Oval 82"/>
          <p:cNvSpPr>
            <a:spLocks noChangeArrowheads="1"/>
          </p:cNvSpPr>
          <p:nvPr/>
        </p:nvSpPr>
        <p:spPr bwMode="auto">
          <a:xfrm>
            <a:off x="5870575" y="2187575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824" name="Oval 83"/>
          <p:cNvSpPr>
            <a:spLocks noChangeArrowheads="1"/>
          </p:cNvSpPr>
          <p:nvPr/>
        </p:nvSpPr>
        <p:spPr bwMode="auto">
          <a:xfrm>
            <a:off x="6457950" y="2192338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825" name="Oval 84"/>
          <p:cNvSpPr>
            <a:spLocks noChangeArrowheads="1"/>
          </p:cNvSpPr>
          <p:nvPr/>
        </p:nvSpPr>
        <p:spPr bwMode="auto">
          <a:xfrm>
            <a:off x="6789738" y="2189163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826" name="Oval 85"/>
          <p:cNvSpPr>
            <a:spLocks noChangeArrowheads="1"/>
          </p:cNvSpPr>
          <p:nvPr/>
        </p:nvSpPr>
        <p:spPr bwMode="auto">
          <a:xfrm>
            <a:off x="6777038" y="1974850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827" name="Oval 86"/>
          <p:cNvSpPr>
            <a:spLocks noChangeArrowheads="1"/>
          </p:cNvSpPr>
          <p:nvPr/>
        </p:nvSpPr>
        <p:spPr bwMode="auto">
          <a:xfrm>
            <a:off x="7651750" y="1971675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5828" name="Text Box 45"/>
          <p:cNvSpPr txBox="1">
            <a:spLocks noChangeArrowheads="1"/>
          </p:cNvSpPr>
          <p:nvPr/>
        </p:nvSpPr>
        <p:spPr bwMode="auto">
          <a:xfrm>
            <a:off x="5241925" y="255587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165600" y="2397125"/>
            <a:ext cx="609600" cy="558800"/>
            <a:chOff x="-44" y="1473"/>
            <a:chExt cx="981" cy="1105"/>
          </a:xfrm>
        </p:grpSpPr>
        <p:pic>
          <p:nvPicPr>
            <p:cNvPr id="7591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92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694238" y="2489200"/>
            <a:ext cx="609600" cy="558800"/>
            <a:chOff x="-44" y="1473"/>
            <a:chExt cx="981" cy="1105"/>
          </a:xfrm>
        </p:grpSpPr>
        <p:pic>
          <p:nvPicPr>
            <p:cNvPr id="7591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91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414963" y="2509838"/>
            <a:ext cx="609600" cy="558800"/>
            <a:chOff x="-44" y="1473"/>
            <a:chExt cx="981" cy="1105"/>
          </a:xfrm>
        </p:grpSpPr>
        <p:pic>
          <p:nvPicPr>
            <p:cNvPr id="7591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91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430963" y="2530475"/>
            <a:ext cx="609600" cy="558800"/>
            <a:chOff x="-44" y="1473"/>
            <a:chExt cx="981" cy="1105"/>
          </a:xfrm>
        </p:grpSpPr>
        <p:pic>
          <p:nvPicPr>
            <p:cNvPr id="7591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91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6938963" y="2540000"/>
            <a:ext cx="609600" cy="558800"/>
            <a:chOff x="-44" y="1473"/>
            <a:chExt cx="981" cy="1105"/>
          </a:xfrm>
        </p:grpSpPr>
        <p:pic>
          <p:nvPicPr>
            <p:cNvPr id="7591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91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7802563" y="2357438"/>
            <a:ext cx="609600" cy="558800"/>
            <a:chOff x="-44" y="1473"/>
            <a:chExt cx="981" cy="1105"/>
          </a:xfrm>
        </p:grpSpPr>
        <p:pic>
          <p:nvPicPr>
            <p:cNvPr id="7590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91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1"/>
          <p:cNvGrpSpPr>
            <a:grpSpLocks/>
          </p:cNvGrpSpPr>
          <p:nvPr/>
        </p:nvGrpSpPr>
        <p:grpSpPr bwMode="auto">
          <a:xfrm>
            <a:off x="3902075" y="3695700"/>
            <a:ext cx="5334000" cy="2593975"/>
            <a:chOff x="3902075" y="3695700"/>
            <a:chExt cx="5334289" cy="2593975"/>
          </a:xfrm>
        </p:grpSpPr>
        <p:sp>
          <p:nvSpPr>
            <p:cNvPr id="182332" name="Cloud"/>
            <p:cNvSpPr>
              <a:spLocks noChangeAspect="1" noEditPoints="1" noChangeArrowheads="1"/>
            </p:cNvSpPr>
            <p:nvPr/>
          </p:nvSpPr>
          <p:spPr bwMode="auto">
            <a:xfrm>
              <a:off x="4560924" y="4090988"/>
              <a:ext cx="4516682" cy="12144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38" name="Rectangle 263"/>
            <p:cNvSpPr>
              <a:spLocks noChangeArrowheads="1"/>
            </p:cNvSpPr>
            <p:nvPr/>
          </p:nvSpPr>
          <p:spPr bwMode="auto">
            <a:xfrm>
              <a:off x="5135630" y="4583113"/>
              <a:ext cx="269890" cy="204787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839" name="Rectangle 262"/>
            <p:cNvSpPr>
              <a:spLocks noChangeArrowheads="1"/>
            </p:cNvSpPr>
            <p:nvPr/>
          </p:nvSpPr>
          <p:spPr bwMode="auto">
            <a:xfrm>
              <a:off x="8064726" y="4811713"/>
              <a:ext cx="279415" cy="23812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840" name="Line 61"/>
            <p:cNvSpPr>
              <a:spLocks noChangeShapeType="1"/>
            </p:cNvSpPr>
            <p:nvPr/>
          </p:nvSpPr>
          <p:spPr bwMode="auto">
            <a:xfrm flipH="1">
              <a:off x="4364038" y="4911725"/>
              <a:ext cx="90170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41" name="Line 62"/>
            <p:cNvSpPr>
              <a:spLocks noChangeShapeType="1"/>
            </p:cNvSpPr>
            <p:nvPr/>
          </p:nvSpPr>
          <p:spPr bwMode="auto">
            <a:xfrm flipH="1">
              <a:off x="4749800" y="4911725"/>
              <a:ext cx="8064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42" name="Line 63"/>
            <p:cNvSpPr>
              <a:spLocks noChangeShapeType="1"/>
            </p:cNvSpPr>
            <p:nvPr/>
          </p:nvSpPr>
          <p:spPr bwMode="auto">
            <a:xfrm flipH="1">
              <a:off x="5468938" y="4921250"/>
              <a:ext cx="6842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43" name="Text Box 72"/>
            <p:cNvSpPr txBox="1">
              <a:spLocks noChangeArrowheads="1"/>
            </p:cNvSpPr>
            <p:nvPr/>
          </p:nvSpPr>
          <p:spPr bwMode="auto">
            <a:xfrm>
              <a:off x="4354513" y="5832475"/>
              <a:ext cx="165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i="0">
                  <a:solidFill>
                    <a:srgbClr val="000000"/>
                  </a:solidFill>
                  <a:latin typeface="Arial" pitchFamily="34" charset="0"/>
                </a:rPr>
                <a:t>Electrical Engineering</a:t>
              </a:r>
            </a:p>
            <a:p>
              <a:pPr algn="ctr" eaLnBrk="1" hangingPunct="1"/>
              <a:r>
                <a:rPr lang="en-US" sz="1200" i="0">
                  <a:solidFill>
                    <a:srgbClr val="000000"/>
                  </a:solidFill>
                  <a:latin typeface="Arial" pitchFamily="34" charset="0"/>
                </a:rPr>
                <a:t>(VLAN ports 1-8)</a:t>
              </a:r>
            </a:p>
          </p:txBody>
        </p:sp>
        <p:sp>
          <p:nvSpPr>
            <p:cNvPr id="75844" name="Text Box 45"/>
            <p:cNvSpPr txBox="1">
              <a:spLocks noChangeArrowheads="1"/>
            </p:cNvSpPr>
            <p:nvPr/>
          </p:nvSpPr>
          <p:spPr bwMode="auto">
            <a:xfrm>
              <a:off x="4903788" y="5256213"/>
              <a:ext cx="4127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i="0">
                  <a:solidFill>
                    <a:srgbClr val="000000"/>
                  </a:solidFill>
                  <a:latin typeface="Arial" pitchFamily="34" charset="0"/>
                </a:rPr>
                <a:t>…</a:t>
              </a:r>
            </a:p>
          </p:txBody>
        </p:sp>
        <p:grpSp>
          <p:nvGrpSpPr>
            <p:cNvPr id="9" name="Group 186"/>
            <p:cNvGrpSpPr>
              <a:grpSpLocks/>
            </p:cNvGrpSpPr>
            <p:nvPr/>
          </p:nvGrpSpPr>
          <p:grpSpPr bwMode="auto">
            <a:xfrm>
              <a:off x="5041900" y="4316413"/>
              <a:ext cx="1684338" cy="738187"/>
              <a:chOff x="3479" y="2610"/>
              <a:chExt cx="1061" cy="465"/>
            </a:xfrm>
          </p:grpSpPr>
          <p:sp>
            <p:nvSpPr>
              <p:cNvPr id="75890" name="Rectangle 80"/>
              <p:cNvSpPr>
                <a:spLocks noChangeArrowheads="1"/>
              </p:cNvSpPr>
              <p:nvPr/>
            </p:nvSpPr>
            <p:spPr bwMode="auto">
              <a:xfrm>
                <a:off x="3531" y="2914"/>
                <a:ext cx="183" cy="153"/>
              </a:xfrm>
              <a:prstGeom prst="rect">
                <a:avLst/>
              </a:prstGeom>
              <a:solidFill>
                <a:srgbClr val="00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5891" name="Rectangle 75"/>
              <p:cNvSpPr>
                <a:spLocks noChangeArrowheads="1"/>
              </p:cNvSpPr>
              <p:nvPr/>
            </p:nvSpPr>
            <p:spPr bwMode="auto">
              <a:xfrm>
                <a:off x="3711" y="2779"/>
                <a:ext cx="567" cy="285"/>
              </a:xfrm>
              <a:prstGeom prst="rect">
                <a:avLst/>
              </a:prstGeom>
              <a:solidFill>
                <a:srgbClr val="00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5892" name="Rectangle 2"/>
              <p:cNvSpPr>
                <a:spLocks noChangeArrowheads="1"/>
              </p:cNvSpPr>
              <p:nvPr/>
            </p:nvSpPr>
            <p:spPr bwMode="auto">
              <a:xfrm>
                <a:off x="3531" y="2774"/>
                <a:ext cx="745" cy="2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5893" name="Line 3"/>
              <p:cNvSpPr>
                <a:spLocks noChangeShapeType="1"/>
              </p:cNvSpPr>
              <p:nvPr/>
            </p:nvSpPr>
            <p:spPr bwMode="auto">
              <a:xfrm>
                <a:off x="3532" y="2910"/>
                <a:ext cx="7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94" name="Text Box 6"/>
              <p:cNvSpPr txBox="1">
                <a:spLocks noChangeArrowheads="1"/>
              </p:cNvSpPr>
              <p:nvPr/>
            </p:nvSpPr>
            <p:spPr bwMode="auto">
              <a:xfrm>
                <a:off x="3479" y="2748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800" i="0">
                    <a:solidFill>
                      <a:srgbClr val="000000"/>
                    </a:solidFill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75895" name="AutoShape 8"/>
              <p:cNvSpPr>
                <a:spLocks noChangeArrowheads="1"/>
              </p:cNvSpPr>
              <p:nvPr/>
            </p:nvSpPr>
            <p:spPr bwMode="auto">
              <a:xfrm>
                <a:off x="3513" y="2611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5896" name="Freeform 10"/>
              <p:cNvSpPr>
                <a:spLocks/>
              </p:cNvSpPr>
              <p:nvPr/>
            </p:nvSpPr>
            <p:spPr bwMode="auto">
              <a:xfrm>
                <a:off x="3628" y="2639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97" name="Line 18"/>
              <p:cNvSpPr>
                <a:spLocks noChangeShapeType="1"/>
              </p:cNvSpPr>
              <p:nvPr/>
            </p:nvSpPr>
            <p:spPr bwMode="auto">
              <a:xfrm>
                <a:off x="3897" y="277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98" name="Line 21"/>
              <p:cNvSpPr>
                <a:spLocks noChangeShapeType="1"/>
              </p:cNvSpPr>
              <p:nvPr/>
            </p:nvSpPr>
            <p:spPr bwMode="auto">
              <a:xfrm>
                <a:off x="3714" y="2775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99" name="Line 22"/>
              <p:cNvSpPr>
                <a:spLocks noChangeShapeType="1"/>
              </p:cNvSpPr>
              <p:nvPr/>
            </p:nvSpPr>
            <p:spPr bwMode="auto">
              <a:xfrm>
                <a:off x="3531" y="2783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900" name="Line 23"/>
              <p:cNvSpPr>
                <a:spLocks noChangeShapeType="1"/>
              </p:cNvSpPr>
              <p:nvPr/>
            </p:nvSpPr>
            <p:spPr bwMode="auto">
              <a:xfrm>
                <a:off x="4074" y="278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901" name="Text Box 26"/>
              <p:cNvSpPr txBox="1">
                <a:spLocks noChangeArrowheads="1"/>
              </p:cNvSpPr>
              <p:nvPr/>
            </p:nvSpPr>
            <p:spPr bwMode="auto">
              <a:xfrm>
                <a:off x="4034" y="2880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800" i="0">
                    <a:solidFill>
                      <a:srgbClr val="000000"/>
                    </a:solidFill>
                    <a:latin typeface="Arial" pitchFamily="34" charset="0"/>
                  </a:rPr>
                  <a:t>8</a:t>
                </a:r>
              </a:p>
            </p:txBody>
          </p:sp>
          <p:sp>
            <p:nvSpPr>
              <p:cNvPr id="75902" name="Text Box 30"/>
              <p:cNvSpPr txBox="1">
                <a:spLocks noChangeArrowheads="1"/>
              </p:cNvSpPr>
              <p:nvPr/>
            </p:nvSpPr>
            <p:spPr bwMode="auto">
              <a:xfrm>
                <a:off x="3485" y="2874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800" i="0">
                    <a:solidFill>
                      <a:srgbClr val="000000"/>
                    </a:solidFill>
                    <a:latin typeface="Arial" pitchFamily="34" charset="0"/>
                  </a:rPr>
                  <a:t>2</a:t>
                </a:r>
              </a:p>
            </p:txBody>
          </p:sp>
          <p:sp>
            <p:nvSpPr>
              <p:cNvPr id="75903" name="Text Box 57"/>
              <p:cNvSpPr txBox="1">
                <a:spLocks noChangeArrowheads="1"/>
              </p:cNvSpPr>
              <p:nvPr/>
            </p:nvSpPr>
            <p:spPr bwMode="auto">
              <a:xfrm>
                <a:off x="4031" y="2745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800" i="0">
                    <a:solidFill>
                      <a:srgbClr val="000000"/>
                    </a:solidFill>
                    <a:latin typeface="Arial" pitchFamily="34" charset="0"/>
                  </a:rPr>
                  <a:t>7</a:t>
                </a:r>
              </a:p>
            </p:txBody>
          </p:sp>
          <p:sp>
            <p:nvSpPr>
              <p:cNvPr id="75904" name="Oval 81"/>
              <p:cNvSpPr>
                <a:spLocks noChangeArrowheads="1"/>
              </p:cNvSpPr>
              <p:nvPr/>
            </p:nvSpPr>
            <p:spPr bwMode="auto">
              <a:xfrm>
                <a:off x="3604" y="297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5905" name="Oval 82"/>
              <p:cNvSpPr>
                <a:spLocks noChangeArrowheads="1"/>
              </p:cNvSpPr>
              <p:nvPr/>
            </p:nvSpPr>
            <p:spPr bwMode="auto">
              <a:xfrm>
                <a:off x="3788" y="2970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5906" name="Oval 83"/>
              <p:cNvSpPr>
                <a:spLocks noChangeArrowheads="1"/>
              </p:cNvSpPr>
              <p:nvPr/>
            </p:nvSpPr>
            <p:spPr bwMode="auto">
              <a:xfrm>
                <a:off x="4158" y="297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5907" name="Freeform 10"/>
              <p:cNvSpPr>
                <a:spLocks/>
              </p:cNvSpPr>
              <p:nvPr/>
            </p:nvSpPr>
            <p:spPr bwMode="auto">
              <a:xfrm flipV="1">
                <a:off x="3754" y="2639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/>
              <a:lstStyle/>
              <a:p>
                <a:endParaRPr lang="en-US"/>
              </a:p>
            </p:txBody>
          </p:sp>
          <p:sp>
            <p:nvSpPr>
              <p:cNvPr id="75908" name="Freeform 185"/>
              <p:cNvSpPr>
                <a:spLocks/>
              </p:cNvSpPr>
              <p:nvPr/>
            </p:nvSpPr>
            <p:spPr bwMode="auto">
              <a:xfrm>
                <a:off x="4274" y="2610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  <a:gd name="T9" fmla="*/ 0 w 264"/>
                  <a:gd name="T10" fmla="*/ 0 h 456"/>
                  <a:gd name="T11" fmla="*/ 264 w 264"/>
                  <a:gd name="T12" fmla="*/ 456 h 4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210"/>
            <p:cNvGrpSpPr>
              <a:grpSpLocks/>
            </p:cNvGrpSpPr>
            <p:nvPr/>
          </p:nvGrpSpPr>
          <p:grpSpPr bwMode="auto">
            <a:xfrm>
              <a:off x="7080250" y="4318000"/>
              <a:ext cx="1698625" cy="742950"/>
              <a:chOff x="1003" y="3585"/>
              <a:chExt cx="1070" cy="468"/>
            </a:xfrm>
          </p:grpSpPr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1003" y="3723"/>
                <a:ext cx="796" cy="330"/>
                <a:chOff x="2444" y="3759"/>
                <a:chExt cx="796" cy="330"/>
              </a:xfrm>
            </p:grpSpPr>
            <p:sp>
              <p:nvSpPr>
                <p:cNvPr id="75878" name="Rectangle 77"/>
                <p:cNvSpPr>
                  <a:spLocks noChangeArrowheads="1"/>
                </p:cNvSpPr>
                <p:nvPr/>
              </p:nvSpPr>
              <p:spPr bwMode="auto">
                <a:xfrm>
                  <a:off x="3057" y="3793"/>
                  <a:ext cx="183" cy="13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i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75879" name="Rectangle 76"/>
                <p:cNvSpPr>
                  <a:spLocks noChangeArrowheads="1"/>
                </p:cNvSpPr>
                <p:nvPr/>
              </p:nvSpPr>
              <p:spPr bwMode="auto">
                <a:xfrm>
                  <a:off x="2496" y="3796"/>
                  <a:ext cx="561" cy="28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i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75880" name="Line 17"/>
                <p:cNvSpPr>
                  <a:spLocks noChangeShapeType="1"/>
                </p:cNvSpPr>
                <p:nvPr/>
              </p:nvSpPr>
              <p:spPr bwMode="auto">
                <a:xfrm>
                  <a:off x="2874" y="379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81" name="Line 24"/>
                <p:cNvSpPr>
                  <a:spLocks noChangeShapeType="1"/>
                </p:cNvSpPr>
                <p:nvPr/>
              </p:nvSpPr>
              <p:spPr bwMode="auto">
                <a:xfrm>
                  <a:off x="2688" y="3794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82" name="Line 25"/>
                <p:cNvSpPr>
                  <a:spLocks noChangeShapeType="1"/>
                </p:cNvSpPr>
                <p:nvPr/>
              </p:nvSpPr>
              <p:spPr bwMode="auto">
                <a:xfrm>
                  <a:off x="3060" y="3791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8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6" y="3762"/>
                  <a:ext cx="152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800" i="0">
                      <a:solidFill>
                        <a:srgbClr val="000000"/>
                      </a:solidFill>
                      <a:latin typeface="Arial" pitchFamily="34" charset="0"/>
                    </a:rPr>
                    <a:t>9</a:t>
                  </a:r>
                </a:p>
              </p:txBody>
            </p:sp>
            <p:sp>
              <p:nvSpPr>
                <p:cNvPr id="7588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08" y="3900"/>
                  <a:ext cx="188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800" i="0">
                      <a:solidFill>
                        <a:srgbClr val="000000"/>
                      </a:solidFill>
                      <a:latin typeface="Arial" pitchFamily="34" charset="0"/>
                    </a:rPr>
                    <a:t>16</a:t>
                  </a:r>
                </a:p>
              </p:txBody>
            </p:sp>
            <p:sp>
              <p:nvSpPr>
                <p:cNvPr id="7588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44" y="3900"/>
                  <a:ext cx="188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800" i="0">
                      <a:solidFill>
                        <a:srgbClr val="000000"/>
                      </a:solidFill>
                      <a:latin typeface="Arial" pitchFamily="34" charset="0"/>
                    </a:rPr>
                    <a:t>10</a:t>
                  </a:r>
                </a:p>
              </p:txBody>
            </p:sp>
            <p:sp>
              <p:nvSpPr>
                <p:cNvPr id="75886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005" y="3759"/>
                  <a:ext cx="188" cy="1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800" i="0">
                      <a:solidFill>
                        <a:srgbClr val="000000"/>
                      </a:solidFill>
                      <a:latin typeface="Arial" pitchFamily="34" charset="0"/>
                    </a:rPr>
                    <a:t>15</a:t>
                  </a:r>
                </a:p>
              </p:txBody>
            </p:sp>
            <p:sp>
              <p:nvSpPr>
                <p:cNvPr id="75887" name="Oval 84"/>
                <p:cNvSpPr>
                  <a:spLocks noChangeArrowheads="1"/>
                </p:cNvSpPr>
                <p:nvPr/>
              </p:nvSpPr>
              <p:spPr bwMode="auto">
                <a:xfrm>
                  <a:off x="2588" y="3988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i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75888" name="Oval 85"/>
                <p:cNvSpPr>
                  <a:spLocks noChangeArrowheads="1"/>
                </p:cNvSpPr>
                <p:nvPr/>
              </p:nvSpPr>
              <p:spPr bwMode="auto">
                <a:xfrm>
                  <a:off x="2580" y="3853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i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75889" name="Oval 86"/>
                <p:cNvSpPr>
                  <a:spLocks noChangeArrowheads="1"/>
                </p:cNvSpPr>
                <p:nvPr/>
              </p:nvSpPr>
              <p:spPr bwMode="auto">
                <a:xfrm>
                  <a:off x="3131" y="3851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i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</p:grpSp>
          <p:sp>
            <p:nvSpPr>
              <p:cNvPr id="75872" name="AutoShape 8"/>
              <p:cNvSpPr>
                <a:spLocks noChangeArrowheads="1"/>
              </p:cNvSpPr>
              <p:nvPr/>
            </p:nvSpPr>
            <p:spPr bwMode="auto">
              <a:xfrm>
                <a:off x="1046" y="3586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5873" name="Freeform 10"/>
              <p:cNvSpPr>
                <a:spLocks/>
              </p:cNvSpPr>
              <p:nvPr/>
            </p:nvSpPr>
            <p:spPr bwMode="auto">
              <a:xfrm>
                <a:off x="1161" y="3614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74" name="Freeform 10"/>
              <p:cNvSpPr>
                <a:spLocks/>
              </p:cNvSpPr>
              <p:nvPr/>
            </p:nvSpPr>
            <p:spPr bwMode="auto">
              <a:xfrm flipV="1">
                <a:off x="1287" y="3614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/>
              <a:lstStyle/>
              <a:p>
                <a:endParaRPr lang="en-US"/>
              </a:p>
            </p:txBody>
          </p:sp>
          <p:sp>
            <p:nvSpPr>
              <p:cNvPr id="75875" name="Freeform 206"/>
              <p:cNvSpPr>
                <a:spLocks/>
              </p:cNvSpPr>
              <p:nvPr/>
            </p:nvSpPr>
            <p:spPr bwMode="auto">
              <a:xfrm>
                <a:off x="1807" y="3585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  <a:gd name="T9" fmla="*/ 0 w 264"/>
                  <a:gd name="T10" fmla="*/ 0 h 456"/>
                  <a:gd name="T11" fmla="*/ 264 w 264"/>
                  <a:gd name="T12" fmla="*/ 456 h 4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76" name="Freeform 208"/>
              <p:cNvSpPr>
                <a:spLocks/>
              </p:cNvSpPr>
              <p:nvPr/>
            </p:nvSpPr>
            <p:spPr bwMode="auto">
              <a:xfrm>
                <a:off x="1044" y="3747"/>
                <a:ext cx="762" cy="303"/>
              </a:xfrm>
              <a:custGeom>
                <a:avLst/>
                <a:gdLst>
                  <a:gd name="T0" fmla="*/ 0 w 762"/>
                  <a:gd name="T1" fmla="*/ 3 h 303"/>
                  <a:gd name="T2" fmla="*/ 0 w 762"/>
                  <a:gd name="T3" fmla="*/ 303 h 303"/>
                  <a:gd name="T4" fmla="*/ 762 w 762"/>
                  <a:gd name="T5" fmla="*/ 303 h 303"/>
                  <a:gd name="T6" fmla="*/ 762 w 762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2"/>
                  <a:gd name="T13" fmla="*/ 0 h 303"/>
                  <a:gd name="T14" fmla="*/ 762 w 762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2" h="303">
                    <a:moveTo>
                      <a:pt x="0" y="3"/>
                    </a:moveTo>
                    <a:lnTo>
                      <a:pt x="0" y="303"/>
                    </a:lnTo>
                    <a:lnTo>
                      <a:pt x="762" y="303"/>
                    </a:lnTo>
                    <a:lnTo>
                      <a:pt x="76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77" name="Line 209"/>
              <p:cNvSpPr>
                <a:spLocks noChangeShapeType="1"/>
              </p:cNvSpPr>
              <p:nvPr/>
            </p:nvSpPr>
            <p:spPr bwMode="auto">
              <a:xfrm flipV="1">
                <a:off x="1044" y="3888"/>
                <a:ext cx="76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5847" name="Text Box 64"/>
            <p:cNvSpPr txBox="1">
              <a:spLocks noChangeArrowheads="1"/>
            </p:cNvSpPr>
            <p:nvPr/>
          </p:nvSpPr>
          <p:spPr bwMode="auto">
            <a:xfrm>
              <a:off x="8037513" y="5297488"/>
              <a:ext cx="4127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i="0">
                  <a:solidFill>
                    <a:srgbClr val="000000"/>
                  </a:solidFill>
                  <a:latin typeface="Arial" pitchFamily="34" charset="0"/>
                </a:rPr>
                <a:t>…</a:t>
              </a:r>
            </a:p>
          </p:txBody>
        </p:sp>
        <p:sp>
          <p:nvSpPr>
            <p:cNvPr id="75848" name="Line 69"/>
            <p:cNvSpPr>
              <a:spLocks noChangeShapeType="1"/>
            </p:cNvSpPr>
            <p:nvPr/>
          </p:nvSpPr>
          <p:spPr bwMode="auto">
            <a:xfrm>
              <a:off x="7324725" y="4922838"/>
              <a:ext cx="10160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49" name="Line 70"/>
            <p:cNvSpPr>
              <a:spLocks noChangeShapeType="1"/>
            </p:cNvSpPr>
            <p:nvPr/>
          </p:nvSpPr>
          <p:spPr bwMode="auto">
            <a:xfrm>
              <a:off x="7315200" y="4721225"/>
              <a:ext cx="479425" cy="60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50" name="Line 71"/>
            <p:cNvSpPr>
              <a:spLocks noChangeShapeType="1"/>
            </p:cNvSpPr>
            <p:nvPr/>
          </p:nvSpPr>
          <p:spPr bwMode="auto">
            <a:xfrm>
              <a:off x="8170863" y="4665663"/>
              <a:ext cx="514350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51" name="Text Box 73"/>
            <p:cNvSpPr txBox="1">
              <a:spLocks noChangeArrowheads="1"/>
            </p:cNvSpPr>
            <p:nvPr/>
          </p:nvSpPr>
          <p:spPr bwMode="auto">
            <a:xfrm>
              <a:off x="7364413" y="5827713"/>
              <a:ext cx="14335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i="0">
                  <a:solidFill>
                    <a:srgbClr val="000000"/>
                  </a:solidFill>
                  <a:latin typeface="Arial" pitchFamily="34" charset="0"/>
                </a:rPr>
                <a:t>Computer Science</a:t>
              </a:r>
            </a:p>
            <a:p>
              <a:pPr algn="ctr" eaLnBrk="1" hangingPunct="1"/>
              <a:r>
                <a:rPr lang="en-US" sz="1200" i="0">
                  <a:solidFill>
                    <a:srgbClr val="000000"/>
                  </a:solidFill>
                  <a:latin typeface="Arial" pitchFamily="34" charset="0"/>
                </a:rPr>
                <a:t>(VLAN ports 9-16)</a:t>
              </a:r>
            </a:p>
          </p:txBody>
        </p:sp>
        <p:sp>
          <p:nvSpPr>
            <p:cNvPr id="75852" name="Rectangle 211"/>
            <p:cNvSpPr>
              <a:spLocks noChangeArrowheads="1"/>
            </p:cNvSpPr>
            <p:nvPr/>
          </p:nvSpPr>
          <p:spPr bwMode="auto">
            <a:xfrm>
              <a:off x="4095760" y="3695700"/>
              <a:ext cx="5140604" cy="50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None/>
              </a:pPr>
              <a:r>
                <a:rPr lang="en-US" sz="2400" i="0">
                  <a:solidFill>
                    <a:srgbClr val="000000"/>
                  </a:solidFill>
                  <a:latin typeface="Gill Sans MT" pitchFamily="34" charset="0"/>
                </a:rPr>
                <a:t>… operates as </a:t>
              </a:r>
              <a:r>
                <a:rPr lang="en-US" sz="2400">
                  <a:solidFill>
                    <a:srgbClr val="CC0000"/>
                  </a:solidFill>
                  <a:latin typeface="Gill Sans MT" pitchFamily="34" charset="0"/>
                </a:rPr>
                <a:t>multiple</a:t>
              </a:r>
              <a:r>
                <a:rPr lang="en-US" sz="2400" i="0">
                  <a:solidFill>
                    <a:srgbClr val="CC0000"/>
                  </a:solidFill>
                  <a:latin typeface="Gill Sans MT" pitchFamily="34" charset="0"/>
                </a:rPr>
                <a:t> </a:t>
              </a:r>
              <a:r>
                <a:rPr lang="en-US" sz="2400" i="0">
                  <a:solidFill>
                    <a:srgbClr val="000000"/>
                  </a:solidFill>
                  <a:latin typeface="Gill Sans MT" pitchFamily="34" charset="0"/>
                </a:rPr>
                <a:t>virtual switches</a:t>
              </a:r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</a:pPr>
              <a:endParaRPr lang="en-US" sz="2000" i="0">
                <a:solidFill>
                  <a:srgbClr val="000000"/>
                </a:solidFill>
                <a:latin typeface="Gill Sans MT" pitchFamily="34" charset="0"/>
              </a:endParaRPr>
            </a:p>
          </p:txBody>
        </p: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3902075" y="5110163"/>
              <a:ext cx="609600" cy="558800"/>
              <a:chOff x="-44" y="1473"/>
              <a:chExt cx="981" cy="1105"/>
            </a:xfrm>
          </p:grpSpPr>
          <p:pic>
            <p:nvPicPr>
              <p:cNvPr id="7586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87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44"/>
            <p:cNvGrpSpPr>
              <a:grpSpLocks/>
            </p:cNvGrpSpPr>
            <p:nvPr/>
          </p:nvGrpSpPr>
          <p:grpSpPr bwMode="auto">
            <a:xfrm>
              <a:off x="4429125" y="5202238"/>
              <a:ext cx="609600" cy="558800"/>
              <a:chOff x="-44" y="1473"/>
              <a:chExt cx="981" cy="1105"/>
            </a:xfrm>
          </p:grpSpPr>
          <p:pic>
            <p:nvPicPr>
              <p:cNvPr id="7586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86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" name="Group 44"/>
            <p:cNvGrpSpPr>
              <a:grpSpLocks/>
            </p:cNvGrpSpPr>
            <p:nvPr/>
          </p:nvGrpSpPr>
          <p:grpSpPr bwMode="auto">
            <a:xfrm>
              <a:off x="5151438" y="5222875"/>
              <a:ext cx="609600" cy="558800"/>
              <a:chOff x="-44" y="1473"/>
              <a:chExt cx="981" cy="1105"/>
            </a:xfrm>
          </p:grpSpPr>
          <p:pic>
            <p:nvPicPr>
              <p:cNvPr id="7586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86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6969125" y="5253038"/>
              <a:ext cx="609600" cy="558800"/>
              <a:chOff x="-44" y="1473"/>
              <a:chExt cx="981" cy="1105"/>
            </a:xfrm>
          </p:grpSpPr>
          <p:pic>
            <p:nvPicPr>
              <p:cNvPr id="7586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86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44"/>
            <p:cNvGrpSpPr>
              <a:grpSpLocks/>
            </p:cNvGrpSpPr>
            <p:nvPr/>
          </p:nvGrpSpPr>
          <p:grpSpPr bwMode="auto">
            <a:xfrm>
              <a:off x="7477125" y="5262563"/>
              <a:ext cx="609600" cy="558800"/>
              <a:chOff x="-44" y="1473"/>
              <a:chExt cx="981" cy="1105"/>
            </a:xfrm>
          </p:grpSpPr>
          <p:pic>
            <p:nvPicPr>
              <p:cNvPr id="7586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86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44"/>
            <p:cNvGrpSpPr>
              <a:grpSpLocks/>
            </p:cNvGrpSpPr>
            <p:nvPr/>
          </p:nvGrpSpPr>
          <p:grpSpPr bwMode="auto">
            <a:xfrm>
              <a:off x="8340725" y="5080000"/>
              <a:ext cx="609600" cy="558800"/>
              <a:chOff x="-44" y="1473"/>
              <a:chExt cx="981" cy="1105"/>
            </a:xfrm>
          </p:grpSpPr>
          <p:pic>
            <p:nvPicPr>
              <p:cNvPr id="7585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86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75836" name="Picture 24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463" y="1033463"/>
            <a:ext cx="16557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0C7695E4-4E31-4D63-96BE-230F480DA9D2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6804" name="Rectangle 115"/>
          <p:cNvSpPr>
            <a:spLocks noChangeArrowheads="1"/>
          </p:cNvSpPr>
          <p:nvPr/>
        </p:nvSpPr>
        <p:spPr bwMode="auto">
          <a:xfrm>
            <a:off x="7731125" y="3063875"/>
            <a:ext cx="279400" cy="228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5657850" y="2847975"/>
            <a:ext cx="273050" cy="1968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Port-based VLAN</a:t>
            </a:r>
          </a:p>
        </p:txBody>
      </p:sp>
      <p:sp>
        <p:nvSpPr>
          <p:cNvPr id="76807" name="Rectangle 80"/>
          <p:cNvSpPr>
            <a:spLocks noChangeArrowheads="1"/>
          </p:cNvSpPr>
          <p:nvPr/>
        </p:nvSpPr>
        <p:spPr bwMode="auto">
          <a:xfrm>
            <a:off x="5649913" y="3057525"/>
            <a:ext cx="290512" cy="2428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6808" name="Rectangle 77"/>
          <p:cNvSpPr>
            <a:spLocks noChangeArrowheads="1"/>
          </p:cNvSpPr>
          <p:nvPr/>
        </p:nvSpPr>
        <p:spPr bwMode="auto">
          <a:xfrm>
            <a:off x="7721600" y="2838450"/>
            <a:ext cx="290513" cy="209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6809" name="Rectangle 76"/>
          <p:cNvSpPr>
            <a:spLocks noChangeArrowheads="1"/>
          </p:cNvSpPr>
          <p:nvPr/>
        </p:nvSpPr>
        <p:spPr bwMode="auto">
          <a:xfrm>
            <a:off x="6831013" y="2843213"/>
            <a:ext cx="890587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6810" name="Rectangle 75"/>
          <p:cNvSpPr>
            <a:spLocks noChangeArrowheads="1"/>
          </p:cNvSpPr>
          <p:nvPr/>
        </p:nvSpPr>
        <p:spPr bwMode="auto">
          <a:xfrm>
            <a:off x="5935663" y="2843213"/>
            <a:ext cx="900112" cy="4524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6811" name="Rectangle 2"/>
          <p:cNvSpPr>
            <a:spLocks noChangeArrowheads="1"/>
          </p:cNvSpPr>
          <p:nvPr/>
        </p:nvSpPr>
        <p:spPr bwMode="auto">
          <a:xfrm>
            <a:off x="5649913" y="283527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6812" name="Line 3"/>
          <p:cNvSpPr>
            <a:spLocks noChangeShapeType="1"/>
          </p:cNvSpPr>
          <p:nvPr/>
        </p:nvSpPr>
        <p:spPr bwMode="auto">
          <a:xfrm>
            <a:off x="5651500" y="305117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3" name="Text Box 6"/>
          <p:cNvSpPr txBox="1">
            <a:spLocks noChangeArrowheads="1"/>
          </p:cNvSpPr>
          <p:nvPr/>
        </p:nvSpPr>
        <p:spPr bwMode="auto">
          <a:xfrm>
            <a:off x="5567363" y="27940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76814" name="Line 7"/>
          <p:cNvSpPr>
            <a:spLocks noChangeShapeType="1"/>
          </p:cNvSpPr>
          <p:nvPr/>
        </p:nvSpPr>
        <p:spPr bwMode="auto">
          <a:xfrm>
            <a:off x="6831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5" name="AutoShape 8"/>
          <p:cNvSpPr>
            <a:spLocks noChangeArrowheads="1"/>
          </p:cNvSpPr>
          <p:nvPr/>
        </p:nvSpPr>
        <p:spPr bwMode="auto">
          <a:xfrm>
            <a:off x="5621338" y="257651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6816" name="Freeform 9"/>
          <p:cNvSpPr>
            <a:spLocks/>
          </p:cNvSpPr>
          <p:nvPr/>
        </p:nvSpPr>
        <p:spPr bwMode="auto">
          <a:xfrm>
            <a:off x="8024813" y="257968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7" name="Freeform 10"/>
          <p:cNvSpPr>
            <a:spLocks/>
          </p:cNvSpPr>
          <p:nvPr/>
        </p:nvSpPr>
        <p:spPr bwMode="auto">
          <a:xfrm>
            <a:off x="6022975" y="262413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8" name="Freeform 11"/>
          <p:cNvSpPr>
            <a:spLocks/>
          </p:cNvSpPr>
          <p:nvPr/>
        </p:nvSpPr>
        <p:spPr bwMode="auto">
          <a:xfrm>
            <a:off x="6496050" y="262413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9" name="Line 17"/>
          <p:cNvSpPr>
            <a:spLocks noChangeShapeType="1"/>
          </p:cNvSpPr>
          <p:nvPr/>
        </p:nvSpPr>
        <p:spPr bwMode="auto">
          <a:xfrm>
            <a:off x="7431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20" name="Line 18"/>
          <p:cNvSpPr>
            <a:spLocks noChangeShapeType="1"/>
          </p:cNvSpPr>
          <p:nvPr/>
        </p:nvSpPr>
        <p:spPr bwMode="auto">
          <a:xfrm>
            <a:off x="6230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21" name="Line 21"/>
          <p:cNvSpPr>
            <a:spLocks noChangeShapeType="1"/>
          </p:cNvSpPr>
          <p:nvPr/>
        </p:nvSpPr>
        <p:spPr bwMode="auto">
          <a:xfrm>
            <a:off x="5940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5649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>
            <a:off x="6511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7135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>
            <a:off x="7726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6448425" y="300355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6767513" y="27892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7643813" y="3008313"/>
            <a:ext cx="298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6748463" y="3008313"/>
            <a:ext cx="298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5576888" y="300355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6831" name="Text Box 57"/>
          <p:cNvSpPr txBox="1">
            <a:spLocks noChangeArrowheads="1"/>
          </p:cNvSpPr>
          <p:nvPr/>
        </p:nvSpPr>
        <p:spPr bwMode="auto">
          <a:xfrm>
            <a:off x="6443663" y="27892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76832" name="Line 61"/>
          <p:cNvSpPr>
            <a:spLocks noChangeShapeType="1"/>
          </p:cNvSpPr>
          <p:nvPr/>
        </p:nvSpPr>
        <p:spPr bwMode="auto">
          <a:xfrm flipH="1">
            <a:off x="4889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33" name="Line 62"/>
          <p:cNvSpPr>
            <a:spLocks noChangeShapeType="1"/>
          </p:cNvSpPr>
          <p:nvPr/>
        </p:nvSpPr>
        <p:spPr bwMode="auto">
          <a:xfrm flipH="1">
            <a:off x="5275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34" name="Line 63"/>
          <p:cNvSpPr>
            <a:spLocks noChangeShapeType="1"/>
          </p:cNvSpPr>
          <p:nvPr/>
        </p:nvSpPr>
        <p:spPr bwMode="auto">
          <a:xfrm flipH="1">
            <a:off x="5994400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35" name="Text Box 64"/>
          <p:cNvSpPr txBox="1">
            <a:spLocks noChangeArrowheads="1"/>
          </p:cNvSpPr>
          <p:nvPr/>
        </p:nvSpPr>
        <p:spPr bwMode="auto">
          <a:xfrm>
            <a:off x="7715250" y="35480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76836" name="Line 69"/>
          <p:cNvSpPr>
            <a:spLocks noChangeShapeType="1"/>
          </p:cNvSpPr>
          <p:nvPr/>
        </p:nvSpPr>
        <p:spPr bwMode="auto">
          <a:xfrm>
            <a:off x="7002463" y="317341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37" name="Line 70"/>
          <p:cNvSpPr>
            <a:spLocks noChangeShapeType="1"/>
          </p:cNvSpPr>
          <p:nvPr/>
        </p:nvSpPr>
        <p:spPr bwMode="auto">
          <a:xfrm>
            <a:off x="6992938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38" name="Line 71"/>
          <p:cNvSpPr>
            <a:spLocks noChangeShapeType="1"/>
          </p:cNvSpPr>
          <p:nvPr/>
        </p:nvSpPr>
        <p:spPr bwMode="auto">
          <a:xfrm>
            <a:off x="7848600" y="291623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39" name="Text Box 72"/>
          <p:cNvSpPr txBox="1">
            <a:spLocks noChangeArrowheads="1"/>
          </p:cNvSpPr>
          <p:nvPr/>
        </p:nvSpPr>
        <p:spPr bwMode="auto">
          <a:xfrm>
            <a:off x="4879975" y="4090988"/>
            <a:ext cx="165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Electrical Engineering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(VLAN ports 1-8)</a:t>
            </a:r>
          </a:p>
        </p:txBody>
      </p:sp>
      <p:sp>
        <p:nvSpPr>
          <p:cNvPr id="76840" name="Text Box 73"/>
          <p:cNvSpPr txBox="1">
            <a:spLocks noChangeArrowheads="1"/>
          </p:cNvSpPr>
          <p:nvPr/>
        </p:nvSpPr>
        <p:spPr bwMode="auto">
          <a:xfrm>
            <a:off x="7042150" y="4078288"/>
            <a:ext cx="1433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Computer Science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(VLAN ports 9-15)</a:t>
            </a:r>
          </a:p>
        </p:txBody>
      </p:sp>
      <p:sp>
        <p:nvSpPr>
          <p:cNvPr id="76841" name="Text Box 74"/>
          <p:cNvSpPr txBox="1">
            <a:spLocks noChangeArrowheads="1"/>
          </p:cNvSpPr>
          <p:nvPr/>
        </p:nvSpPr>
        <p:spPr bwMode="auto">
          <a:xfrm>
            <a:off x="7639050" y="2784475"/>
            <a:ext cx="2984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76842" name="Oval 81"/>
          <p:cNvSpPr>
            <a:spLocks noChangeArrowheads="1"/>
          </p:cNvSpPr>
          <p:nvPr/>
        </p:nvSpPr>
        <p:spPr bwMode="auto">
          <a:xfrm>
            <a:off x="5765800" y="3159125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6843" name="Oval 82"/>
          <p:cNvSpPr>
            <a:spLocks noChangeArrowheads="1"/>
          </p:cNvSpPr>
          <p:nvPr/>
        </p:nvSpPr>
        <p:spPr bwMode="auto">
          <a:xfrm>
            <a:off x="6057900" y="3146425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6844" name="Oval 83"/>
          <p:cNvSpPr>
            <a:spLocks noChangeArrowheads="1"/>
          </p:cNvSpPr>
          <p:nvPr/>
        </p:nvSpPr>
        <p:spPr bwMode="auto">
          <a:xfrm>
            <a:off x="6645275" y="3151188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6845" name="Oval 84"/>
          <p:cNvSpPr>
            <a:spLocks noChangeArrowheads="1"/>
          </p:cNvSpPr>
          <p:nvPr/>
        </p:nvSpPr>
        <p:spPr bwMode="auto">
          <a:xfrm>
            <a:off x="6977063" y="3148013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6846" name="Oval 85"/>
          <p:cNvSpPr>
            <a:spLocks noChangeArrowheads="1"/>
          </p:cNvSpPr>
          <p:nvPr/>
        </p:nvSpPr>
        <p:spPr bwMode="auto">
          <a:xfrm>
            <a:off x="6964363" y="2933700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6847" name="Oval 86"/>
          <p:cNvSpPr>
            <a:spLocks noChangeArrowheads="1"/>
          </p:cNvSpPr>
          <p:nvPr/>
        </p:nvSpPr>
        <p:spPr bwMode="auto">
          <a:xfrm>
            <a:off x="7839075" y="2930525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6848" name="Text Box 45"/>
          <p:cNvSpPr txBox="1">
            <a:spLocks noChangeArrowheads="1"/>
          </p:cNvSpPr>
          <p:nvPr/>
        </p:nvSpPr>
        <p:spPr bwMode="auto">
          <a:xfrm>
            <a:off x="5429250" y="352425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74801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312738" y="1309688"/>
            <a:ext cx="4249737" cy="176371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Char char="v"/>
              <a:defRPr/>
            </a:pPr>
            <a:r>
              <a:rPr lang="en-US" sz="2400" i="1">
                <a:solidFill>
                  <a:srgbClr val="CC0000"/>
                </a:solidFill>
                <a:cs typeface="+mn-cs"/>
              </a:rPr>
              <a:t>traffic isolation:</a:t>
            </a:r>
            <a:r>
              <a:rPr lang="en-US" sz="2400">
                <a:solidFill>
                  <a:srgbClr val="CC0000"/>
                </a:solidFill>
                <a:cs typeface="+mn-cs"/>
              </a:rPr>
              <a:t> </a:t>
            </a:r>
            <a:r>
              <a:rPr lang="en-US" sz="2400">
                <a:cs typeface="+mn-cs"/>
              </a:rPr>
              <a:t>frames to/from ports 1-8 can </a:t>
            </a:r>
            <a:r>
              <a:rPr lang="en-US" sz="2400" i="1">
                <a:cs typeface="+mn-cs"/>
              </a:rPr>
              <a:t>only</a:t>
            </a:r>
            <a:r>
              <a:rPr lang="en-US" sz="2400">
                <a:cs typeface="+mn-cs"/>
              </a:rPr>
              <a:t> reach ports 1-8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1800"/>
              <a:t>can also define VLAN based on MAC addresses of endpoints, rather than switch port</a:t>
            </a: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285750" y="3286125"/>
            <a:ext cx="4060825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>
                <a:solidFill>
                  <a:srgbClr val="CC0000"/>
                </a:solidFill>
                <a:latin typeface="Gill Sans MT" pitchFamily="34" charset="0"/>
              </a:rPr>
              <a:t>dynamic membership</a:t>
            </a:r>
            <a:r>
              <a:rPr lang="en-US" sz="2400">
                <a:solidFill>
                  <a:srgbClr val="FF0000"/>
                </a:solidFill>
                <a:latin typeface="Gill Sans MT" pitchFamily="34" charset="0"/>
              </a:rPr>
              <a:t>:</a:t>
            </a:r>
            <a:r>
              <a:rPr lang="en-US" sz="2400" i="0">
                <a:solidFill>
                  <a:srgbClr val="000000"/>
                </a:solidFill>
                <a:latin typeface="Gill Sans MT" pitchFamily="34" charset="0"/>
              </a:rPr>
              <a:t> ports can be dynamically assigned among VLANs</a:t>
            </a:r>
          </a:p>
        </p:txBody>
      </p: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6656388" y="1162050"/>
            <a:ext cx="78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router</a:t>
            </a:r>
          </a:p>
        </p:txBody>
      </p:sp>
      <p:grpSp>
        <p:nvGrpSpPr>
          <p:cNvPr id="2" name="Group 150"/>
          <p:cNvGrpSpPr>
            <a:grpSpLocks/>
          </p:cNvGrpSpPr>
          <p:nvPr/>
        </p:nvGrpSpPr>
        <p:grpSpPr bwMode="auto">
          <a:xfrm>
            <a:off x="320675" y="1531938"/>
            <a:ext cx="7010400" cy="4608512"/>
            <a:chOff x="202" y="965"/>
            <a:chExt cx="4416" cy="2903"/>
          </a:xfrm>
        </p:grpSpPr>
        <p:sp>
          <p:nvSpPr>
            <p:cNvPr id="76880" name="Rectangle 124"/>
            <p:cNvSpPr>
              <a:spLocks noChangeArrowheads="1"/>
            </p:cNvSpPr>
            <p:nvPr/>
          </p:nvSpPr>
          <p:spPr bwMode="auto">
            <a:xfrm>
              <a:off x="202" y="2852"/>
              <a:ext cx="3148" cy="1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</a:pPr>
              <a:r>
                <a:rPr lang="en-US" sz="2400">
                  <a:solidFill>
                    <a:srgbClr val="CC0000"/>
                  </a:solidFill>
                  <a:latin typeface="Gill Sans MT" pitchFamily="34" charset="0"/>
                </a:rPr>
                <a:t>forwarding between VLANS:</a:t>
              </a:r>
              <a:r>
                <a:rPr lang="en-US" sz="2400" i="0">
                  <a:solidFill>
                    <a:srgbClr val="CC0000"/>
                  </a:solidFill>
                  <a:latin typeface="Gill Sans MT" pitchFamily="34" charset="0"/>
                </a:rPr>
                <a:t> </a:t>
              </a:r>
              <a:r>
                <a:rPr lang="en-US" sz="2400" i="0">
                  <a:solidFill>
                    <a:srgbClr val="000000"/>
                  </a:solidFill>
                  <a:latin typeface="Gill Sans MT" pitchFamily="34" charset="0"/>
                </a:rPr>
                <a:t>done via routing (just as with separate switches)</a:t>
              </a:r>
            </a:p>
            <a:p>
              <a:pPr marL="742950" lvl="1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</a:pPr>
              <a:r>
                <a:rPr lang="en-US" sz="2000" i="0">
                  <a:solidFill>
                    <a:srgbClr val="000000"/>
                  </a:solidFill>
                  <a:latin typeface="Gill Sans MT" pitchFamily="34" charset="0"/>
                </a:rPr>
                <a:t>in practice vendors sell combined switches plus routers</a:t>
              </a:r>
            </a:p>
          </p:txBody>
        </p:sp>
        <p:grpSp>
          <p:nvGrpSpPr>
            <p:cNvPr id="3" name="Group 149"/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4" name="Group 126"/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5" name="Group 127"/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76891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6892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893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894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sz="2400" i="0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76895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6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6901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902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903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" name="Group 137"/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6898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899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900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76890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6883" name="Oval 85"/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6884" name="Oval 85"/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6885" name="Line 145"/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886" name="Line 146"/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887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888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4276725" y="3343275"/>
            <a:ext cx="722313" cy="598488"/>
            <a:chOff x="-44" y="1473"/>
            <a:chExt cx="981" cy="1105"/>
          </a:xfrm>
        </p:grpSpPr>
        <p:pic>
          <p:nvPicPr>
            <p:cNvPr id="7687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7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4724400" y="3495675"/>
            <a:ext cx="720725" cy="598488"/>
            <a:chOff x="-44" y="1473"/>
            <a:chExt cx="981" cy="1105"/>
          </a:xfrm>
        </p:grpSpPr>
        <p:pic>
          <p:nvPicPr>
            <p:cNvPr id="7687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7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5486400" y="3454400"/>
            <a:ext cx="720725" cy="600075"/>
            <a:chOff x="-44" y="1473"/>
            <a:chExt cx="981" cy="1105"/>
          </a:xfrm>
        </p:grpSpPr>
        <p:pic>
          <p:nvPicPr>
            <p:cNvPr id="7687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7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6492875" y="3444875"/>
            <a:ext cx="720725" cy="598488"/>
            <a:chOff x="-44" y="1473"/>
            <a:chExt cx="981" cy="1105"/>
          </a:xfrm>
        </p:grpSpPr>
        <p:pic>
          <p:nvPicPr>
            <p:cNvPr id="7687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7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7061200" y="3454400"/>
            <a:ext cx="720725" cy="600075"/>
            <a:chOff x="-44" y="1473"/>
            <a:chExt cx="981" cy="1105"/>
          </a:xfrm>
        </p:grpSpPr>
        <p:pic>
          <p:nvPicPr>
            <p:cNvPr id="7687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7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44"/>
          <p:cNvGrpSpPr>
            <a:grpSpLocks/>
          </p:cNvGrpSpPr>
          <p:nvPr/>
        </p:nvGrpSpPr>
        <p:grpSpPr bwMode="auto">
          <a:xfrm>
            <a:off x="7915275" y="3302000"/>
            <a:ext cx="720725" cy="600075"/>
            <a:chOff x="-44" y="1473"/>
            <a:chExt cx="981" cy="1105"/>
          </a:xfrm>
        </p:grpSpPr>
        <p:pic>
          <p:nvPicPr>
            <p:cNvPr id="7686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6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2792" name="Picture 8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1625" y="1485900"/>
            <a:ext cx="81756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"/>
          <p:cNvGrpSpPr>
            <a:grpSpLocks/>
          </p:cNvGrpSpPr>
          <p:nvPr/>
        </p:nvGrpSpPr>
        <p:grpSpPr bwMode="auto">
          <a:xfrm>
            <a:off x="4664075" y="2549525"/>
            <a:ext cx="1550988" cy="600075"/>
            <a:chOff x="4907280" y="294640"/>
            <a:chExt cx="1551062" cy="599440"/>
          </a:xfrm>
        </p:grpSpPr>
        <p:sp>
          <p:nvSpPr>
            <p:cNvPr id="76862" name="Rectangle 118"/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863" name="Line 120"/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864" name="Oval 82"/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7686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686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76861" name="Picture 23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0713" y="1036638"/>
            <a:ext cx="4113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Link Layer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F8B6EB3C-EBCD-443B-AC91-1FB08D5F4C4F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7828" name="Rectangle 111"/>
          <p:cNvSpPr>
            <a:spLocks noChangeArrowheads="1"/>
          </p:cNvSpPr>
          <p:nvPr/>
        </p:nvSpPr>
        <p:spPr bwMode="auto">
          <a:xfrm>
            <a:off x="3414713" y="2103438"/>
            <a:ext cx="279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829" name="Rectangle 77"/>
          <p:cNvSpPr>
            <a:spLocks noChangeArrowheads="1"/>
          </p:cNvSpPr>
          <p:nvPr/>
        </p:nvSpPr>
        <p:spPr bwMode="auto">
          <a:xfrm>
            <a:off x="6591300" y="2108200"/>
            <a:ext cx="276225" cy="2333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30" name="Rectangle 77"/>
          <p:cNvSpPr>
            <a:spLocks noChangeArrowheads="1"/>
          </p:cNvSpPr>
          <p:nvPr/>
        </p:nvSpPr>
        <p:spPr bwMode="auto">
          <a:xfrm>
            <a:off x="6881813" y="2108200"/>
            <a:ext cx="276225" cy="2333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31" name="Rectangle 77"/>
          <p:cNvSpPr>
            <a:spLocks noChangeArrowheads="1"/>
          </p:cNvSpPr>
          <p:nvPr/>
        </p:nvSpPr>
        <p:spPr bwMode="auto">
          <a:xfrm>
            <a:off x="6300788" y="2112963"/>
            <a:ext cx="276225" cy="2333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32" name="Rectangle 157"/>
          <p:cNvSpPr>
            <a:spLocks noChangeArrowheads="1"/>
          </p:cNvSpPr>
          <p:nvPr/>
        </p:nvSpPr>
        <p:spPr bwMode="auto">
          <a:xfrm>
            <a:off x="6300788" y="1881188"/>
            <a:ext cx="280987" cy="21431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833" name="Rectangle 156"/>
          <p:cNvSpPr>
            <a:spLocks noChangeArrowheads="1"/>
          </p:cNvSpPr>
          <p:nvPr/>
        </p:nvSpPr>
        <p:spPr bwMode="auto">
          <a:xfrm>
            <a:off x="5972175" y="2105025"/>
            <a:ext cx="309563" cy="23336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5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VLANS spanning multiple switches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3971925"/>
            <a:ext cx="8296275" cy="2687638"/>
          </a:xfrm>
        </p:spPr>
        <p:txBody>
          <a:bodyPr/>
          <a:lstStyle/>
          <a:p>
            <a:r>
              <a:rPr lang="en-US" sz="2400" i="1" smtClean="0">
                <a:solidFill>
                  <a:srgbClr val="CC0000"/>
                </a:solidFill>
                <a:ea typeface="ＭＳ Ｐゴシック" charset="-128"/>
              </a:rPr>
              <a:t>trunk port:</a:t>
            </a:r>
            <a:r>
              <a:rPr lang="en-US" sz="2400" smtClean="0">
                <a:solidFill>
                  <a:srgbClr val="CC0000"/>
                </a:solidFill>
                <a:ea typeface="ＭＳ Ｐゴシック" charset="-128"/>
              </a:rPr>
              <a:t> </a:t>
            </a:r>
            <a:r>
              <a:rPr lang="en-US" sz="2400" smtClean="0">
                <a:ea typeface="ＭＳ Ｐゴシック" charset="-128"/>
              </a:rPr>
              <a:t>carries frames between VLANS defined over multiple physical switches</a:t>
            </a:r>
          </a:p>
          <a:p>
            <a:pPr lvl="1"/>
            <a:r>
              <a:rPr lang="en-US" sz="2000" smtClean="0">
                <a:ea typeface="ＭＳ Ｐゴシック" charset="-128"/>
              </a:rPr>
              <a:t>frames forwarded within VLAN between switches can</a:t>
            </a:r>
            <a:r>
              <a:rPr lang="ja-JP" altLang="en-US" sz="2000" smtClean="0">
                <a:ea typeface="ＭＳ Ｐゴシック" charset="-128"/>
              </a:rPr>
              <a:t>’</a:t>
            </a:r>
            <a:r>
              <a:rPr lang="en-US" altLang="ja-JP" sz="2000" smtClean="0">
                <a:ea typeface="ＭＳ Ｐゴシック" charset="-128"/>
              </a:rPr>
              <a:t>t be vanilla 802.1 frames (must carry VLAN ID info)</a:t>
            </a:r>
          </a:p>
          <a:p>
            <a:pPr lvl="1"/>
            <a:r>
              <a:rPr lang="en-US" sz="2000" smtClean="0">
                <a:ea typeface="ＭＳ Ｐゴシック" charset="-128"/>
              </a:rPr>
              <a:t>802.1q protocol adds/removed additional header fields for frames forwarded between trunk ports</a:t>
            </a:r>
          </a:p>
        </p:txBody>
      </p:sp>
      <p:sp>
        <p:nvSpPr>
          <p:cNvPr id="77836" name="Rectangle 62"/>
          <p:cNvSpPr>
            <a:spLocks noChangeArrowheads="1"/>
          </p:cNvSpPr>
          <p:nvPr/>
        </p:nvSpPr>
        <p:spPr bwMode="auto">
          <a:xfrm>
            <a:off x="1341438" y="1887538"/>
            <a:ext cx="273050" cy="1968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837" name="Rectangle 80"/>
          <p:cNvSpPr>
            <a:spLocks noChangeArrowheads="1"/>
          </p:cNvSpPr>
          <p:nvPr/>
        </p:nvSpPr>
        <p:spPr bwMode="auto">
          <a:xfrm>
            <a:off x="1333500" y="2097088"/>
            <a:ext cx="290513" cy="24288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38" name="Rectangle 77"/>
          <p:cNvSpPr>
            <a:spLocks noChangeArrowheads="1"/>
          </p:cNvSpPr>
          <p:nvPr/>
        </p:nvSpPr>
        <p:spPr bwMode="auto">
          <a:xfrm>
            <a:off x="3405188" y="1878013"/>
            <a:ext cx="290512" cy="209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39" name="Rectangle 76"/>
          <p:cNvSpPr>
            <a:spLocks noChangeArrowheads="1"/>
          </p:cNvSpPr>
          <p:nvPr/>
        </p:nvSpPr>
        <p:spPr bwMode="auto">
          <a:xfrm>
            <a:off x="2514600" y="1882775"/>
            <a:ext cx="890588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40" name="Rectangle 75"/>
          <p:cNvSpPr>
            <a:spLocks noChangeArrowheads="1"/>
          </p:cNvSpPr>
          <p:nvPr/>
        </p:nvSpPr>
        <p:spPr bwMode="auto">
          <a:xfrm>
            <a:off x="1619250" y="1882775"/>
            <a:ext cx="900113" cy="4524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41" name="Rectangle 2"/>
          <p:cNvSpPr>
            <a:spLocks noChangeArrowheads="1"/>
          </p:cNvSpPr>
          <p:nvPr/>
        </p:nvSpPr>
        <p:spPr bwMode="auto">
          <a:xfrm>
            <a:off x="1333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42" name="Line 3"/>
          <p:cNvSpPr>
            <a:spLocks noChangeShapeType="1"/>
          </p:cNvSpPr>
          <p:nvPr/>
        </p:nvSpPr>
        <p:spPr bwMode="auto">
          <a:xfrm>
            <a:off x="1335088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3" name="Text Box 6"/>
          <p:cNvSpPr txBox="1">
            <a:spLocks noChangeArrowheads="1"/>
          </p:cNvSpPr>
          <p:nvPr/>
        </p:nvSpPr>
        <p:spPr bwMode="auto">
          <a:xfrm>
            <a:off x="1250950" y="1833563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77844" name="Line 7"/>
          <p:cNvSpPr>
            <a:spLocks noChangeShapeType="1"/>
          </p:cNvSpPr>
          <p:nvPr/>
        </p:nvSpPr>
        <p:spPr bwMode="auto">
          <a:xfrm>
            <a:off x="2514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5" name="AutoShape 8"/>
          <p:cNvSpPr>
            <a:spLocks noChangeArrowheads="1"/>
          </p:cNvSpPr>
          <p:nvPr/>
        </p:nvSpPr>
        <p:spPr bwMode="auto">
          <a:xfrm>
            <a:off x="1304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46" name="Freeform 9"/>
          <p:cNvSpPr>
            <a:spLocks/>
          </p:cNvSpPr>
          <p:nvPr/>
        </p:nvSpPr>
        <p:spPr bwMode="auto">
          <a:xfrm>
            <a:off x="3708400" y="1619250"/>
            <a:ext cx="763588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7" name="Freeform 10"/>
          <p:cNvSpPr>
            <a:spLocks/>
          </p:cNvSpPr>
          <p:nvPr/>
        </p:nvSpPr>
        <p:spPr bwMode="auto">
          <a:xfrm>
            <a:off x="1706563" y="1663700"/>
            <a:ext cx="2228850" cy="150813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8" name="Freeform 11"/>
          <p:cNvSpPr>
            <a:spLocks/>
          </p:cNvSpPr>
          <p:nvPr/>
        </p:nvSpPr>
        <p:spPr bwMode="auto">
          <a:xfrm>
            <a:off x="2179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9" name="Line 17"/>
          <p:cNvSpPr>
            <a:spLocks noChangeShapeType="1"/>
          </p:cNvSpPr>
          <p:nvPr/>
        </p:nvSpPr>
        <p:spPr bwMode="auto">
          <a:xfrm>
            <a:off x="3114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50" name="Line 18"/>
          <p:cNvSpPr>
            <a:spLocks noChangeShapeType="1"/>
          </p:cNvSpPr>
          <p:nvPr/>
        </p:nvSpPr>
        <p:spPr bwMode="auto">
          <a:xfrm>
            <a:off x="1914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51" name="Line 21"/>
          <p:cNvSpPr>
            <a:spLocks noChangeShapeType="1"/>
          </p:cNvSpPr>
          <p:nvPr/>
        </p:nvSpPr>
        <p:spPr bwMode="auto">
          <a:xfrm>
            <a:off x="1624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52" name="Line 22"/>
          <p:cNvSpPr>
            <a:spLocks noChangeShapeType="1"/>
          </p:cNvSpPr>
          <p:nvPr/>
        </p:nvSpPr>
        <p:spPr bwMode="auto">
          <a:xfrm>
            <a:off x="1333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53" name="Line 23"/>
          <p:cNvSpPr>
            <a:spLocks noChangeShapeType="1"/>
          </p:cNvSpPr>
          <p:nvPr/>
        </p:nvSpPr>
        <p:spPr bwMode="auto">
          <a:xfrm>
            <a:off x="2195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54" name="Line 24"/>
          <p:cNvSpPr>
            <a:spLocks noChangeShapeType="1"/>
          </p:cNvSpPr>
          <p:nvPr/>
        </p:nvSpPr>
        <p:spPr bwMode="auto">
          <a:xfrm>
            <a:off x="2819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55" name="Line 25"/>
          <p:cNvSpPr>
            <a:spLocks noChangeShapeType="1"/>
          </p:cNvSpPr>
          <p:nvPr/>
        </p:nvSpPr>
        <p:spPr bwMode="auto">
          <a:xfrm>
            <a:off x="3409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56" name="Text Box 26"/>
          <p:cNvSpPr txBox="1">
            <a:spLocks noChangeArrowheads="1"/>
          </p:cNvSpPr>
          <p:nvPr/>
        </p:nvSpPr>
        <p:spPr bwMode="auto">
          <a:xfrm>
            <a:off x="2132013" y="2043113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77857" name="Text Box 27"/>
          <p:cNvSpPr txBox="1">
            <a:spLocks noChangeArrowheads="1"/>
          </p:cNvSpPr>
          <p:nvPr/>
        </p:nvSpPr>
        <p:spPr bwMode="auto">
          <a:xfrm>
            <a:off x="2451100" y="1828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77858" name="Text Box 29"/>
          <p:cNvSpPr txBox="1">
            <a:spLocks noChangeArrowheads="1"/>
          </p:cNvSpPr>
          <p:nvPr/>
        </p:nvSpPr>
        <p:spPr bwMode="auto">
          <a:xfrm>
            <a:off x="2432050" y="2047875"/>
            <a:ext cx="2984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77859" name="Text Box 30"/>
          <p:cNvSpPr txBox="1">
            <a:spLocks noChangeArrowheads="1"/>
          </p:cNvSpPr>
          <p:nvPr/>
        </p:nvSpPr>
        <p:spPr bwMode="auto">
          <a:xfrm>
            <a:off x="1260475" y="20335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7860" name="Text Box 57"/>
          <p:cNvSpPr txBox="1">
            <a:spLocks noChangeArrowheads="1"/>
          </p:cNvSpPr>
          <p:nvPr/>
        </p:nvSpPr>
        <p:spPr bwMode="auto">
          <a:xfrm>
            <a:off x="2127250" y="182880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77861" name="Line 61"/>
          <p:cNvSpPr>
            <a:spLocks noChangeShapeType="1"/>
          </p:cNvSpPr>
          <p:nvPr/>
        </p:nvSpPr>
        <p:spPr bwMode="auto">
          <a:xfrm flipH="1">
            <a:off x="573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62" name="Line 62"/>
          <p:cNvSpPr>
            <a:spLocks noChangeShapeType="1"/>
          </p:cNvSpPr>
          <p:nvPr/>
        </p:nvSpPr>
        <p:spPr bwMode="auto">
          <a:xfrm flipH="1">
            <a:off x="958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63" name="Line 63"/>
          <p:cNvSpPr>
            <a:spLocks noChangeShapeType="1"/>
          </p:cNvSpPr>
          <p:nvPr/>
        </p:nvSpPr>
        <p:spPr bwMode="auto">
          <a:xfrm flipH="1">
            <a:off x="1677988" y="2225675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64" name="Text Box 64"/>
          <p:cNvSpPr txBox="1">
            <a:spLocks noChangeArrowheads="1"/>
          </p:cNvSpPr>
          <p:nvPr/>
        </p:nvSpPr>
        <p:spPr bwMode="auto">
          <a:xfrm>
            <a:off x="3398838" y="258762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77865" name="Line 69"/>
          <p:cNvSpPr>
            <a:spLocks noChangeShapeType="1"/>
          </p:cNvSpPr>
          <p:nvPr/>
        </p:nvSpPr>
        <p:spPr bwMode="auto">
          <a:xfrm>
            <a:off x="2686050" y="2212975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66" name="Line 70"/>
          <p:cNvSpPr>
            <a:spLocks noChangeShapeType="1"/>
          </p:cNvSpPr>
          <p:nvPr/>
        </p:nvSpPr>
        <p:spPr bwMode="auto">
          <a:xfrm>
            <a:off x="2676525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67" name="Line 71"/>
          <p:cNvSpPr>
            <a:spLocks noChangeShapeType="1"/>
          </p:cNvSpPr>
          <p:nvPr/>
        </p:nvSpPr>
        <p:spPr bwMode="auto">
          <a:xfrm>
            <a:off x="3532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68" name="Text Box 72"/>
          <p:cNvSpPr txBox="1">
            <a:spLocks noChangeArrowheads="1"/>
          </p:cNvSpPr>
          <p:nvPr/>
        </p:nvSpPr>
        <p:spPr bwMode="auto">
          <a:xfrm>
            <a:off x="563563" y="3130550"/>
            <a:ext cx="165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Electrical Engineering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(VLAN ports 1-8)</a:t>
            </a:r>
          </a:p>
        </p:txBody>
      </p:sp>
      <p:sp>
        <p:nvSpPr>
          <p:cNvPr id="77869" name="Text Box 73"/>
          <p:cNvSpPr txBox="1">
            <a:spLocks noChangeArrowheads="1"/>
          </p:cNvSpPr>
          <p:nvPr/>
        </p:nvSpPr>
        <p:spPr bwMode="auto">
          <a:xfrm>
            <a:off x="2725738" y="3117850"/>
            <a:ext cx="143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Computer Science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(VLAN ports 9-15)</a:t>
            </a:r>
          </a:p>
        </p:txBody>
      </p:sp>
      <p:sp>
        <p:nvSpPr>
          <p:cNvPr id="77870" name="Text Box 74"/>
          <p:cNvSpPr txBox="1">
            <a:spLocks noChangeArrowheads="1"/>
          </p:cNvSpPr>
          <p:nvPr/>
        </p:nvSpPr>
        <p:spPr bwMode="auto">
          <a:xfrm>
            <a:off x="3322638" y="1824038"/>
            <a:ext cx="298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77871" name="Oval 81"/>
          <p:cNvSpPr>
            <a:spLocks noChangeArrowheads="1"/>
          </p:cNvSpPr>
          <p:nvPr/>
        </p:nvSpPr>
        <p:spPr bwMode="auto">
          <a:xfrm>
            <a:off x="1449388" y="2189163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72" name="Oval 82"/>
          <p:cNvSpPr>
            <a:spLocks noChangeArrowheads="1"/>
          </p:cNvSpPr>
          <p:nvPr/>
        </p:nvSpPr>
        <p:spPr bwMode="auto">
          <a:xfrm>
            <a:off x="1741488" y="2185988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73" name="Oval 83"/>
          <p:cNvSpPr>
            <a:spLocks noChangeArrowheads="1"/>
          </p:cNvSpPr>
          <p:nvPr/>
        </p:nvSpPr>
        <p:spPr bwMode="auto">
          <a:xfrm>
            <a:off x="2328863" y="2190750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74" name="Oval 84"/>
          <p:cNvSpPr>
            <a:spLocks noChangeArrowheads="1"/>
          </p:cNvSpPr>
          <p:nvPr/>
        </p:nvSpPr>
        <p:spPr bwMode="auto">
          <a:xfrm>
            <a:off x="2660650" y="2187575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75" name="Oval 85"/>
          <p:cNvSpPr>
            <a:spLocks noChangeArrowheads="1"/>
          </p:cNvSpPr>
          <p:nvPr/>
        </p:nvSpPr>
        <p:spPr bwMode="auto">
          <a:xfrm>
            <a:off x="2647950" y="1973263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76" name="Oval 86"/>
          <p:cNvSpPr>
            <a:spLocks noChangeArrowheads="1"/>
          </p:cNvSpPr>
          <p:nvPr/>
        </p:nvSpPr>
        <p:spPr bwMode="auto">
          <a:xfrm>
            <a:off x="3522663" y="1970088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77" name="Text Box 45"/>
          <p:cNvSpPr txBox="1">
            <a:spLocks noChangeArrowheads="1"/>
          </p:cNvSpPr>
          <p:nvPr/>
        </p:nvSpPr>
        <p:spPr bwMode="auto">
          <a:xfrm>
            <a:off x="1112838" y="2554288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i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77878" name="Rectangle 113"/>
          <p:cNvSpPr>
            <a:spLocks noChangeArrowheads="1"/>
          </p:cNvSpPr>
          <p:nvPr/>
        </p:nvSpPr>
        <p:spPr bwMode="auto">
          <a:xfrm>
            <a:off x="6888163" y="2105025"/>
            <a:ext cx="2794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879" name="Rectangle 77"/>
          <p:cNvSpPr>
            <a:spLocks noChangeArrowheads="1"/>
          </p:cNvSpPr>
          <p:nvPr/>
        </p:nvSpPr>
        <p:spPr bwMode="auto">
          <a:xfrm>
            <a:off x="6877050" y="1884363"/>
            <a:ext cx="290513" cy="209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80" name="Rectangle 76"/>
          <p:cNvSpPr>
            <a:spLocks noChangeArrowheads="1"/>
          </p:cNvSpPr>
          <p:nvPr/>
        </p:nvSpPr>
        <p:spPr bwMode="auto">
          <a:xfrm>
            <a:off x="5986463" y="1889125"/>
            <a:ext cx="890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81" name="Line 17"/>
          <p:cNvSpPr>
            <a:spLocks noChangeShapeType="1"/>
          </p:cNvSpPr>
          <p:nvPr/>
        </p:nvSpPr>
        <p:spPr bwMode="auto">
          <a:xfrm>
            <a:off x="6586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82" name="Line 24"/>
          <p:cNvSpPr>
            <a:spLocks noChangeShapeType="1"/>
          </p:cNvSpPr>
          <p:nvPr/>
        </p:nvSpPr>
        <p:spPr bwMode="auto">
          <a:xfrm>
            <a:off x="6291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83" name="Line 25"/>
          <p:cNvSpPr>
            <a:spLocks noChangeShapeType="1"/>
          </p:cNvSpPr>
          <p:nvPr/>
        </p:nvSpPr>
        <p:spPr bwMode="auto">
          <a:xfrm>
            <a:off x="6881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84" name="Text Box 29"/>
          <p:cNvSpPr txBox="1">
            <a:spLocks noChangeArrowheads="1"/>
          </p:cNvSpPr>
          <p:nvPr/>
        </p:nvSpPr>
        <p:spPr bwMode="auto">
          <a:xfrm>
            <a:off x="5903913" y="2054225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7885" name="Text Box 74"/>
          <p:cNvSpPr txBox="1">
            <a:spLocks noChangeArrowheads="1"/>
          </p:cNvSpPr>
          <p:nvPr/>
        </p:nvSpPr>
        <p:spPr bwMode="auto">
          <a:xfrm>
            <a:off x="6794500" y="18303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77886" name="Oval 84"/>
          <p:cNvSpPr>
            <a:spLocks noChangeArrowheads="1"/>
          </p:cNvSpPr>
          <p:nvPr/>
        </p:nvSpPr>
        <p:spPr bwMode="auto">
          <a:xfrm>
            <a:off x="6132513" y="2193925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87" name="Oval 86"/>
          <p:cNvSpPr>
            <a:spLocks noChangeArrowheads="1"/>
          </p:cNvSpPr>
          <p:nvPr/>
        </p:nvSpPr>
        <p:spPr bwMode="auto">
          <a:xfrm>
            <a:off x="6994525" y="1976438"/>
            <a:ext cx="42863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88" name="AutoShape 8"/>
          <p:cNvSpPr>
            <a:spLocks noChangeArrowheads="1"/>
          </p:cNvSpPr>
          <p:nvPr/>
        </p:nvSpPr>
        <p:spPr bwMode="auto">
          <a:xfrm>
            <a:off x="5972175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89" name="Freeform 10"/>
          <p:cNvSpPr>
            <a:spLocks/>
          </p:cNvSpPr>
          <p:nvPr/>
        </p:nvSpPr>
        <p:spPr bwMode="auto">
          <a:xfrm>
            <a:off x="6154738" y="1657350"/>
            <a:ext cx="118427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90" name="Freeform 10"/>
          <p:cNvSpPr>
            <a:spLocks/>
          </p:cNvSpPr>
          <p:nvPr/>
        </p:nvSpPr>
        <p:spPr bwMode="auto">
          <a:xfrm flipV="1">
            <a:off x="6354763" y="1657350"/>
            <a:ext cx="87312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endParaRPr lang="en-US"/>
          </a:p>
        </p:txBody>
      </p:sp>
      <p:sp>
        <p:nvSpPr>
          <p:cNvPr id="77891" name="Freeform 131"/>
          <p:cNvSpPr>
            <a:spLocks/>
          </p:cNvSpPr>
          <p:nvPr/>
        </p:nvSpPr>
        <p:spPr bwMode="auto">
          <a:xfrm>
            <a:off x="7180263" y="1611313"/>
            <a:ext cx="419100" cy="723900"/>
          </a:xfrm>
          <a:custGeom>
            <a:avLst/>
            <a:gdLst>
              <a:gd name="T0" fmla="*/ 2147483647 w 264"/>
              <a:gd name="T1" fmla="*/ 0 h 456"/>
              <a:gd name="T2" fmla="*/ 2147483647 w 264"/>
              <a:gd name="T3" fmla="*/ 2147483647 h 456"/>
              <a:gd name="T4" fmla="*/ 0 w 264"/>
              <a:gd name="T5" fmla="*/ 2147483647 h 456"/>
              <a:gd name="T6" fmla="*/ 0 60000 65536"/>
              <a:gd name="T7" fmla="*/ 0 60000 65536"/>
              <a:gd name="T8" fmla="*/ 0 60000 65536"/>
              <a:gd name="T9" fmla="*/ 0 w 264"/>
              <a:gd name="T10" fmla="*/ 0 h 456"/>
              <a:gd name="T11" fmla="*/ 264 w 264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892" name="Freeform 132"/>
          <p:cNvSpPr>
            <a:spLocks/>
          </p:cNvSpPr>
          <p:nvPr/>
        </p:nvSpPr>
        <p:spPr bwMode="auto">
          <a:xfrm>
            <a:off x="5969000" y="1868488"/>
            <a:ext cx="1209675" cy="481012"/>
          </a:xfrm>
          <a:custGeom>
            <a:avLst/>
            <a:gdLst>
              <a:gd name="T0" fmla="*/ 0 w 762"/>
              <a:gd name="T1" fmla="*/ 2147483647 h 303"/>
              <a:gd name="T2" fmla="*/ 0 w 762"/>
              <a:gd name="T3" fmla="*/ 2147483647 h 303"/>
              <a:gd name="T4" fmla="*/ 2147483647 w 762"/>
              <a:gd name="T5" fmla="*/ 2147483647 h 303"/>
              <a:gd name="T6" fmla="*/ 2147483647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  <a:gd name="T12" fmla="*/ 0 w 762"/>
              <a:gd name="T13" fmla="*/ 0 h 303"/>
              <a:gd name="T14" fmla="*/ 762 w 762"/>
              <a:gd name="T15" fmla="*/ 303 h 3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893" name="Line 133"/>
          <p:cNvSpPr>
            <a:spLocks noChangeShapeType="1"/>
          </p:cNvSpPr>
          <p:nvPr/>
        </p:nvSpPr>
        <p:spPr bwMode="auto">
          <a:xfrm flipV="1">
            <a:off x="5969000" y="2092325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894" name="Line 69"/>
          <p:cNvSpPr>
            <a:spLocks noChangeShapeType="1"/>
          </p:cNvSpPr>
          <p:nvPr/>
        </p:nvSpPr>
        <p:spPr bwMode="auto">
          <a:xfrm flipH="1">
            <a:off x="5983288" y="2216150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95" name="Line 70"/>
          <p:cNvSpPr>
            <a:spLocks noChangeShapeType="1"/>
          </p:cNvSpPr>
          <p:nvPr/>
        </p:nvSpPr>
        <p:spPr bwMode="auto">
          <a:xfrm>
            <a:off x="6438900" y="1990725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96" name="Line 71"/>
          <p:cNvSpPr>
            <a:spLocks noChangeShapeType="1"/>
          </p:cNvSpPr>
          <p:nvPr/>
        </p:nvSpPr>
        <p:spPr bwMode="auto">
          <a:xfrm>
            <a:off x="6999288" y="1987550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97" name="Oval 85"/>
          <p:cNvSpPr>
            <a:spLocks noChangeArrowheads="1"/>
          </p:cNvSpPr>
          <p:nvPr/>
        </p:nvSpPr>
        <p:spPr bwMode="auto">
          <a:xfrm>
            <a:off x="6424613" y="1970088"/>
            <a:ext cx="42862" cy="4762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7898" name="Text Box 27"/>
          <p:cNvSpPr txBox="1">
            <a:spLocks noChangeArrowheads="1"/>
          </p:cNvSpPr>
          <p:nvPr/>
        </p:nvSpPr>
        <p:spPr bwMode="auto">
          <a:xfrm>
            <a:off x="6232525" y="183515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77899" name="Rectangle 158"/>
          <p:cNvSpPr>
            <a:spLocks noChangeArrowheads="1"/>
          </p:cNvSpPr>
          <p:nvPr/>
        </p:nvSpPr>
        <p:spPr bwMode="auto">
          <a:xfrm>
            <a:off x="6591300" y="1885950"/>
            <a:ext cx="280988" cy="2047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900" name="Text Box 73"/>
          <p:cNvSpPr txBox="1">
            <a:spLocks noChangeArrowheads="1"/>
          </p:cNvSpPr>
          <p:nvPr/>
        </p:nvSpPr>
        <p:spPr bwMode="auto">
          <a:xfrm>
            <a:off x="5648325" y="3124200"/>
            <a:ext cx="2408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Ports 2,3,5 belong to EE VLAN</a:t>
            </a:r>
          </a:p>
          <a:p>
            <a:pPr algn="ctr"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Ports 4,6,7,8 belong to CS VLAN</a:t>
            </a:r>
          </a:p>
        </p:txBody>
      </p:sp>
      <p:sp>
        <p:nvSpPr>
          <p:cNvPr id="77901" name="Text Box 27"/>
          <p:cNvSpPr txBox="1">
            <a:spLocks noChangeArrowheads="1"/>
          </p:cNvSpPr>
          <p:nvPr/>
        </p:nvSpPr>
        <p:spPr bwMode="auto">
          <a:xfrm>
            <a:off x="6513513" y="1835150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77902" name="Text Box 27"/>
          <p:cNvSpPr txBox="1">
            <a:spLocks noChangeArrowheads="1"/>
          </p:cNvSpPr>
          <p:nvPr/>
        </p:nvSpPr>
        <p:spPr bwMode="auto">
          <a:xfrm>
            <a:off x="6237288" y="2049463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7903" name="Text Box 27"/>
          <p:cNvSpPr txBox="1">
            <a:spLocks noChangeArrowheads="1"/>
          </p:cNvSpPr>
          <p:nvPr/>
        </p:nvSpPr>
        <p:spPr bwMode="auto">
          <a:xfrm>
            <a:off x="6513513" y="2049463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77904" name="Text Box 27"/>
          <p:cNvSpPr txBox="1">
            <a:spLocks noChangeArrowheads="1"/>
          </p:cNvSpPr>
          <p:nvPr/>
        </p:nvSpPr>
        <p:spPr bwMode="auto">
          <a:xfrm>
            <a:off x="6813550" y="2054225"/>
            <a:ext cx="2413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" i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grpSp>
        <p:nvGrpSpPr>
          <p:cNvPr id="2" name="Group 170"/>
          <p:cNvGrpSpPr>
            <a:grpSpLocks/>
          </p:cNvGrpSpPr>
          <p:nvPr/>
        </p:nvGrpSpPr>
        <p:grpSpPr bwMode="auto">
          <a:xfrm>
            <a:off x="3327400" y="1835150"/>
            <a:ext cx="2836863" cy="427038"/>
            <a:chOff x="2096" y="1156"/>
            <a:chExt cx="1787" cy="269"/>
          </a:xfrm>
        </p:grpSpPr>
        <p:sp>
          <p:nvSpPr>
            <p:cNvPr id="77934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3" name="Group 169"/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77936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800" i="0">
                    <a:solidFill>
                      <a:srgbClr val="FF0000"/>
                    </a:solidFill>
                    <a:latin typeface="Arial" pitchFamily="34" charset="0"/>
                  </a:rPr>
                  <a:t>16</a:t>
                </a:r>
              </a:p>
            </p:txBody>
          </p:sp>
          <p:sp>
            <p:nvSpPr>
              <p:cNvPr id="77937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800" i="0">
                    <a:solidFill>
                      <a:srgbClr val="FF0000"/>
                    </a:solidFill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77938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7939" name="Freeform 168"/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4"/>
                  <a:gd name="T13" fmla="*/ 0 h 135"/>
                  <a:gd name="T14" fmla="*/ 1644 w 1644"/>
                  <a:gd name="T15" fmla="*/ 135 h 1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54000" y="2316163"/>
            <a:ext cx="538163" cy="558800"/>
            <a:chOff x="-44" y="1473"/>
            <a:chExt cx="981" cy="1105"/>
          </a:xfrm>
        </p:grpSpPr>
        <p:pic>
          <p:nvPicPr>
            <p:cNvPr id="7793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93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19125" y="2519363"/>
            <a:ext cx="539750" cy="558800"/>
            <a:chOff x="-44" y="1473"/>
            <a:chExt cx="981" cy="1105"/>
          </a:xfrm>
        </p:grpSpPr>
        <p:pic>
          <p:nvPicPr>
            <p:cNvPr id="7793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93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1290638" y="2479675"/>
            <a:ext cx="538162" cy="558800"/>
            <a:chOff x="-44" y="1473"/>
            <a:chExt cx="981" cy="1105"/>
          </a:xfrm>
        </p:grpSpPr>
        <p:pic>
          <p:nvPicPr>
            <p:cNvPr id="7792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92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2417763" y="2498725"/>
            <a:ext cx="538162" cy="558800"/>
            <a:chOff x="-44" y="1473"/>
            <a:chExt cx="981" cy="1105"/>
          </a:xfrm>
        </p:grpSpPr>
        <p:pic>
          <p:nvPicPr>
            <p:cNvPr id="7792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92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2854325" y="2479675"/>
            <a:ext cx="539750" cy="558800"/>
            <a:chOff x="-44" y="1473"/>
            <a:chExt cx="981" cy="1105"/>
          </a:xfrm>
        </p:grpSpPr>
        <p:pic>
          <p:nvPicPr>
            <p:cNvPr id="7792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92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3708400" y="2327275"/>
            <a:ext cx="538163" cy="558800"/>
            <a:chOff x="-44" y="1473"/>
            <a:chExt cx="981" cy="1105"/>
          </a:xfrm>
        </p:grpSpPr>
        <p:pic>
          <p:nvPicPr>
            <p:cNvPr id="7792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92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5557838" y="2428875"/>
            <a:ext cx="538162" cy="558800"/>
            <a:chOff x="-44" y="1473"/>
            <a:chExt cx="981" cy="1105"/>
          </a:xfrm>
        </p:grpSpPr>
        <p:pic>
          <p:nvPicPr>
            <p:cNvPr id="7792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92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7183438" y="2357438"/>
            <a:ext cx="538162" cy="558800"/>
            <a:chOff x="-44" y="1473"/>
            <a:chExt cx="981" cy="1105"/>
          </a:xfrm>
        </p:grpSpPr>
        <p:pic>
          <p:nvPicPr>
            <p:cNvPr id="7791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91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6257925" y="2438400"/>
            <a:ext cx="539750" cy="558800"/>
            <a:chOff x="-44" y="1473"/>
            <a:chExt cx="981" cy="1105"/>
          </a:xfrm>
        </p:grpSpPr>
        <p:pic>
          <p:nvPicPr>
            <p:cNvPr id="779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9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7915" name="Picture 1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" y="1030288"/>
            <a:ext cx="7415212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130B6B51-C745-4114-8407-960EA09DF038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2" name="Text Box 9"/>
          <p:cNvSpPr txBox="1">
            <a:spLocks noChangeArrowheads="1"/>
          </p:cNvSpPr>
          <p:nvPr/>
        </p:nvSpPr>
        <p:spPr bwMode="auto">
          <a:xfrm>
            <a:off x="3384550" y="1428750"/>
            <a:ext cx="47466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type</a:t>
            </a:r>
          </a:p>
        </p:txBody>
      </p:sp>
      <p:sp>
        <p:nvSpPr>
          <p:cNvPr id="78853" name="Line 10"/>
          <p:cNvSpPr>
            <a:spLocks noChangeShapeType="1"/>
          </p:cNvSpPr>
          <p:nvPr/>
        </p:nvSpPr>
        <p:spPr bwMode="auto">
          <a:xfrm>
            <a:off x="3559175" y="16367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4" name="Line 31"/>
          <p:cNvSpPr>
            <a:spLocks noChangeShapeType="1"/>
          </p:cNvSpPr>
          <p:nvPr/>
        </p:nvSpPr>
        <p:spPr bwMode="auto">
          <a:xfrm>
            <a:off x="1000125" y="2200275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5" name="Line 34"/>
          <p:cNvSpPr>
            <a:spLocks noChangeShapeType="1"/>
          </p:cNvSpPr>
          <p:nvPr/>
        </p:nvSpPr>
        <p:spPr bwMode="auto">
          <a:xfrm>
            <a:off x="3424238" y="2171700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6" name="Line 36"/>
          <p:cNvSpPr>
            <a:spLocks noChangeShapeType="1"/>
          </p:cNvSpPr>
          <p:nvPr/>
        </p:nvSpPr>
        <p:spPr bwMode="auto">
          <a:xfrm>
            <a:off x="3457575" y="2176463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7" name="Line 37"/>
          <p:cNvSpPr>
            <a:spLocks noChangeShapeType="1"/>
          </p:cNvSpPr>
          <p:nvPr/>
        </p:nvSpPr>
        <p:spPr bwMode="auto">
          <a:xfrm>
            <a:off x="6167438" y="2185988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8" name="Line 40"/>
          <p:cNvSpPr>
            <a:spLocks noChangeShapeType="1"/>
          </p:cNvSpPr>
          <p:nvPr/>
        </p:nvSpPr>
        <p:spPr bwMode="auto">
          <a:xfrm>
            <a:off x="3600450" y="33289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9" name="Rectangle 41"/>
          <p:cNvSpPr>
            <a:spLocks noChangeArrowheads="1"/>
          </p:cNvSpPr>
          <p:nvPr/>
        </p:nvSpPr>
        <p:spPr bwMode="auto">
          <a:xfrm>
            <a:off x="3476625" y="4057650"/>
            <a:ext cx="2506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2-byte Tag Protocol Identifier</a:t>
            </a:r>
          </a:p>
          <a:p>
            <a:pPr eaLnBrk="1" hangingPunct="1"/>
            <a:r>
              <a:rPr lang="en-US" altLang="ko-KR" sz="1400" i="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                        (value: 81-00) </a:t>
            </a:r>
          </a:p>
        </p:txBody>
      </p:sp>
      <p:sp>
        <p:nvSpPr>
          <p:cNvPr id="78860" name="Rectangle 42"/>
          <p:cNvSpPr>
            <a:spLocks noChangeArrowheads="1"/>
          </p:cNvSpPr>
          <p:nvPr/>
        </p:nvSpPr>
        <p:spPr bwMode="auto">
          <a:xfrm>
            <a:off x="3814763" y="5203825"/>
            <a:ext cx="3824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Tag Control Information (12 bit VLAN ID field, </a:t>
            </a:r>
          </a:p>
          <a:p>
            <a:pPr eaLnBrk="1" hangingPunct="1"/>
            <a:r>
              <a:rPr lang="en-US" altLang="ko-KR" sz="1400" i="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                          3 bit priority field like IP TOS)</a:t>
            </a:r>
            <a:r>
              <a:rPr lang="en-US" altLang="ko-KR" i="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 </a:t>
            </a:r>
          </a:p>
        </p:txBody>
      </p:sp>
      <p:sp>
        <p:nvSpPr>
          <p:cNvPr id="78861" name="Line 43"/>
          <p:cNvSpPr>
            <a:spLocks noChangeShapeType="1"/>
          </p:cNvSpPr>
          <p:nvPr/>
        </p:nvSpPr>
        <p:spPr bwMode="auto">
          <a:xfrm>
            <a:off x="3963988" y="3419475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2" name="Line 44"/>
          <p:cNvSpPr>
            <a:spLocks noChangeShapeType="1"/>
          </p:cNvSpPr>
          <p:nvPr/>
        </p:nvSpPr>
        <p:spPr bwMode="auto">
          <a:xfrm>
            <a:off x="6562725" y="3319463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3" name="Line 47"/>
          <p:cNvSpPr>
            <a:spLocks noChangeShapeType="1"/>
          </p:cNvSpPr>
          <p:nvPr/>
        </p:nvSpPr>
        <p:spPr bwMode="auto">
          <a:xfrm flipH="1">
            <a:off x="6767513" y="3076575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4" name="Rectangle 48"/>
          <p:cNvSpPr>
            <a:spLocks noChangeArrowheads="1"/>
          </p:cNvSpPr>
          <p:nvPr/>
        </p:nvSpPr>
        <p:spPr bwMode="auto">
          <a:xfrm>
            <a:off x="6105525" y="4175125"/>
            <a:ext cx="12382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400" i="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Recomputed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i="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CRC</a:t>
            </a:r>
            <a:r>
              <a:rPr lang="en-US" altLang="ko-KR" i="0">
                <a:solidFill>
                  <a:srgbClr val="000000"/>
                </a:solidFill>
                <a:latin typeface="Arial" pitchFamily="34" charset="0"/>
                <a:ea typeface="Gulim" pitchFamily="34" charset="-127"/>
              </a:rPr>
              <a:t> </a:t>
            </a:r>
          </a:p>
        </p:txBody>
      </p:sp>
      <p:sp>
        <p:nvSpPr>
          <p:cNvPr id="78865" name="Rectangle 27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i="0">
                <a:solidFill>
                  <a:srgbClr val="000099"/>
                </a:solidFill>
                <a:latin typeface="Gill Sans MT" pitchFamily="34" charset="0"/>
              </a:rPr>
              <a:t>802.1Q VLAN frame format</a:t>
            </a:r>
          </a:p>
        </p:txBody>
      </p:sp>
      <p:sp>
        <p:nvSpPr>
          <p:cNvPr id="78866" name="Text Box 28"/>
          <p:cNvSpPr txBox="1">
            <a:spLocks noChangeArrowheads="1"/>
          </p:cNvSpPr>
          <p:nvPr/>
        </p:nvSpPr>
        <p:spPr bwMode="auto">
          <a:xfrm>
            <a:off x="7100888" y="1801813"/>
            <a:ext cx="15509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802.1 frame</a:t>
            </a:r>
          </a:p>
        </p:txBody>
      </p:sp>
      <p:sp>
        <p:nvSpPr>
          <p:cNvPr id="78867" name="Text Box 29"/>
          <p:cNvSpPr txBox="1">
            <a:spLocks noChangeArrowheads="1"/>
          </p:cNvSpPr>
          <p:nvPr/>
        </p:nvSpPr>
        <p:spPr bwMode="auto">
          <a:xfrm>
            <a:off x="7104063" y="2967038"/>
            <a:ext cx="1749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802.1Q frame</a:t>
            </a:r>
          </a:p>
        </p:txBody>
      </p:sp>
      <p:pic>
        <p:nvPicPr>
          <p:cNvPr id="78868" name="Picture 20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1027113"/>
            <a:ext cx="5741987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69" name="Rectangle 1"/>
          <p:cNvSpPr>
            <a:spLocks noChangeArrowheads="1"/>
          </p:cNvSpPr>
          <p:nvPr/>
        </p:nvSpPr>
        <p:spPr bwMode="auto">
          <a:xfrm>
            <a:off x="965200" y="1709738"/>
            <a:ext cx="5140325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78870" name="Straight Connector 3"/>
          <p:cNvCxnSpPr>
            <a:cxnSpLocks noChangeShapeType="1"/>
          </p:cNvCxnSpPr>
          <p:nvPr/>
        </p:nvCxnSpPr>
        <p:spPr bwMode="auto">
          <a:xfrm>
            <a:off x="1958975" y="170021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78871" name="Straight Connector 32"/>
          <p:cNvCxnSpPr>
            <a:cxnSpLocks noChangeShapeType="1"/>
          </p:cNvCxnSpPr>
          <p:nvPr/>
        </p:nvCxnSpPr>
        <p:spPr bwMode="auto">
          <a:xfrm>
            <a:off x="2689225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78872" name="Straight Connector 33"/>
          <p:cNvCxnSpPr>
            <a:cxnSpLocks noChangeShapeType="1"/>
          </p:cNvCxnSpPr>
          <p:nvPr/>
        </p:nvCxnSpPr>
        <p:spPr bwMode="auto">
          <a:xfrm>
            <a:off x="3417888" y="1708150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78873" name="Straight Connector 34"/>
          <p:cNvCxnSpPr>
            <a:cxnSpLocks noChangeShapeType="1"/>
          </p:cNvCxnSpPr>
          <p:nvPr/>
        </p:nvCxnSpPr>
        <p:spPr bwMode="auto">
          <a:xfrm>
            <a:off x="3671888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78874" name="Straight Connector 35"/>
          <p:cNvCxnSpPr>
            <a:cxnSpLocks noChangeShapeType="1"/>
          </p:cNvCxnSpPr>
          <p:nvPr/>
        </p:nvCxnSpPr>
        <p:spPr bwMode="auto">
          <a:xfrm>
            <a:off x="5638800" y="1689100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</p:cxnSp>
      <p:sp>
        <p:nvSpPr>
          <p:cNvPr id="78875" name="TextBox 5"/>
          <p:cNvSpPr txBox="1">
            <a:spLocks noChangeArrowheads="1"/>
          </p:cNvSpPr>
          <p:nvPr/>
        </p:nvSpPr>
        <p:spPr bwMode="auto">
          <a:xfrm>
            <a:off x="1957388" y="1722438"/>
            <a:ext cx="730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dest.</a:t>
            </a:r>
          </a:p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address</a:t>
            </a:r>
          </a:p>
        </p:txBody>
      </p:sp>
      <p:sp>
        <p:nvSpPr>
          <p:cNvPr id="78876" name="TextBox 37"/>
          <p:cNvSpPr txBox="1">
            <a:spLocks noChangeArrowheads="1"/>
          </p:cNvSpPr>
          <p:nvPr/>
        </p:nvSpPr>
        <p:spPr bwMode="auto">
          <a:xfrm>
            <a:off x="2697163" y="1719263"/>
            <a:ext cx="730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source</a:t>
            </a:r>
          </a:p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address</a:t>
            </a:r>
          </a:p>
        </p:txBody>
      </p:sp>
      <p:sp>
        <p:nvSpPr>
          <p:cNvPr id="78877" name="TextBox 38"/>
          <p:cNvSpPr txBox="1">
            <a:spLocks noChangeArrowheads="1"/>
          </p:cNvSpPr>
          <p:nvPr/>
        </p:nvSpPr>
        <p:spPr bwMode="auto">
          <a:xfrm>
            <a:off x="4041775" y="1790700"/>
            <a:ext cx="11906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(payload)</a:t>
            </a:r>
          </a:p>
        </p:txBody>
      </p:sp>
      <p:sp>
        <p:nvSpPr>
          <p:cNvPr id="78878" name="TextBox 39"/>
          <p:cNvSpPr txBox="1">
            <a:spLocks noChangeArrowheads="1"/>
          </p:cNvSpPr>
          <p:nvPr/>
        </p:nvSpPr>
        <p:spPr bwMode="auto">
          <a:xfrm>
            <a:off x="5611813" y="1809750"/>
            <a:ext cx="5159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CRC</a:t>
            </a:r>
          </a:p>
        </p:txBody>
      </p:sp>
      <p:sp>
        <p:nvSpPr>
          <p:cNvPr id="78879" name="TextBox 40"/>
          <p:cNvSpPr txBox="1">
            <a:spLocks noChangeArrowheads="1"/>
          </p:cNvSpPr>
          <p:nvPr/>
        </p:nvSpPr>
        <p:spPr bwMode="auto">
          <a:xfrm>
            <a:off x="1047750" y="1787525"/>
            <a:ext cx="8223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preamble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92826" y="2949575"/>
            <a:ext cx="2448769" cy="436563"/>
            <a:chOff x="340454" y="5667110"/>
            <a:chExt cx="2448560" cy="435435"/>
          </a:xfrm>
          <a:solidFill>
            <a:srgbClr val="006633"/>
          </a:solidFill>
        </p:grpSpPr>
        <p:sp>
          <p:nvSpPr>
            <p:cNvPr id="173097" name="Rectangle 42"/>
            <p:cNvSpPr>
              <a:spLocks noChangeArrowheads="1"/>
            </p:cNvSpPr>
            <p:nvPr/>
          </p:nvSpPr>
          <p:spPr bwMode="auto">
            <a:xfrm>
              <a:off x="340454" y="5676543"/>
              <a:ext cx="2448560" cy="4064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76843" name="Straight Connector 43"/>
            <p:cNvCxnSpPr>
              <a:cxnSpLocks noChangeShapeType="1"/>
            </p:cNvCxnSpPr>
            <p:nvPr/>
          </p:nvCxnSpPr>
          <p:spPr bwMode="auto">
            <a:xfrm>
              <a:off x="1314457" y="5667110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</p:cxnSp>
        <p:cxnSp>
          <p:nvCxnSpPr>
            <p:cNvPr id="76844" name="Straight Connector 44"/>
            <p:cNvCxnSpPr>
              <a:cxnSpLocks noChangeShapeType="1"/>
            </p:cNvCxnSpPr>
            <p:nvPr/>
          </p:nvCxnSpPr>
          <p:spPr bwMode="auto">
            <a:xfrm>
              <a:off x="2044645" y="5670277"/>
              <a:ext cx="0" cy="42910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</p:cxnSp>
        <p:cxnSp>
          <p:nvCxnSpPr>
            <p:cNvPr id="76845" name="Straight Connector 45"/>
            <p:cNvCxnSpPr>
              <a:cxnSpLocks noChangeShapeType="1"/>
            </p:cNvCxnSpPr>
            <p:nvPr/>
          </p:nvCxnSpPr>
          <p:spPr bwMode="auto">
            <a:xfrm>
              <a:off x="2773245" y="5675027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</p:cxnSp>
        <p:sp>
          <p:nvSpPr>
            <p:cNvPr id="173101" name="TextBox 48"/>
            <p:cNvSpPr txBox="1">
              <a:spLocks noChangeArrowheads="1"/>
            </p:cNvSpPr>
            <p:nvPr/>
          </p:nvSpPr>
          <p:spPr bwMode="auto">
            <a:xfrm>
              <a:off x="1312853" y="5688880"/>
              <a:ext cx="729687" cy="40011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 err="1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dest</a:t>
              </a: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.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2" name="TextBox 49"/>
            <p:cNvSpPr txBox="1">
              <a:spLocks noChangeArrowheads="1"/>
            </p:cNvSpPr>
            <p:nvPr/>
          </p:nvSpPr>
          <p:spPr bwMode="auto">
            <a:xfrm>
              <a:off x="2053082" y="5685251"/>
              <a:ext cx="729687" cy="40011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3" name="TextBox 52"/>
            <p:cNvSpPr txBox="1">
              <a:spLocks noChangeArrowheads="1"/>
            </p:cNvSpPr>
            <p:nvPr/>
          </p:nvSpPr>
          <p:spPr bwMode="auto">
            <a:xfrm>
              <a:off x="402711" y="5754221"/>
              <a:ext cx="822661" cy="246221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</p:grpSp>
      <p:sp>
        <p:nvSpPr>
          <p:cNvPr id="78881" name="Rectangle 56"/>
          <p:cNvSpPr>
            <a:spLocks noChangeArrowheads="1"/>
          </p:cNvSpPr>
          <p:nvPr/>
        </p:nvSpPr>
        <p:spPr bwMode="auto">
          <a:xfrm>
            <a:off x="4187825" y="2959100"/>
            <a:ext cx="265906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78882" name="Straight Connector 60"/>
          <p:cNvCxnSpPr>
            <a:cxnSpLocks noChangeShapeType="1"/>
          </p:cNvCxnSpPr>
          <p:nvPr/>
        </p:nvCxnSpPr>
        <p:spPr bwMode="auto">
          <a:xfrm>
            <a:off x="4411663" y="2954338"/>
            <a:ext cx="0" cy="4270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78883" name="Straight Connector 61"/>
          <p:cNvCxnSpPr>
            <a:cxnSpLocks noChangeShapeType="1"/>
          </p:cNvCxnSpPr>
          <p:nvPr/>
        </p:nvCxnSpPr>
        <p:spPr bwMode="auto">
          <a:xfrm>
            <a:off x="6378575" y="293846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</p:cxnSp>
      <p:sp>
        <p:nvSpPr>
          <p:cNvPr id="78884" name="TextBox 64"/>
          <p:cNvSpPr txBox="1">
            <a:spLocks noChangeArrowheads="1"/>
          </p:cNvSpPr>
          <p:nvPr/>
        </p:nvSpPr>
        <p:spPr bwMode="auto">
          <a:xfrm>
            <a:off x="4783138" y="3040063"/>
            <a:ext cx="118903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(payload)</a:t>
            </a:r>
          </a:p>
        </p:txBody>
      </p:sp>
      <p:sp>
        <p:nvSpPr>
          <p:cNvPr id="78885" name="TextBox 65"/>
          <p:cNvSpPr txBox="1">
            <a:spLocks noChangeArrowheads="1"/>
          </p:cNvSpPr>
          <p:nvPr/>
        </p:nvSpPr>
        <p:spPr bwMode="auto">
          <a:xfrm>
            <a:off x="6351588" y="3059113"/>
            <a:ext cx="5159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CRC</a:t>
            </a:r>
          </a:p>
        </p:txBody>
      </p:sp>
      <p:sp>
        <p:nvSpPr>
          <p:cNvPr id="78886" name="Text Box 9"/>
          <p:cNvSpPr txBox="1">
            <a:spLocks noChangeArrowheads="1"/>
          </p:cNvSpPr>
          <p:nvPr/>
        </p:nvSpPr>
        <p:spPr bwMode="auto">
          <a:xfrm>
            <a:off x="4095750" y="2659063"/>
            <a:ext cx="47466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solidFill>
                  <a:srgbClr val="000000"/>
                </a:solidFill>
                <a:latin typeface="Arial" pitchFamily="34" charset="0"/>
              </a:rPr>
              <a:t>type</a:t>
            </a:r>
          </a:p>
        </p:txBody>
      </p:sp>
      <p:sp>
        <p:nvSpPr>
          <p:cNvPr id="78887" name="Line 10"/>
          <p:cNvSpPr>
            <a:spLocks noChangeShapeType="1"/>
          </p:cNvSpPr>
          <p:nvPr/>
        </p:nvSpPr>
        <p:spPr bwMode="auto">
          <a:xfrm>
            <a:off x="4300538" y="28876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88" name="Rectangle 67"/>
          <p:cNvSpPr>
            <a:spLocks noChangeArrowheads="1"/>
          </p:cNvSpPr>
          <p:nvPr/>
        </p:nvSpPr>
        <p:spPr bwMode="auto">
          <a:xfrm>
            <a:off x="3429000" y="2963863"/>
            <a:ext cx="73501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78889" name="Straight Connector 68"/>
          <p:cNvCxnSpPr>
            <a:cxnSpLocks noChangeShapeType="1"/>
          </p:cNvCxnSpPr>
          <p:nvPr/>
        </p:nvCxnSpPr>
        <p:spPr bwMode="auto">
          <a:xfrm>
            <a:off x="3797300" y="2962275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C2085D1D-FDDA-4BD7-AA18-DA97D0839019}" type="slidenum">
              <a:rPr lang="en-US"/>
              <a:pPr/>
              <a:t>6</a:t>
            </a:fld>
            <a:endParaRPr lang="en-US"/>
          </a:p>
        </p:txBody>
      </p:sp>
      <p:sp>
        <p:nvSpPr>
          <p:cNvPr id="85811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4229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15-3   VIRTUAL LANs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858117" name="Rectangle 5"/>
          <p:cNvSpPr>
            <a:spLocks noChangeArrowheads="1"/>
          </p:cNvSpPr>
          <p:nvPr/>
        </p:nvSpPr>
        <p:spPr bwMode="auto">
          <a:xfrm>
            <a:off x="304800" y="1600200"/>
            <a:ext cx="8229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We can roughly define a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virtual local area network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(VLAN) as a local area network configured by software, not by physical wiring.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341BE6C2-B942-4C8C-9E3A-1BA7A6AC34F5}" type="slidenum">
              <a:rPr lang="en-US"/>
              <a:pPr/>
              <a:t>7</a:t>
            </a:fld>
            <a:endParaRPr lang="en-US"/>
          </a:p>
        </p:txBody>
      </p:sp>
      <p:sp>
        <p:nvSpPr>
          <p:cNvPr id="87347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347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34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15.15  </a:t>
            </a:r>
            <a:r>
              <a:rPr lang="en-US" sz="2000" i="1">
                <a:latin typeface="Times New Roman" pitchFamily="18" charset="0"/>
              </a:rPr>
              <a:t>A switch connecting three LANs</a:t>
            </a:r>
          </a:p>
        </p:txBody>
      </p:sp>
      <p:sp>
        <p:nvSpPr>
          <p:cNvPr id="87347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34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9625" y="1295400"/>
            <a:ext cx="439737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81C7F6AB-1CBF-46D0-BAF8-7F84D9EA2A5D}" type="slidenum">
              <a:rPr lang="en-US"/>
              <a:pPr/>
              <a:t>8</a:t>
            </a:fld>
            <a:endParaRPr lang="en-US"/>
          </a:p>
        </p:txBody>
      </p:sp>
      <p:sp>
        <p:nvSpPr>
          <p:cNvPr id="87449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449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19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15.16  </a:t>
            </a:r>
            <a:r>
              <a:rPr lang="en-US" sz="2000" i="1">
                <a:latin typeface="Times New Roman" pitchFamily="18" charset="0"/>
              </a:rPr>
              <a:t>A switch using VLAN software</a:t>
            </a:r>
          </a:p>
        </p:txBody>
      </p:sp>
      <p:sp>
        <p:nvSpPr>
          <p:cNvPr id="874501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45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450" y="1238250"/>
            <a:ext cx="82359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B48B6359-D199-401E-A739-8A780D348C7F}" type="slidenum">
              <a:rPr lang="en-US"/>
              <a:pPr/>
              <a:t>9</a:t>
            </a:fld>
            <a:endParaRPr lang="en-US"/>
          </a:p>
        </p:txBody>
      </p:sp>
      <p:sp>
        <p:nvSpPr>
          <p:cNvPr id="875522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3" name="Line 3"/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721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15.17  </a:t>
            </a:r>
            <a:r>
              <a:rPr lang="en-US" sz="2000" i="1">
                <a:latin typeface="Times New Roman" pitchFamily="18" charset="0"/>
              </a:rPr>
              <a:t>Two switches in a backbone using VLAN software</a:t>
            </a:r>
          </a:p>
        </p:txBody>
      </p:sp>
      <p:sp>
        <p:nvSpPr>
          <p:cNvPr id="875525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55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5200" y="1066800"/>
            <a:ext cx="73406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475</Words>
  <Application>Microsoft Office PowerPoint</Application>
  <PresentationFormat>On-screen Show (4:3)</PresentationFormat>
  <Paragraphs>147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VLANs: motivation</vt:lpstr>
      <vt:lpstr>VLANs</vt:lpstr>
      <vt:lpstr>Port-based VLAN</vt:lpstr>
      <vt:lpstr>VLANS spanning multiple switches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VLANs: motivation</dc:title>
  <dc:creator>PESIT</dc:creator>
  <cp:lastModifiedBy>PESIT</cp:lastModifiedBy>
  <cp:revision>3</cp:revision>
  <dcterms:created xsi:type="dcterms:W3CDTF">2013-03-29T16:56:23Z</dcterms:created>
  <dcterms:modified xsi:type="dcterms:W3CDTF">2013-03-29T18:45:42Z</dcterms:modified>
</cp:coreProperties>
</file>