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E12A2-E4DB-41AF-95B1-37BCA11F1CF9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6EECD-BF0D-4FA1-BF0D-631124F6A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0E69-E60D-4FE0-9F90-9F8CE1298672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75D4-38DD-4822-BC18-C14840CA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0E69-E60D-4FE0-9F90-9F8CE1298672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75D4-38DD-4822-BC18-C14840CA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0E69-E60D-4FE0-9F90-9F8CE1298672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75D4-38DD-4822-BC18-C14840CA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0E69-E60D-4FE0-9F90-9F8CE1298672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75D4-38DD-4822-BC18-C14840CA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0E69-E60D-4FE0-9F90-9F8CE1298672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75D4-38DD-4822-BC18-C14840CA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0E69-E60D-4FE0-9F90-9F8CE1298672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75D4-38DD-4822-BC18-C14840CA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0E69-E60D-4FE0-9F90-9F8CE1298672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75D4-38DD-4822-BC18-C14840CA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0E69-E60D-4FE0-9F90-9F8CE1298672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75D4-38DD-4822-BC18-C14840CA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0E69-E60D-4FE0-9F90-9F8CE1298672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75D4-38DD-4822-BC18-C14840CA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0E69-E60D-4FE0-9F90-9F8CE1298672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75D4-38DD-4822-BC18-C14840CA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0E69-E60D-4FE0-9F90-9F8CE1298672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075D4-38DD-4822-BC18-C14840CA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0E69-E60D-4FE0-9F90-9F8CE1298672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075D4-38DD-4822-BC18-C14840CAD6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2E03CCA7-6DDA-4DEE-9242-5FFB29C9512F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pPr>
              <a:defRPr/>
            </a:pPr>
            <a:r>
              <a:rPr lang="en-US" sz="3200" i="1">
                <a:solidFill>
                  <a:srgbClr val="C00000"/>
                </a:solidFill>
                <a:cs typeface="+mj-cs"/>
              </a:rPr>
              <a:t>Synthesis: </a:t>
            </a:r>
            <a:r>
              <a:rPr lang="en-US" sz="3200">
                <a:cs typeface="+mj-cs"/>
              </a:rPr>
              <a:t>a day in the life of a web request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8263"/>
            <a:ext cx="777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journey down protocol stack complete!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application, transport, network, link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putting-it-all-together: synthesis!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>
                <a:solidFill>
                  <a:srgbClr val="C00000"/>
                </a:solidFill>
              </a:rPr>
              <a:t>goal: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identify, review, understand protocols (at all layers) involved in seemingly simple scenario: requesting www page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>
                <a:solidFill>
                  <a:srgbClr val="C00000"/>
                </a:solidFill>
              </a:rPr>
              <a:t>scenario: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student attaches laptop to campus network, requests/receives www.google.com </a:t>
            </a: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>
              <a:cs typeface="+mn-cs"/>
            </a:endParaRPr>
          </a:p>
        </p:txBody>
      </p:sp>
      <p:pic>
        <p:nvPicPr>
          <p:cNvPr id="87046" name="Picture 16" descr="underline_base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75" y="971550"/>
            <a:ext cx="7313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72125" y="6486525"/>
            <a:ext cx="2895600" cy="271463"/>
          </a:xfrm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9D7B278A-56A7-4856-85AD-D1FD252174A5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8068" name="Freeform 406"/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453"/>
              <a:gd name="T73" fmla="*/ 0 h 2011"/>
              <a:gd name="T74" fmla="*/ 2453 w 2453"/>
              <a:gd name="T75" fmla="*/ 2011 h 201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6838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>
                <a:cs typeface="+mj-cs"/>
              </a:rPr>
              <a:t>A day in the life: scenario</a:t>
            </a:r>
          </a:p>
        </p:txBody>
      </p:sp>
      <p:sp>
        <p:nvSpPr>
          <p:cNvPr id="88070" name="Freeform 3"/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88342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8343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44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8345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88353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54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55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88350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51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52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8348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49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88328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8329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30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8331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88339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40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41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88336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37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38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8334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35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073" name="Text Box 34"/>
          <p:cNvSpPr txBox="1">
            <a:spLocks noChangeArrowheads="1"/>
          </p:cNvSpPr>
          <p:nvPr/>
        </p:nvSpPr>
        <p:spPr bwMode="auto">
          <a:xfrm>
            <a:off x="5364163" y="1762125"/>
            <a:ext cx="18113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Comcast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68.80.0.0/13</a:t>
            </a:r>
          </a:p>
        </p:txBody>
      </p:sp>
      <p:sp>
        <p:nvSpPr>
          <p:cNvPr id="88074" name="Line 36"/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5" name="Line 43"/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6" name="Line 44"/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7" name="Line 48"/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88311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8312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88314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88315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16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317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10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88325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326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327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88322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323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324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8320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21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8079" name="Line 68"/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69"/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88297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8298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99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8300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3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88308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09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10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88305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06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307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8303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04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081" name="Line 93"/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2" name="Freeform 94"/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10"/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88283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8284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85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8286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6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88294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295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296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88291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292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293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8289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90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084" name="Line 134"/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5" name="Text Box 135"/>
          <p:cNvSpPr txBox="1">
            <a:spLocks noChangeArrowheads="1"/>
          </p:cNvSpPr>
          <p:nvPr/>
        </p:nvSpPr>
        <p:spPr bwMode="auto">
          <a:xfrm>
            <a:off x="5357813" y="5018088"/>
            <a:ext cx="18097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pitchFamily="34" charset="0"/>
              </a:rPr>
              <a:t>’</a:t>
            </a:r>
            <a:r>
              <a:rPr lang="en-US" altLang="ja-JP" sz="1600" i="0">
                <a:solidFill>
                  <a:srgbClr val="000000"/>
                </a:solidFill>
                <a:latin typeface="Arial" pitchFamily="34" charset="0"/>
              </a:rPr>
              <a:t>s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64.233.160.0/19 </a:t>
            </a:r>
          </a:p>
        </p:txBody>
      </p:sp>
      <p:sp>
        <p:nvSpPr>
          <p:cNvPr id="88086" name="Line 136"/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7" name="Text Box 137"/>
          <p:cNvSpPr txBox="1">
            <a:spLocks noChangeArrowheads="1"/>
          </p:cNvSpPr>
          <p:nvPr/>
        </p:nvSpPr>
        <p:spPr bwMode="auto">
          <a:xfrm>
            <a:off x="1971675" y="5286375"/>
            <a:ext cx="1595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64.233.169.105</a:t>
            </a:r>
          </a:p>
        </p:txBody>
      </p:sp>
      <p:sp>
        <p:nvSpPr>
          <p:cNvPr id="88088" name="Text Box 138"/>
          <p:cNvSpPr txBox="1">
            <a:spLocks noChangeArrowheads="1"/>
          </p:cNvSpPr>
          <p:nvPr/>
        </p:nvSpPr>
        <p:spPr bwMode="auto">
          <a:xfrm>
            <a:off x="1939925" y="4992688"/>
            <a:ext cx="1177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web server</a:t>
            </a:r>
          </a:p>
        </p:txBody>
      </p:sp>
      <p:sp>
        <p:nvSpPr>
          <p:cNvPr id="88089" name="Text Box 139"/>
          <p:cNvSpPr txBox="1">
            <a:spLocks noChangeArrowheads="1"/>
          </p:cNvSpPr>
          <p:nvPr/>
        </p:nvSpPr>
        <p:spPr bwMode="auto">
          <a:xfrm>
            <a:off x="7577138" y="1384300"/>
            <a:ext cx="1233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DNS server</a:t>
            </a:r>
          </a:p>
          <a:p>
            <a:pPr eaLnBrk="1" hangingPunct="1"/>
            <a:endParaRPr lang="en-US" sz="1600" i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18" name="Group 95"/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88269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8270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1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8272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19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88280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281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282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88277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278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279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8275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6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66"/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88267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68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67"/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88265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66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70"/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88263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64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173"/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88261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62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176"/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88259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60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179"/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88257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58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182"/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88255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56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185"/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88253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54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188"/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88251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52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191"/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88249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50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194"/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88247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48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332" name="Group 197"/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88245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46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333" name="Group 200"/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88243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44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104" name="Text Box 34"/>
          <p:cNvSpPr txBox="1">
            <a:spLocks noChangeArrowheads="1"/>
          </p:cNvSpPr>
          <p:nvPr/>
        </p:nvSpPr>
        <p:spPr bwMode="auto">
          <a:xfrm>
            <a:off x="962025" y="3128963"/>
            <a:ext cx="1595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school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1563688" y="3940175"/>
            <a:ext cx="952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0">
                <a:solidFill>
                  <a:srgbClr val="FF0000"/>
                </a:solidFill>
                <a:latin typeface="Arial" pitchFamily="34" charset="0"/>
              </a:rPr>
              <a:t>web page</a:t>
            </a:r>
          </a:p>
        </p:txBody>
      </p:sp>
      <p:grpSp>
        <p:nvGrpSpPr>
          <p:cNvPr id="88346" name="Group 405"/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88347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88238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1"/>
                  <a:gd name="T16" fmla="*/ 0 h 772"/>
                  <a:gd name="T17" fmla="*/ 861 w 861"/>
                  <a:gd name="T18" fmla="*/ 772 h 7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88356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8241" name="Picture 393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8242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8240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8237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0">
                  <a:solidFill>
                    <a:srgbClr val="FF0000"/>
                  </a:solidFill>
                  <a:latin typeface="Arial" pitchFamily="34" charset="0"/>
                </a:rPr>
                <a:t>browser</a:t>
              </a:r>
            </a:p>
          </p:txBody>
        </p:sp>
      </p:grpSp>
      <p:grpSp>
        <p:nvGrpSpPr>
          <p:cNvPr id="88357" name="Group 356"/>
          <p:cNvGrpSpPr>
            <a:grpSpLocks/>
          </p:cNvGrpSpPr>
          <p:nvPr/>
        </p:nvGrpSpPr>
        <p:grpSpPr bwMode="auto">
          <a:xfrm>
            <a:off x="1511300" y="1898650"/>
            <a:ext cx="842963" cy="814388"/>
            <a:chOff x="313" y="1497"/>
            <a:chExt cx="1152" cy="1014"/>
          </a:xfrm>
        </p:grpSpPr>
        <p:pic>
          <p:nvPicPr>
            <p:cNvPr id="88234" name="Picture 354" descr="laptop_stylized_smal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235" name="Picture 355" descr="antenna_stylized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8110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90863" y="2444750"/>
            <a:ext cx="9144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-5400000">
            <a:off x="3416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3074988" y="3208338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88113" name="Oval 407"/>
          <p:cNvSpPr>
            <a:spLocks noChangeArrowheads="1"/>
          </p:cNvSpPr>
          <p:nvPr/>
        </p:nvSpPr>
        <p:spPr bwMode="auto">
          <a:xfrm>
            <a:off x="2552700" y="3619500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8114" name="Rectangle 410"/>
          <p:cNvSpPr>
            <a:spLocks noChangeArrowheads="1"/>
          </p:cNvSpPr>
          <p:nvPr/>
        </p:nvSpPr>
        <p:spPr bwMode="auto">
          <a:xfrm>
            <a:off x="2552700" y="3590925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 i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8115" name="Oval 411"/>
          <p:cNvSpPr>
            <a:spLocks noChangeArrowheads="1"/>
          </p:cNvSpPr>
          <p:nvPr/>
        </p:nvSpPr>
        <p:spPr bwMode="auto">
          <a:xfrm>
            <a:off x="2549525" y="3421063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grpSp>
        <p:nvGrpSpPr>
          <p:cNvPr id="88358" name="Group 1189"/>
          <p:cNvGrpSpPr>
            <a:grpSpLocks/>
          </p:cNvGrpSpPr>
          <p:nvPr/>
        </p:nvGrpSpPr>
        <p:grpSpPr bwMode="auto">
          <a:xfrm>
            <a:off x="2720975" y="3497263"/>
            <a:ext cx="481013" cy="136525"/>
            <a:chOff x="2468" y="1332"/>
            <a:chExt cx="310" cy="60"/>
          </a:xfrm>
        </p:grpSpPr>
        <p:sp>
          <p:nvSpPr>
            <p:cNvPr id="88232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0"/>
                <a:gd name="T13" fmla="*/ 0 h 60"/>
                <a:gd name="T14" fmla="*/ 310 w 310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33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60"/>
                <a:gd name="T14" fmla="*/ 282 w 28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117" name="Line 1192"/>
          <p:cNvSpPr>
            <a:spLocks noChangeShapeType="1"/>
          </p:cNvSpPr>
          <p:nvPr/>
        </p:nvSpPr>
        <p:spPr bwMode="auto">
          <a:xfrm>
            <a:off x="2552700" y="35575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118" name="Line 1193"/>
          <p:cNvSpPr>
            <a:spLocks noChangeShapeType="1"/>
          </p:cNvSpPr>
          <p:nvPr/>
        </p:nvSpPr>
        <p:spPr bwMode="auto">
          <a:xfrm>
            <a:off x="3400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-5400000">
            <a:off x="2338388" y="2365375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</a:endParaRPr>
          </a:p>
        </p:txBody>
      </p:sp>
      <p:grpSp>
        <p:nvGrpSpPr>
          <p:cNvPr id="88359" name="Group 1185"/>
          <p:cNvGrpSpPr>
            <a:grpSpLocks/>
          </p:cNvGrpSpPr>
          <p:nvPr/>
        </p:nvGrpSpPr>
        <p:grpSpPr bwMode="auto">
          <a:xfrm>
            <a:off x="5338763" y="2667000"/>
            <a:ext cx="830262" cy="455613"/>
            <a:chOff x="4650" y="1129"/>
            <a:chExt cx="246" cy="95"/>
          </a:xfrm>
        </p:grpSpPr>
        <p:sp>
          <p:nvSpPr>
            <p:cNvPr id="8822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822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822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8836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88230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31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22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2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361" name="Group 1185"/>
          <p:cNvGrpSpPr>
            <a:grpSpLocks/>
          </p:cNvGrpSpPr>
          <p:nvPr/>
        </p:nvGrpSpPr>
        <p:grpSpPr bwMode="auto">
          <a:xfrm>
            <a:off x="6729413" y="2401888"/>
            <a:ext cx="808037" cy="425450"/>
            <a:chOff x="4650" y="1129"/>
            <a:chExt cx="246" cy="95"/>
          </a:xfrm>
        </p:grpSpPr>
        <p:sp>
          <p:nvSpPr>
            <p:cNvPr id="8821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821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821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8836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88222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23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22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2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363" name="Group 1185"/>
          <p:cNvGrpSpPr>
            <a:grpSpLocks/>
          </p:cNvGrpSpPr>
          <p:nvPr/>
        </p:nvGrpSpPr>
        <p:grpSpPr bwMode="auto">
          <a:xfrm>
            <a:off x="7343775" y="3338513"/>
            <a:ext cx="892175" cy="390525"/>
            <a:chOff x="4650" y="1129"/>
            <a:chExt cx="246" cy="95"/>
          </a:xfrm>
        </p:grpSpPr>
        <p:sp>
          <p:nvSpPr>
            <p:cNvPr id="8820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820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821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8836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88214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15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21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1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365" name="Group 1185"/>
          <p:cNvGrpSpPr>
            <a:grpSpLocks/>
          </p:cNvGrpSpPr>
          <p:nvPr/>
        </p:nvGrpSpPr>
        <p:grpSpPr bwMode="auto">
          <a:xfrm>
            <a:off x="5754688" y="4344988"/>
            <a:ext cx="808037" cy="425450"/>
            <a:chOff x="4650" y="1129"/>
            <a:chExt cx="246" cy="95"/>
          </a:xfrm>
        </p:grpSpPr>
        <p:sp>
          <p:nvSpPr>
            <p:cNvPr id="8820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820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820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883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88206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07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367" name="Group 1185"/>
          <p:cNvGrpSpPr>
            <a:grpSpLocks/>
          </p:cNvGrpSpPr>
          <p:nvPr/>
        </p:nvGrpSpPr>
        <p:grpSpPr bwMode="auto">
          <a:xfrm>
            <a:off x="4013200" y="4710113"/>
            <a:ext cx="808038" cy="425450"/>
            <a:chOff x="4650" y="1129"/>
            <a:chExt cx="246" cy="95"/>
          </a:xfrm>
        </p:grpSpPr>
        <p:sp>
          <p:nvSpPr>
            <p:cNvPr id="8819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819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819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8836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88198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99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369" name="Group 248"/>
          <p:cNvGrpSpPr>
            <a:grpSpLocks/>
          </p:cNvGrpSpPr>
          <p:nvPr/>
        </p:nvGrpSpPr>
        <p:grpSpPr bwMode="auto">
          <a:xfrm>
            <a:off x="7218363" y="1558925"/>
            <a:ext cx="358775" cy="623888"/>
            <a:chOff x="4140" y="429"/>
            <a:chExt cx="1425" cy="2396"/>
          </a:xfrm>
        </p:grpSpPr>
        <p:sp>
          <p:nvSpPr>
            <p:cNvPr id="88160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61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162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63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64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8837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8190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191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8166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88371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8188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189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8168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169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8837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8186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187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8171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837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184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185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8173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174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75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76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177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78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179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180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181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8182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183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8374" name="Group 248"/>
          <p:cNvGrpSpPr>
            <a:grpSpLocks/>
          </p:cNvGrpSpPr>
          <p:nvPr/>
        </p:nvGrpSpPr>
        <p:grpSpPr bwMode="auto">
          <a:xfrm>
            <a:off x="2876550" y="4454525"/>
            <a:ext cx="358775" cy="623888"/>
            <a:chOff x="4140" y="429"/>
            <a:chExt cx="1425" cy="2396"/>
          </a:xfrm>
        </p:grpSpPr>
        <p:sp>
          <p:nvSpPr>
            <p:cNvPr id="88128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29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130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31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32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88375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8158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159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8134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88376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8156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157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8136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137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88377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8154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155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8139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8378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152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153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8141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142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43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44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145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46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147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148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149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8150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151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88127" name="Picture 22" descr="underline_base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" y="74612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6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8920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20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0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1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1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12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router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(runs DHCP)</a:t>
              </a:r>
            </a:p>
          </p:txBody>
        </p:sp>
        <p:grpSp>
          <p:nvGrpSpPr>
            <p:cNvPr id="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8926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926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8921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8923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34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23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3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37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63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264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9239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61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262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9241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242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9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260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924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7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258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9246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24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4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49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25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51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6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252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253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254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9255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256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20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221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222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223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9224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3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31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32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7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28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29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3"/>
                  <a:ext cx="52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90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890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6F209A26-C820-4C29-90F7-AB37263B508B}" type="slidenum">
              <a:rPr lang="en-US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r>
              <a:rPr lang="en-US" sz="3200" smtClean="0">
                <a:ea typeface="ＭＳ Ｐゴシック" charset="-128"/>
              </a:rPr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5037138" y="1128713"/>
            <a:ext cx="3732212" cy="126206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Char char="v"/>
              <a:defRPr/>
            </a:pPr>
            <a:r>
              <a:rPr lang="en-US" sz="2200">
                <a:cs typeface="+mn-cs"/>
              </a:rPr>
              <a:t>connecting laptop needs to get its own IP address, addr of first-hop router, addr of DNS server: use </a:t>
            </a:r>
            <a:r>
              <a:rPr lang="en-US" sz="2200" i="1">
                <a:solidFill>
                  <a:srgbClr val="C00000"/>
                </a:solidFill>
                <a:cs typeface="+mn-cs"/>
              </a:rPr>
              <a:t>DHCP</a:t>
            </a: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830263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250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89199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201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202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DHCP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UDP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IP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Eth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Phy</a:t>
                </a:r>
              </a:p>
            </p:txBody>
          </p:sp>
          <p:sp>
            <p:nvSpPr>
              <p:cNvPr id="89203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204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205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206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" name="Group 253"/>
          <p:cNvGrpSpPr>
            <a:grpSpLocks/>
          </p:cNvGrpSpPr>
          <p:nvPr/>
        </p:nvGrpSpPr>
        <p:grpSpPr bwMode="auto">
          <a:xfrm>
            <a:off x="520700" y="1162050"/>
            <a:ext cx="544513" cy="244475"/>
            <a:chOff x="844" y="3337"/>
            <a:chExt cx="343" cy="154"/>
          </a:xfrm>
        </p:grpSpPr>
        <p:sp>
          <p:nvSpPr>
            <p:cNvPr id="89197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98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>
                  <a:solidFill>
                    <a:srgbClr val="FFFFFF"/>
                  </a:solidFill>
                  <a:latin typeface="Arial" pitchFamily="34" charset="0"/>
                </a:rPr>
                <a:t>DHCP</a:t>
              </a:r>
            </a:p>
          </p:txBody>
        </p:sp>
      </p:grpSp>
      <p:grpSp>
        <p:nvGrpSpPr>
          <p:cNvPr id="15" name="Group 299"/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16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17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8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5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9196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rgbClr val="FFFFFF"/>
                        </a:solidFill>
                        <a:latin typeface="Arial" pitchFamily="34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93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194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9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0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90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9191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rgbClr val="FFFFFF"/>
                        </a:solidFill>
                        <a:latin typeface="Arial" pitchFamily="34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8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9189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2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4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185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3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4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5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6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2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9183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rgbClr val="FFFFFF"/>
                            </a:solidFill>
                            <a:latin typeface="Arial" pitchFamily="34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7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80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9181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89176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9177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89172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173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174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89166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8" name="Group 318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9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30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31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3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9164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rgbClr val="FFFFFF"/>
                        </a:solidFill>
                        <a:latin typeface="Arial" pitchFamily="34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89088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61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9162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89157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158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9153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54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55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9089" name="Group 342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89144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89090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6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147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DHCP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UDP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IP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Eth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Phy</a:t>
                </a:r>
              </a:p>
            </p:txBody>
          </p:sp>
          <p:sp>
            <p:nvSpPr>
              <p:cNvPr id="89148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149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150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151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89094" name="Group 442"/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89095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89096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89097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2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9143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rgbClr val="FFFFFF"/>
                        </a:solidFill>
                        <a:latin typeface="Arial" pitchFamily="34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40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141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9098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89099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7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9138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rgbClr val="FFFFFF"/>
                        </a:solidFill>
                        <a:latin typeface="Arial" pitchFamily="34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89100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5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9136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89101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31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132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89102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89103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89104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89105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9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9130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rgbClr val="FFFFFF"/>
                            </a:solidFill>
                            <a:latin typeface="Arial" pitchFamily="34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89109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7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89128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89123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9124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89119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120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121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89110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89111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2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113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rgbClr val="FFFFFF"/>
                    </a:solidFill>
                    <a:latin typeface="Arial" pitchFamily="34" charset="0"/>
                  </a:rPr>
                  <a:t>DHCP</a:t>
                </a:r>
              </a:p>
            </p:txBody>
          </p:sp>
        </p:grpSp>
      </p:grpSp>
      <p:grpSp>
        <p:nvGrpSpPr>
          <p:cNvPr id="89114" name="Group 476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9107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108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>
                  <a:solidFill>
                    <a:srgbClr val="FFFFFF"/>
                  </a:solidFill>
                  <a:latin typeface="Arial" pitchFamily="34" charset="0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5037138" y="2568575"/>
            <a:ext cx="3892550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200" i="0">
                <a:solidFill>
                  <a:srgbClr val="000000"/>
                </a:solidFill>
                <a:latin typeface="Gill Sans MT" pitchFamily="34" charset="0"/>
              </a:rPr>
              <a:t>DHCP request </a:t>
            </a:r>
            <a:r>
              <a:rPr lang="en-US" sz="2200">
                <a:solidFill>
                  <a:srgbClr val="3333CC"/>
                </a:solidFill>
                <a:latin typeface="Gill Sans MT" pitchFamily="34" charset="0"/>
              </a:rPr>
              <a:t>encapsulated</a:t>
            </a:r>
            <a:r>
              <a:rPr lang="en-US" sz="2200" i="0">
                <a:solidFill>
                  <a:srgbClr val="3333CC"/>
                </a:solidFill>
                <a:latin typeface="Gill Sans MT" pitchFamily="34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pitchFamily="34" charset="0"/>
              </a:rPr>
              <a:t>in </a:t>
            </a:r>
            <a:r>
              <a:rPr lang="en-US" sz="2200">
                <a:solidFill>
                  <a:srgbClr val="C00000"/>
                </a:solidFill>
                <a:latin typeface="Gill Sans MT" pitchFamily="34" charset="0"/>
              </a:rPr>
              <a:t>UDP</a:t>
            </a:r>
            <a:r>
              <a:rPr lang="en-US" sz="2200" i="0">
                <a:solidFill>
                  <a:srgbClr val="000000"/>
                </a:solidFill>
                <a:latin typeface="Gill Sans MT" pitchFamily="34" charset="0"/>
              </a:rPr>
              <a:t>, encapsulated in </a:t>
            </a:r>
            <a:r>
              <a:rPr lang="en-US" sz="2200">
                <a:solidFill>
                  <a:srgbClr val="C00000"/>
                </a:solidFill>
                <a:latin typeface="Gill Sans MT" pitchFamily="34" charset="0"/>
              </a:rPr>
              <a:t>IP</a:t>
            </a:r>
            <a:r>
              <a:rPr lang="en-US" sz="2200" i="0">
                <a:solidFill>
                  <a:srgbClr val="000000"/>
                </a:solidFill>
                <a:latin typeface="Gill Sans MT" pitchFamily="34" charset="0"/>
              </a:rPr>
              <a:t>, encapsulated in </a:t>
            </a:r>
            <a:r>
              <a:rPr lang="en-US" sz="2200">
                <a:solidFill>
                  <a:srgbClr val="C00000"/>
                </a:solidFill>
                <a:latin typeface="Gill Sans MT" pitchFamily="34" charset="0"/>
              </a:rPr>
              <a:t>802.3</a:t>
            </a:r>
            <a:r>
              <a:rPr lang="en-US" sz="2200" i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pitchFamily="34" charset="0"/>
              </a:rPr>
              <a:t>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sz="2200" i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5035550" y="3979863"/>
            <a:ext cx="39243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200" i="0">
                <a:solidFill>
                  <a:srgbClr val="000000"/>
                </a:solidFill>
                <a:latin typeface="Gill Sans MT" pitchFamily="34" charset="0"/>
              </a:rPr>
              <a:t>Ethernet frame </a:t>
            </a:r>
            <a:r>
              <a:rPr lang="en-US" sz="2200">
                <a:solidFill>
                  <a:srgbClr val="000099"/>
                </a:solidFill>
                <a:latin typeface="Gill Sans MT" pitchFamily="34" charset="0"/>
              </a:rPr>
              <a:t>broadcast</a:t>
            </a:r>
            <a:r>
              <a:rPr lang="en-US" sz="2200" i="0">
                <a:solidFill>
                  <a:srgbClr val="000000"/>
                </a:solidFill>
                <a:latin typeface="Gill Sans MT" pitchFamily="34" charset="0"/>
              </a:rPr>
              <a:t> (dest: FFFFFFFFFFFF) on LAN, received at router running </a:t>
            </a:r>
            <a:r>
              <a:rPr lang="en-US" sz="2200">
                <a:solidFill>
                  <a:srgbClr val="C00000"/>
                </a:solidFill>
                <a:latin typeface="Gill Sans MT" pitchFamily="34" charset="0"/>
              </a:rPr>
              <a:t>DHCP</a:t>
            </a:r>
            <a:r>
              <a:rPr lang="en-US" sz="2200" i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pitchFamily="34" charset="0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5033963" y="5316538"/>
            <a:ext cx="3802062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200" i="0">
                <a:solidFill>
                  <a:srgbClr val="000000"/>
                </a:solidFill>
                <a:latin typeface="Gill Sans MT" pitchFamily="34" charset="0"/>
              </a:rPr>
              <a:t>Ethernet </a:t>
            </a:r>
            <a:r>
              <a:rPr lang="en-US" sz="2200">
                <a:solidFill>
                  <a:srgbClr val="000099"/>
                </a:solidFill>
                <a:latin typeface="Gill Sans MT" pitchFamily="34" charset="0"/>
              </a:rPr>
              <a:t>demuxed</a:t>
            </a:r>
            <a:r>
              <a:rPr lang="en-US" sz="2200" i="0">
                <a:solidFill>
                  <a:srgbClr val="000000"/>
                </a:solidFill>
                <a:latin typeface="Gill Sans MT" pitchFamily="34" charset="0"/>
              </a:rPr>
              <a:t> to IP demuxed, UDP demuxed to DHCP </a:t>
            </a:r>
          </a:p>
        </p:txBody>
      </p:sp>
      <p:pic>
        <p:nvPicPr>
          <p:cNvPr id="89106" name="Picture 15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9022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2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2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router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(runs DHCP)</a:t>
              </a:r>
            </a:p>
          </p:txBody>
        </p:sp>
        <p:grpSp>
          <p:nvGrpSpPr>
            <p:cNvPr id="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9028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028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023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9025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54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25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5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57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83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0284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0259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81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0282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0261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262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79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0280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026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77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0278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0266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26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6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69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27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71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6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272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273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274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0275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276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240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241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42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43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244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5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1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52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247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8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249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3"/>
                  <a:ext cx="52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01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901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D04FD3B4-15B0-4A9A-9302-17154AB65561}" type="slidenum">
              <a:rPr lang="en-US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>
                <a:ea typeface="ＭＳ Ｐゴシック" charset="-128"/>
              </a:rPr>
              <a:t>DHCP server formulates </a:t>
            </a:r>
            <a:r>
              <a:rPr lang="en-US" sz="2000" i="1" smtClean="0">
                <a:solidFill>
                  <a:srgbClr val="C00000"/>
                </a:solidFill>
                <a:ea typeface="ＭＳ Ｐゴシック" charset="-128"/>
              </a:rPr>
              <a:t>DHCP ACK</a:t>
            </a:r>
            <a:r>
              <a:rPr lang="en-US" sz="2000" smtClean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sz="2000" smtClean="0">
                <a:ea typeface="ＭＳ Ｐゴシック" charset="-128"/>
              </a:rPr>
              <a:t>containing client</a:t>
            </a:r>
            <a:r>
              <a:rPr lang="ja-JP" altLang="en-US" sz="2000" smtClean="0">
                <a:ea typeface="ＭＳ Ｐゴシック" charset="-128"/>
              </a:rPr>
              <a:t>’</a:t>
            </a:r>
            <a:r>
              <a:rPr lang="en-US" altLang="ja-JP" sz="2000" smtClean="0">
                <a:ea typeface="ＭＳ Ｐゴシック" charset="-128"/>
              </a:rPr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</a:pPr>
            <a:endParaRPr lang="en-US" sz="2000" smtClean="0">
              <a:ea typeface="ＭＳ Ｐゴシック" charset="-128"/>
            </a:endParaRPr>
          </a:p>
        </p:txBody>
      </p: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90219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0221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222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DHCP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UDP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IP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Eth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Phy</a:t>
                </a:r>
              </a:p>
            </p:txBody>
          </p:sp>
          <p:sp>
            <p:nvSpPr>
              <p:cNvPr id="90223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0224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0225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0226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15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16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7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0217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0218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rgbClr val="FFFFFF"/>
                        </a:solidFill>
                        <a:latin typeface="Arial" pitchFamily="34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90215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0216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8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9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0212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0213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rgbClr val="FFFFFF"/>
                        </a:solidFill>
                        <a:latin typeface="Arial" pitchFamily="34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0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0210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0211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21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0206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0207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2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3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4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0204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90205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rgbClr val="FFFFFF"/>
                            </a:solidFill>
                            <a:latin typeface="Arial" pitchFamily="34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0202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90203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90198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0199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90194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0195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0196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90188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90"/>
          <p:cNvGrpSpPr>
            <a:grpSpLocks/>
          </p:cNvGrpSpPr>
          <p:nvPr/>
        </p:nvGrpSpPr>
        <p:grpSpPr bwMode="auto">
          <a:xfrm>
            <a:off x="449263" y="4238625"/>
            <a:ext cx="1081087" cy="244475"/>
            <a:chOff x="504" y="3523"/>
            <a:chExt cx="681" cy="154"/>
          </a:xfrm>
        </p:grpSpPr>
        <p:grpSp>
          <p:nvGrpSpPr>
            <p:cNvPr id="28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9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30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0185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0186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rgbClr val="FFFFFF"/>
                        </a:solidFill>
                        <a:latin typeface="Arial" pitchFamily="34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1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018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0184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90179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180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0175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76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77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0287" name="Group 104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90166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0288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0168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169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DHCP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UDP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IP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Eth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Phy</a:t>
                </a:r>
              </a:p>
            </p:txBody>
          </p:sp>
          <p:sp>
            <p:nvSpPr>
              <p:cNvPr id="90170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0171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0172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0173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90289" name="Group 113"/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90290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0291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0292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0164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0165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rgbClr val="FFFFFF"/>
                        </a:solidFill>
                        <a:latin typeface="Arial" pitchFamily="34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90162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0163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90293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0294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015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0160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rgbClr val="FFFFFF"/>
                        </a:solidFill>
                        <a:latin typeface="Arial" pitchFamily="34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90295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0157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0158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90296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0153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0154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90297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0298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029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0300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0151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90152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rgbClr val="FFFFFF"/>
                            </a:solidFill>
                            <a:latin typeface="Arial" pitchFamily="34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0301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0149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90150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90145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0146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90141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0142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0143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90132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90302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0134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135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rgbClr val="FFFFFF"/>
                    </a:solidFill>
                    <a:latin typeface="Arial" pitchFamily="34" charset="0"/>
                  </a:rPr>
                  <a:t>DHCP</a:t>
                </a:r>
              </a:p>
            </p:txBody>
          </p:sp>
        </p:grpSp>
      </p:grpSp>
      <p:grpSp>
        <p:nvGrpSpPr>
          <p:cNvPr id="90303" name="Group 149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90129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130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>
                  <a:solidFill>
                    <a:srgbClr val="FFFFFF"/>
                  </a:solidFill>
                  <a:latin typeface="Arial" pitchFamily="34" charset="0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4997450" y="2709863"/>
            <a:ext cx="3421063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000" i="0">
                <a:solidFill>
                  <a:srgbClr val="000000"/>
                </a:solidFill>
                <a:latin typeface="Gill Sans MT" pitchFamily="34" charset="0"/>
              </a:rPr>
              <a:t>encapsulation at DHCP server, frame forwarded (</a:t>
            </a:r>
            <a:r>
              <a:rPr lang="en-US" sz="2000">
                <a:solidFill>
                  <a:srgbClr val="C00000"/>
                </a:solidFill>
                <a:latin typeface="Gill Sans MT" pitchFamily="34" charset="0"/>
              </a:rPr>
              <a:t>switch learning</a:t>
            </a:r>
            <a:r>
              <a:rPr lang="en-US" sz="2000" i="0">
                <a:solidFill>
                  <a:srgbClr val="000000"/>
                </a:solidFill>
                <a:latin typeface="Gill Sans MT" pitchFamily="34" charset="0"/>
              </a:rPr>
              <a:t>) through LAN, demultiplexing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i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1379538" y="5260975"/>
            <a:ext cx="66436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Client now has IP address, knows name &amp; addr of DNS </a:t>
            </a:r>
          </a:p>
          <a:p>
            <a:pPr algn="ctr"/>
            <a:r>
              <a:rPr lang="en-US" sz="2400">
                <a:solidFill>
                  <a:srgbClr val="000000"/>
                </a:solidFill>
                <a:latin typeface="Gill Sans MT" pitchFamily="34" charset="0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4989513" y="4111625"/>
            <a:ext cx="3421062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000" i="0">
                <a:solidFill>
                  <a:srgbClr val="000000"/>
                </a:solidFill>
                <a:latin typeface="Gill Sans MT" pitchFamily="34" charset="0"/>
              </a:rPr>
              <a:t>DHCP client receives DHCP ACK reply</a:t>
            </a:r>
          </a:p>
        </p:txBody>
      </p:sp>
      <p:sp>
        <p:nvSpPr>
          <p:cNvPr id="901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r>
              <a:rPr lang="en-US" sz="3200" smtClean="0">
                <a:ea typeface="ＭＳ Ｐゴシック" charset="-128"/>
              </a:rPr>
              <a:t>A day in the life… connecting to the Internet</a:t>
            </a:r>
          </a:p>
        </p:txBody>
      </p:sp>
      <p:pic>
        <p:nvPicPr>
          <p:cNvPr id="90128" name="Picture 15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" y="-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9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3" grpId="0" build="p"/>
      <p:bldP spid="703644" grpId="0"/>
      <p:bldP spid="70364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9120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0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0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0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0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07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router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(runs DHCP)</a:t>
              </a:r>
            </a:p>
          </p:txBody>
        </p:sp>
        <p:grpSp>
          <p:nvGrpSpPr>
            <p:cNvPr id="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9126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126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120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9122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29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23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3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32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258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259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1234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256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257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1236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237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254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255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123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252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253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1241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24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4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44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24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46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6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247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248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249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1250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251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215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216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17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18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1219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22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226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227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222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223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224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3"/>
                  <a:ext cx="52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11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911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A4CF0869-3D28-4AF0-9FF7-C716C906FE5E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53488" cy="1001713"/>
          </a:xfrm>
        </p:spPr>
        <p:txBody>
          <a:bodyPr/>
          <a:lstStyle/>
          <a:p>
            <a:r>
              <a:rPr lang="en-US" sz="3200" smtClean="0">
                <a:ea typeface="ＭＳ Ｐゴシック" charset="-128"/>
              </a:rPr>
              <a:t>A day in the life… ARP (before DNS, before HTTP)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200">
                <a:cs typeface="+mn-cs"/>
              </a:rPr>
              <a:t>before sending </a:t>
            </a:r>
            <a:r>
              <a:rPr lang="en-US" sz="2200" i="1">
                <a:solidFill>
                  <a:srgbClr val="C00000"/>
                </a:solidFill>
                <a:cs typeface="+mn-cs"/>
              </a:rPr>
              <a:t>HTTP</a:t>
            </a:r>
            <a:r>
              <a:rPr lang="en-US" sz="2200" b="1" i="1">
                <a:solidFill>
                  <a:srgbClr val="C00000"/>
                </a:solidFill>
                <a:cs typeface="+mn-cs"/>
              </a:rPr>
              <a:t> </a:t>
            </a:r>
            <a:r>
              <a:rPr lang="en-US" sz="2200">
                <a:cs typeface="+mn-cs"/>
              </a:rPr>
              <a:t>request, need IP address of www.google.com:  </a:t>
            </a:r>
            <a:r>
              <a:rPr lang="en-US" sz="2200" i="1">
                <a:solidFill>
                  <a:srgbClr val="C00000"/>
                </a:solidFill>
                <a:cs typeface="+mn-cs"/>
              </a:rPr>
              <a:t>DNS</a:t>
            </a:r>
          </a:p>
        </p:txBody>
      </p:sp>
      <p:sp>
        <p:nvSpPr>
          <p:cNvPr id="91143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9119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196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197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DNS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UDP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IP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Eth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Phy</a:t>
                </a:r>
              </a:p>
            </p:txBody>
          </p:sp>
          <p:sp>
            <p:nvSpPr>
              <p:cNvPr id="91198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1199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1200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1201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" name="Group 276"/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1192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193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rgbClr val="FFFFFF"/>
                    </a:solidFill>
                    <a:latin typeface="Arial" pitchFamily="34" charset="0"/>
                  </a:rPr>
                  <a:t>DNS</a:t>
                </a:r>
              </a:p>
            </p:txBody>
          </p:sp>
        </p:grpSp>
        <p:grpSp>
          <p:nvGrpSpPr>
            <p:cNvPr id="16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17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1190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191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rgbClr val="FFFFFF"/>
                      </a:solidFill>
                      <a:latin typeface="Arial" pitchFamily="34" charset="0"/>
                    </a:rPr>
                    <a:t>DNS</a:t>
                  </a:r>
                </a:p>
              </p:txBody>
            </p:sp>
          </p:grpSp>
          <p:sp>
            <p:nvSpPr>
              <p:cNvPr id="91188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189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19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1185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18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rgbClr val="FFFFFF"/>
                      </a:solidFill>
                      <a:latin typeface="Arial" pitchFamily="34" charset="0"/>
                    </a:rPr>
                    <a:t>DNS</a:t>
                  </a:r>
                </a:p>
              </p:txBody>
            </p:sp>
          </p:grpSp>
          <p:grpSp>
            <p:nvGrpSpPr>
              <p:cNvPr id="20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1183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184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1179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180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1178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4387850" y="2051050"/>
            <a:ext cx="4586288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200" i="0">
                <a:solidFill>
                  <a:srgbClr val="000000"/>
                </a:solidFill>
                <a:latin typeface="Gill Sans MT" pitchFamily="34" charset="0"/>
              </a:rPr>
              <a:t>DNS query created, encapsulated in UDP, encapsulated in IP, encapsulated in Eth.  To send frame to router, need MAC address of router interface: </a:t>
            </a:r>
            <a:r>
              <a:rPr lang="en-US" sz="2200">
                <a:solidFill>
                  <a:srgbClr val="C00000"/>
                </a:solidFill>
                <a:latin typeface="Gill Sans MT" pitchFamily="34" charset="0"/>
              </a:rPr>
              <a:t>ARP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sz="2200" b="1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4470400" y="3684588"/>
            <a:ext cx="4386263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200">
                <a:solidFill>
                  <a:srgbClr val="C00000"/>
                </a:solidFill>
                <a:latin typeface="Gill Sans MT" pitchFamily="34" charset="0"/>
              </a:rPr>
              <a:t>ARP query</a:t>
            </a:r>
            <a:r>
              <a:rPr lang="en-US" sz="2200" i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pitchFamily="34" charset="0"/>
              </a:rPr>
              <a:t>broadcast, received by router, which replies with </a:t>
            </a:r>
            <a:r>
              <a:rPr lang="en-US" sz="2200">
                <a:solidFill>
                  <a:srgbClr val="C00000"/>
                </a:solidFill>
                <a:latin typeface="Gill Sans MT" pitchFamily="34" charset="0"/>
              </a:rPr>
              <a:t>ARP reply</a:t>
            </a:r>
            <a:r>
              <a:rPr lang="en-US" sz="2200" i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sz="2200" i="0">
                <a:solidFill>
                  <a:srgbClr val="000000"/>
                </a:solidFill>
                <a:latin typeface="Gill Sans MT" pitchFamily="34" charset="0"/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4471988" y="5000625"/>
            <a:ext cx="428625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200" i="0">
                <a:solidFill>
                  <a:srgbClr val="000000"/>
                </a:solidFill>
                <a:latin typeface="Gill Sans MT" pitchFamily="34" charset="0"/>
              </a:rPr>
              <a:t>client now knows MAC address of first hop router, so can now send frame containing DNS query </a:t>
            </a:r>
          </a:p>
        </p:txBody>
      </p:sp>
      <p:grpSp>
        <p:nvGrpSpPr>
          <p:cNvPr id="22" name="Group 263"/>
          <p:cNvGrpSpPr>
            <a:grpSpLocks/>
          </p:cNvGrpSpPr>
          <p:nvPr/>
        </p:nvGrpSpPr>
        <p:grpSpPr bwMode="auto">
          <a:xfrm>
            <a:off x="92075" y="1868488"/>
            <a:ext cx="1081088" cy="244475"/>
            <a:chOff x="76" y="2296"/>
            <a:chExt cx="681" cy="154"/>
          </a:xfrm>
        </p:grpSpPr>
        <p:sp>
          <p:nvSpPr>
            <p:cNvPr id="91169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170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171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172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173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>
                  <a:solidFill>
                    <a:srgbClr val="000000"/>
                  </a:solidFill>
                  <a:latin typeface="Arial" pitchFamily="34" charset="0"/>
                </a:rPr>
                <a:t>ARP query</a:t>
              </a:r>
            </a:p>
          </p:txBody>
        </p:sp>
      </p:grpSp>
      <p:grpSp>
        <p:nvGrpSpPr>
          <p:cNvPr id="23" name="Group 255"/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91161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422"/>
                <a:gd name="T17" fmla="*/ 604 w 604"/>
                <a:gd name="T18" fmla="*/ 422 h 4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62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163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i="0">
                  <a:solidFill>
                    <a:srgbClr val="000000"/>
                  </a:solidFill>
                  <a:latin typeface="Arial" pitchFamily="34" charset="0"/>
                </a:rPr>
                <a:t>Eth</a:t>
              </a:r>
            </a:p>
            <a:p>
              <a:pPr algn="ctr"/>
              <a:r>
                <a:rPr lang="en-US" sz="1600" i="0">
                  <a:solidFill>
                    <a:srgbClr val="000000"/>
                  </a:solidFill>
                  <a:latin typeface="Arial" pitchFamily="34" charset="0"/>
                </a:rPr>
                <a:t>Phy</a:t>
              </a:r>
            </a:p>
          </p:txBody>
        </p:sp>
        <p:sp>
          <p:nvSpPr>
            <p:cNvPr id="91164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165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4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1167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168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rgbClr val="000000"/>
                    </a:solidFill>
                    <a:latin typeface="Arial" pitchFamily="34" charset="0"/>
                  </a:rPr>
                  <a:t>ARP</a:t>
                </a:r>
              </a:p>
            </p:txBody>
          </p:sp>
        </p:grpSp>
      </p:grpSp>
      <p:grpSp>
        <p:nvGrpSpPr>
          <p:cNvPr id="25" name="Group 242"/>
          <p:cNvGrpSpPr>
            <a:grpSpLocks/>
          </p:cNvGrpSpPr>
          <p:nvPr/>
        </p:nvGrpSpPr>
        <p:grpSpPr bwMode="auto">
          <a:xfrm>
            <a:off x="1150938" y="1720850"/>
            <a:ext cx="444500" cy="244475"/>
            <a:chOff x="161" y="1354"/>
            <a:chExt cx="280" cy="154"/>
          </a:xfrm>
        </p:grpSpPr>
        <p:sp>
          <p:nvSpPr>
            <p:cNvPr id="91159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160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>
                  <a:solidFill>
                    <a:srgbClr val="000000"/>
                  </a:solidFill>
                  <a:latin typeface="Arial" pitchFamily="34" charset="0"/>
                </a:rPr>
                <a:t>ARP</a:t>
              </a:r>
            </a:p>
          </p:txBody>
        </p:sp>
      </p:grpSp>
      <p:grpSp>
        <p:nvGrpSpPr>
          <p:cNvPr id="26" name="Group 270"/>
          <p:cNvGrpSpPr>
            <a:grpSpLocks/>
          </p:cNvGrpSpPr>
          <p:nvPr/>
        </p:nvGrpSpPr>
        <p:grpSpPr bwMode="auto">
          <a:xfrm>
            <a:off x="1177925" y="3187700"/>
            <a:ext cx="1081088" cy="244475"/>
            <a:chOff x="76" y="2296"/>
            <a:chExt cx="681" cy="154"/>
          </a:xfrm>
        </p:grpSpPr>
        <p:sp>
          <p:nvSpPr>
            <p:cNvPr id="91154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155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156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157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158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>
                  <a:solidFill>
                    <a:srgbClr val="000000"/>
                  </a:solidFill>
                  <a:latin typeface="Arial" pitchFamily="34" charset="0"/>
                </a:rPr>
                <a:t>ARP reply</a:t>
              </a:r>
            </a:p>
          </p:txBody>
        </p:sp>
      </p:grpSp>
      <p:pic>
        <p:nvPicPr>
          <p:cNvPr id="91153" name="Picture 6" descr="underline_bas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263" y="641350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92378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9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0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1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2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router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(runs DHCP)</a:t>
              </a:r>
            </a:p>
          </p:txBody>
        </p:sp>
        <p:grpSp>
          <p:nvGrpSpPr>
            <p:cNvPr id="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9243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243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238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92404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406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07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4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24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4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24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4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4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2415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4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24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418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9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421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6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4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4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4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24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4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3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3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23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3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3"/>
                  <a:ext cx="52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21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921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A67FC964-DE55-4A6A-976E-F549B119E9D5}" type="slidenum">
              <a:rPr lang="en-US"/>
              <a:pPr/>
              <a:t>6</a:t>
            </a:fld>
            <a:endParaRPr lang="en-US"/>
          </a:p>
        </p:txBody>
      </p:sp>
      <p:sp>
        <p:nvSpPr>
          <p:cNvPr id="92165" name="Freeform 236"/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2368"/>
              <a:gd name="T70" fmla="*/ 0 h 1558"/>
              <a:gd name="T71" fmla="*/ 2368 w 2368"/>
              <a:gd name="T72" fmla="*/ 1558 h 155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92370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72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73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pitchFamily="34" charset="0"/>
                  </a:rPr>
                  <a:t>DNS</a:t>
                </a:r>
              </a:p>
              <a:p>
                <a:pPr algn="ctr"/>
                <a:r>
                  <a:rPr lang="en-US" sz="1600" i="0">
                    <a:latin typeface="Arial" pitchFamily="34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pitchFamily="34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pitchFamily="34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pitchFamily="34" charset="0"/>
                  </a:rPr>
                  <a:t>Phy</a:t>
                </a:r>
              </a:p>
            </p:txBody>
          </p:sp>
          <p:sp>
            <p:nvSpPr>
              <p:cNvPr id="92374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375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376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377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520700" y="1162050"/>
            <a:ext cx="460375" cy="244475"/>
            <a:chOff x="844" y="3337"/>
            <a:chExt cx="290" cy="154"/>
          </a:xfrm>
        </p:grpSpPr>
        <p:sp>
          <p:nvSpPr>
            <p:cNvPr id="92368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9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i="0">
                  <a:solidFill>
                    <a:schemeClr val="bg1"/>
                  </a:solidFill>
                  <a:latin typeface="Arial" pitchFamily="34" charset="0"/>
                </a:rPr>
                <a:t>DNS</a:t>
              </a:r>
            </a:p>
          </p:txBody>
        </p:sp>
      </p:grpSp>
      <p:grpSp>
        <p:nvGrpSpPr>
          <p:cNvPr id="15" name="Group 58"/>
          <p:cNvGrpSpPr>
            <a:grpSpLocks/>
          </p:cNvGrpSpPr>
          <p:nvPr/>
        </p:nvGrpSpPr>
        <p:grpSpPr bwMode="auto">
          <a:xfrm>
            <a:off x="460375" y="1387475"/>
            <a:ext cx="561975" cy="244475"/>
            <a:chOff x="740" y="3209"/>
            <a:chExt cx="354" cy="154"/>
          </a:xfrm>
        </p:grpSpPr>
        <p:grpSp>
          <p:nvGrpSpPr>
            <p:cNvPr id="16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2366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67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pitchFamily="34" charset="0"/>
                  </a:rPr>
                  <a:t>DNS</a:t>
                </a:r>
              </a:p>
            </p:txBody>
          </p:sp>
        </p:grpSp>
        <p:sp>
          <p:nvSpPr>
            <p:cNvPr id="92364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5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64"/>
          <p:cNvGrpSpPr>
            <a:grpSpLocks/>
          </p:cNvGrpSpPr>
          <p:nvPr/>
        </p:nvGrpSpPr>
        <p:grpSpPr bwMode="auto">
          <a:xfrm>
            <a:off x="460375" y="1622425"/>
            <a:ext cx="561975" cy="244475"/>
            <a:chOff x="836" y="3305"/>
            <a:chExt cx="354" cy="154"/>
          </a:xfrm>
        </p:grpSpPr>
        <p:grpSp>
          <p:nvGrpSpPr>
            <p:cNvPr id="18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2361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62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pitchFamily="34" charset="0"/>
                  </a:rPr>
                  <a:t>DNS</a:t>
                </a:r>
              </a:p>
            </p:txBody>
          </p:sp>
        </p:grpSp>
        <p:grpSp>
          <p:nvGrpSpPr>
            <p:cNvPr id="19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2359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60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0" name="Group 71"/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92355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6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74"/>
          <p:cNvGrpSpPr>
            <a:grpSpLocks/>
          </p:cNvGrpSpPr>
          <p:nvPr/>
        </p:nvGrpSpPr>
        <p:grpSpPr bwMode="auto">
          <a:xfrm>
            <a:off x="85725" y="1885950"/>
            <a:ext cx="1081088" cy="244475"/>
            <a:chOff x="504" y="3523"/>
            <a:chExt cx="681" cy="154"/>
          </a:xfrm>
        </p:grpSpPr>
        <p:grpSp>
          <p:nvGrpSpPr>
            <p:cNvPr id="22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3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4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2353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354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pitchFamily="34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5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2351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352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2347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48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43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4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5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172" name="AutoShape 88"/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89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7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8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9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2340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341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pitchFamily="34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30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2338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33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2334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35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30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1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2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549275" y="4376738"/>
            <a:ext cx="3892550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200" i="0" dirty="0">
                <a:latin typeface="+mn-lt"/>
                <a:ea typeface="+mn-ea"/>
              </a:rPr>
              <a:t>IP datagram containing DNS query forwarded via LAN switch from client to 1</a:t>
            </a:r>
            <a:r>
              <a:rPr lang="en-US" sz="2200" i="0" baseline="30000" dirty="0">
                <a:latin typeface="+mn-lt"/>
                <a:ea typeface="+mn-ea"/>
              </a:rPr>
              <a:t>st</a:t>
            </a:r>
            <a:r>
              <a:rPr lang="en-US" sz="2200" i="0" dirty="0">
                <a:latin typeface="+mn-lt"/>
                <a:ea typeface="+mn-ea"/>
              </a:rPr>
              <a:t> hop router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  <a:defRPr/>
            </a:pPr>
            <a:endParaRPr lang="en-US" sz="2000" i="0" dirty="0">
              <a:ea typeface="+mn-ea"/>
            </a:endParaRP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4659313" y="3663950"/>
            <a:ext cx="4386262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200" i="0" dirty="0">
                <a:latin typeface="+mn-lt"/>
                <a:ea typeface="+mn-ea"/>
              </a:rPr>
              <a:t>IP datagram forwarded from campus network into </a:t>
            </a:r>
            <a:r>
              <a:rPr lang="en-US" sz="2200" i="0" dirty="0" err="1">
                <a:latin typeface="+mn-lt"/>
                <a:ea typeface="+mn-ea"/>
              </a:rPr>
              <a:t>comcast</a:t>
            </a:r>
            <a:r>
              <a:rPr lang="en-US" sz="2200" i="0" dirty="0">
                <a:latin typeface="+mn-lt"/>
                <a:ea typeface="+mn-ea"/>
              </a:rPr>
              <a:t> network, routed (tables created by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</a:rPr>
              <a:t>RIP, OSPF, IS-IS</a:t>
            </a:r>
            <a:r>
              <a:rPr lang="en-US" sz="2200" i="0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lang="en-US" sz="2200" i="0" dirty="0">
                <a:latin typeface="+mn-lt"/>
                <a:ea typeface="+mn-ea"/>
              </a:rPr>
              <a:t>and/or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</a:rPr>
              <a:t>BGP</a:t>
            </a:r>
            <a:r>
              <a:rPr lang="en-US" sz="2200" i="0" dirty="0">
                <a:latin typeface="+mn-lt"/>
                <a:ea typeface="+mn-ea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4657725" y="5297488"/>
            <a:ext cx="3802063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200" i="0">
                <a:latin typeface="Gill Sans MT" pitchFamily="34" charset="0"/>
              </a:rPr>
              <a:t>demux</a:t>
            </a:r>
            <a:r>
              <a:rPr lang="ja-JP" altLang="en-US" sz="2200" i="0">
                <a:latin typeface="Gill Sans MT" pitchFamily="34" charset="0"/>
              </a:rPr>
              <a:t>’</a:t>
            </a:r>
            <a:r>
              <a:rPr lang="en-US" altLang="ja-JP" sz="2200" i="0">
                <a:latin typeface="Gill Sans MT" pitchFamily="34" charset="0"/>
              </a:rPr>
              <a:t>ed 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200" i="0">
                <a:latin typeface="Gill Sans MT" pitchFamily="34" charset="0"/>
              </a:rPr>
              <a:t>DNS server replies to client with IP address of www.google.com </a:t>
            </a:r>
          </a:p>
        </p:txBody>
      </p:sp>
      <p:grpSp>
        <p:nvGrpSpPr>
          <p:cNvPr id="31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92315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pitchFamily="34" charset="0"/>
              </a:endParaRPr>
            </a:p>
          </p:txBody>
        </p:sp>
        <p:sp>
          <p:nvSpPr>
            <p:cNvPr id="92316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7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92318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pitchFamily="34" charset="0"/>
              </a:endParaRPr>
            </a:p>
          </p:txBody>
        </p:sp>
        <p:grpSp>
          <p:nvGrpSpPr>
            <p:cNvPr id="92160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92326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27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28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161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92323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24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25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1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2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162" name="Group 19"/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92301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pitchFamily="34" charset="0"/>
              </a:endParaRPr>
            </a:p>
          </p:txBody>
        </p:sp>
        <p:sp>
          <p:nvSpPr>
            <p:cNvPr id="92302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3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92304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pitchFamily="34" charset="0"/>
              </a:endParaRPr>
            </a:p>
          </p:txBody>
        </p:sp>
        <p:grpSp>
          <p:nvGrpSpPr>
            <p:cNvPr id="92166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92312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13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14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167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92309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10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11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07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8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179" name="Text Box 34"/>
          <p:cNvSpPr txBox="1">
            <a:spLocks noChangeArrowheads="1"/>
          </p:cNvSpPr>
          <p:nvPr/>
        </p:nvSpPr>
        <p:spPr bwMode="auto">
          <a:xfrm>
            <a:off x="5335588" y="2511425"/>
            <a:ext cx="181133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Comcast network </a:t>
            </a:r>
          </a:p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68.80.0.0/13</a:t>
            </a:r>
          </a:p>
        </p:txBody>
      </p:sp>
      <p:grpSp>
        <p:nvGrpSpPr>
          <p:cNvPr id="92168" name="Group 69"/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92287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pitchFamily="34" charset="0"/>
              </a:endParaRPr>
            </a:p>
          </p:txBody>
        </p:sp>
        <p:sp>
          <p:nvSpPr>
            <p:cNvPr id="92288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9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92290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latin typeface="Arial" pitchFamily="34" charset="0"/>
              </a:endParaRPr>
            </a:p>
          </p:txBody>
        </p:sp>
        <p:grpSp>
          <p:nvGrpSpPr>
            <p:cNvPr id="92169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92298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99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00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170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92295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96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97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293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4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181" name="Line 93"/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2" name="Text Box 139"/>
          <p:cNvSpPr txBox="1">
            <a:spLocks noChangeArrowheads="1"/>
          </p:cNvSpPr>
          <p:nvPr/>
        </p:nvSpPr>
        <p:spPr bwMode="auto">
          <a:xfrm>
            <a:off x="7367588" y="746125"/>
            <a:ext cx="1233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DNS server</a:t>
            </a:r>
          </a:p>
          <a:p>
            <a:pPr eaLnBrk="1" hangingPunct="1"/>
            <a:endParaRPr lang="en-US" sz="1600" i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92171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92285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6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3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92283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4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4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92281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2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5" name="Group 173"/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92279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0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6" name="Group 176"/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92277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8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7" name="Group 179"/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92275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6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78" name="Group 182"/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92273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4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80" name="Group 185"/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92271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2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183" name="Group 187"/>
          <p:cNvGrpSpPr>
            <a:grpSpLocks/>
          </p:cNvGrpSpPr>
          <p:nvPr/>
        </p:nvGrpSpPr>
        <p:grpSpPr bwMode="auto">
          <a:xfrm>
            <a:off x="5980113" y="438150"/>
            <a:ext cx="1316037" cy="1314450"/>
            <a:chOff x="931" y="1941"/>
            <a:chExt cx="829" cy="828"/>
          </a:xfrm>
        </p:grpSpPr>
        <p:sp>
          <p:nvSpPr>
            <p:cNvPr id="92263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2184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2265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66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latin typeface="Arial" pitchFamily="34" charset="0"/>
                  </a:rPr>
                  <a:t>DNS</a:t>
                </a:r>
              </a:p>
              <a:p>
                <a:pPr algn="ctr"/>
                <a:r>
                  <a:rPr lang="en-US" sz="1600" i="0">
                    <a:latin typeface="Arial" pitchFamily="34" charset="0"/>
                  </a:rPr>
                  <a:t>UDP</a:t>
                </a:r>
              </a:p>
              <a:p>
                <a:pPr algn="ctr"/>
                <a:r>
                  <a:rPr lang="en-US" sz="1600" i="0">
                    <a:latin typeface="Arial" pitchFamily="34" charset="0"/>
                  </a:rPr>
                  <a:t>IP</a:t>
                </a:r>
              </a:p>
              <a:p>
                <a:pPr algn="ctr"/>
                <a:r>
                  <a:rPr lang="en-US" sz="1600" i="0">
                    <a:latin typeface="Arial" pitchFamily="34" charset="0"/>
                  </a:rPr>
                  <a:t>Eth</a:t>
                </a:r>
              </a:p>
              <a:p>
                <a:pPr algn="ctr"/>
                <a:r>
                  <a:rPr lang="en-US" sz="1600" i="0">
                    <a:latin typeface="Arial" pitchFamily="34" charset="0"/>
                  </a:rPr>
                  <a:t>Phy</a:t>
                </a:r>
              </a:p>
            </p:txBody>
          </p:sp>
          <p:sp>
            <p:nvSpPr>
              <p:cNvPr id="92267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268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269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270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92185" name="Group 196"/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92186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2187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92188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2261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262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pitchFamily="34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92259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60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189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92190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2256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257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chemeClr val="bg1"/>
                        </a:solidFill>
                        <a:latin typeface="Arial" pitchFamily="34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92191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2254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255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2192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2250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51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193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2201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92203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92206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2248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2249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chemeClr val="bg1"/>
                            </a:solidFill>
                            <a:latin typeface="Arial" pitchFamily="34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92208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2246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2247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92242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243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238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39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40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2229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228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2231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32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chemeClr val="bg1"/>
                    </a:solidFill>
                    <a:latin typeface="Arial" pitchFamily="34" charset="0"/>
                  </a:rPr>
                  <a:t>DNS</a:t>
                </a:r>
              </a:p>
            </p:txBody>
          </p:sp>
        </p:grpSp>
      </p:grpSp>
      <p:grpSp>
        <p:nvGrpSpPr>
          <p:cNvPr id="92230" name="Group 248"/>
          <p:cNvGrpSpPr>
            <a:grpSpLocks/>
          </p:cNvGrpSpPr>
          <p:nvPr/>
        </p:nvGrpSpPr>
        <p:grpSpPr bwMode="auto">
          <a:xfrm>
            <a:off x="7150100" y="963613"/>
            <a:ext cx="373063" cy="687387"/>
            <a:chOff x="4140" y="429"/>
            <a:chExt cx="1425" cy="2396"/>
          </a:xfrm>
        </p:grpSpPr>
        <p:sp>
          <p:nvSpPr>
            <p:cNvPr id="92196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8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99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233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234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23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3" y="2581"/>
                <a:ext cx="725" cy="12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207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236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0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1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3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194" name="Rectangle 3"/>
          <p:cNvSpPr>
            <a:spLocks noGrp="1" noChangeArrowheads="1"/>
          </p:cNvSpPr>
          <p:nvPr>
            <p:ph type="title"/>
          </p:nvPr>
        </p:nvSpPr>
        <p:spPr>
          <a:xfrm>
            <a:off x="246063" y="-39688"/>
            <a:ext cx="8034337" cy="1003301"/>
          </a:xfrm>
        </p:spPr>
        <p:txBody>
          <a:bodyPr/>
          <a:lstStyle/>
          <a:p>
            <a:r>
              <a:rPr lang="en-US" sz="3200" smtClean="0">
                <a:ea typeface="ＭＳ Ｐゴシック" charset="-128"/>
              </a:rPr>
              <a:t>A day in the life… using DNS</a:t>
            </a:r>
          </a:p>
        </p:txBody>
      </p:sp>
      <p:pic>
        <p:nvPicPr>
          <p:cNvPr id="92195" name="Picture 21" descr="underline_base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2738" y="631825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" y="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" y="-1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9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1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9341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1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7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router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(runs DHCP)</a:t>
              </a:r>
            </a:p>
          </p:txBody>
        </p:sp>
        <p:grpSp>
          <p:nvGrpSpPr>
            <p:cNvPr id="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9347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47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341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9343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39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44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4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42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68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469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3444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66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467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3446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447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64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465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344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62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463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3451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45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5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54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45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56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6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457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458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459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3460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461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25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426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27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28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3429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3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36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37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32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33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34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3"/>
                  <a:ext cx="52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31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931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C1C6EDB5-3E37-4AC9-84B7-3C3BFEEE42F6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3189" name="Freeform 293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497"/>
              <a:gd name="T49" fmla="*/ 0 h 1081"/>
              <a:gd name="T50" fmla="*/ 2497 w 2497"/>
              <a:gd name="T51" fmla="*/ 1081 h 10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3190" name="Freeform 292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09"/>
              <a:gd name="T37" fmla="*/ 0 h 1403"/>
              <a:gd name="T38" fmla="*/ 1209 w 1209"/>
              <a:gd name="T39" fmla="*/ 1403 h 14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319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693150" cy="942975"/>
          </a:xfrm>
        </p:spPr>
        <p:txBody>
          <a:bodyPr/>
          <a:lstStyle/>
          <a:p>
            <a:r>
              <a:rPr lang="en-US" sz="3200" smtClean="0">
                <a:ea typeface="ＭＳ Ｐゴシック" charset="-128"/>
              </a:rPr>
              <a:t>A day in the life…TCP connection carrying HTTP</a:t>
            </a:r>
          </a:p>
        </p:txBody>
      </p: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93404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06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407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HTTP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TCP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IP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Eth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Phy</a:t>
                </a:r>
              </a:p>
            </p:txBody>
          </p:sp>
          <p:sp>
            <p:nvSpPr>
              <p:cNvPr id="93408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409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410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411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" name="Group 325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02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403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rgbClr val="FFFFFF"/>
                    </a:solidFill>
                    <a:latin typeface="Arial" pitchFamily="34" charset="0"/>
                  </a:rPr>
                  <a:t>HTTP</a:t>
                </a:r>
              </a:p>
            </p:txBody>
          </p:sp>
        </p:grpSp>
        <p:sp>
          <p:nvSpPr>
            <p:cNvPr id="93401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5183188" y="2914650"/>
            <a:ext cx="344170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000" i="0">
                <a:solidFill>
                  <a:srgbClr val="000000"/>
                </a:solidFill>
                <a:latin typeface="Gill Sans MT" pitchFamily="34" charset="0"/>
              </a:rPr>
              <a:t>to send HTTP request, client first opens </a:t>
            </a:r>
            <a:r>
              <a:rPr lang="en-US" sz="2000">
                <a:solidFill>
                  <a:srgbClr val="C00000"/>
                </a:solidFill>
                <a:latin typeface="Gill Sans MT" pitchFamily="34" charset="0"/>
              </a:rPr>
              <a:t>TCP socket</a:t>
            </a:r>
            <a:r>
              <a:rPr lang="en-US" sz="2000" i="0">
                <a:solidFill>
                  <a:srgbClr val="000000"/>
                </a:solidFill>
                <a:latin typeface="Gill Sans MT" pitchFamily="34" charset="0"/>
              </a:rPr>
              <a:t> to web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endParaRPr lang="en-US" sz="2000" i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5186363" y="3825875"/>
            <a:ext cx="3778250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000" i="0">
                <a:solidFill>
                  <a:srgbClr val="000000"/>
                </a:solidFill>
                <a:latin typeface="Gill Sans MT" pitchFamily="34" charset="0"/>
              </a:rPr>
              <a:t>TCP </a:t>
            </a:r>
            <a:r>
              <a:rPr lang="en-US" sz="2000">
                <a:solidFill>
                  <a:srgbClr val="C00000"/>
                </a:solidFill>
                <a:latin typeface="Gill Sans MT" pitchFamily="34" charset="0"/>
              </a:rPr>
              <a:t>SYN segment</a:t>
            </a:r>
            <a:r>
              <a:rPr lang="en-US" sz="2000" i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Gill Sans MT" pitchFamily="34" charset="0"/>
              </a:rPr>
              <a:t>(step 1 in 3-way handshake) </a:t>
            </a:r>
            <a:r>
              <a:rPr lang="en-US" sz="2000">
                <a:solidFill>
                  <a:srgbClr val="000000"/>
                </a:solidFill>
                <a:latin typeface="Gill Sans MT" pitchFamily="34" charset="0"/>
              </a:rPr>
              <a:t>inter-domain routed</a:t>
            </a:r>
            <a:r>
              <a:rPr lang="en-US" sz="2000" i="0">
                <a:solidFill>
                  <a:srgbClr val="000000"/>
                </a:solidFill>
                <a:latin typeface="Gill Sans MT" pitchFamily="34" charset="0"/>
              </a:rPr>
              <a:t> to 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5189538" y="5892800"/>
            <a:ext cx="40687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000" i="0">
                <a:solidFill>
                  <a:srgbClr val="000000"/>
                </a:solidFill>
                <a:latin typeface="Gill Sans MT" pitchFamily="34" charset="0"/>
              </a:rPr>
              <a:t>TCP </a:t>
            </a:r>
            <a:r>
              <a:rPr lang="en-US" sz="2000">
                <a:solidFill>
                  <a:srgbClr val="C00000"/>
                </a:solidFill>
                <a:latin typeface="Gill Sans MT" pitchFamily="34" charset="0"/>
              </a:rPr>
              <a:t>connection established!</a:t>
            </a:r>
          </a:p>
        </p:txBody>
      </p:sp>
      <p:grpSp>
        <p:nvGrpSpPr>
          <p:cNvPr id="16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9339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9339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9339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933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33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33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0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93391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92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93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9338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8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9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3386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87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201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02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64.233.169.105</a:t>
            </a:r>
          </a:p>
        </p:txBody>
      </p:sp>
      <p:sp>
        <p:nvSpPr>
          <p:cNvPr id="93203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web server</a:t>
            </a:r>
          </a:p>
        </p:txBody>
      </p:sp>
      <p:grpSp>
        <p:nvGrpSpPr>
          <p:cNvPr id="22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9337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7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97"/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93376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77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93374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75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07" name="Line 290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5" name="Group 314"/>
          <p:cNvGrpSpPr>
            <a:grpSpLocks/>
          </p:cNvGrpSpPr>
          <p:nvPr/>
        </p:nvGrpSpPr>
        <p:grpSpPr bwMode="auto">
          <a:xfrm>
            <a:off x="79375" y="1900238"/>
            <a:ext cx="1081088" cy="244475"/>
            <a:chOff x="410" y="1508"/>
            <a:chExt cx="681" cy="154"/>
          </a:xfrm>
        </p:grpSpPr>
        <p:sp>
          <p:nvSpPr>
            <p:cNvPr id="93365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366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367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368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369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6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3371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72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73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rgbClr val="000000"/>
                    </a:solidFill>
                    <a:latin typeface="Arial" pitchFamily="34" charset="0"/>
                  </a:rPr>
                  <a:t>SYN</a:t>
                </a:r>
              </a:p>
            </p:txBody>
          </p:sp>
        </p:grpSp>
      </p:grpSp>
      <p:grpSp>
        <p:nvGrpSpPr>
          <p:cNvPr id="27" name="Group 326"/>
          <p:cNvGrpSpPr>
            <a:grpSpLocks/>
          </p:cNvGrpSpPr>
          <p:nvPr/>
        </p:nvGrpSpPr>
        <p:grpSpPr bwMode="auto">
          <a:xfrm>
            <a:off x="307975" y="4241800"/>
            <a:ext cx="1081088" cy="782638"/>
            <a:chOff x="59" y="863"/>
            <a:chExt cx="681" cy="493"/>
          </a:xfrm>
        </p:grpSpPr>
        <p:grpSp>
          <p:nvGrpSpPr>
            <p:cNvPr id="28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63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64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3360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61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62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rgbClr val="000000"/>
                    </a:solidFill>
                    <a:latin typeface="Arial" pitchFamily="34" charset="0"/>
                  </a:rPr>
                  <a:t>SYN</a:t>
                </a:r>
              </a:p>
            </p:txBody>
          </p:sp>
        </p:grpSp>
        <p:grpSp>
          <p:nvGrpSpPr>
            <p:cNvPr id="30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3357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58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59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rgbClr val="000000"/>
                    </a:solidFill>
                    <a:latin typeface="Arial" pitchFamily="34" charset="0"/>
                  </a:rPr>
                  <a:t>SYN</a:t>
                </a:r>
              </a:p>
            </p:txBody>
          </p:sp>
        </p:grpSp>
        <p:grpSp>
          <p:nvGrpSpPr>
            <p:cNvPr id="31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3348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49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50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51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52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06656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3354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355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356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rgbClr val="000000"/>
                      </a:solidFill>
                      <a:latin typeface="Arial" pitchFamily="34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657" name="Group 336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93336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06658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38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39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endParaRPr lang="en-US" sz="1600" i="0">
                  <a:solidFill>
                    <a:srgbClr val="000000"/>
                  </a:solidFill>
                  <a:latin typeface="Arial" pitchFamily="34" charset="0"/>
                </a:endParaRP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TCP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IP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Eth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Phy</a:t>
                </a:r>
              </a:p>
            </p:txBody>
          </p:sp>
          <p:sp>
            <p:nvSpPr>
              <p:cNvPr id="93340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341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342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343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06659" name="Group 337"/>
          <p:cNvGrpSpPr>
            <a:grpSpLocks/>
          </p:cNvGrpSpPr>
          <p:nvPr/>
        </p:nvGrpSpPr>
        <p:grpSpPr bwMode="auto">
          <a:xfrm>
            <a:off x="79375" y="1355725"/>
            <a:ext cx="1081088" cy="782638"/>
            <a:chOff x="59" y="863"/>
            <a:chExt cx="681" cy="493"/>
          </a:xfrm>
        </p:grpSpPr>
        <p:grpSp>
          <p:nvGrpSpPr>
            <p:cNvPr id="706663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34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35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06664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3331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32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33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rgbClr val="000000"/>
                    </a:solidFill>
                    <a:latin typeface="Arial" pitchFamily="34" charset="0"/>
                  </a:rPr>
                  <a:t>SYN</a:t>
                </a:r>
              </a:p>
            </p:txBody>
          </p:sp>
        </p:grpSp>
        <p:grpSp>
          <p:nvGrpSpPr>
            <p:cNvPr id="706665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3328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29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30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rgbClr val="000000"/>
                    </a:solidFill>
                    <a:latin typeface="Arial" pitchFamily="34" charset="0"/>
                  </a:rPr>
                  <a:t>SYN</a:t>
                </a:r>
              </a:p>
            </p:txBody>
          </p:sp>
        </p:grpSp>
        <p:grpSp>
          <p:nvGrpSpPr>
            <p:cNvPr id="706666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3319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20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21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22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23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06667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3325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326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327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rgbClr val="000000"/>
                      </a:solidFill>
                      <a:latin typeface="Arial" pitchFamily="34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93212" name="Rectangle 359"/>
          <p:cNvSpPr>
            <a:spLocks noChangeArrowheads="1"/>
          </p:cNvSpPr>
          <p:nvPr/>
        </p:nvSpPr>
        <p:spPr bwMode="auto">
          <a:xfrm>
            <a:off x="979488" y="4452938"/>
            <a:ext cx="18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000" i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706668" name="Group 391"/>
          <p:cNvGrpSpPr>
            <a:grpSpLocks/>
          </p:cNvGrpSpPr>
          <p:nvPr/>
        </p:nvGrpSpPr>
        <p:grpSpPr bwMode="auto">
          <a:xfrm>
            <a:off x="306388" y="4241800"/>
            <a:ext cx="1081087" cy="782638"/>
            <a:chOff x="2675" y="3676"/>
            <a:chExt cx="681" cy="493"/>
          </a:xfrm>
        </p:grpSpPr>
        <p:grpSp>
          <p:nvGrpSpPr>
            <p:cNvPr id="706669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3313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14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06670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3310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11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12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rgbClr val="000000"/>
                    </a:solidFill>
                    <a:latin typeface="Arial" pitchFamily="34" charset="0"/>
                  </a:rPr>
                  <a:t>SYNACK</a:t>
                </a:r>
              </a:p>
            </p:txBody>
          </p:sp>
        </p:grpSp>
        <p:sp>
          <p:nvSpPr>
            <p:cNvPr id="93297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98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99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300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301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706671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3307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08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09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rgbClr val="000000"/>
                    </a:solidFill>
                    <a:latin typeface="Arial" pitchFamily="34" charset="0"/>
                  </a:rPr>
                  <a:t>SYNACK</a:t>
                </a:r>
              </a:p>
            </p:txBody>
          </p:sp>
        </p:grpSp>
        <p:grpSp>
          <p:nvGrpSpPr>
            <p:cNvPr id="706672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3304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05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306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rgbClr val="000000"/>
                    </a:solidFill>
                    <a:latin typeface="Arial" pitchFamily="34" charset="0"/>
                  </a:rPr>
                  <a:t>SYNACK</a:t>
                </a:r>
              </a:p>
            </p:txBody>
          </p:sp>
        </p:grpSp>
      </p:grpSp>
      <p:grpSp>
        <p:nvGrpSpPr>
          <p:cNvPr id="706673" name="Group 423"/>
          <p:cNvGrpSpPr>
            <a:grpSpLocks/>
          </p:cNvGrpSpPr>
          <p:nvPr/>
        </p:nvGrpSpPr>
        <p:grpSpPr bwMode="auto">
          <a:xfrm>
            <a:off x="82550" y="1354138"/>
            <a:ext cx="1081088" cy="782637"/>
            <a:chOff x="2613" y="3554"/>
            <a:chExt cx="681" cy="493"/>
          </a:xfrm>
        </p:grpSpPr>
        <p:grpSp>
          <p:nvGrpSpPr>
            <p:cNvPr id="706674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3293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294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06675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3290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291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292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rgbClr val="000000"/>
                    </a:solidFill>
                    <a:latin typeface="Arial" pitchFamily="34" charset="0"/>
                  </a:rPr>
                  <a:t>SYNACK</a:t>
                </a:r>
              </a:p>
            </p:txBody>
          </p:sp>
        </p:grpSp>
        <p:sp>
          <p:nvSpPr>
            <p:cNvPr id="93277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78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79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80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81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706676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3287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288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289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rgbClr val="000000"/>
                    </a:solidFill>
                    <a:latin typeface="Arial" pitchFamily="34" charset="0"/>
                  </a:rPr>
                  <a:t>SYNACK</a:t>
                </a:r>
              </a:p>
            </p:txBody>
          </p:sp>
        </p:grpSp>
        <p:grpSp>
          <p:nvGrpSpPr>
            <p:cNvPr id="706677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3284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285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286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rgbClr val="000000"/>
                    </a:solidFill>
                    <a:latin typeface="Arial" pitchFamily="34" charset="0"/>
                  </a:rPr>
                  <a:t>SYNACK</a:t>
                </a:r>
              </a:p>
            </p:txBody>
          </p:sp>
        </p:grpSp>
      </p:grpSp>
      <p:grpSp>
        <p:nvGrpSpPr>
          <p:cNvPr id="706678" name="Group 422"/>
          <p:cNvGrpSpPr>
            <a:grpSpLocks/>
          </p:cNvGrpSpPr>
          <p:nvPr/>
        </p:nvGrpSpPr>
        <p:grpSpPr bwMode="auto">
          <a:xfrm>
            <a:off x="311150" y="4772025"/>
            <a:ext cx="1081088" cy="244475"/>
            <a:chOff x="2709" y="3989"/>
            <a:chExt cx="681" cy="154"/>
          </a:xfrm>
        </p:grpSpPr>
        <p:sp>
          <p:nvSpPr>
            <p:cNvPr id="93266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67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68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69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70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706679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3272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273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274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rgbClr val="000000"/>
                    </a:solidFill>
                    <a:latin typeface="Arial" pitchFamily="34" charset="0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5183188" y="4916488"/>
            <a:ext cx="3787775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000" i="0">
                <a:solidFill>
                  <a:srgbClr val="000000"/>
                </a:solidFill>
                <a:latin typeface="Gill Sans MT" pitchFamily="34" charset="0"/>
              </a:rPr>
              <a:t>web server responds with </a:t>
            </a:r>
            <a:r>
              <a:rPr lang="en-US" sz="2000">
                <a:solidFill>
                  <a:srgbClr val="C00000"/>
                </a:solidFill>
                <a:latin typeface="Gill Sans MT" pitchFamily="34" charset="0"/>
              </a:rPr>
              <a:t>TCP SYNACK</a:t>
            </a:r>
            <a:r>
              <a:rPr lang="en-US" sz="2000" i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Gill Sans MT" pitchFamily="34" charset="0"/>
              </a:rPr>
              <a:t>(step 2 in 3-way handshake)</a:t>
            </a:r>
          </a:p>
        </p:txBody>
      </p:sp>
      <p:grpSp>
        <p:nvGrpSpPr>
          <p:cNvPr id="706680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93252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3253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54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3255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70668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93263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64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65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668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93260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61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62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3258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59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6683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93220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1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22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3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4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706684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50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251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3226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706685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48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249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3228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29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706686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46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247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3231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668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44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245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3233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34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5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6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37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8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39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40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41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3242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243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93219" name="Picture 6" descr="underline_bas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9413" y="641350"/>
            <a:ext cx="82280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" y="25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7066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06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06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70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9445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5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5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6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6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62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router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(runs DHCP)</a:t>
              </a:r>
            </a:p>
          </p:txBody>
        </p:sp>
        <p:grpSp>
          <p:nvGrpSpPr>
            <p:cNvPr id="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9451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451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9446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-54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9448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84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48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8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87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4513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514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4489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4511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512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4491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492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4509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510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449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4507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508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4496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49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9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99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50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01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6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502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503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504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4505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506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4470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471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72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73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i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4474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448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481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482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4477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478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479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3"/>
                  <a:ext cx="52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42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942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5-</a:t>
            </a:r>
            <a:fld id="{6106DFF3-BADD-43A3-86CA-CE14D5AEE617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4213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497"/>
              <a:gd name="T49" fmla="*/ 0 h 1081"/>
              <a:gd name="T50" fmla="*/ 2497 w 2497"/>
              <a:gd name="T51" fmla="*/ 1081 h 108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4214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09"/>
              <a:gd name="T37" fmla="*/ 0 h 1403"/>
              <a:gd name="T38" fmla="*/ 1209 w 1209"/>
              <a:gd name="T39" fmla="*/ 1403 h 14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4215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973138"/>
          </a:xfrm>
        </p:spPr>
        <p:txBody>
          <a:bodyPr/>
          <a:lstStyle/>
          <a:p>
            <a:r>
              <a:rPr lang="en-US" sz="3600" smtClean="0">
                <a:ea typeface="ＭＳ Ｐゴシック" charset="-128"/>
              </a:rPr>
              <a:t>A day in the life… HTTP request/reply </a:t>
            </a:r>
          </a:p>
        </p:txBody>
      </p: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94449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4451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452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HTTP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TCP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IP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Eth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Phy</a:t>
                </a:r>
              </a:p>
            </p:txBody>
          </p:sp>
          <p:sp>
            <p:nvSpPr>
              <p:cNvPr id="94453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4454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4455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4456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15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4447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448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rgbClr val="FFFFFF"/>
                    </a:solidFill>
                    <a:latin typeface="Arial" pitchFamily="34" charset="0"/>
                  </a:rPr>
                  <a:t>HTTP</a:t>
                </a:r>
              </a:p>
            </p:txBody>
          </p:sp>
        </p:grpSp>
        <p:sp>
          <p:nvSpPr>
            <p:cNvPr id="94446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183188" y="3105150"/>
            <a:ext cx="344170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000">
                <a:solidFill>
                  <a:srgbClr val="C00000"/>
                </a:solidFill>
                <a:latin typeface="Gill Sans MT" pitchFamily="34" charset="0"/>
              </a:rPr>
              <a:t>HTTP request</a:t>
            </a:r>
            <a:r>
              <a:rPr lang="en-US" sz="2000" i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Gill Sans MT" pitchFamily="34" charset="0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176838" y="3797300"/>
            <a:ext cx="3787775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000" i="0">
                <a:solidFill>
                  <a:srgbClr val="000000"/>
                </a:solidFill>
                <a:latin typeface="Gill Sans MT" pitchFamily="34" charset="0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189538" y="5702300"/>
            <a:ext cx="38655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000" i="0">
                <a:solidFill>
                  <a:srgbClr val="000000"/>
                </a:solidFill>
                <a:latin typeface="Gill Sans MT" pitchFamily="34" charset="0"/>
              </a:rPr>
              <a:t>IP datagram containing HTTP reply routed back to client</a:t>
            </a:r>
          </a:p>
        </p:txBody>
      </p:sp>
      <p:grpSp>
        <p:nvGrpSpPr>
          <p:cNvPr id="16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94443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44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94441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42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94439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40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94425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4426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27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4428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20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9443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3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3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94433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34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35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431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32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225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6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64.233.169.105</a:t>
            </a:r>
          </a:p>
        </p:txBody>
      </p:sp>
      <p:sp>
        <p:nvSpPr>
          <p:cNvPr id="94227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0000"/>
                </a:solidFill>
                <a:latin typeface="Arial" pitchFamily="34" charset="0"/>
              </a:rPr>
              <a:t>web server</a:t>
            </a:r>
          </a:p>
        </p:txBody>
      </p:sp>
      <p:grpSp>
        <p:nvGrpSpPr>
          <p:cNvPr id="22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9442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2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94421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22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230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4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94413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5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4415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416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HTTP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TCP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IP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Eth</a:t>
                </a:r>
              </a:p>
              <a:p>
                <a:pPr algn="ctr"/>
                <a:r>
                  <a:rPr lang="en-US" sz="1600" i="0">
                    <a:solidFill>
                      <a:srgbClr val="000000"/>
                    </a:solidFill>
                    <a:latin typeface="Arial" pitchFamily="34" charset="0"/>
                  </a:rPr>
                  <a:t>Phy</a:t>
                </a:r>
              </a:p>
            </p:txBody>
          </p:sp>
          <p:sp>
            <p:nvSpPr>
              <p:cNvPr id="94417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4418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4419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4420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183188" y="4735513"/>
            <a:ext cx="3787775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000" i="0">
                <a:solidFill>
                  <a:srgbClr val="000000"/>
                </a:solidFill>
                <a:latin typeface="Gill Sans MT" pitchFamily="34" charset="0"/>
              </a:rPr>
              <a:t>web server responds with </a:t>
            </a:r>
            <a:r>
              <a:rPr lang="en-US" sz="2000">
                <a:solidFill>
                  <a:srgbClr val="C00000"/>
                </a:solidFill>
                <a:latin typeface="Gill Sans MT" pitchFamily="34" charset="0"/>
              </a:rPr>
              <a:t>HTTP reply</a:t>
            </a:r>
            <a:r>
              <a:rPr lang="en-US" sz="2000" i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Gill Sans MT" pitchFamily="34" charset="0"/>
              </a:rPr>
              <a:t>(containing web page)</a:t>
            </a:r>
          </a:p>
        </p:txBody>
      </p:sp>
      <p:grpSp>
        <p:nvGrpSpPr>
          <p:cNvPr id="26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27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8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4411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412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rgbClr val="FFFFFF"/>
                      </a:solidFill>
                      <a:latin typeface="Arial" pitchFamily="34" charset="0"/>
                    </a:rPr>
                    <a:t>HTTP</a:t>
                  </a:r>
                </a:p>
              </p:txBody>
            </p:sp>
          </p:grpSp>
          <p:sp>
            <p:nvSpPr>
              <p:cNvPr id="94409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410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9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30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4406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407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rgbClr val="FFFFFF"/>
                      </a:solidFill>
                      <a:latin typeface="Arial" pitchFamily="34" charset="0"/>
                    </a:rPr>
                    <a:t>HTTP</a:t>
                  </a:r>
                </a:p>
              </p:txBody>
            </p:sp>
          </p:grpSp>
          <p:grpSp>
            <p:nvGrpSpPr>
              <p:cNvPr id="31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4404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405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708032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4400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401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08033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708034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708035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708036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4398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4399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000" i="0">
                          <a:solidFill>
                            <a:srgbClr val="FFFFFF"/>
                          </a:solidFill>
                          <a:latin typeface="Arial" pitchFamily="34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708037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4396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4397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94392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393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4388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389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390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4386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08038" name="Group 389"/>
          <p:cNvGrpSpPr>
            <a:grpSpLocks/>
          </p:cNvGrpSpPr>
          <p:nvPr/>
        </p:nvGrpSpPr>
        <p:grpSpPr bwMode="auto">
          <a:xfrm>
            <a:off x="92075" y="1890713"/>
            <a:ext cx="1081088" cy="244475"/>
            <a:chOff x="0" y="2762"/>
            <a:chExt cx="681" cy="154"/>
          </a:xfrm>
        </p:grpSpPr>
        <p:sp>
          <p:nvSpPr>
            <p:cNvPr id="94369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708039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708040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70804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4380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4381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rgbClr val="FFFFFF"/>
                        </a:solidFill>
                        <a:latin typeface="Arial" pitchFamily="34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70804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4378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4379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94374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375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4371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372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08043" name="Group 391"/>
          <p:cNvGrpSpPr>
            <a:grpSpLocks/>
          </p:cNvGrpSpPr>
          <p:nvPr/>
        </p:nvGrpSpPr>
        <p:grpSpPr bwMode="auto">
          <a:xfrm>
            <a:off x="411163" y="4051300"/>
            <a:ext cx="1081087" cy="949325"/>
            <a:chOff x="2231" y="3555"/>
            <a:chExt cx="681" cy="598"/>
          </a:xfrm>
        </p:grpSpPr>
        <p:grpSp>
          <p:nvGrpSpPr>
            <p:cNvPr id="708044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708045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708046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4367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4368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rgbClr val="FFFFFF"/>
                        </a:solidFill>
                        <a:latin typeface="Arial" pitchFamily="34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94365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366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708047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708048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4362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4363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rgbClr val="FFFFFF"/>
                        </a:solidFill>
                        <a:latin typeface="Arial" pitchFamily="34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708049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4360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4361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grpSp>
            <p:nvGrpSpPr>
              <p:cNvPr id="708050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4356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357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708051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708052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708053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708054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4354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94355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i="0">
                            <a:solidFill>
                              <a:srgbClr val="FFFFFF"/>
                            </a:solidFill>
                            <a:latin typeface="Arial" pitchFamily="34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708055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4352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  <p:sp>
                    <p:nvSpPr>
                      <p:cNvPr id="94353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>
                          <a:solidFill>
                            <a:srgbClr val="000000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94348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4349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94344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345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346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708056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4337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338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rgbClr val="FFFFFF"/>
                    </a:solidFill>
                    <a:latin typeface="Arial" pitchFamily="34" charset="0"/>
                  </a:rPr>
                  <a:t>HTTP</a:t>
                </a:r>
              </a:p>
            </p:txBody>
          </p:sp>
        </p:grpSp>
      </p:grpSp>
      <p:grpSp>
        <p:nvGrpSpPr>
          <p:cNvPr id="708057" name="Group 477"/>
          <p:cNvGrpSpPr>
            <a:grpSpLocks/>
          </p:cNvGrpSpPr>
          <p:nvPr/>
        </p:nvGrpSpPr>
        <p:grpSpPr bwMode="auto">
          <a:xfrm>
            <a:off x="76200" y="1119188"/>
            <a:ext cx="1081088" cy="1016000"/>
            <a:chOff x="2256" y="3531"/>
            <a:chExt cx="681" cy="640"/>
          </a:xfrm>
        </p:grpSpPr>
        <p:grpSp>
          <p:nvGrpSpPr>
            <p:cNvPr id="708058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708059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4333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334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rgbClr val="FFFFFF"/>
                      </a:solidFill>
                      <a:latin typeface="Arial" pitchFamily="34" charset="0"/>
                    </a:rPr>
                    <a:t>HTTP</a:t>
                  </a:r>
                </a:p>
              </p:txBody>
            </p:sp>
          </p:grpSp>
          <p:sp>
            <p:nvSpPr>
              <p:cNvPr id="94331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332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08060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708061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4328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329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i="0">
                      <a:solidFill>
                        <a:srgbClr val="FFFFFF"/>
                      </a:solidFill>
                      <a:latin typeface="Arial" pitchFamily="34" charset="0"/>
                    </a:rPr>
                    <a:t>HTTP</a:t>
                  </a:r>
                </a:p>
              </p:txBody>
            </p:sp>
          </p:grpSp>
          <p:grpSp>
            <p:nvGrpSpPr>
              <p:cNvPr id="708063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4326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327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94208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4322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323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4209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4320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321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i="0">
                    <a:solidFill>
                      <a:srgbClr val="FFFFFF"/>
                    </a:solidFill>
                    <a:latin typeface="Arial" pitchFamily="34" charset="0"/>
                  </a:rPr>
                  <a:t>HTTP</a:t>
                </a:r>
              </a:p>
            </p:txBody>
          </p:sp>
        </p:grpSp>
        <p:grpSp>
          <p:nvGrpSpPr>
            <p:cNvPr id="94210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4307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4216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94217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94218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4318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4319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000" i="0">
                          <a:solidFill>
                            <a:srgbClr val="FFFFFF"/>
                          </a:solidFill>
                          <a:latin typeface="Arial" pitchFamily="34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94219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4316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94317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94312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313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94309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310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4220" name="Group 462"/>
          <p:cNvGrpSpPr>
            <a:grpSpLocks/>
          </p:cNvGrpSpPr>
          <p:nvPr/>
        </p:nvGrpSpPr>
        <p:grpSpPr bwMode="auto">
          <a:xfrm>
            <a:off x="414338" y="4756150"/>
            <a:ext cx="1081087" cy="244475"/>
            <a:chOff x="-341" y="3180"/>
            <a:chExt cx="681" cy="154"/>
          </a:xfrm>
        </p:grpSpPr>
        <p:sp>
          <p:nvSpPr>
            <p:cNvPr id="94289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94221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94222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94223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4300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4301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i="0">
                        <a:solidFill>
                          <a:srgbClr val="FFFFFF"/>
                        </a:solidFill>
                        <a:latin typeface="Arial" pitchFamily="34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94224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4298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94299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94294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295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4291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292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357563" y="1019175"/>
            <a:ext cx="38655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000" i="0">
                <a:solidFill>
                  <a:srgbClr val="000000"/>
                </a:solidFill>
                <a:latin typeface="Gill Sans MT" pitchFamily="34" charset="0"/>
              </a:rPr>
              <a:t>web page </a:t>
            </a:r>
            <a:r>
              <a:rPr lang="en-US" sz="2000">
                <a:solidFill>
                  <a:srgbClr val="C00000"/>
                </a:solidFill>
                <a:latin typeface="Gill Sans MT" pitchFamily="34" charset="0"/>
              </a:rPr>
              <a:t>finally (!!!)</a:t>
            </a:r>
            <a:r>
              <a:rPr lang="en-US" sz="2000" i="0">
                <a:solidFill>
                  <a:srgbClr val="C00000"/>
                </a:solidFill>
                <a:latin typeface="Gill Sans MT" pitchFamily="34" charset="0"/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Gill Sans MT" pitchFamily="34" charset="0"/>
              </a:rPr>
              <a:t>displayed</a:t>
            </a:r>
          </a:p>
        </p:txBody>
      </p:sp>
      <p:grpSp>
        <p:nvGrpSpPr>
          <p:cNvPr id="94228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94257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58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259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60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61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94229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287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288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4263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94231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4285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286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4265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266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9423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4283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284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4268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423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281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4282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4270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271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72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73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274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75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276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277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278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4279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280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4234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94243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4244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5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i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4246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94235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94254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5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6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36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94251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2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3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249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0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4242" name="Picture 15" descr="underline_base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2425" y="671513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8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8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8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8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687</Words>
  <Application>Microsoft Office PowerPoint</Application>
  <PresentationFormat>On-screen Show (4:3)</PresentationFormat>
  <Paragraphs>206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layer, LANs: outline</dc:title>
  <dc:creator>PESIT</dc:creator>
  <cp:lastModifiedBy>User</cp:lastModifiedBy>
  <cp:revision>2</cp:revision>
  <dcterms:created xsi:type="dcterms:W3CDTF">2013-03-29T17:02:42Z</dcterms:created>
  <dcterms:modified xsi:type="dcterms:W3CDTF">2014-02-20T00:55:36Z</dcterms:modified>
</cp:coreProperties>
</file>