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64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330" r:id="rId16"/>
    <p:sldId id="331" r:id="rId17"/>
    <p:sldId id="285" r:id="rId18"/>
    <p:sldId id="365" r:id="rId19"/>
    <p:sldId id="343" r:id="rId20"/>
    <p:sldId id="345" r:id="rId21"/>
    <p:sldId id="346" r:id="rId22"/>
    <p:sldId id="347" r:id="rId23"/>
    <p:sldId id="348" r:id="rId24"/>
    <p:sldId id="287" r:id="rId25"/>
    <p:sldId id="350" r:id="rId26"/>
    <p:sldId id="356" r:id="rId27"/>
    <p:sldId id="361" r:id="rId28"/>
    <p:sldId id="351" r:id="rId29"/>
    <p:sldId id="357" r:id="rId30"/>
    <p:sldId id="358" r:id="rId31"/>
    <p:sldId id="359" r:id="rId32"/>
    <p:sldId id="360" r:id="rId33"/>
    <p:sldId id="362" r:id="rId34"/>
    <p:sldId id="363" r:id="rId35"/>
    <p:sldId id="301" r:id="rId36"/>
    <p:sldId id="302" r:id="rId37"/>
    <p:sldId id="303" r:id="rId38"/>
    <p:sldId id="304" r:id="rId39"/>
    <p:sldId id="306" r:id="rId40"/>
    <p:sldId id="308" r:id="rId41"/>
    <p:sldId id="30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78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31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5BE1C-3307-4188-AB2C-CBB7E3C5D2EB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32FA2-84EE-4E5D-BAC4-C208CDC3B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BEEF33-364F-44A5-9991-26EA47B007F1}" type="slidenum">
              <a:rPr lang="en-US"/>
              <a:pPr/>
              <a:t>2</a:t>
            </a:fld>
            <a:endParaRPr lang="en-US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7F29A-1ADE-4F39-8015-2F0ED9A88BB5}" type="slidenum">
              <a:rPr lang="en-US"/>
              <a:pPr/>
              <a:t>11</a:t>
            </a:fld>
            <a:endParaRPr lang="en-US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1CAF3-0105-4830-B1A8-A151A92014DC}" type="slidenum">
              <a:rPr lang="en-US"/>
              <a:pPr/>
              <a:t>12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3575E-9551-4D5A-BBC7-8D9096E36A31}" type="slidenum">
              <a:rPr lang="en-US"/>
              <a:pPr/>
              <a:t>13</a:t>
            </a:fld>
            <a:endParaRPr lang="en-US"/>
          </a:p>
        </p:txBody>
      </p:sp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14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15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16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FDF3F-DC0D-4D64-9F44-8DF0A81CE635}" type="slidenum">
              <a:rPr lang="en-US"/>
              <a:pPr/>
              <a:t>17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A9060-83EB-4F6D-96E7-2A79382D980B}" type="slidenum">
              <a:rPr lang="en-US"/>
              <a:pPr/>
              <a:t>18</a:t>
            </a:fld>
            <a:endParaRPr lang="en-US"/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19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20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C6650B-A645-454E-AC50-A484BADEE005}" type="slidenum">
              <a:rPr lang="en-US"/>
              <a:pPr/>
              <a:t>3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21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22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23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268E96-5E0C-47FE-B8FE-BB3582C32CB1}" type="slidenum">
              <a:rPr lang="en-US"/>
              <a:pPr/>
              <a:t>24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25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085E20-11AC-48C2-B984-10EAC42A0268}" type="slidenum">
              <a:rPr lang="en-US"/>
              <a:pPr/>
              <a:t>26</a:t>
            </a:fld>
            <a:endParaRPr lang="en-US"/>
          </a:p>
        </p:txBody>
      </p:sp>
      <p:sp>
        <p:nvSpPr>
          <p:cNvPr id="124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8E12A9-0745-4E3C-8E4F-163CF1ED5D4E}" type="slidenum">
              <a:rPr lang="en-US"/>
              <a:pPr/>
              <a:t>27</a:t>
            </a:fld>
            <a:endParaRPr lang="en-US"/>
          </a:p>
        </p:txBody>
      </p:sp>
      <p:sp>
        <p:nvSpPr>
          <p:cNvPr id="110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28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29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30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5ED25-B809-4BB4-AA1B-B32B7C5911AE}" type="slidenum">
              <a:rPr lang="en-US"/>
              <a:pPr/>
              <a:t>4</a:t>
            </a:fld>
            <a:endParaRPr lang="en-US"/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31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32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33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59412-E932-42B4-8B27-2AC35A8AC3FF}" type="slidenum">
              <a:rPr lang="en-US"/>
              <a:pPr/>
              <a:t>34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690A6-18DD-4019-82F7-4D2049925A8F}" type="slidenum">
              <a:rPr lang="en-US"/>
              <a:pPr/>
              <a:t>35</a:t>
            </a:fld>
            <a:endParaRPr lang="en-US"/>
          </a:p>
        </p:txBody>
      </p:sp>
      <p:sp>
        <p:nvSpPr>
          <p:cNvPr id="110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78846-B873-4742-8D2E-74138D38A826}" type="slidenum">
              <a:rPr lang="en-US"/>
              <a:pPr/>
              <a:t>36</a:t>
            </a:fld>
            <a:endParaRPr lang="en-US"/>
          </a:p>
        </p:txBody>
      </p:sp>
      <p:sp>
        <p:nvSpPr>
          <p:cNvPr id="110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509604-8EE2-44C8-AF3B-C6C3E78267A1}" type="slidenum">
              <a:rPr lang="en-US"/>
              <a:pPr/>
              <a:t>37</a:t>
            </a:fld>
            <a:endParaRPr lang="en-US"/>
          </a:p>
        </p:txBody>
      </p:sp>
      <p:sp>
        <p:nvSpPr>
          <p:cNvPr id="128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8B299-93DD-4A99-AF2A-823372C41CEE}" type="slidenum">
              <a:rPr lang="en-US"/>
              <a:pPr/>
              <a:t>38</a:t>
            </a:fld>
            <a:endParaRPr lang="en-US"/>
          </a:p>
        </p:txBody>
      </p:sp>
      <p:sp>
        <p:nvSpPr>
          <p:cNvPr id="128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4C845-EB83-40FC-BAB5-D9859127D5FB}" type="slidenum">
              <a:rPr lang="en-US"/>
              <a:pPr/>
              <a:t>39</a:t>
            </a:fld>
            <a:endParaRPr lang="en-US"/>
          </a:p>
        </p:txBody>
      </p:sp>
      <p:sp>
        <p:nvSpPr>
          <p:cNvPr id="128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E4F74A-A632-4A02-AC93-DB7DFFF83683}" type="slidenum">
              <a:rPr lang="en-US"/>
              <a:pPr/>
              <a:t>40</a:t>
            </a:fld>
            <a:endParaRPr lang="en-US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4776C8-6177-498B-A8EF-EAE86A517EA2}" type="slidenum">
              <a:rPr lang="en-US"/>
              <a:pPr/>
              <a:t>5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8737DE-2092-46A9-B915-67764B624EC2}" type="slidenum">
              <a:rPr lang="en-US"/>
              <a:pPr/>
              <a:t>41</a:t>
            </a:fld>
            <a:endParaRPr lang="en-US"/>
          </a:p>
        </p:txBody>
      </p:sp>
      <p:sp>
        <p:nvSpPr>
          <p:cNvPr id="128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DA2FFA-90E6-4CFB-B0B3-B9ADDD256949}" type="slidenum">
              <a:rPr lang="en-US"/>
              <a:pPr/>
              <a:t>6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214D8-EE58-41AE-A36C-63F20D64950E}" type="slidenum">
              <a:rPr lang="en-US"/>
              <a:pPr/>
              <a:t>7</a:t>
            </a:fld>
            <a:endParaRPr lang="en-US"/>
          </a:p>
        </p:txBody>
      </p:sp>
      <p:sp>
        <p:nvSpPr>
          <p:cNvPr id="136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90249-5E6F-4B90-BC7A-F83A84707151}" type="slidenum">
              <a:rPr lang="en-US"/>
              <a:pPr/>
              <a:t>8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40D3E-307A-4F10-B811-BF8BFF137BA0}" type="slidenum">
              <a:rPr lang="en-US"/>
              <a:pPr/>
              <a:t>9</a:t>
            </a:fld>
            <a:endParaRPr lang="en-US"/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C52DAC-9DB0-480C-8D04-77626060A4A4}" type="slidenum">
              <a:rPr lang="en-US"/>
              <a:pPr/>
              <a:t>10</a:t>
            </a:fld>
            <a:endParaRPr lang="en-US"/>
          </a:p>
        </p:txBody>
      </p:sp>
      <p:sp>
        <p:nvSpPr>
          <p:cNvPr id="123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729" y="274638"/>
            <a:ext cx="8228542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730" y="1600200"/>
            <a:ext cx="4050771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5500" y="1600200"/>
            <a:ext cx="4050771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730" y="3938589"/>
            <a:ext cx="4050771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0" y="3938589"/>
            <a:ext cx="4050771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29" y="274638"/>
            <a:ext cx="8228542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729" y="1600200"/>
            <a:ext cx="822854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729" y="3938589"/>
            <a:ext cx="822854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729" y="274639"/>
            <a:ext cx="8228542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533400"/>
            <a:ext cx="9144000" cy="5880100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spcBef>
                <a:spcPct val="50000"/>
              </a:spcBef>
              <a:buNone/>
            </a:pP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Medium Access Control Protocols</a:t>
            </a:r>
          </a:p>
          <a:p>
            <a:pPr algn="ctr">
              <a:spcBef>
                <a:spcPct val="50000"/>
              </a:spcBef>
              <a:buNone/>
            </a:pP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algn="ctr">
              <a:spcBef>
                <a:spcPct val="50000"/>
              </a:spcBef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  Channel Access Methods(CAMs)</a:t>
            </a:r>
          </a:p>
          <a:p>
            <a:pPr eaLnBrk="1" hangingPunct="1">
              <a:buFont typeface="Wingdings" pitchFamily="2" charset="2"/>
              <a:buNone/>
            </a:pPr>
            <a:endParaRPr lang="en-US" sz="4800" dirty="0" smtClean="0">
              <a:solidFill>
                <a:srgbClr val="0070C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	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20" name="Text Box 4"/>
          <p:cNvSpPr txBox="1">
            <a:spLocks noChangeArrowheads="1"/>
          </p:cNvSpPr>
          <p:nvPr/>
        </p:nvSpPr>
        <p:spPr bwMode="auto">
          <a:xfrm>
            <a:off x="533136" y="1600199"/>
            <a:ext cx="8306064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4800" i="0" dirty="0" smtClean="0">
                <a:solidFill>
                  <a:schemeClr val="bg1"/>
                </a:solidFill>
                <a:latin typeface="Tahoma" pitchFamily="34" charset="0"/>
              </a:rPr>
              <a:t>W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800" i="0" dirty="0" err="1" smtClean="0">
                <a:solidFill>
                  <a:schemeClr val="tx2"/>
                </a:solidFill>
                <a:latin typeface="Tahoma" pitchFamily="34" charset="0"/>
              </a:rPr>
              <a:t>EtheLAN</a:t>
            </a:r>
            <a:r>
              <a:rPr lang="en-US" sz="2800" i="0" dirty="0" smtClean="0">
                <a:solidFill>
                  <a:schemeClr val="tx2"/>
                </a:solidFill>
                <a:latin typeface="Tahoma" pitchFamily="34" charset="0"/>
              </a:rPr>
              <a:t>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800" i="0" dirty="0" smtClean="0">
                <a:solidFill>
                  <a:schemeClr val="tx2"/>
                </a:solidFill>
                <a:latin typeface="Tahoma" pitchFamily="34" charset="0"/>
              </a:rPr>
              <a:t>Blue-tooth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800" i="0" dirty="0" err="1" smtClean="0">
                <a:solidFill>
                  <a:schemeClr val="tx2"/>
                </a:solidFill>
                <a:latin typeface="Tahoma" pitchFamily="34" charset="0"/>
              </a:rPr>
              <a:t>FIbre</a:t>
            </a:r>
            <a:r>
              <a:rPr lang="en-US" sz="2800" i="0" dirty="0" smtClean="0">
                <a:solidFill>
                  <a:schemeClr val="tx2"/>
                </a:solidFill>
                <a:latin typeface="Tahoma" pitchFamily="34" charset="0"/>
              </a:rPr>
              <a:t> Distributed Data Interface ( FDDI )Rings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2"/>
                </a:solidFill>
                <a:latin typeface="Tahoma" pitchFamily="34" charset="0"/>
              </a:rPr>
              <a:t>ATM ( Automatic Teller Machines) networks</a:t>
            </a:r>
            <a:endParaRPr lang="en-US" sz="2800" i="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238021" name="Text Box 5"/>
          <p:cNvSpPr txBox="1">
            <a:spLocks noChangeArrowheads="1"/>
          </p:cNvSpPr>
          <p:nvPr/>
        </p:nvSpPr>
        <p:spPr bwMode="auto">
          <a:xfrm>
            <a:off x="1371865" y="152401"/>
            <a:ext cx="6629135" cy="10156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i="0">
                <a:solidFill>
                  <a:schemeClr val="hlink"/>
                </a:solidFill>
              </a:rPr>
              <a:t>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8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8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38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38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Line 2"/>
          <p:cNvSpPr>
            <a:spLocks noChangeShapeType="1"/>
          </p:cNvSpPr>
          <p:nvPr/>
        </p:nvSpPr>
        <p:spPr bwMode="auto">
          <a:xfrm>
            <a:off x="152136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227" name="Line 3"/>
          <p:cNvSpPr>
            <a:spLocks noChangeShapeType="1"/>
          </p:cNvSpPr>
          <p:nvPr/>
        </p:nvSpPr>
        <p:spPr bwMode="auto">
          <a:xfrm>
            <a:off x="152136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228" name="Text Box 4"/>
          <p:cNvSpPr txBox="1">
            <a:spLocks noChangeArrowheads="1"/>
          </p:cNvSpPr>
          <p:nvPr/>
        </p:nvSpPr>
        <p:spPr bwMode="auto">
          <a:xfrm>
            <a:off x="76730" y="152401"/>
            <a:ext cx="815313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i="0" baseline="0">
                <a:solidFill>
                  <a:schemeClr val="hlink"/>
                </a:solidFill>
              </a:rPr>
              <a:t>Data link layer divided into ………</a:t>
            </a:r>
          </a:p>
        </p:txBody>
      </p:sp>
      <p:sp>
        <p:nvSpPr>
          <p:cNvPr id="1076229" name="Line 5"/>
          <p:cNvSpPr>
            <a:spLocks noChangeShapeType="1"/>
          </p:cNvSpPr>
          <p:nvPr/>
        </p:nvSpPr>
        <p:spPr bwMode="auto">
          <a:xfrm>
            <a:off x="152136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762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865" y="990600"/>
            <a:ext cx="800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Line 2"/>
          <p:cNvSpPr>
            <a:spLocks noChangeShapeType="1"/>
          </p:cNvSpPr>
          <p:nvPr/>
        </p:nvSpPr>
        <p:spPr bwMode="auto">
          <a:xfrm>
            <a:off x="152136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8275" name="Line 3"/>
          <p:cNvSpPr>
            <a:spLocks noChangeShapeType="1"/>
          </p:cNvSpPr>
          <p:nvPr/>
        </p:nvSpPr>
        <p:spPr bwMode="auto">
          <a:xfrm>
            <a:off x="152136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8276" name="Text Box 4"/>
          <p:cNvSpPr txBox="1">
            <a:spLocks noChangeArrowheads="1"/>
          </p:cNvSpPr>
          <p:nvPr/>
        </p:nvSpPr>
        <p:spPr bwMode="auto">
          <a:xfrm>
            <a:off x="1606021" y="304800"/>
            <a:ext cx="4972844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baseline="0">
                <a:solidFill>
                  <a:schemeClr val="hlink"/>
                </a:solidFill>
              </a:rPr>
              <a:t>Multiple-access protocols</a:t>
            </a:r>
          </a:p>
        </p:txBody>
      </p:sp>
      <p:sp>
        <p:nvSpPr>
          <p:cNvPr id="1078277" name="Line 5"/>
          <p:cNvSpPr>
            <a:spLocks noChangeShapeType="1"/>
          </p:cNvSpPr>
          <p:nvPr/>
        </p:nvSpPr>
        <p:spPr bwMode="auto">
          <a:xfrm>
            <a:off x="152136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782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95376"/>
            <a:ext cx="9144000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8280" name="Rectangle 8"/>
          <p:cNvSpPr>
            <a:spLocks noChangeArrowheads="1"/>
          </p:cNvSpPr>
          <p:nvPr/>
        </p:nvSpPr>
        <p:spPr bwMode="auto">
          <a:xfrm>
            <a:off x="0" y="3810000"/>
            <a:ext cx="9144000" cy="198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Line 2"/>
          <p:cNvSpPr>
            <a:spLocks noChangeShapeType="1"/>
          </p:cNvSpPr>
          <p:nvPr/>
        </p:nvSpPr>
        <p:spPr bwMode="auto">
          <a:xfrm>
            <a:off x="152136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067" name="Line 3"/>
          <p:cNvSpPr>
            <a:spLocks noChangeShapeType="1"/>
          </p:cNvSpPr>
          <p:nvPr/>
        </p:nvSpPr>
        <p:spPr bwMode="auto">
          <a:xfrm>
            <a:off x="152136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068" name="Text Box 4"/>
          <p:cNvSpPr txBox="1">
            <a:spLocks noChangeArrowheads="1"/>
          </p:cNvSpPr>
          <p:nvPr/>
        </p:nvSpPr>
        <p:spPr bwMode="auto">
          <a:xfrm>
            <a:off x="1530615" y="304800"/>
            <a:ext cx="5123656" cy="641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i="0" baseline="0">
                <a:solidFill>
                  <a:srgbClr val="CCFF99"/>
                </a:solidFill>
              </a:rPr>
              <a:t>Multiple-access protocols</a:t>
            </a:r>
          </a:p>
        </p:txBody>
      </p:sp>
      <p:sp>
        <p:nvSpPr>
          <p:cNvPr id="1240069" name="Line 5"/>
          <p:cNvSpPr>
            <a:spLocks noChangeShapeType="1"/>
          </p:cNvSpPr>
          <p:nvPr/>
        </p:nvSpPr>
        <p:spPr bwMode="auto">
          <a:xfrm>
            <a:off x="152136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4007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95376"/>
            <a:ext cx="9144000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1905000" y="177800"/>
            <a:ext cx="54864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600" i="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pitchFamily="18" charset="0"/>
              </a:rPr>
              <a:t>RANDOM ACCESS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04271" y="1295400"/>
            <a:ext cx="8611129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80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</a:t>
            </a:r>
            <a:r>
              <a:rPr lang="en-US" sz="2800" i="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random access</a:t>
            </a:r>
            <a:r>
              <a:rPr lang="en-US" sz="280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sz="2800" i="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contention</a:t>
            </a:r>
            <a:r>
              <a:rPr lang="en-US" sz="280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methods, </a:t>
            </a:r>
            <a:endParaRPr lang="en-US" sz="2800" i="0" baseline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N</a:t>
            </a:r>
            <a:r>
              <a:rPr lang="en-US" sz="2800" i="0" baseline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 </a:t>
            </a:r>
            <a:r>
              <a:rPr lang="en-US" sz="280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station is superior to another station and none is </a:t>
            </a:r>
            <a:r>
              <a:rPr lang="en-US" sz="2800" i="0" baseline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800" i="0" baseline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assigned </a:t>
            </a:r>
            <a:r>
              <a:rPr lang="en-US" sz="280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control over another.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i="0" baseline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 </a:t>
            </a:r>
            <a:r>
              <a:rPr lang="en-US" sz="280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station permits, or does not permit, another </a:t>
            </a:r>
            <a:endParaRPr lang="en-US" sz="2800" i="0" baseline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just">
              <a:lnSpc>
                <a:spcPct val="150000"/>
              </a:lnSpc>
            </a:pPr>
            <a:r>
              <a:rPr lang="en-US" sz="2800" i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800" i="0" baseline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station </a:t>
            </a:r>
            <a:r>
              <a:rPr lang="en-US" sz="280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 send.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i="0" baseline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At </a:t>
            </a:r>
            <a:r>
              <a:rPr lang="en-US" sz="280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each instance, a station that has data to send uses a procedure defined by the protocol to make a decision on whether or not to send.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1905000" y="177800"/>
            <a:ext cx="54864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600" i="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pitchFamily="18" charset="0"/>
              </a:rPr>
              <a:t>RANDOM ACCESS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04271" y="1371599"/>
            <a:ext cx="8611129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In a random access method, each station has the right to the medium without being controlled by any other station.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If more than one station tries to send, there is an access conflict- </a:t>
            </a:r>
            <a:r>
              <a:rPr lang="en-US" sz="2800" b="1" dirty="0" smtClean="0"/>
              <a:t>collision</a:t>
            </a:r>
            <a:r>
              <a:rPr lang="en-US" sz="2800" dirty="0" smtClean="0"/>
              <a:t> -and the frames will be either destroyed or modified. </a:t>
            </a:r>
            <a:endParaRPr lang="en-US" sz="2800" i="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1905000" y="177800"/>
            <a:ext cx="54864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600" i="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pitchFamily="18" charset="0"/>
              </a:rPr>
              <a:t>RANDOM ACCESS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04271" y="1295399"/>
            <a:ext cx="8611129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To avoid access conflict or to resolve it when it happens, each station follows a procedure that answers the following questions: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When can the station access the medium?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What can the station do if the medium is busy?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How can the station determine the success or failure of 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the transmission?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What can the station do if there is an access conflict?</a:t>
            </a:r>
            <a:endParaRPr lang="en-US" sz="2400" i="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ChangeArrowheads="1"/>
          </p:cNvSpPr>
          <p:nvPr/>
        </p:nvSpPr>
        <p:spPr bwMode="auto">
          <a:xfrm>
            <a:off x="76730" y="2076033"/>
            <a:ext cx="8915136" cy="21236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</a:rPr>
              <a:t>Let us study one MAC protocol </a:t>
            </a:r>
          </a:p>
          <a:p>
            <a:pPr algn="ctr"/>
            <a:r>
              <a:rPr lang="en-US" sz="4400" b="1" dirty="0" smtClean="0">
                <a:solidFill>
                  <a:srgbClr val="002060"/>
                </a:solidFill>
              </a:rPr>
              <a:t>as </a:t>
            </a:r>
          </a:p>
          <a:p>
            <a:pPr algn="ctr"/>
            <a:r>
              <a:rPr lang="en-US" sz="4400" b="1" dirty="0" smtClean="0">
                <a:solidFill>
                  <a:srgbClr val="002060"/>
                </a:solidFill>
              </a:rPr>
              <a:t>an example</a:t>
            </a:r>
            <a:endParaRPr lang="en-US" sz="4400" b="1" dirty="0" smtClean="0">
              <a:solidFill>
                <a:srgbClr val="002060"/>
              </a:solidFill>
            </a:endParaRPr>
          </a:p>
        </p:txBody>
      </p:sp>
      <p:sp>
        <p:nvSpPr>
          <p:cNvPr id="1188867" name="Text Box 3"/>
          <p:cNvSpPr txBox="1">
            <a:spLocks noChangeArrowheads="1"/>
          </p:cNvSpPr>
          <p:nvPr/>
        </p:nvSpPr>
        <p:spPr bwMode="auto">
          <a:xfrm>
            <a:off x="2514865" y="304800"/>
            <a:ext cx="419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i="0">
                <a:solidFill>
                  <a:schemeClr val="bg1"/>
                </a:solidFill>
              </a:rPr>
              <a:t>Random Access protocols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Rectangle 2"/>
          <p:cNvSpPr>
            <a:spLocks noChangeArrowheads="1"/>
          </p:cNvSpPr>
          <p:nvPr/>
        </p:nvSpPr>
        <p:spPr bwMode="auto">
          <a:xfrm>
            <a:off x="76730" y="2530476"/>
            <a:ext cx="8915136" cy="21236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</a:rPr>
              <a:t>C</a:t>
            </a:r>
            <a:r>
              <a:rPr lang="en-US" sz="4400" b="1" dirty="0" smtClean="0">
                <a:solidFill>
                  <a:srgbClr val="002060"/>
                </a:solidFill>
              </a:rPr>
              <a:t>arrier </a:t>
            </a:r>
            <a:r>
              <a:rPr lang="en-US" sz="4400" b="1" dirty="0" smtClean="0">
                <a:solidFill>
                  <a:srgbClr val="00B050"/>
                </a:solidFill>
              </a:rPr>
              <a:t>S</a:t>
            </a:r>
            <a:r>
              <a:rPr lang="en-US" sz="4400" b="1" dirty="0" smtClean="0">
                <a:solidFill>
                  <a:srgbClr val="002060"/>
                </a:solidFill>
              </a:rPr>
              <a:t>ense </a:t>
            </a:r>
            <a:r>
              <a:rPr lang="en-US" sz="4400" b="1" dirty="0" smtClean="0">
                <a:solidFill>
                  <a:srgbClr val="00B050"/>
                </a:solidFill>
              </a:rPr>
              <a:t>M</a:t>
            </a:r>
            <a:r>
              <a:rPr lang="en-US" sz="4400" b="1" dirty="0" smtClean="0">
                <a:solidFill>
                  <a:srgbClr val="002060"/>
                </a:solidFill>
              </a:rPr>
              <a:t>ultiple </a:t>
            </a:r>
            <a:r>
              <a:rPr lang="en-US" sz="4400" b="1" dirty="0" smtClean="0">
                <a:solidFill>
                  <a:srgbClr val="00B050"/>
                </a:solidFill>
              </a:rPr>
              <a:t>A</a:t>
            </a:r>
            <a:r>
              <a:rPr lang="en-US" sz="4400" b="1" dirty="0" smtClean="0">
                <a:solidFill>
                  <a:srgbClr val="002060"/>
                </a:solidFill>
              </a:rPr>
              <a:t>ccess with </a:t>
            </a:r>
            <a:r>
              <a:rPr lang="en-US" sz="4400" b="1" dirty="0" smtClean="0">
                <a:solidFill>
                  <a:srgbClr val="00B050"/>
                </a:solidFill>
              </a:rPr>
              <a:t>C</a:t>
            </a:r>
            <a:r>
              <a:rPr lang="en-US" sz="4400" b="1" dirty="0" smtClean="0">
                <a:solidFill>
                  <a:srgbClr val="002060"/>
                </a:solidFill>
              </a:rPr>
              <a:t>ollision </a:t>
            </a:r>
            <a:r>
              <a:rPr lang="en-US" sz="4400" b="1" dirty="0" smtClean="0">
                <a:solidFill>
                  <a:srgbClr val="00B050"/>
                </a:solidFill>
              </a:rPr>
              <a:t>D</a:t>
            </a:r>
            <a:r>
              <a:rPr lang="en-US" sz="4400" b="1" dirty="0" smtClean="0">
                <a:solidFill>
                  <a:srgbClr val="002060"/>
                </a:solidFill>
              </a:rPr>
              <a:t>etection </a:t>
            </a:r>
          </a:p>
          <a:p>
            <a:pPr algn="ctr"/>
            <a:r>
              <a:rPr lang="en-US" sz="4400" b="1" dirty="0" smtClean="0">
                <a:solidFill>
                  <a:srgbClr val="002060"/>
                </a:solidFill>
              </a:rPr>
              <a:t>(CSMA/CD)</a:t>
            </a:r>
            <a:endParaRPr lang="en-US" sz="4400" b="1" i="0" baseline="0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1190915" name="Text Box 3"/>
          <p:cNvSpPr txBox="1">
            <a:spLocks noChangeArrowheads="1"/>
          </p:cNvSpPr>
          <p:nvPr/>
        </p:nvSpPr>
        <p:spPr bwMode="auto">
          <a:xfrm>
            <a:off x="2514865" y="304800"/>
            <a:ext cx="419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i="0">
                <a:solidFill>
                  <a:schemeClr val="bg1"/>
                </a:solidFill>
              </a:rPr>
              <a:t>Random Access protocol #3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3581400" y="152400"/>
            <a:ext cx="2209800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 smtClean="0">
                <a:solidFill>
                  <a:srgbClr val="002060"/>
                </a:solidFill>
              </a:rPr>
              <a:t>CSMA</a:t>
            </a:r>
            <a:endParaRPr lang="en-US" sz="3600" dirty="0"/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" name="Rectangle 4"/>
          <p:cNvSpPr/>
          <p:nvPr/>
        </p:nvSpPr>
        <p:spPr>
          <a:xfrm>
            <a:off x="381000" y="1371600"/>
            <a:ext cx="8610600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To minimize the chance of collision and, therefore, increase the performance, the CSMA method was developed. 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The chance of collision can be reduced if a station senses the medium before trying to use it. </a:t>
            </a:r>
          </a:p>
          <a:p>
            <a:pPr>
              <a:lnSpc>
                <a:spcPct val="150000"/>
              </a:lnSpc>
            </a:pPr>
            <a:endParaRPr lang="en-US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ChangeArrowheads="1"/>
          </p:cNvSpPr>
          <p:nvPr/>
        </p:nvSpPr>
        <p:spPr bwMode="auto">
          <a:xfrm>
            <a:off x="549011" y="3287713"/>
            <a:ext cx="400843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51" name="Rectangle 3"/>
          <p:cNvSpPr>
            <a:spLocks noChangeArrowheads="1"/>
          </p:cNvSpPr>
          <p:nvPr/>
        </p:nvSpPr>
        <p:spPr bwMode="auto">
          <a:xfrm>
            <a:off x="2022740" y="3287713"/>
            <a:ext cx="399521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52" name="Rectangle 4"/>
          <p:cNvSpPr>
            <a:spLocks noChangeArrowheads="1"/>
          </p:cNvSpPr>
          <p:nvPr/>
        </p:nvSpPr>
        <p:spPr bwMode="auto">
          <a:xfrm>
            <a:off x="3516313" y="3309938"/>
            <a:ext cx="399521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53" name="Rectangle 5"/>
          <p:cNvSpPr>
            <a:spLocks noChangeArrowheads="1"/>
          </p:cNvSpPr>
          <p:nvPr/>
        </p:nvSpPr>
        <p:spPr bwMode="auto">
          <a:xfrm>
            <a:off x="8207375" y="3221038"/>
            <a:ext cx="399521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54" name="Line 6"/>
          <p:cNvSpPr>
            <a:spLocks noChangeShapeType="1"/>
          </p:cNvSpPr>
          <p:nvPr/>
        </p:nvSpPr>
        <p:spPr bwMode="auto">
          <a:xfrm>
            <a:off x="644261" y="2538414"/>
            <a:ext cx="0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55" name="Line 7"/>
          <p:cNvSpPr>
            <a:spLocks noChangeShapeType="1"/>
          </p:cNvSpPr>
          <p:nvPr/>
        </p:nvSpPr>
        <p:spPr bwMode="auto">
          <a:xfrm>
            <a:off x="2106083" y="2560638"/>
            <a:ext cx="0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56" name="Line 8"/>
          <p:cNvSpPr>
            <a:spLocks noChangeShapeType="1"/>
          </p:cNvSpPr>
          <p:nvPr/>
        </p:nvSpPr>
        <p:spPr bwMode="auto">
          <a:xfrm>
            <a:off x="3652573" y="2560639"/>
            <a:ext cx="0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57" name="Line 9"/>
          <p:cNvSpPr>
            <a:spLocks noChangeShapeType="1"/>
          </p:cNvSpPr>
          <p:nvPr/>
        </p:nvSpPr>
        <p:spPr bwMode="auto">
          <a:xfrm>
            <a:off x="8249708" y="2560638"/>
            <a:ext cx="0" cy="639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58" name="Line 10"/>
          <p:cNvSpPr>
            <a:spLocks noChangeShapeType="1"/>
          </p:cNvSpPr>
          <p:nvPr/>
        </p:nvSpPr>
        <p:spPr bwMode="auto">
          <a:xfrm>
            <a:off x="633678" y="2527300"/>
            <a:ext cx="77628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59" name="Line 11"/>
          <p:cNvSpPr>
            <a:spLocks noChangeShapeType="1"/>
          </p:cNvSpPr>
          <p:nvPr/>
        </p:nvSpPr>
        <p:spPr bwMode="auto">
          <a:xfrm flipV="1">
            <a:off x="833438" y="2516189"/>
            <a:ext cx="0" cy="771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60" name="Line 12"/>
          <p:cNvSpPr>
            <a:spLocks noChangeShapeType="1"/>
          </p:cNvSpPr>
          <p:nvPr/>
        </p:nvSpPr>
        <p:spPr bwMode="auto">
          <a:xfrm flipV="1">
            <a:off x="2307167" y="2516189"/>
            <a:ext cx="0" cy="771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61" name="Line 13"/>
          <p:cNvSpPr>
            <a:spLocks noChangeShapeType="1"/>
          </p:cNvSpPr>
          <p:nvPr/>
        </p:nvSpPr>
        <p:spPr bwMode="auto">
          <a:xfrm flipV="1">
            <a:off x="3820583" y="2516188"/>
            <a:ext cx="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62" name="Line 14"/>
          <p:cNvSpPr>
            <a:spLocks noChangeShapeType="1"/>
          </p:cNvSpPr>
          <p:nvPr/>
        </p:nvSpPr>
        <p:spPr bwMode="auto">
          <a:xfrm flipV="1">
            <a:off x="8470636" y="251618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65" name="Rectangle 17"/>
          <p:cNvSpPr>
            <a:spLocks noChangeArrowheads="1"/>
          </p:cNvSpPr>
          <p:nvPr/>
        </p:nvSpPr>
        <p:spPr bwMode="auto">
          <a:xfrm>
            <a:off x="4878917" y="3300413"/>
            <a:ext cx="399521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66" name="Line 18"/>
          <p:cNvSpPr>
            <a:spLocks noChangeShapeType="1"/>
          </p:cNvSpPr>
          <p:nvPr/>
        </p:nvSpPr>
        <p:spPr bwMode="auto">
          <a:xfrm>
            <a:off x="5015177" y="2551114"/>
            <a:ext cx="0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67" name="Line 19"/>
          <p:cNvSpPr>
            <a:spLocks noChangeShapeType="1"/>
          </p:cNvSpPr>
          <p:nvPr/>
        </p:nvSpPr>
        <p:spPr bwMode="auto">
          <a:xfrm flipV="1">
            <a:off x="5183188" y="2506663"/>
            <a:ext cx="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68" name="Rectangle 20"/>
          <p:cNvSpPr>
            <a:spLocks noChangeArrowheads="1"/>
          </p:cNvSpPr>
          <p:nvPr/>
        </p:nvSpPr>
        <p:spPr bwMode="auto">
          <a:xfrm>
            <a:off x="6240199" y="3290888"/>
            <a:ext cx="400843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69" name="Line 21"/>
          <p:cNvSpPr>
            <a:spLocks noChangeShapeType="1"/>
          </p:cNvSpPr>
          <p:nvPr/>
        </p:nvSpPr>
        <p:spPr bwMode="auto">
          <a:xfrm>
            <a:off x="6376458" y="2541589"/>
            <a:ext cx="0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70" name="Line 22"/>
          <p:cNvSpPr>
            <a:spLocks noChangeShapeType="1"/>
          </p:cNvSpPr>
          <p:nvPr/>
        </p:nvSpPr>
        <p:spPr bwMode="auto">
          <a:xfrm flipV="1">
            <a:off x="6545792" y="2497138"/>
            <a:ext cx="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81" name="Text Box 33"/>
          <p:cNvSpPr txBox="1">
            <a:spLocks noChangeArrowheads="1"/>
          </p:cNvSpPr>
          <p:nvPr/>
        </p:nvSpPr>
        <p:spPr bwMode="auto">
          <a:xfrm>
            <a:off x="1676136" y="381000"/>
            <a:ext cx="602059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/>
              <a:t>Local Area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3581400" y="152400"/>
            <a:ext cx="2209800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 smtClean="0">
                <a:solidFill>
                  <a:srgbClr val="002060"/>
                </a:solidFill>
              </a:rPr>
              <a:t>CSMA</a:t>
            </a:r>
            <a:endParaRPr lang="en-US" sz="3600" dirty="0"/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" name="Rectangle 4"/>
          <p:cNvSpPr/>
          <p:nvPr/>
        </p:nvSpPr>
        <p:spPr>
          <a:xfrm>
            <a:off x="228600" y="1295399"/>
            <a:ext cx="8915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70C0"/>
                </a:solidFill>
              </a:rPr>
              <a:t>CSMA requires that each station first listen to the medium (or check the state of the medium) before sending. 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/>
              <a:t>In other words, CSMA is based on the principle "sense before transmit" or "listen before talk.”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3581400" y="152400"/>
            <a:ext cx="2209800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 smtClean="0">
                <a:solidFill>
                  <a:srgbClr val="002060"/>
                </a:solidFill>
              </a:rPr>
              <a:t>CSMA</a:t>
            </a:r>
            <a:endParaRPr lang="en-US" sz="3600" dirty="0"/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" name="Rectangle 4"/>
          <p:cNvSpPr/>
          <p:nvPr/>
        </p:nvSpPr>
        <p:spPr>
          <a:xfrm>
            <a:off x="381000" y="1295399"/>
            <a:ext cx="8534400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CSMA can reduce the possibility of collision, but it cannot eliminate it</a:t>
            </a:r>
            <a:r>
              <a:rPr lang="en-US" sz="2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 reason for this is (shown in Figure 12.8.) stations are connected to a shared channel (usually a dedicated medium).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3581400" y="152400"/>
            <a:ext cx="2209800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 smtClean="0">
                <a:solidFill>
                  <a:srgbClr val="002060"/>
                </a:solidFill>
              </a:rPr>
              <a:t>CSMA</a:t>
            </a:r>
            <a:endParaRPr lang="en-US" sz="3600" dirty="0"/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" name="Rectangle 4"/>
          <p:cNvSpPr/>
          <p:nvPr/>
        </p:nvSpPr>
        <p:spPr>
          <a:xfrm>
            <a:off x="381000" y="1295399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700" b="1" dirty="0" smtClean="0"/>
              <a:t>The possibility of collision still exists in CSMA because of propagation delay</a:t>
            </a:r>
            <a:r>
              <a:rPr lang="en-US" sz="2700" dirty="0" smtClean="0"/>
              <a:t>; </a:t>
            </a:r>
          </a:p>
          <a:p>
            <a:pPr>
              <a:lnSpc>
                <a:spcPct val="150000"/>
              </a:lnSpc>
            </a:pPr>
            <a:r>
              <a:rPr lang="en-US" sz="2700" dirty="0" smtClean="0"/>
              <a:t>when a station sends a frame, it still takes time for the first bit to reach every station and for every station to sense it. </a:t>
            </a:r>
          </a:p>
          <a:p>
            <a:pPr>
              <a:lnSpc>
                <a:spcPct val="150000"/>
              </a:lnSpc>
            </a:pPr>
            <a:endParaRPr lang="en-US" sz="2700" dirty="0" smtClean="0"/>
          </a:p>
          <a:p>
            <a:pPr>
              <a:lnSpc>
                <a:spcPct val="150000"/>
              </a:lnSpc>
            </a:pPr>
            <a:r>
              <a:rPr lang="en-US" sz="2700" dirty="0" smtClean="0"/>
              <a:t>In other words, a station may sense the medium and find</a:t>
            </a:r>
          </a:p>
          <a:p>
            <a:pPr>
              <a:lnSpc>
                <a:spcPct val="150000"/>
              </a:lnSpc>
            </a:pPr>
            <a:r>
              <a:rPr lang="en-US" sz="2700" dirty="0" smtClean="0"/>
              <a:t>it idle, only because the first bit sent by another station has not yet been received.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3581400" y="152400"/>
            <a:ext cx="2209800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 smtClean="0">
                <a:solidFill>
                  <a:srgbClr val="002060"/>
                </a:solidFill>
              </a:rPr>
              <a:t>CSMA</a:t>
            </a:r>
            <a:endParaRPr lang="en-US" sz="3600" dirty="0"/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" name="Rectangle 4"/>
          <p:cNvSpPr/>
          <p:nvPr/>
        </p:nvSpPr>
        <p:spPr>
          <a:xfrm>
            <a:off x="381000" y="1295399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70C0"/>
                </a:solidFill>
              </a:rPr>
              <a:t>In Figure 12.8.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At time </a:t>
            </a:r>
            <a:r>
              <a:rPr lang="en-US" sz="2800" i="1" dirty="0" smtClean="0"/>
              <a:t>t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 , station A senses the medium and finds it idle, so it sends a frame. </a:t>
            </a:r>
          </a:p>
          <a:p>
            <a:pPr>
              <a:lnSpc>
                <a:spcPct val="150000"/>
              </a:lnSpc>
            </a:pPr>
            <a:r>
              <a:rPr lang="en-US" sz="2800" i="1" dirty="0" smtClean="0"/>
              <a:t>At time t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 (t</a:t>
            </a:r>
            <a:r>
              <a:rPr lang="en-US" sz="2800" i="1" baseline="-25000" dirty="0" smtClean="0"/>
              <a:t>2 </a:t>
            </a:r>
            <a:r>
              <a:rPr lang="en-US" sz="2800" i="1" dirty="0" smtClean="0"/>
              <a:t>&gt; t</a:t>
            </a:r>
            <a:r>
              <a:rPr lang="en-US" sz="2800" i="1" baseline="-25000" dirty="0" smtClean="0"/>
              <a:t>I</a:t>
            </a:r>
            <a:r>
              <a:rPr lang="en-US" sz="2800" i="1" dirty="0" smtClean="0"/>
              <a:t>) station Z senses the medium and finds it idle because, at this time, the first </a:t>
            </a:r>
            <a:r>
              <a:rPr lang="en-US" sz="2800" dirty="0" smtClean="0"/>
              <a:t>bits from station A have not reached station Z. 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Station Z also sends a frame. The two signals collide and both frames are destroyed.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Text Box 2"/>
          <p:cNvSpPr txBox="1">
            <a:spLocks noChangeArrowheads="1"/>
          </p:cNvSpPr>
          <p:nvPr/>
        </p:nvSpPr>
        <p:spPr bwMode="auto">
          <a:xfrm>
            <a:off x="990865" y="90488"/>
            <a:ext cx="571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US" sz="2400" b="1" i="0" baseline="0" dirty="0" smtClean="0"/>
              <a:t>Figure 12.8  Collision </a:t>
            </a:r>
            <a:r>
              <a:rPr lang="en-US" altLang="en-US" sz="2400" b="1" i="0" baseline="0" dirty="0"/>
              <a:t>in CSMA</a:t>
            </a:r>
          </a:p>
        </p:txBody>
      </p:sp>
      <p:sp>
        <p:nvSpPr>
          <p:cNvPr id="1303555" name="Rectangle 3"/>
          <p:cNvSpPr>
            <a:spLocks noChangeArrowheads="1"/>
          </p:cNvSpPr>
          <p:nvPr/>
        </p:nvSpPr>
        <p:spPr bwMode="ltGray">
          <a:xfrm>
            <a:off x="366448" y="107951"/>
            <a:ext cx="437885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303556" name="Rectangle 4"/>
          <p:cNvSpPr>
            <a:spLocks noChangeArrowheads="1"/>
          </p:cNvSpPr>
          <p:nvPr/>
        </p:nvSpPr>
        <p:spPr bwMode="ltGray">
          <a:xfrm>
            <a:off x="748771" y="107951"/>
            <a:ext cx="329407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303557" name="Rectangle 5"/>
          <p:cNvSpPr>
            <a:spLocks noChangeArrowheads="1"/>
          </p:cNvSpPr>
          <p:nvPr/>
        </p:nvSpPr>
        <p:spPr bwMode="ltGray">
          <a:xfrm>
            <a:off x="490803" y="530226"/>
            <a:ext cx="422010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303558" name="Rectangle 6"/>
          <p:cNvSpPr>
            <a:spLocks noChangeArrowheads="1"/>
          </p:cNvSpPr>
          <p:nvPr/>
        </p:nvSpPr>
        <p:spPr bwMode="ltGray">
          <a:xfrm>
            <a:off x="859896" y="530226"/>
            <a:ext cx="369094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303559" name="Rectangle 7"/>
          <p:cNvSpPr>
            <a:spLocks noChangeArrowheads="1"/>
          </p:cNvSpPr>
          <p:nvPr/>
        </p:nvSpPr>
        <p:spPr bwMode="ltGray">
          <a:xfrm>
            <a:off x="76730" y="457201"/>
            <a:ext cx="55959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303560" name="Rectangle 8"/>
          <p:cNvSpPr>
            <a:spLocks noChangeArrowheads="1"/>
          </p:cNvSpPr>
          <p:nvPr/>
        </p:nvSpPr>
        <p:spPr bwMode="gray">
          <a:xfrm>
            <a:off x="711729" y="1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303561" name="Rectangle 9"/>
          <p:cNvSpPr>
            <a:spLocks noChangeArrowheads="1"/>
          </p:cNvSpPr>
          <p:nvPr/>
        </p:nvSpPr>
        <p:spPr bwMode="gray">
          <a:xfrm>
            <a:off x="443178" y="533400"/>
            <a:ext cx="8225896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pic>
        <p:nvPicPr>
          <p:cNvPr id="130356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41438"/>
            <a:ext cx="7313083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1828800" y="152400"/>
            <a:ext cx="5410200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Persistence Methods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" name="Rectangle 4"/>
          <p:cNvSpPr/>
          <p:nvPr/>
        </p:nvSpPr>
        <p:spPr>
          <a:xfrm>
            <a:off x="304800" y="1143001"/>
            <a:ext cx="8839200" cy="556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700" b="1" dirty="0" smtClean="0"/>
              <a:t>1. What should a station do if the channel is busy? </a:t>
            </a:r>
          </a:p>
          <a:p>
            <a:pPr>
              <a:lnSpc>
                <a:spcPct val="150000"/>
              </a:lnSpc>
            </a:pPr>
            <a:r>
              <a:rPr lang="en-US" sz="2700" b="1" dirty="0" smtClean="0"/>
              <a:t>2. What should a station do if the channel is idle? </a:t>
            </a:r>
          </a:p>
          <a:p>
            <a:pPr>
              <a:lnSpc>
                <a:spcPct val="150000"/>
              </a:lnSpc>
            </a:pPr>
            <a:r>
              <a:rPr lang="en-US" sz="2700" dirty="0" smtClean="0"/>
              <a:t>Three methods have been devised to answer these questions: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700" b="1" dirty="0" smtClean="0">
                <a:solidFill>
                  <a:srgbClr val="0070C0"/>
                </a:solidFill>
              </a:rPr>
              <a:t>One-persistent method,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700" b="1" dirty="0" smtClean="0">
                <a:solidFill>
                  <a:srgbClr val="0070C0"/>
                </a:solidFill>
              </a:rPr>
              <a:t>Nonpersistent method, and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700" b="1" dirty="0" smtClean="0">
                <a:solidFill>
                  <a:srgbClr val="0070C0"/>
                </a:solidFill>
              </a:rPr>
              <a:t>p-persistent method. </a:t>
            </a:r>
          </a:p>
          <a:p>
            <a:pPr>
              <a:lnSpc>
                <a:spcPct val="150000"/>
              </a:lnSpc>
            </a:pPr>
            <a:endParaRPr lang="en-US" sz="27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Figure 12.10 shows the behavior of three persistence methods when a station finds a channel busy.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5" name="Line 3"/>
          <p:cNvSpPr>
            <a:spLocks noChangeShapeType="1"/>
          </p:cNvSpPr>
          <p:nvPr/>
        </p:nvSpPr>
        <p:spPr bwMode="auto">
          <a:xfrm>
            <a:off x="152136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2116" name="Text Box 4"/>
          <p:cNvSpPr txBox="1">
            <a:spLocks noChangeArrowheads="1"/>
          </p:cNvSpPr>
          <p:nvPr/>
        </p:nvSpPr>
        <p:spPr bwMode="auto">
          <a:xfrm>
            <a:off x="457200" y="228600"/>
            <a:ext cx="78683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baseline="0" dirty="0" smtClean="0"/>
              <a:t>Figure 12.10 Behavior </a:t>
            </a:r>
            <a:r>
              <a:rPr lang="en-US" sz="2800" b="1" baseline="0" dirty="0"/>
              <a:t>of three persistence methods</a:t>
            </a:r>
          </a:p>
        </p:txBody>
      </p:sp>
      <p:pic>
        <p:nvPicPr>
          <p:cNvPr id="12421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95400"/>
            <a:ext cx="8305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Line 2"/>
          <p:cNvSpPr>
            <a:spLocks noChangeShapeType="1"/>
          </p:cNvSpPr>
          <p:nvPr/>
        </p:nvSpPr>
        <p:spPr bwMode="auto">
          <a:xfrm>
            <a:off x="152136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0803" name="Line 3"/>
          <p:cNvSpPr>
            <a:spLocks noChangeShapeType="1"/>
          </p:cNvSpPr>
          <p:nvPr/>
        </p:nvSpPr>
        <p:spPr bwMode="auto">
          <a:xfrm>
            <a:off x="152136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0804" name="Text Box 4"/>
          <p:cNvSpPr txBox="1">
            <a:spLocks noChangeArrowheads="1"/>
          </p:cNvSpPr>
          <p:nvPr/>
        </p:nvSpPr>
        <p:spPr bwMode="auto">
          <a:xfrm>
            <a:off x="152400" y="381000"/>
            <a:ext cx="89105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i="0" baseline="0" dirty="0">
                <a:solidFill>
                  <a:schemeClr val="folHlink"/>
                </a:solidFill>
              </a:rPr>
              <a:t>Figure 12.11  </a:t>
            </a:r>
            <a:r>
              <a:rPr lang="en-US" sz="2800" b="1" baseline="0" dirty="0"/>
              <a:t>Flow diagram for three persistence methods</a:t>
            </a:r>
          </a:p>
        </p:txBody>
      </p:sp>
      <p:pic>
        <p:nvPicPr>
          <p:cNvPr id="110080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173164"/>
            <a:ext cx="8000999" cy="523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1828800" y="152400"/>
            <a:ext cx="5410200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Persistence Methods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" name="Rectangle 4"/>
          <p:cNvSpPr/>
          <p:nvPr/>
        </p:nvSpPr>
        <p:spPr>
          <a:xfrm>
            <a:off x="381000" y="990601"/>
            <a:ext cx="85344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</a:rPr>
              <a:t>1-Persistent 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1-persistent method is simple and straightforward.  In this method, after the station finds the line idle, it sends its frame immediately (</a:t>
            </a:r>
            <a:r>
              <a:rPr lang="en-US" sz="2000" b="1" dirty="0" smtClean="0">
                <a:solidFill>
                  <a:srgbClr val="0070C0"/>
                </a:solidFill>
              </a:rPr>
              <a:t>with probability 1</a:t>
            </a:r>
            <a:r>
              <a:rPr lang="en-US" sz="2000" dirty="0" smtClean="0"/>
              <a:t>).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This method has the highest chance of collision because two or more stations may find the line idle and send their frames immediately. Ethernet uses this method.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743200"/>
            <a:ext cx="3124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1828800" y="152400"/>
            <a:ext cx="5410200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Persistence Methods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" name="Rectangle 4"/>
          <p:cNvSpPr/>
          <p:nvPr/>
        </p:nvSpPr>
        <p:spPr>
          <a:xfrm>
            <a:off x="381000" y="1295399"/>
            <a:ext cx="85344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Nonpersistent: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 the nonpersistent method, a station that has a frame to send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senses the line. If the line is idle, it sends immediately. If the line is not idle, it waits a random amount of time and then senses the line again. 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1" y="3962400"/>
            <a:ext cx="4648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4" name="Oval 4"/>
          <p:cNvSpPr>
            <a:spLocks noChangeArrowheads="1"/>
          </p:cNvSpPr>
          <p:nvPr/>
        </p:nvSpPr>
        <p:spPr bwMode="auto">
          <a:xfrm>
            <a:off x="3413125" y="2678113"/>
            <a:ext cx="3581136" cy="14779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05" name="Rectangle 5"/>
          <p:cNvSpPr>
            <a:spLocks noChangeArrowheads="1"/>
          </p:cNvSpPr>
          <p:nvPr/>
        </p:nvSpPr>
        <p:spPr bwMode="auto">
          <a:xfrm>
            <a:off x="2491053" y="2784475"/>
            <a:ext cx="250031" cy="2936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06" name="Rectangle 6"/>
          <p:cNvSpPr>
            <a:spLocks noChangeArrowheads="1"/>
          </p:cNvSpPr>
          <p:nvPr/>
        </p:nvSpPr>
        <p:spPr bwMode="auto">
          <a:xfrm>
            <a:off x="3807354" y="2184400"/>
            <a:ext cx="250032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07" name="Rectangle 7"/>
          <p:cNvSpPr>
            <a:spLocks noChangeArrowheads="1"/>
          </p:cNvSpPr>
          <p:nvPr/>
        </p:nvSpPr>
        <p:spPr bwMode="auto">
          <a:xfrm>
            <a:off x="6295761" y="2200275"/>
            <a:ext cx="251354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08" name="Rectangle 8"/>
          <p:cNvSpPr>
            <a:spLocks noChangeArrowheads="1"/>
          </p:cNvSpPr>
          <p:nvPr/>
        </p:nvSpPr>
        <p:spPr bwMode="auto">
          <a:xfrm>
            <a:off x="7784042" y="3324225"/>
            <a:ext cx="250032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09" name="Rectangle 9"/>
          <p:cNvSpPr>
            <a:spLocks noChangeArrowheads="1"/>
          </p:cNvSpPr>
          <p:nvPr/>
        </p:nvSpPr>
        <p:spPr bwMode="auto">
          <a:xfrm>
            <a:off x="6778626" y="4373563"/>
            <a:ext cx="251354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10" name="Rectangle 10"/>
          <p:cNvSpPr>
            <a:spLocks noChangeArrowheads="1"/>
          </p:cNvSpPr>
          <p:nvPr/>
        </p:nvSpPr>
        <p:spPr bwMode="auto">
          <a:xfrm>
            <a:off x="3175001" y="4125913"/>
            <a:ext cx="251354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11" name="Rectangle 11"/>
          <p:cNvSpPr>
            <a:spLocks noChangeArrowheads="1"/>
          </p:cNvSpPr>
          <p:nvPr/>
        </p:nvSpPr>
        <p:spPr bwMode="auto">
          <a:xfrm>
            <a:off x="4045479" y="2784475"/>
            <a:ext cx="64823" cy="1079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12" name="Rectangle 12"/>
          <p:cNvSpPr>
            <a:spLocks noChangeArrowheads="1"/>
          </p:cNvSpPr>
          <p:nvPr/>
        </p:nvSpPr>
        <p:spPr bwMode="auto">
          <a:xfrm>
            <a:off x="6176699" y="2754313"/>
            <a:ext cx="67468" cy="1079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13" name="Rectangle 13"/>
          <p:cNvSpPr>
            <a:spLocks noChangeArrowheads="1"/>
          </p:cNvSpPr>
          <p:nvPr/>
        </p:nvSpPr>
        <p:spPr bwMode="auto">
          <a:xfrm>
            <a:off x="6967803" y="3386138"/>
            <a:ext cx="66146" cy="1079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14" name="Rectangle 14"/>
          <p:cNvSpPr>
            <a:spLocks noChangeArrowheads="1"/>
          </p:cNvSpPr>
          <p:nvPr/>
        </p:nvSpPr>
        <p:spPr bwMode="auto">
          <a:xfrm>
            <a:off x="6439959" y="3894138"/>
            <a:ext cx="67469" cy="1079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15" name="Rectangle 15"/>
          <p:cNvSpPr>
            <a:spLocks noChangeArrowheads="1"/>
          </p:cNvSpPr>
          <p:nvPr/>
        </p:nvSpPr>
        <p:spPr bwMode="auto">
          <a:xfrm>
            <a:off x="3780896" y="3848100"/>
            <a:ext cx="66146" cy="1079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16" name="Rectangle 16"/>
          <p:cNvSpPr>
            <a:spLocks noChangeArrowheads="1"/>
          </p:cNvSpPr>
          <p:nvPr/>
        </p:nvSpPr>
        <p:spPr bwMode="auto">
          <a:xfrm>
            <a:off x="3438261" y="3140075"/>
            <a:ext cx="67468" cy="1079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17" name="Line 17"/>
          <p:cNvSpPr>
            <a:spLocks noChangeShapeType="1"/>
          </p:cNvSpPr>
          <p:nvPr/>
        </p:nvSpPr>
        <p:spPr bwMode="auto">
          <a:xfrm>
            <a:off x="2767542" y="2954338"/>
            <a:ext cx="670719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18" name="Line 18"/>
          <p:cNvSpPr>
            <a:spLocks noChangeShapeType="1"/>
          </p:cNvSpPr>
          <p:nvPr/>
        </p:nvSpPr>
        <p:spPr bwMode="auto">
          <a:xfrm>
            <a:off x="3938323" y="2492375"/>
            <a:ext cx="132292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19" name="Line 19"/>
          <p:cNvSpPr>
            <a:spLocks noChangeShapeType="1"/>
          </p:cNvSpPr>
          <p:nvPr/>
        </p:nvSpPr>
        <p:spPr bwMode="auto">
          <a:xfrm flipH="1">
            <a:off x="6216386" y="2508250"/>
            <a:ext cx="211667" cy="230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20" name="Line 20"/>
          <p:cNvSpPr>
            <a:spLocks noChangeShapeType="1"/>
          </p:cNvSpPr>
          <p:nvPr/>
        </p:nvSpPr>
        <p:spPr bwMode="auto">
          <a:xfrm flipH="1" flipV="1">
            <a:off x="7033949" y="3448051"/>
            <a:ext cx="750093" cy="30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21" name="Line 21"/>
          <p:cNvSpPr>
            <a:spLocks noChangeShapeType="1"/>
          </p:cNvSpPr>
          <p:nvPr/>
        </p:nvSpPr>
        <p:spPr bwMode="auto">
          <a:xfrm flipH="1" flipV="1">
            <a:off x="6494199" y="3986213"/>
            <a:ext cx="369093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22" name="Line 22"/>
          <p:cNvSpPr>
            <a:spLocks noChangeShapeType="1"/>
          </p:cNvSpPr>
          <p:nvPr/>
        </p:nvSpPr>
        <p:spPr bwMode="auto">
          <a:xfrm flipV="1">
            <a:off x="3438261" y="3925889"/>
            <a:ext cx="342635" cy="338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30" name="Text Box 30"/>
          <p:cNvSpPr txBox="1">
            <a:spLocks noChangeArrowheads="1"/>
          </p:cNvSpPr>
          <p:nvPr/>
        </p:nvSpPr>
        <p:spPr bwMode="auto">
          <a:xfrm>
            <a:off x="990865" y="381000"/>
            <a:ext cx="601927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/>
              <a:t>Local Area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1828800" y="152400"/>
            <a:ext cx="5410200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Persistence Methods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" name="Rectangle 4"/>
          <p:cNvSpPr/>
          <p:nvPr/>
        </p:nvSpPr>
        <p:spPr>
          <a:xfrm>
            <a:off x="381000" y="1295399"/>
            <a:ext cx="853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Nonpersistent: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nonpersistent approach reduces the chance of collision because it is unlikely that two or more stations will wait the same amount of time and retry to send simultaneously. 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This method reduces the efficiency of the network because the medium remains idle when there may be stations with frames to send.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1828800" y="152400"/>
            <a:ext cx="5410200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Persistence Methods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" name="Rectangle 4"/>
          <p:cNvSpPr/>
          <p:nvPr/>
        </p:nvSpPr>
        <p:spPr>
          <a:xfrm>
            <a:off x="381000" y="1066800"/>
            <a:ext cx="8534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</a:rPr>
              <a:t>p-Persistent 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p-persistent method is used if the </a:t>
            </a:r>
            <a:r>
              <a:rPr lang="en-US" sz="2400" b="1" dirty="0" smtClean="0"/>
              <a:t>channel has time slots </a:t>
            </a:r>
            <a:r>
              <a:rPr lang="en-US" sz="2400" dirty="0" smtClean="0"/>
              <a:t>with a slot duration equal to or greater than the maximum propagation time. 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The p-persistent approach combines the advantages of the other two strategies.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It reduces the chance of collision and improves efficiency.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1828800" y="152400"/>
            <a:ext cx="5410200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Persistence Methods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686800" cy="327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</a:rPr>
              <a:t>p-Persistent 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 this method, </a:t>
            </a:r>
            <a:r>
              <a:rPr lang="en-US" sz="2000" b="1" dirty="0" smtClean="0"/>
              <a:t>after the station finds the line idle </a:t>
            </a:r>
            <a:r>
              <a:rPr lang="en-US" sz="2000" dirty="0" smtClean="0"/>
              <a:t>it follows these steps: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1. With probability </a:t>
            </a:r>
            <a:r>
              <a:rPr lang="en-US" sz="2000" i="1" dirty="0" smtClean="0"/>
              <a:t>p, </a:t>
            </a:r>
            <a:r>
              <a:rPr lang="en-US" sz="2000" dirty="0" smtClean="0"/>
              <a:t>the station sends its frame.</a:t>
            </a:r>
          </a:p>
          <a:p>
            <a:r>
              <a:rPr lang="en-US" sz="2000" dirty="0" smtClean="0"/>
              <a:t>2. With probability </a:t>
            </a:r>
            <a:r>
              <a:rPr lang="en-US" sz="2000" i="1" dirty="0" smtClean="0"/>
              <a:t>q = 1 - p</a:t>
            </a:r>
            <a:r>
              <a:rPr lang="en-US" sz="2000" dirty="0" smtClean="0"/>
              <a:t>, the station waits for the beginning of the next time    </a:t>
            </a:r>
          </a:p>
          <a:p>
            <a:r>
              <a:rPr lang="en-US" sz="2000" dirty="0" smtClean="0"/>
              <a:t>     slot and checks the line again.</a:t>
            </a:r>
          </a:p>
          <a:p>
            <a:pPr marL="914400" lvl="1" indent="-457200">
              <a:buAutoNum type="alphaLcPeriod"/>
            </a:pPr>
            <a:r>
              <a:rPr lang="en-US" sz="2000" dirty="0" smtClean="0"/>
              <a:t>If the line is idle, it goes to step 1.</a:t>
            </a:r>
          </a:p>
          <a:p>
            <a:pPr marL="914400" lvl="1" indent="-457200">
              <a:buAutoNum type="alphaLcPeriod"/>
            </a:pPr>
            <a:r>
              <a:rPr lang="en-US" sz="2000" dirty="0" smtClean="0"/>
              <a:t>If the line is busy, it acts as though a collision has occurred and uses 	      the backoff procedure.</a:t>
            </a:r>
            <a:endParaRPr lang="en-US" sz="20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038600"/>
            <a:ext cx="83724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3505200" y="152400"/>
            <a:ext cx="2362200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</a:rPr>
              <a:t>CSMA/CD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" name="Rectangle 4"/>
          <p:cNvSpPr/>
          <p:nvPr/>
        </p:nvSpPr>
        <p:spPr>
          <a:xfrm>
            <a:off x="381000" y="1295399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The CSMA method does not specify the procedure following a collision. 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Carrier sense multiple access with collision detection </a:t>
            </a:r>
            <a:r>
              <a:rPr lang="en-US" sz="2800" b="1" dirty="0" smtClean="0"/>
              <a:t>(CSMA/CD) augments the algorithm to handle the collision.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3505200" y="152400"/>
            <a:ext cx="2362200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</a:rPr>
              <a:t>CSMA/CD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865" y="6400801"/>
            <a:ext cx="1838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i="0" baseline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915400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</a:pPr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Step 1:</a:t>
            </a:r>
            <a:r>
              <a:rPr lang="en-US" sz="2400" dirty="0" smtClean="0">
                <a:latin typeface="Arial" charset="0"/>
              </a:rPr>
              <a:t> A station with a frame to transmit waits until the 	channel is silent.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</a:pPr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Step 2: </a:t>
            </a:r>
            <a:r>
              <a:rPr lang="en-US" sz="2400" dirty="0" smtClean="0">
                <a:latin typeface="Arial" charset="0"/>
              </a:rPr>
              <a:t>When channel becomes silent, station transmits but  	     	</a:t>
            </a:r>
            <a:r>
              <a:rPr lang="en-US" sz="2400" dirty="0" smtClean="0">
                <a:solidFill>
                  <a:srgbClr val="0070C0"/>
                </a:solidFill>
                <a:latin typeface="Arial" charset="0"/>
              </a:rPr>
              <a:t>continues to listen for collisions.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</a:pPr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Step 3: </a:t>
            </a:r>
            <a:r>
              <a:rPr lang="en-US" sz="2400" dirty="0" smtClean="0">
                <a:latin typeface="Arial" charset="0"/>
              </a:rPr>
              <a:t>If a collision occurs, the station aborts the transmission, 	waits for a </a:t>
            </a:r>
            <a:r>
              <a:rPr lang="en-US" sz="2400" dirty="0" smtClean="0">
                <a:solidFill>
                  <a:srgbClr val="0070C0"/>
                </a:solidFill>
                <a:latin typeface="Arial" charset="0"/>
              </a:rPr>
              <a:t>random time to reattempt the transmission 	time.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</a:pPr>
            <a:r>
              <a:rPr lang="en-US" sz="2200" dirty="0" smtClean="0">
                <a:latin typeface="Arial" charset="0"/>
              </a:rPr>
              <a:t>	If the collision doesn't occur within 2 propagation delay times [mini-slot time], then station knows that it has captured the channel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</a:pPr>
            <a:endParaRPr lang="en-US" sz="2400" dirty="0" smtClean="0">
              <a:solidFill>
                <a:srgbClr val="0070C0"/>
              </a:solidFill>
              <a:latin typeface="Arial" charset="0"/>
            </a:endParaRPr>
          </a:p>
          <a:p>
            <a:pPr marL="342900" indent="-342900">
              <a:spcBef>
                <a:spcPct val="50000"/>
              </a:spcBef>
            </a:pPr>
            <a:endParaRPr lang="en-US" sz="2400" dirty="0">
              <a:solidFill>
                <a:schemeClr val="hlink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Line 2"/>
          <p:cNvSpPr>
            <a:spLocks noChangeShapeType="1"/>
          </p:cNvSpPr>
          <p:nvPr/>
        </p:nvSpPr>
        <p:spPr bwMode="auto">
          <a:xfrm>
            <a:off x="152136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2851" name="Line 3"/>
          <p:cNvSpPr>
            <a:spLocks noChangeShapeType="1"/>
          </p:cNvSpPr>
          <p:nvPr/>
        </p:nvSpPr>
        <p:spPr bwMode="auto">
          <a:xfrm>
            <a:off x="152136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2852" name="Text Box 4"/>
          <p:cNvSpPr txBox="1">
            <a:spLocks noChangeArrowheads="1"/>
          </p:cNvSpPr>
          <p:nvPr/>
        </p:nvSpPr>
        <p:spPr bwMode="auto">
          <a:xfrm>
            <a:off x="304271" y="381000"/>
            <a:ext cx="74755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0" baseline="0" dirty="0">
                <a:solidFill>
                  <a:schemeClr val="folHlink"/>
                </a:solidFill>
              </a:rPr>
              <a:t>Figure 12.12  </a:t>
            </a:r>
            <a:r>
              <a:rPr lang="en-US" sz="2800" b="1" baseline="0" dirty="0"/>
              <a:t>Collision of the first bit in CSMA/CD</a:t>
            </a:r>
          </a:p>
        </p:txBody>
      </p:sp>
      <p:sp>
        <p:nvSpPr>
          <p:cNvPr id="1102853" name="Line 5"/>
          <p:cNvSpPr>
            <a:spLocks noChangeShapeType="1"/>
          </p:cNvSpPr>
          <p:nvPr/>
        </p:nvSpPr>
        <p:spPr bwMode="auto">
          <a:xfrm>
            <a:off x="152136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028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61" y="2033588"/>
            <a:ext cx="9058010" cy="261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Line 2"/>
          <p:cNvSpPr>
            <a:spLocks noChangeShapeType="1"/>
          </p:cNvSpPr>
          <p:nvPr/>
        </p:nvSpPr>
        <p:spPr bwMode="auto">
          <a:xfrm>
            <a:off x="152136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4899" name="Line 3"/>
          <p:cNvSpPr>
            <a:spLocks noChangeShapeType="1"/>
          </p:cNvSpPr>
          <p:nvPr/>
        </p:nvSpPr>
        <p:spPr bwMode="auto">
          <a:xfrm>
            <a:off x="152136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4900" name="Text Box 4"/>
          <p:cNvSpPr txBox="1">
            <a:spLocks noChangeArrowheads="1"/>
          </p:cNvSpPr>
          <p:nvPr/>
        </p:nvSpPr>
        <p:spPr bwMode="auto">
          <a:xfrm>
            <a:off x="304271" y="381001"/>
            <a:ext cx="72819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i="0" baseline="0" dirty="0">
                <a:solidFill>
                  <a:schemeClr val="folHlink"/>
                </a:solidFill>
              </a:rPr>
              <a:t>Figure 12.13 </a:t>
            </a:r>
            <a:r>
              <a:rPr lang="en-US" sz="2800" b="1" baseline="0" dirty="0"/>
              <a:t>Collision and abortion in CSMA/CD</a:t>
            </a:r>
            <a:endParaRPr lang="en-US" sz="2800" b="1" i="0" baseline="-18000" dirty="0">
              <a:latin typeface="Arial" charset="0"/>
            </a:endParaRPr>
          </a:p>
          <a:p>
            <a:endParaRPr lang="en-US" sz="2000" baseline="0" dirty="0"/>
          </a:p>
        </p:txBody>
      </p:sp>
      <p:sp>
        <p:nvSpPr>
          <p:cNvPr id="1104901" name="Line 5"/>
          <p:cNvSpPr>
            <a:spLocks noChangeShapeType="1"/>
          </p:cNvSpPr>
          <p:nvPr/>
        </p:nvSpPr>
        <p:spPr bwMode="auto">
          <a:xfrm>
            <a:off x="152136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049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61" y="2081214"/>
            <a:ext cx="8994510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Text Box 2"/>
          <p:cNvSpPr txBox="1">
            <a:spLocks noChangeArrowheads="1"/>
          </p:cNvSpPr>
          <p:nvPr/>
        </p:nvSpPr>
        <p:spPr bwMode="auto">
          <a:xfrm>
            <a:off x="990865" y="90488"/>
            <a:ext cx="571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800" b="1" i="0" baseline="0" dirty="0" smtClean="0">
                <a:solidFill>
                  <a:srgbClr val="0000FF"/>
                </a:solidFill>
              </a:rPr>
              <a:t>Figure 13.7</a:t>
            </a:r>
            <a:r>
              <a:rPr lang="en-US" altLang="en-US" sz="2800" b="1" i="0" baseline="0" dirty="0" smtClean="0">
                <a:solidFill>
                  <a:schemeClr val="accent2"/>
                </a:solidFill>
              </a:rPr>
              <a:t>    </a:t>
            </a:r>
            <a:r>
              <a:rPr lang="en-US" altLang="en-US" sz="2800" b="1" i="0" baseline="0" dirty="0"/>
              <a:t>CSMA/CD procedure</a:t>
            </a:r>
          </a:p>
        </p:txBody>
      </p:sp>
      <p:sp>
        <p:nvSpPr>
          <p:cNvPr id="1281027" name="Rectangle 3"/>
          <p:cNvSpPr>
            <a:spLocks noChangeArrowheads="1"/>
          </p:cNvSpPr>
          <p:nvPr/>
        </p:nvSpPr>
        <p:spPr bwMode="ltGray">
          <a:xfrm>
            <a:off x="366448" y="107951"/>
            <a:ext cx="437885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1028" name="Rectangle 4"/>
          <p:cNvSpPr>
            <a:spLocks noChangeArrowheads="1"/>
          </p:cNvSpPr>
          <p:nvPr/>
        </p:nvSpPr>
        <p:spPr bwMode="ltGray">
          <a:xfrm>
            <a:off x="748771" y="107951"/>
            <a:ext cx="329407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1029" name="Rectangle 5"/>
          <p:cNvSpPr>
            <a:spLocks noChangeArrowheads="1"/>
          </p:cNvSpPr>
          <p:nvPr/>
        </p:nvSpPr>
        <p:spPr bwMode="ltGray">
          <a:xfrm>
            <a:off x="490803" y="530226"/>
            <a:ext cx="422010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1030" name="Rectangle 6"/>
          <p:cNvSpPr>
            <a:spLocks noChangeArrowheads="1"/>
          </p:cNvSpPr>
          <p:nvPr/>
        </p:nvSpPr>
        <p:spPr bwMode="ltGray">
          <a:xfrm>
            <a:off x="859896" y="530226"/>
            <a:ext cx="369094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1031" name="Rectangle 7"/>
          <p:cNvSpPr>
            <a:spLocks noChangeArrowheads="1"/>
          </p:cNvSpPr>
          <p:nvPr/>
        </p:nvSpPr>
        <p:spPr bwMode="ltGray">
          <a:xfrm>
            <a:off x="76730" y="457201"/>
            <a:ext cx="55959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1032" name="Rectangle 8"/>
          <p:cNvSpPr>
            <a:spLocks noChangeArrowheads="1"/>
          </p:cNvSpPr>
          <p:nvPr/>
        </p:nvSpPr>
        <p:spPr bwMode="gray">
          <a:xfrm>
            <a:off x="711729" y="1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1033" name="Rectangle 9"/>
          <p:cNvSpPr>
            <a:spLocks noChangeArrowheads="1"/>
          </p:cNvSpPr>
          <p:nvPr/>
        </p:nvSpPr>
        <p:spPr bwMode="gray">
          <a:xfrm>
            <a:off x="443178" y="533400"/>
            <a:ext cx="8225896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pic>
        <p:nvPicPr>
          <p:cNvPr id="12810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95400"/>
            <a:ext cx="818938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81035" name="Text Box 11"/>
          <p:cNvSpPr txBox="1">
            <a:spLocks noChangeArrowheads="1"/>
          </p:cNvSpPr>
          <p:nvPr/>
        </p:nvSpPr>
        <p:spPr bwMode="auto">
          <a:xfrm>
            <a:off x="4343136" y="5638802"/>
            <a:ext cx="610305" cy="132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80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4" name="Text Box 2"/>
          <p:cNvSpPr txBox="1">
            <a:spLocks noChangeArrowheads="1"/>
          </p:cNvSpPr>
          <p:nvPr/>
        </p:nvSpPr>
        <p:spPr bwMode="auto">
          <a:xfrm>
            <a:off x="304800" y="1447800"/>
            <a:ext cx="83055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800" b="1" i="0" baseline="0" dirty="0">
                <a:solidFill>
                  <a:schemeClr val="hlink"/>
                </a:solidFill>
              </a:rPr>
              <a:t>What is the significance of jam </a:t>
            </a:r>
            <a:r>
              <a:rPr lang="en-US" altLang="en-US" sz="2800" b="1" i="0" baseline="0" dirty="0" smtClean="0">
                <a:solidFill>
                  <a:schemeClr val="hlink"/>
                </a:solidFill>
              </a:rPr>
              <a:t>signal in CSMA/CD </a:t>
            </a:r>
            <a:r>
              <a:rPr lang="en-US" altLang="en-US" sz="2800" b="1" i="0" baseline="0" dirty="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1283075" name="Rectangle 3"/>
          <p:cNvSpPr>
            <a:spLocks noChangeArrowheads="1"/>
          </p:cNvSpPr>
          <p:nvPr/>
        </p:nvSpPr>
        <p:spPr bwMode="ltGray">
          <a:xfrm>
            <a:off x="366448" y="107951"/>
            <a:ext cx="437885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3076" name="Rectangle 4"/>
          <p:cNvSpPr>
            <a:spLocks noChangeArrowheads="1"/>
          </p:cNvSpPr>
          <p:nvPr/>
        </p:nvSpPr>
        <p:spPr bwMode="ltGray">
          <a:xfrm>
            <a:off x="748771" y="107951"/>
            <a:ext cx="329407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3077" name="Rectangle 5"/>
          <p:cNvSpPr>
            <a:spLocks noChangeArrowheads="1"/>
          </p:cNvSpPr>
          <p:nvPr/>
        </p:nvSpPr>
        <p:spPr bwMode="ltGray">
          <a:xfrm>
            <a:off x="490803" y="530226"/>
            <a:ext cx="422010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3078" name="Rectangle 6"/>
          <p:cNvSpPr>
            <a:spLocks noChangeArrowheads="1"/>
          </p:cNvSpPr>
          <p:nvPr/>
        </p:nvSpPr>
        <p:spPr bwMode="ltGray">
          <a:xfrm>
            <a:off x="859896" y="530226"/>
            <a:ext cx="369094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3079" name="Rectangle 7"/>
          <p:cNvSpPr>
            <a:spLocks noChangeArrowheads="1"/>
          </p:cNvSpPr>
          <p:nvPr/>
        </p:nvSpPr>
        <p:spPr bwMode="ltGray">
          <a:xfrm>
            <a:off x="76730" y="457201"/>
            <a:ext cx="55959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3080" name="Rectangle 8"/>
          <p:cNvSpPr>
            <a:spLocks noChangeArrowheads="1"/>
          </p:cNvSpPr>
          <p:nvPr/>
        </p:nvSpPr>
        <p:spPr bwMode="gray">
          <a:xfrm>
            <a:off x="711729" y="1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3081" name="Rectangle 9"/>
          <p:cNvSpPr>
            <a:spLocks noChangeArrowheads="1"/>
          </p:cNvSpPr>
          <p:nvPr/>
        </p:nvSpPr>
        <p:spPr bwMode="gray">
          <a:xfrm>
            <a:off x="443178" y="533400"/>
            <a:ext cx="8225896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pitchFamily="34" charset="0"/>
            </a:endParaRPr>
          </a:p>
        </p:txBody>
      </p:sp>
      <p:sp>
        <p:nvSpPr>
          <p:cNvPr id="1283086" name="Text Box 14"/>
          <p:cNvSpPr txBox="1">
            <a:spLocks noChangeArrowheads="1"/>
          </p:cNvSpPr>
          <p:nvPr/>
        </p:nvSpPr>
        <p:spPr bwMode="auto">
          <a:xfrm>
            <a:off x="381000" y="2362200"/>
            <a:ext cx="8229600" cy="2031325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b="0" i="0" dirty="0">
                <a:latin typeface="Calibri" pitchFamily="34" charset="0"/>
                <a:cs typeface="Calibri" pitchFamily="34" charset="0"/>
              </a:rPr>
              <a:t>If the station hears a collision, </a:t>
            </a:r>
            <a:r>
              <a:rPr lang="en-US" sz="2800" b="0" i="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2800" b="0" i="0" dirty="0">
                <a:latin typeface="Calibri" pitchFamily="34" charset="0"/>
                <a:cs typeface="Calibri" pitchFamily="34" charset="0"/>
              </a:rPr>
              <a:t>sends jam signal to the line </a:t>
            </a:r>
            <a:r>
              <a:rPr lang="en-US" sz="2800" b="0" i="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2800" b="0" i="0" dirty="0">
                <a:latin typeface="Calibri" pitchFamily="34" charset="0"/>
                <a:cs typeface="Calibri" pitchFamily="34" charset="0"/>
              </a:rPr>
              <a:t>inform other stations of the situation </a:t>
            </a:r>
            <a:r>
              <a:rPr lang="en-US" sz="2800" b="0" i="0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2800" b="0" i="0" dirty="0">
                <a:latin typeface="Calibri" pitchFamily="34" charset="0"/>
                <a:cs typeface="Calibri" pitchFamily="34" charset="0"/>
              </a:rPr>
              <a:t>to alert them that a collision has occurred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123" name="Line 3"/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5128" name="Text Box 8"/>
          <p:cNvSpPr txBox="1">
            <a:spLocks noChangeArrowheads="1"/>
          </p:cNvSpPr>
          <p:nvPr/>
        </p:nvSpPr>
        <p:spPr bwMode="auto">
          <a:xfrm>
            <a:off x="228600" y="1066800"/>
            <a:ext cx="8763000" cy="256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300" i="0" dirty="0" smtClean="0"/>
              <a:t>Station </a:t>
            </a:r>
            <a:r>
              <a:rPr lang="en-US" sz="2300" i="0" dirty="0"/>
              <a:t>uses a </a:t>
            </a:r>
            <a:r>
              <a:rPr lang="en-US" sz="2300" i="0" dirty="0">
                <a:solidFill>
                  <a:schemeClr val="hlink"/>
                </a:solidFill>
              </a:rPr>
              <a:t>separate port</a:t>
            </a:r>
            <a:r>
              <a:rPr lang="en-US" sz="2300" i="0" dirty="0"/>
              <a:t> ( other than data port ) to detect </a:t>
            </a:r>
            <a:r>
              <a:rPr lang="en-US" sz="2300" i="0" dirty="0" smtClean="0"/>
              <a:t>collision.</a:t>
            </a:r>
            <a:endParaRPr lang="en-US" sz="2300" i="0" dirty="0"/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300" i="0" dirty="0"/>
              <a:t> </a:t>
            </a:r>
            <a:r>
              <a:rPr lang="en-US" sz="2300" i="0" dirty="0" smtClean="0"/>
              <a:t>In </a:t>
            </a:r>
            <a:r>
              <a:rPr lang="en-US" sz="2300" i="0" dirty="0"/>
              <a:t>normal condition, </a:t>
            </a:r>
            <a:r>
              <a:rPr lang="en-US" sz="2300" b="1" i="0" dirty="0"/>
              <a:t>collision detection port </a:t>
            </a:r>
            <a:r>
              <a:rPr lang="en-US" sz="2300" i="0" dirty="0"/>
              <a:t>receives the normal </a:t>
            </a:r>
            <a:r>
              <a:rPr lang="en-US" sz="2300" i="0" dirty="0" smtClean="0"/>
              <a:t>   signal </a:t>
            </a:r>
            <a:r>
              <a:rPr lang="en-US" sz="2300" i="0" dirty="0"/>
              <a:t>or </a:t>
            </a:r>
            <a:r>
              <a:rPr lang="en-US" sz="2300" i="0" dirty="0" smtClean="0">
                <a:solidFill>
                  <a:schemeClr val="hlink"/>
                </a:solidFill>
              </a:rPr>
              <a:t>no signal.</a:t>
            </a:r>
            <a:endParaRPr lang="en-US" sz="2300" i="0" dirty="0">
              <a:solidFill>
                <a:schemeClr val="hlink"/>
              </a:solidFill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300" i="0" dirty="0"/>
              <a:t>When </a:t>
            </a:r>
            <a:r>
              <a:rPr lang="en-US" sz="2300" i="0" dirty="0">
                <a:solidFill>
                  <a:schemeClr val="hlink"/>
                </a:solidFill>
              </a:rPr>
              <a:t>collision </a:t>
            </a:r>
            <a:r>
              <a:rPr lang="en-US" sz="2300" i="0" dirty="0"/>
              <a:t>occurs, it receives higher </a:t>
            </a:r>
            <a:r>
              <a:rPr lang="en-US" sz="2300" i="0" dirty="0">
                <a:solidFill>
                  <a:schemeClr val="hlink"/>
                </a:solidFill>
              </a:rPr>
              <a:t>energy </a:t>
            </a:r>
            <a:r>
              <a:rPr lang="en-US" sz="2300" i="0" dirty="0" smtClean="0">
                <a:solidFill>
                  <a:schemeClr val="hlink"/>
                </a:solidFill>
              </a:rPr>
              <a:t>signal. </a:t>
            </a:r>
            <a:endParaRPr lang="en-US" sz="2300" i="0" dirty="0">
              <a:solidFill>
                <a:schemeClr val="hlin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701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2060"/>
                </a:solidFill>
                <a:latin typeface="Tahoma" pitchFamily="34" charset="0"/>
              </a:rPr>
              <a:t>How is collision detected in CSMA/CD?</a:t>
            </a:r>
            <a:endParaRPr lang="en-US" sz="2800" dirty="0">
              <a:solidFill>
                <a:srgbClr val="002060"/>
              </a:solidFill>
              <a:latin typeface="Tahoma" pitchFamily="34" charset="0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587875"/>
            <a:ext cx="7211219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769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baseline="0" dirty="0">
                <a:solidFill>
                  <a:schemeClr val="folHlink"/>
                </a:solidFill>
              </a:rPr>
              <a:t>Figure 12.15  </a:t>
            </a:r>
            <a:r>
              <a:rPr lang="en-US" sz="2000" b="1" baseline="0" dirty="0"/>
              <a:t>Energy level during transmission, idleness, or collision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81100" y="3733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19188" y="2381250"/>
            <a:ext cx="6836833" cy="4319588"/>
            <a:chOff x="864" y="831"/>
            <a:chExt cx="4307" cy="2721"/>
          </a:xfrm>
        </p:grpSpPr>
        <p:graphicFrame>
          <p:nvGraphicFramePr>
            <p:cNvPr id="1258499" name="Object 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142" y="1463"/>
            <a:ext cx="400" cy="424"/>
          </p:xfrm>
          <a:graphic>
            <a:graphicData uri="http://schemas.openxmlformats.org/presentationml/2006/ole">
              <p:oleObj spid="_x0000_s1026" name="Microsoft ClipArt Gallery" r:id="rId4" imgW="3238200" imgH="3429000" progId="">
                <p:embed/>
              </p:oleObj>
            </a:graphicData>
          </a:graphic>
        </p:graphicFrame>
        <p:graphicFrame>
          <p:nvGraphicFramePr>
            <p:cNvPr id="1258500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864" y="831"/>
            <a:ext cx="400" cy="424"/>
          </p:xfrm>
          <a:graphic>
            <a:graphicData uri="http://schemas.openxmlformats.org/presentationml/2006/ole">
              <p:oleObj spid="_x0000_s1027" name="Microsoft ClipArt Gallery" r:id="rId5" imgW="3238200" imgH="3429000" progId="">
                <p:embed/>
              </p:oleObj>
            </a:graphicData>
          </a:graphic>
        </p:graphicFrame>
        <p:graphicFrame>
          <p:nvGraphicFramePr>
            <p:cNvPr id="1258501" name="Object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374" y="1439"/>
            <a:ext cx="400" cy="424"/>
          </p:xfrm>
          <a:graphic>
            <a:graphicData uri="http://schemas.openxmlformats.org/presentationml/2006/ole">
              <p:oleObj spid="_x0000_s1028" name="Microsoft ClipArt Gallery" r:id="rId6" imgW="3238200" imgH="3429000" progId="">
                <p:embed/>
              </p:oleObj>
            </a:graphicData>
          </a:graphic>
        </p:graphicFrame>
        <p:graphicFrame>
          <p:nvGraphicFramePr>
            <p:cNvPr id="1258502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081" y="1154"/>
            <a:ext cx="74" cy="353"/>
          </p:xfrm>
          <a:graphic>
            <a:graphicData uri="http://schemas.openxmlformats.org/presentationml/2006/ole">
              <p:oleObj spid="_x0000_s1029" name="Microsoft ClipArt Gallery" r:id="rId7" imgW="1307880" imgH="5727600" progId="">
                <p:embed/>
              </p:oleObj>
            </a:graphicData>
          </a:graphic>
        </p:graphicFrame>
        <p:graphicFrame>
          <p:nvGraphicFramePr>
            <p:cNvPr id="1258503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633" y="1298"/>
            <a:ext cx="74" cy="353"/>
          </p:xfrm>
          <a:graphic>
            <a:graphicData uri="http://schemas.openxmlformats.org/presentationml/2006/ole">
              <p:oleObj spid="_x0000_s1030" name="Microsoft ClipArt Gallery" r:id="rId8" imgW="1307880" imgH="5727600" progId="">
                <p:embed/>
              </p:oleObj>
            </a:graphicData>
          </a:graphic>
        </p:graphicFrame>
        <p:graphicFrame>
          <p:nvGraphicFramePr>
            <p:cNvPr id="1258504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864" y="2693"/>
            <a:ext cx="971" cy="683"/>
          </p:xfrm>
          <a:graphic>
            <a:graphicData uri="http://schemas.openxmlformats.org/presentationml/2006/ole">
              <p:oleObj spid="_x0000_s1031" name="Microsoft ClipArt Gallery" r:id="rId9" imgW="3886200" imgH="2743200" progId="">
                <p:embed/>
              </p:oleObj>
            </a:graphicData>
          </a:graphic>
        </p:graphicFrame>
        <p:graphicFrame>
          <p:nvGraphicFramePr>
            <p:cNvPr id="1258505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632" y="2869"/>
            <a:ext cx="971" cy="683"/>
          </p:xfrm>
          <a:graphic>
            <a:graphicData uri="http://schemas.openxmlformats.org/presentationml/2006/ole">
              <p:oleObj spid="_x0000_s1032" name="Microsoft ClipArt Gallery" r:id="rId10" imgW="3886200" imgH="2743200" progId="">
                <p:embed/>
              </p:oleObj>
            </a:graphicData>
          </a:graphic>
        </p:graphicFrame>
        <p:graphicFrame>
          <p:nvGraphicFramePr>
            <p:cNvPr id="1258506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200" y="2341"/>
            <a:ext cx="971" cy="683"/>
          </p:xfrm>
          <a:graphic>
            <a:graphicData uri="http://schemas.openxmlformats.org/presentationml/2006/ole">
              <p:oleObj spid="_x0000_s1033" name="Microsoft ClipArt Gallery" r:id="rId11" imgW="3886200" imgH="2743200" progId="">
                <p:embed/>
              </p:oleObj>
            </a:graphicData>
          </a:graphic>
        </p:graphicFrame>
        <p:sp>
          <p:nvSpPr>
            <p:cNvPr id="1258507" name="Line 11"/>
            <p:cNvSpPr>
              <a:spLocks noChangeShapeType="1"/>
            </p:cNvSpPr>
            <p:nvPr/>
          </p:nvSpPr>
          <p:spPr bwMode="auto">
            <a:xfrm>
              <a:off x="1554" y="1891"/>
              <a:ext cx="336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8508" name="Line 12"/>
            <p:cNvSpPr>
              <a:spLocks noChangeShapeType="1"/>
            </p:cNvSpPr>
            <p:nvPr/>
          </p:nvSpPr>
          <p:spPr bwMode="auto">
            <a:xfrm flipH="1">
              <a:off x="1762" y="2011"/>
              <a:ext cx="128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8509" name="Line 13"/>
            <p:cNvSpPr>
              <a:spLocks noChangeShapeType="1"/>
            </p:cNvSpPr>
            <p:nvPr/>
          </p:nvSpPr>
          <p:spPr bwMode="auto">
            <a:xfrm>
              <a:off x="1802" y="2091"/>
              <a:ext cx="448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8510" name="Line 14"/>
            <p:cNvSpPr>
              <a:spLocks noChangeShapeType="1"/>
            </p:cNvSpPr>
            <p:nvPr/>
          </p:nvSpPr>
          <p:spPr bwMode="auto">
            <a:xfrm>
              <a:off x="2282" y="1531"/>
              <a:ext cx="272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8511" name="Line 15"/>
            <p:cNvSpPr>
              <a:spLocks noChangeShapeType="1"/>
            </p:cNvSpPr>
            <p:nvPr/>
          </p:nvSpPr>
          <p:spPr bwMode="auto">
            <a:xfrm flipH="1">
              <a:off x="2450" y="1747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8512" name="Line 16"/>
            <p:cNvSpPr>
              <a:spLocks noChangeShapeType="1"/>
            </p:cNvSpPr>
            <p:nvPr/>
          </p:nvSpPr>
          <p:spPr bwMode="auto">
            <a:xfrm>
              <a:off x="2482" y="1771"/>
              <a:ext cx="272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8513" name="Line 17"/>
            <p:cNvSpPr>
              <a:spLocks noChangeShapeType="1"/>
            </p:cNvSpPr>
            <p:nvPr/>
          </p:nvSpPr>
          <p:spPr bwMode="auto">
            <a:xfrm flipV="1">
              <a:off x="2986" y="2595"/>
              <a:ext cx="88" cy="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8514" name="Line 18"/>
            <p:cNvSpPr>
              <a:spLocks noChangeShapeType="1"/>
            </p:cNvSpPr>
            <p:nvPr/>
          </p:nvSpPr>
          <p:spPr bwMode="auto">
            <a:xfrm flipH="1">
              <a:off x="2890" y="2603"/>
              <a:ext cx="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8515" name="Line 19"/>
            <p:cNvSpPr>
              <a:spLocks noChangeShapeType="1"/>
            </p:cNvSpPr>
            <p:nvPr/>
          </p:nvSpPr>
          <p:spPr bwMode="auto">
            <a:xfrm flipV="1">
              <a:off x="2906" y="2219"/>
              <a:ext cx="168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8516" name="Line 20"/>
            <p:cNvSpPr>
              <a:spLocks noChangeShapeType="1"/>
            </p:cNvSpPr>
            <p:nvPr/>
          </p:nvSpPr>
          <p:spPr bwMode="auto">
            <a:xfrm flipH="1">
              <a:off x="3954" y="1867"/>
              <a:ext cx="37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8517" name="Line 21"/>
            <p:cNvSpPr>
              <a:spLocks noChangeShapeType="1"/>
            </p:cNvSpPr>
            <p:nvPr/>
          </p:nvSpPr>
          <p:spPr bwMode="auto">
            <a:xfrm>
              <a:off x="3970" y="2011"/>
              <a:ext cx="104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8518" name="Line 22"/>
            <p:cNvSpPr>
              <a:spLocks noChangeShapeType="1"/>
            </p:cNvSpPr>
            <p:nvPr/>
          </p:nvSpPr>
          <p:spPr bwMode="auto">
            <a:xfrm flipH="1">
              <a:off x="3554" y="2107"/>
              <a:ext cx="53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8522" name="Text Box 26"/>
          <p:cNvSpPr txBox="1">
            <a:spLocks noChangeArrowheads="1"/>
          </p:cNvSpPr>
          <p:nvPr/>
        </p:nvSpPr>
        <p:spPr bwMode="auto">
          <a:xfrm>
            <a:off x="457200" y="609600"/>
            <a:ext cx="8229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dirty="0"/>
              <a:t>Wireless Local Area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8" name="Line 4"/>
          <p:cNvSpPr>
            <a:spLocks noChangeShapeType="1"/>
          </p:cNvSpPr>
          <p:nvPr/>
        </p:nvSpPr>
        <p:spPr bwMode="auto">
          <a:xfrm>
            <a:off x="152136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3669" name="Text Box 5"/>
          <p:cNvSpPr txBox="1">
            <a:spLocks noChangeArrowheads="1"/>
          </p:cNvSpPr>
          <p:nvPr/>
        </p:nvSpPr>
        <p:spPr bwMode="auto">
          <a:xfrm>
            <a:off x="609865" y="1066799"/>
            <a:ext cx="807640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endParaRPr lang="en-US" sz="4000" i="0" dirty="0"/>
          </a:p>
          <a:p>
            <a:pPr algn="ctr">
              <a:spcBef>
                <a:spcPct val="50000"/>
              </a:spcBef>
            </a:pPr>
            <a:r>
              <a:rPr lang="en-US" sz="4000" i="0" dirty="0"/>
              <a:t>CSMA/CD is not suitable for wireless LAN</a:t>
            </a:r>
          </a:p>
          <a:p>
            <a:pPr algn="ctr">
              <a:spcBef>
                <a:spcPct val="50000"/>
              </a:spcBef>
            </a:pPr>
            <a:r>
              <a:rPr lang="en-US" sz="4000" i="0" dirty="0">
                <a:solidFill>
                  <a:schemeClr val="hlink"/>
                </a:solidFill>
              </a:rPr>
              <a:t>Why ?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endParaRPr lang="en-US" sz="4000" i="0" dirty="0">
              <a:solidFill>
                <a:schemeClr val="hlink"/>
              </a:solidFill>
            </a:endParaRPr>
          </a:p>
          <a:p>
            <a:pPr algn="ctr">
              <a:spcBef>
                <a:spcPct val="50000"/>
              </a:spcBef>
            </a:pPr>
            <a:endParaRPr lang="en-US" sz="400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70" name="Line 2"/>
          <p:cNvSpPr>
            <a:spLocks noChangeShapeType="1"/>
          </p:cNvSpPr>
          <p:nvPr/>
        </p:nvSpPr>
        <p:spPr bwMode="auto">
          <a:xfrm>
            <a:off x="152136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7171" name="Line 3"/>
          <p:cNvSpPr>
            <a:spLocks noChangeShapeType="1"/>
          </p:cNvSpPr>
          <p:nvPr/>
        </p:nvSpPr>
        <p:spPr bwMode="auto">
          <a:xfrm>
            <a:off x="152136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7172" name="Line 4"/>
          <p:cNvSpPr>
            <a:spLocks noChangeShapeType="1"/>
          </p:cNvSpPr>
          <p:nvPr/>
        </p:nvSpPr>
        <p:spPr bwMode="auto">
          <a:xfrm>
            <a:off x="152136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7173" name="Text Box 5"/>
          <p:cNvSpPr txBox="1">
            <a:spLocks noChangeArrowheads="1"/>
          </p:cNvSpPr>
          <p:nvPr/>
        </p:nvSpPr>
        <p:spPr bwMode="auto">
          <a:xfrm>
            <a:off x="609865" y="152401"/>
            <a:ext cx="8076406" cy="812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3600" dirty="0"/>
          </a:p>
          <a:p>
            <a:pPr>
              <a:spcBef>
                <a:spcPct val="50000"/>
              </a:spcBef>
            </a:pPr>
            <a:r>
              <a:rPr lang="en-US" sz="3600" dirty="0"/>
              <a:t>In case of wireless medium, it is difficult to sense the collision, because collided signal strength may decrease due to propagation </a:t>
            </a:r>
          </a:p>
          <a:p>
            <a:pPr>
              <a:spcBef>
                <a:spcPct val="50000"/>
              </a:spcBef>
            </a:pPr>
            <a:r>
              <a:rPr lang="en-US" sz="3600" dirty="0"/>
              <a:t>Hence CSMA/CD is not suitable for wireless LANs</a:t>
            </a:r>
          </a:p>
          <a:p>
            <a:pPr>
              <a:spcBef>
                <a:spcPct val="50000"/>
              </a:spcBef>
            </a:pPr>
            <a:r>
              <a:rPr lang="en-US" sz="3600" dirty="0">
                <a:solidFill>
                  <a:schemeClr val="hlink"/>
                </a:solidFill>
              </a:rPr>
              <a:t>What is the solution</a:t>
            </a:r>
            <a:r>
              <a:rPr lang="en-US" sz="3600" dirty="0" smtClean="0">
                <a:solidFill>
                  <a:schemeClr val="hlink"/>
                </a:solidFill>
              </a:rPr>
              <a:t>??</a:t>
            </a:r>
          </a:p>
          <a:p>
            <a:pPr>
              <a:spcBef>
                <a:spcPct val="50000"/>
              </a:spcBef>
            </a:pPr>
            <a:r>
              <a:rPr lang="en-US" sz="3600" dirty="0" smtClean="0">
                <a:solidFill>
                  <a:schemeClr val="hlink"/>
                </a:solidFill>
                <a:latin typeface="Arial" charset="0"/>
              </a:rPr>
              <a:t>     </a:t>
            </a:r>
            <a:r>
              <a:rPr lang="en-US" sz="2400" dirty="0" smtClean="0">
                <a:latin typeface="Arial" charset="0"/>
              </a:rPr>
              <a:t>CSMA / CA  Protocol</a:t>
            </a:r>
          </a:p>
          <a:p>
            <a:pPr>
              <a:spcBef>
                <a:spcPct val="50000"/>
              </a:spcBef>
            </a:pPr>
            <a:endParaRPr lang="en-US" sz="3600" dirty="0">
              <a:solidFill>
                <a:schemeClr val="hlink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sz="3600" dirty="0">
              <a:solidFill>
                <a:schemeClr val="hlink"/>
              </a:solidFill>
            </a:endParaRPr>
          </a:p>
          <a:p>
            <a:pPr>
              <a:spcBef>
                <a:spcPct val="50000"/>
              </a:spcBef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9" name="Line 3"/>
          <p:cNvSpPr>
            <a:spLocks noChangeShapeType="1"/>
          </p:cNvSpPr>
          <p:nvPr/>
        </p:nvSpPr>
        <p:spPr bwMode="auto">
          <a:xfrm flipV="1">
            <a:off x="2772833" y="3260726"/>
            <a:ext cx="1397000" cy="14192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48260" name="Object 4"/>
          <p:cNvGraphicFramePr>
            <a:graphicFrameLocks noChangeAspect="1"/>
          </p:cNvGraphicFramePr>
          <p:nvPr>
            <p:ph idx="1"/>
          </p:nvPr>
        </p:nvGraphicFramePr>
        <p:xfrm>
          <a:off x="3993886" y="2024064"/>
          <a:ext cx="1489604" cy="1741487"/>
        </p:xfrm>
        <a:graphic>
          <a:graphicData uri="http://schemas.openxmlformats.org/presentationml/2006/ole">
            <p:oleObj spid="_x0000_s2050" name="Clip" r:id="rId4" imgW="2333520" imgH="2571840" progId="">
              <p:embed/>
            </p:oleObj>
          </a:graphicData>
        </a:graphic>
      </p:graphicFrame>
      <p:graphicFrame>
        <p:nvGraphicFramePr>
          <p:cNvPr id="1248261" name="Object 5"/>
          <p:cNvGraphicFramePr>
            <a:graphicFrameLocks noChangeAspect="1"/>
          </p:cNvGraphicFramePr>
          <p:nvPr/>
        </p:nvGraphicFramePr>
        <p:xfrm>
          <a:off x="6265333" y="4711700"/>
          <a:ext cx="726282" cy="820738"/>
        </p:xfrm>
        <a:graphic>
          <a:graphicData uri="http://schemas.openxmlformats.org/presentationml/2006/ole">
            <p:oleObj spid="_x0000_s2051" name="Clip" r:id="rId5" imgW="619200" imgH="638280" progId="">
              <p:embed/>
            </p:oleObj>
          </a:graphicData>
        </a:graphic>
      </p:graphicFrame>
      <p:graphicFrame>
        <p:nvGraphicFramePr>
          <p:cNvPr id="1248262" name="Object 6"/>
          <p:cNvGraphicFramePr>
            <a:graphicFrameLocks noChangeAspect="1"/>
          </p:cNvGraphicFramePr>
          <p:nvPr/>
        </p:nvGraphicFramePr>
        <p:xfrm>
          <a:off x="4839229" y="4908550"/>
          <a:ext cx="724958" cy="819150"/>
        </p:xfrm>
        <a:graphic>
          <a:graphicData uri="http://schemas.openxmlformats.org/presentationml/2006/ole">
            <p:oleObj spid="_x0000_s2052" name="Clip" r:id="rId6" imgW="619200" imgH="638280" progId="">
              <p:embed/>
            </p:oleObj>
          </a:graphicData>
        </a:graphic>
      </p:graphicFrame>
      <p:graphicFrame>
        <p:nvGraphicFramePr>
          <p:cNvPr id="1248263" name="Object 7"/>
          <p:cNvGraphicFramePr>
            <a:graphicFrameLocks noChangeAspect="1"/>
          </p:cNvGraphicFramePr>
          <p:nvPr/>
        </p:nvGraphicFramePr>
        <p:xfrm>
          <a:off x="2079625" y="4876800"/>
          <a:ext cx="723636" cy="819150"/>
        </p:xfrm>
        <a:graphic>
          <a:graphicData uri="http://schemas.openxmlformats.org/presentationml/2006/ole">
            <p:oleObj spid="_x0000_s2053" name="Clip" r:id="rId7" imgW="619200" imgH="638280" progId="">
              <p:embed/>
            </p:oleObj>
          </a:graphicData>
        </a:graphic>
      </p:graphicFrame>
      <p:graphicFrame>
        <p:nvGraphicFramePr>
          <p:cNvPr id="1248264" name="Object 8"/>
          <p:cNvGraphicFramePr>
            <a:graphicFrameLocks noChangeAspect="1"/>
          </p:cNvGraphicFramePr>
          <p:nvPr/>
        </p:nvGraphicFramePr>
        <p:xfrm>
          <a:off x="3411803" y="4908550"/>
          <a:ext cx="724958" cy="819150"/>
        </p:xfrm>
        <a:graphic>
          <a:graphicData uri="http://schemas.openxmlformats.org/presentationml/2006/ole">
            <p:oleObj spid="_x0000_s2054" name="Clip" r:id="rId8" imgW="619200" imgH="638280" progId="">
              <p:embed/>
            </p:oleObj>
          </a:graphicData>
        </a:graphic>
      </p:graphicFrame>
      <p:sp>
        <p:nvSpPr>
          <p:cNvPr id="1248265" name="Line 9"/>
          <p:cNvSpPr>
            <a:spLocks noChangeShapeType="1"/>
          </p:cNvSpPr>
          <p:nvPr/>
        </p:nvSpPr>
        <p:spPr bwMode="auto">
          <a:xfrm flipH="1">
            <a:off x="3857625" y="3635375"/>
            <a:ext cx="624417" cy="1174750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8266" name="Line 10"/>
          <p:cNvSpPr>
            <a:spLocks noChangeShapeType="1"/>
          </p:cNvSpPr>
          <p:nvPr/>
        </p:nvSpPr>
        <p:spPr bwMode="auto">
          <a:xfrm>
            <a:off x="4927865" y="3341688"/>
            <a:ext cx="1427427" cy="1370012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8267" name="Line 11"/>
          <p:cNvSpPr>
            <a:spLocks noChangeShapeType="1"/>
          </p:cNvSpPr>
          <p:nvPr/>
        </p:nvSpPr>
        <p:spPr bwMode="auto">
          <a:xfrm>
            <a:off x="4714876" y="3378201"/>
            <a:ext cx="267229" cy="1609725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8268" name="Line 12"/>
          <p:cNvSpPr>
            <a:spLocks noChangeShapeType="1"/>
          </p:cNvSpPr>
          <p:nvPr/>
        </p:nvSpPr>
        <p:spPr bwMode="auto">
          <a:xfrm flipH="1">
            <a:off x="3049324" y="3443288"/>
            <a:ext cx="1234281" cy="1414462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8273" name="Text Box 17"/>
          <p:cNvSpPr txBox="1">
            <a:spLocks noChangeArrowheads="1"/>
          </p:cNvSpPr>
          <p:nvPr/>
        </p:nvSpPr>
        <p:spPr bwMode="auto">
          <a:xfrm>
            <a:off x="304801" y="304800"/>
            <a:ext cx="861033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4400" dirty="0"/>
              <a:t>Wireless Wide Area Network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4400" dirty="0"/>
              <a:t>using satellite communications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4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4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4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4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4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259" grpId="0" animBg="1"/>
      <p:bldP spid="1248265" grpId="0" animBg="1"/>
      <p:bldP spid="1248266" grpId="0" animBg="1"/>
      <p:bldP spid="1248267" grpId="0" animBg="1"/>
      <p:bldP spid="12482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81188" y="1219200"/>
            <a:ext cx="4976813" cy="4822825"/>
            <a:chOff x="321" y="1364"/>
            <a:chExt cx="2141" cy="2634"/>
          </a:xfrm>
        </p:grpSpPr>
        <p:pic>
          <p:nvPicPr>
            <p:cNvPr id="1250307" name="Picture 3" descr="j0234762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86" y="1364"/>
              <a:ext cx="738" cy="765"/>
            </a:xfrm>
            <a:prstGeom prst="rect">
              <a:avLst/>
            </a:prstGeom>
            <a:noFill/>
          </p:spPr>
        </p:pic>
        <p:pic>
          <p:nvPicPr>
            <p:cNvPr id="1250308" name="Picture 4" descr="j021603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" y="2571"/>
              <a:ext cx="2141" cy="1427"/>
            </a:xfrm>
            <a:prstGeom prst="rect">
              <a:avLst/>
            </a:prstGeom>
            <a:noFill/>
          </p:spPr>
        </p:pic>
        <p:sp>
          <p:nvSpPr>
            <p:cNvPr id="1250309" name="Freeform 5"/>
            <p:cNvSpPr>
              <a:spLocks/>
            </p:cNvSpPr>
            <p:nvPr/>
          </p:nvSpPr>
          <p:spPr bwMode="auto">
            <a:xfrm>
              <a:off x="693" y="1385"/>
              <a:ext cx="608" cy="1353"/>
            </a:xfrm>
            <a:custGeom>
              <a:avLst/>
              <a:gdLst/>
              <a:ahLst/>
              <a:cxnLst>
                <a:cxn ang="0">
                  <a:pos x="148" y="1353"/>
                </a:cxn>
                <a:cxn ang="0">
                  <a:pos x="6" y="809"/>
                </a:cxn>
                <a:cxn ang="0">
                  <a:pos x="110" y="367"/>
                </a:cxn>
                <a:cxn ang="0">
                  <a:pos x="608" y="0"/>
                </a:cxn>
              </a:cxnLst>
              <a:rect l="0" t="0" r="r" b="b"/>
              <a:pathLst>
                <a:path w="608" h="1353">
                  <a:moveTo>
                    <a:pt x="148" y="1353"/>
                  </a:moveTo>
                  <a:cubicBezTo>
                    <a:pt x="124" y="1262"/>
                    <a:pt x="12" y="973"/>
                    <a:pt x="6" y="809"/>
                  </a:cubicBezTo>
                  <a:cubicBezTo>
                    <a:pt x="0" y="645"/>
                    <a:pt x="10" y="502"/>
                    <a:pt x="110" y="367"/>
                  </a:cubicBezTo>
                  <a:cubicBezTo>
                    <a:pt x="210" y="232"/>
                    <a:pt x="504" y="76"/>
                    <a:pt x="608" y="0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310" name="Freeform 6"/>
            <p:cNvSpPr>
              <a:spLocks/>
            </p:cNvSpPr>
            <p:nvPr/>
          </p:nvSpPr>
          <p:spPr bwMode="auto">
            <a:xfrm>
              <a:off x="922" y="1482"/>
              <a:ext cx="431" cy="1404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70" y="471"/>
                </a:cxn>
                <a:cxn ang="0">
                  <a:pos x="10" y="1404"/>
                </a:cxn>
              </a:cxnLst>
              <a:rect l="0" t="0" r="r" b="b"/>
              <a:pathLst>
                <a:path w="431" h="1404">
                  <a:moveTo>
                    <a:pt x="431" y="0"/>
                  </a:moveTo>
                  <a:cubicBezTo>
                    <a:pt x="371" y="80"/>
                    <a:pt x="140" y="237"/>
                    <a:pt x="70" y="471"/>
                  </a:cubicBezTo>
                  <a:cubicBezTo>
                    <a:pt x="0" y="705"/>
                    <a:pt x="22" y="1210"/>
                    <a:pt x="10" y="1404"/>
                  </a:cubicBezTo>
                </a:path>
              </a:pathLst>
            </a:custGeom>
            <a:noFill/>
            <a:ln w="57150" cap="flat" cmpd="sng">
              <a:solidFill>
                <a:srgbClr val="00CC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311" name="Freeform 7"/>
            <p:cNvSpPr>
              <a:spLocks/>
            </p:cNvSpPr>
            <p:nvPr/>
          </p:nvSpPr>
          <p:spPr bwMode="auto">
            <a:xfrm>
              <a:off x="1709" y="1424"/>
              <a:ext cx="368" cy="1683"/>
            </a:xfrm>
            <a:custGeom>
              <a:avLst/>
              <a:gdLst/>
              <a:ahLst/>
              <a:cxnLst>
                <a:cxn ang="0">
                  <a:pos x="116" y="1683"/>
                </a:cxn>
                <a:cxn ang="0">
                  <a:pos x="349" y="725"/>
                </a:cxn>
                <a:cxn ang="0">
                  <a:pos x="0" y="0"/>
                </a:cxn>
              </a:cxnLst>
              <a:rect l="0" t="0" r="r" b="b"/>
              <a:pathLst>
                <a:path w="368" h="1683">
                  <a:moveTo>
                    <a:pt x="116" y="1683"/>
                  </a:moveTo>
                  <a:cubicBezTo>
                    <a:pt x="155" y="1522"/>
                    <a:pt x="368" y="1005"/>
                    <a:pt x="349" y="725"/>
                  </a:cubicBezTo>
                  <a:cubicBezTo>
                    <a:pt x="330" y="445"/>
                    <a:pt x="73" y="151"/>
                    <a:pt x="0" y="0"/>
                  </a:cubicBezTo>
                </a:path>
              </a:pathLst>
            </a:custGeom>
            <a:noFill/>
            <a:ln w="57150" cmpd="sng">
              <a:solidFill>
                <a:srgbClr val="FF33CC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312" name="Freeform 8"/>
            <p:cNvSpPr>
              <a:spLocks/>
            </p:cNvSpPr>
            <p:nvPr/>
          </p:nvSpPr>
          <p:spPr bwMode="auto">
            <a:xfrm>
              <a:off x="1586" y="1527"/>
              <a:ext cx="335" cy="15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0" y="693"/>
                </a:cxn>
                <a:cxn ang="0">
                  <a:pos x="148" y="1508"/>
                </a:cxn>
              </a:cxnLst>
              <a:rect l="0" t="0" r="r" b="b"/>
              <a:pathLst>
                <a:path w="335" h="1508">
                  <a:moveTo>
                    <a:pt x="0" y="0"/>
                  </a:moveTo>
                  <a:cubicBezTo>
                    <a:pt x="53" y="114"/>
                    <a:pt x="285" y="442"/>
                    <a:pt x="310" y="693"/>
                  </a:cubicBezTo>
                  <a:cubicBezTo>
                    <a:pt x="335" y="944"/>
                    <a:pt x="182" y="1338"/>
                    <a:pt x="148" y="1508"/>
                  </a:cubicBezTo>
                </a:path>
              </a:pathLst>
            </a:custGeom>
            <a:noFill/>
            <a:ln w="57150" cap="flat" cmpd="sng">
              <a:solidFill>
                <a:srgbClr val="33CC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0317" name="Text Box 13"/>
          <p:cNvSpPr txBox="1">
            <a:spLocks noChangeArrowheads="1"/>
          </p:cNvSpPr>
          <p:nvPr/>
        </p:nvSpPr>
        <p:spPr bwMode="auto">
          <a:xfrm>
            <a:off x="762000" y="76200"/>
            <a:ext cx="7848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dirty="0"/>
              <a:t>Mobile phone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043" name="Text Box 3"/>
          <p:cNvSpPr txBox="1">
            <a:spLocks noChangeArrowheads="1"/>
          </p:cNvSpPr>
          <p:nvPr/>
        </p:nvSpPr>
        <p:spPr bwMode="auto">
          <a:xfrm>
            <a:off x="381000" y="2209800"/>
            <a:ext cx="8534399" cy="2862322"/>
          </a:xfrm>
          <a:prstGeom prst="rect">
            <a:avLst/>
          </a:prstGeom>
          <a:solidFill>
            <a:srgbClr val="66006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0" i="0" dirty="0">
                <a:solidFill>
                  <a:srgbClr val="FFFFCC"/>
                </a:solidFill>
              </a:rPr>
              <a:t>Multiple user nodes ( stations </a:t>
            </a:r>
            <a:r>
              <a:rPr lang="en-US" sz="3600" b="0" i="0" dirty="0" smtClean="0">
                <a:solidFill>
                  <a:srgbClr val="FFFFCC"/>
                </a:solidFill>
              </a:rPr>
              <a:t>)                   </a:t>
            </a:r>
            <a:r>
              <a:rPr lang="en-US" sz="3600" b="0" i="0" dirty="0">
                <a:solidFill>
                  <a:schemeClr val="accent2"/>
                </a:solidFill>
              </a:rPr>
              <a:t>share</a:t>
            </a:r>
          </a:p>
          <a:p>
            <a:pPr algn="ctr">
              <a:spcBef>
                <a:spcPct val="50000"/>
              </a:spcBef>
            </a:pPr>
            <a:r>
              <a:rPr lang="en-US" sz="3600" b="0" i="0" dirty="0">
                <a:solidFill>
                  <a:schemeClr val="accent2"/>
                </a:solidFill>
              </a:rPr>
              <a:t> a common media / channel</a:t>
            </a:r>
            <a:r>
              <a:rPr lang="en-US" sz="3600" b="0" i="0" dirty="0">
                <a:solidFill>
                  <a:srgbClr val="FFFFCC"/>
                </a:solidFill>
              </a:rPr>
              <a:t> </a:t>
            </a:r>
          </a:p>
          <a:p>
            <a:pPr algn="ctr">
              <a:spcBef>
                <a:spcPct val="50000"/>
              </a:spcBef>
            </a:pPr>
            <a:r>
              <a:rPr lang="en-US" sz="3600" b="0" i="0" dirty="0">
                <a:solidFill>
                  <a:srgbClr val="FFFFCC"/>
                </a:solidFill>
              </a:rPr>
              <a:t>for information exchange</a:t>
            </a:r>
          </a:p>
        </p:txBody>
      </p:sp>
      <p:sp>
        <p:nvSpPr>
          <p:cNvPr id="1367044" name="Text Box 4"/>
          <p:cNvSpPr txBox="1">
            <a:spLocks noChangeArrowheads="1"/>
          </p:cNvSpPr>
          <p:nvPr/>
        </p:nvSpPr>
        <p:spPr bwMode="auto">
          <a:xfrm>
            <a:off x="533400" y="457201"/>
            <a:ext cx="80009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i="0" dirty="0"/>
              <a:t>In all these applications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/>
              <a:t>Multiple Access Communications</a:t>
            </a:r>
          </a:p>
        </p:txBody>
      </p:sp>
      <p:sp>
        <p:nvSpPr>
          <p:cNvPr id="126464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729" y="1600200"/>
            <a:ext cx="8228542" cy="1843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sz="2800" dirty="0"/>
              <a:t>Shared media basis for broadcast networks</a:t>
            </a:r>
          </a:p>
          <a:p>
            <a:pPr lvl="1"/>
            <a:r>
              <a:rPr lang="en-US" sz="2400" dirty="0"/>
              <a:t>Inexpensive:  radio over air; copper or coaxial cable</a:t>
            </a:r>
          </a:p>
          <a:p>
            <a:pPr lvl="1"/>
            <a:r>
              <a:rPr lang="en-US" sz="2400" dirty="0"/>
              <a:t>M users communicate by broadcasting into medium</a:t>
            </a:r>
          </a:p>
          <a:p>
            <a:r>
              <a:rPr lang="en-US" sz="2800" dirty="0"/>
              <a:t>Key issue:  How to share the medium?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68021" y="3713163"/>
            <a:ext cx="3720572" cy="2266950"/>
            <a:chOff x="2745" y="2604"/>
            <a:chExt cx="2343" cy="1428"/>
          </a:xfrm>
        </p:grpSpPr>
        <p:sp>
          <p:nvSpPr>
            <p:cNvPr id="1264645" name="Cloud"/>
            <p:cNvSpPr>
              <a:spLocks noChangeAspect="1" noEditPoints="1" noChangeArrowheads="1"/>
            </p:cNvSpPr>
            <p:nvPr/>
          </p:nvSpPr>
          <p:spPr bwMode="auto">
            <a:xfrm>
              <a:off x="3216" y="2934"/>
              <a:ext cx="1548" cy="921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endParaRPr lang="en-CA" sz="1200" b="0" i="0" baseline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264646" name="Rectangle 6"/>
            <p:cNvSpPr>
              <a:spLocks noChangeArrowheads="1"/>
            </p:cNvSpPr>
            <p:nvPr/>
          </p:nvSpPr>
          <p:spPr bwMode="auto">
            <a:xfrm>
              <a:off x="3839" y="3784"/>
              <a:ext cx="27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0" i="0" baseline="0">
                  <a:latin typeface="Arial" charset="0"/>
                  <a:sym typeface="Symbol" pitchFamily="18" charset="2"/>
                </a:rPr>
                <a:t></a:t>
              </a:r>
              <a:endParaRPr lang="en-US" sz="2000" b="0" i="0" baseline="0">
                <a:latin typeface="Arial" charset="0"/>
              </a:endParaRPr>
            </a:p>
          </p:txBody>
        </p:sp>
        <p:sp>
          <p:nvSpPr>
            <p:cNvPr id="1264647" name="Rectangle 7"/>
            <p:cNvSpPr>
              <a:spLocks noChangeArrowheads="1"/>
            </p:cNvSpPr>
            <p:nvPr/>
          </p:nvSpPr>
          <p:spPr bwMode="auto">
            <a:xfrm>
              <a:off x="2809" y="2884"/>
              <a:ext cx="118" cy="1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48" name="Rectangle 8"/>
            <p:cNvSpPr>
              <a:spLocks noChangeArrowheads="1"/>
            </p:cNvSpPr>
            <p:nvPr/>
          </p:nvSpPr>
          <p:spPr bwMode="auto">
            <a:xfrm>
              <a:off x="2786" y="2855"/>
              <a:ext cx="17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 i="0" baseline="0">
                  <a:latin typeface="Arial" charset="0"/>
                </a:rPr>
                <a:t>1</a:t>
              </a:r>
            </a:p>
          </p:txBody>
        </p:sp>
        <p:sp>
          <p:nvSpPr>
            <p:cNvPr id="1264649" name="Rectangle 9"/>
            <p:cNvSpPr>
              <a:spLocks noChangeArrowheads="1"/>
            </p:cNvSpPr>
            <p:nvPr/>
          </p:nvSpPr>
          <p:spPr bwMode="auto">
            <a:xfrm>
              <a:off x="3391" y="2761"/>
              <a:ext cx="119" cy="12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50" name="Rectangle 10"/>
            <p:cNvSpPr>
              <a:spLocks noChangeArrowheads="1"/>
            </p:cNvSpPr>
            <p:nvPr/>
          </p:nvSpPr>
          <p:spPr bwMode="auto">
            <a:xfrm>
              <a:off x="3369" y="2732"/>
              <a:ext cx="17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 i="0" baseline="0">
                  <a:latin typeface="Arial" charset="0"/>
                </a:rPr>
                <a:t>2</a:t>
              </a:r>
            </a:p>
          </p:txBody>
        </p:sp>
        <p:sp>
          <p:nvSpPr>
            <p:cNvPr id="1264651" name="Rectangle 11"/>
            <p:cNvSpPr>
              <a:spLocks noChangeArrowheads="1"/>
            </p:cNvSpPr>
            <p:nvPr/>
          </p:nvSpPr>
          <p:spPr bwMode="auto">
            <a:xfrm>
              <a:off x="4004" y="2633"/>
              <a:ext cx="118" cy="12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52" name="Rectangle 12"/>
            <p:cNvSpPr>
              <a:spLocks noChangeArrowheads="1"/>
            </p:cNvSpPr>
            <p:nvPr/>
          </p:nvSpPr>
          <p:spPr bwMode="auto">
            <a:xfrm>
              <a:off x="3977" y="2604"/>
              <a:ext cx="17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 i="0" baseline="0">
                  <a:latin typeface="Arial" charset="0"/>
                </a:rPr>
                <a:t>3</a:t>
              </a:r>
            </a:p>
          </p:txBody>
        </p:sp>
        <p:sp>
          <p:nvSpPr>
            <p:cNvPr id="1264653" name="Rectangle 13"/>
            <p:cNvSpPr>
              <a:spLocks noChangeArrowheads="1"/>
            </p:cNvSpPr>
            <p:nvPr/>
          </p:nvSpPr>
          <p:spPr bwMode="auto">
            <a:xfrm>
              <a:off x="4932" y="2818"/>
              <a:ext cx="119" cy="1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54" name="Rectangle 14"/>
            <p:cNvSpPr>
              <a:spLocks noChangeArrowheads="1"/>
            </p:cNvSpPr>
            <p:nvPr/>
          </p:nvSpPr>
          <p:spPr bwMode="auto">
            <a:xfrm>
              <a:off x="4910" y="2789"/>
              <a:ext cx="17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 i="0" baseline="0">
                  <a:latin typeface="Arial" charset="0"/>
                </a:rPr>
                <a:t>4</a:t>
              </a:r>
            </a:p>
          </p:txBody>
        </p:sp>
        <p:sp>
          <p:nvSpPr>
            <p:cNvPr id="1264655" name="Rectangle 15"/>
            <p:cNvSpPr>
              <a:spLocks noChangeArrowheads="1"/>
            </p:cNvSpPr>
            <p:nvPr/>
          </p:nvSpPr>
          <p:spPr bwMode="auto">
            <a:xfrm>
              <a:off x="4927" y="3683"/>
              <a:ext cx="119" cy="1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56" name="Rectangle 16"/>
            <p:cNvSpPr>
              <a:spLocks noChangeArrowheads="1"/>
            </p:cNvSpPr>
            <p:nvPr/>
          </p:nvSpPr>
          <p:spPr bwMode="auto">
            <a:xfrm>
              <a:off x="4905" y="3654"/>
              <a:ext cx="17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 i="0" baseline="0">
                  <a:latin typeface="Arial" charset="0"/>
                </a:rPr>
                <a:t>5</a:t>
              </a:r>
            </a:p>
          </p:txBody>
        </p:sp>
        <p:sp>
          <p:nvSpPr>
            <p:cNvPr id="1264657" name="Rectangle 17"/>
            <p:cNvSpPr>
              <a:spLocks noChangeArrowheads="1"/>
            </p:cNvSpPr>
            <p:nvPr/>
          </p:nvSpPr>
          <p:spPr bwMode="auto">
            <a:xfrm>
              <a:off x="2792" y="3718"/>
              <a:ext cx="118" cy="12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58" name="Rectangle 18"/>
            <p:cNvSpPr>
              <a:spLocks noChangeArrowheads="1"/>
            </p:cNvSpPr>
            <p:nvPr/>
          </p:nvSpPr>
          <p:spPr bwMode="auto">
            <a:xfrm>
              <a:off x="2745" y="3679"/>
              <a:ext cx="20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0" baseline="0">
                  <a:latin typeface="Arial" charset="0"/>
                </a:rPr>
                <a:t>M</a:t>
              </a:r>
            </a:p>
          </p:txBody>
        </p:sp>
        <p:sp>
          <p:nvSpPr>
            <p:cNvPr id="1264659" name="Line 19"/>
            <p:cNvSpPr>
              <a:spLocks noChangeShapeType="1"/>
            </p:cNvSpPr>
            <p:nvPr/>
          </p:nvSpPr>
          <p:spPr bwMode="auto">
            <a:xfrm>
              <a:off x="2932" y="2965"/>
              <a:ext cx="158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60" name="Line 20"/>
            <p:cNvSpPr>
              <a:spLocks noChangeShapeType="1"/>
            </p:cNvSpPr>
            <p:nvPr/>
          </p:nvSpPr>
          <p:spPr bwMode="auto">
            <a:xfrm>
              <a:off x="3465" y="2889"/>
              <a:ext cx="3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61" name="Line 21"/>
            <p:cNvSpPr>
              <a:spLocks noChangeShapeType="1"/>
            </p:cNvSpPr>
            <p:nvPr/>
          </p:nvSpPr>
          <p:spPr bwMode="auto">
            <a:xfrm flipH="1">
              <a:off x="4043" y="2766"/>
              <a:ext cx="3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62" name="Line 22"/>
            <p:cNvSpPr>
              <a:spLocks noChangeShapeType="1"/>
            </p:cNvSpPr>
            <p:nvPr/>
          </p:nvSpPr>
          <p:spPr bwMode="auto">
            <a:xfrm flipH="1">
              <a:off x="4755" y="2881"/>
              <a:ext cx="172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63" name="Line 23"/>
            <p:cNvSpPr>
              <a:spLocks noChangeShapeType="1"/>
            </p:cNvSpPr>
            <p:nvPr/>
          </p:nvSpPr>
          <p:spPr bwMode="auto">
            <a:xfrm flipH="1" flipV="1">
              <a:off x="4730" y="3532"/>
              <a:ext cx="193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64" name="Line 24"/>
            <p:cNvSpPr>
              <a:spLocks noChangeShapeType="1"/>
            </p:cNvSpPr>
            <p:nvPr/>
          </p:nvSpPr>
          <p:spPr bwMode="auto">
            <a:xfrm flipV="1">
              <a:off x="2910" y="3678"/>
              <a:ext cx="188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665" name="Rectangle 25"/>
            <p:cNvSpPr>
              <a:spLocks noChangeArrowheads="1"/>
            </p:cNvSpPr>
            <p:nvPr/>
          </p:nvSpPr>
          <p:spPr bwMode="auto">
            <a:xfrm>
              <a:off x="3426" y="3184"/>
              <a:ext cx="1125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i="0" baseline="0">
                  <a:solidFill>
                    <a:schemeClr val="bg1"/>
                  </a:solidFill>
                  <a:latin typeface="Arial" charset="0"/>
                </a:rPr>
                <a:t>Shared multiple</a:t>
              </a:r>
            </a:p>
            <a:p>
              <a:r>
                <a:rPr lang="en-US" sz="1800" i="0" baseline="0">
                  <a:solidFill>
                    <a:schemeClr val="bg1"/>
                  </a:solidFill>
                  <a:latin typeface="Arial" charset="0"/>
                </a:rPr>
                <a:t>access medium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ChangeArrowheads="1"/>
          </p:cNvSpPr>
          <p:nvPr/>
        </p:nvSpPr>
        <p:spPr bwMode="auto">
          <a:xfrm>
            <a:off x="76730" y="914400"/>
            <a:ext cx="8915136" cy="424731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 altLang="en-US" sz="5400" i="0" baseline="0">
              <a:solidFill>
                <a:schemeClr val="bg1"/>
              </a:solidFill>
              <a:latin typeface="Tahoma" pitchFamily="34" charset="0"/>
            </a:endParaRPr>
          </a:p>
          <a:p>
            <a:pPr algn="ctr"/>
            <a:r>
              <a:rPr lang="en-US" sz="5400" i="0" baseline="0">
                <a:solidFill>
                  <a:schemeClr val="bg1"/>
                </a:solidFill>
                <a:latin typeface="Tahoma" pitchFamily="34" charset="0"/>
              </a:rPr>
              <a:t>Multiple Access Control /</a:t>
            </a:r>
          </a:p>
          <a:p>
            <a:pPr algn="ctr"/>
            <a:r>
              <a:rPr lang="en-US" sz="5400" i="0" baseline="0">
                <a:solidFill>
                  <a:schemeClr val="bg1"/>
                </a:solidFill>
                <a:latin typeface="Tahoma" pitchFamily="34" charset="0"/>
              </a:rPr>
              <a:t>Media Access Control</a:t>
            </a:r>
          </a:p>
          <a:p>
            <a:pPr algn="ctr"/>
            <a:r>
              <a:rPr lang="en-US" sz="5400" i="0" baseline="0">
                <a:solidFill>
                  <a:schemeClr val="accent2"/>
                </a:solidFill>
                <a:latin typeface="Tahoma" pitchFamily="34" charset="0"/>
              </a:rPr>
              <a:t>( MAC )</a:t>
            </a:r>
          </a:p>
          <a:p>
            <a:pPr algn="ctr"/>
            <a:r>
              <a:rPr lang="en-US" sz="5400" i="0" baseline="0">
                <a:solidFill>
                  <a:schemeClr val="bg1"/>
                </a:solidFill>
                <a:latin typeface="Tahoma" pitchFamily="34" charset="0"/>
              </a:rPr>
              <a:t> Protocols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1283</Words>
  <Application>Microsoft Office PowerPoint</Application>
  <PresentationFormat>On-screen Show (4:3)</PresentationFormat>
  <Paragraphs>203</Paragraphs>
  <Slides>41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Office Theme</vt:lpstr>
      <vt:lpstr>Microsoft ClipArt Gallery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Multiple Access Communications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User</cp:lastModifiedBy>
  <cp:revision>65</cp:revision>
  <dcterms:created xsi:type="dcterms:W3CDTF">2006-08-16T00:00:00Z</dcterms:created>
  <dcterms:modified xsi:type="dcterms:W3CDTF">2014-02-19T23:56:50Z</dcterms:modified>
</cp:coreProperties>
</file>