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6BF6-3D0C-4ED4-B861-B5C97FDB33B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0807-E6C5-4266-A086-74099A3E9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92700-DF68-4011-A5FE-D1DAB0D6518E}" type="slidenum">
              <a:rPr lang="en-US"/>
              <a:pPr/>
              <a:t>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980B9-B90C-47D7-9026-092EC138672D}" type="slidenum">
              <a:rPr lang="en-US"/>
              <a:pPr/>
              <a:t>2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2FAF2-7131-49E0-9BC2-AB5A0A89921A}" type="slidenum">
              <a:rPr lang="en-US"/>
              <a:pPr/>
              <a:t>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2E6F2-8AC3-4AB9-B9D4-342C62D42A83}" type="slidenum">
              <a:rPr lang="en-US"/>
              <a:pPr/>
              <a:t>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DA9C-7C52-4A77-A132-5B7616B8DF20}" type="slidenum">
              <a:rPr lang="en-US"/>
              <a:pPr/>
              <a:t>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0568-4AAA-42EB-BF23-1416B3A2C3DC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CE54-22CB-47A2-A126-C23FF5204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D4B8050A-1A09-4529-88BF-58F0306F44B3}" type="slidenum">
              <a:rPr lang="en-US"/>
              <a:pPr/>
              <a:t>1</a:t>
            </a:fld>
            <a:endParaRPr lang="en-US"/>
          </a:p>
        </p:txBody>
      </p:sp>
      <p:pic>
        <p:nvPicPr>
          <p:cNvPr id="43012" name="Picture 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CSMA (carrier sense multiple access)</a:t>
            </a:r>
            <a:endParaRPr lang="en-US">
              <a:cs typeface="+mj-cs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charset="-128"/>
              </a:rPr>
              <a:t>CSMA</a:t>
            </a:r>
            <a:r>
              <a:rPr lang="en-US" sz="3200" smtClean="0">
                <a:solidFill>
                  <a:srgbClr val="FF0000"/>
                </a:solidFill>
                <a:ea typeface="ＭＳ Ｐゴシック" charset="-128"/>
              </a:rPr>
              <a:t>:</a:t>
            </a:r>
            <a:r>
              <a:rPr lang="en-US" smtClean="0">
                <a:ea typeface="ＭＳ Ｐゴシック" charset="-128"/>
              </a:rPr>
              <a:t> listen before transmit: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  <a:ea typeface="ＭＳ Ｐゴシック" charset="-128"/>
              </a:rPr>
              <a:t>if channel sensed idle:</a:t>
            </a:r>
            <a:r>
              <a:rPr lang="en-US" sz="2400" smtClean="0">
                <a:ea typeface="ＭＳ Ｐゴシック" charset="-128"/>
              </a:rPr>
              <a:t> transmit entire frame</a:t>
            </a:r>
          </a:p>
          <a:p>
            <a:r>
              <a:rPr lang="en-US" sz="2400" smtClean="0">
                <a:solidFill>
                  <a:srgbClr val="000099"/>
                </a:solidFill>
                <a:ea typeface="ＭＳ Ｐゴシック" charset="-128"/>
              </a:rPr>
              <a:t>if channel sensed busy</a:t>
            </a:r>
            <a:r>
              <a:rPr lang="en-US" sz="2400" smtClean="0">
                <a:ea typeface="ＭＳ Ｐゴシック" charset="-128"/>
              </a:rPr>
              <a:t>, defer transmission </a:t>
            </a:r>
            <a:br>
              <a:rPr lang="en-US" sz="2400" smtClean="0">
                <a:ea typeface="ＭＳ Ｐゴシック" charset="-128"/>
              </a:rPr>
            </a:br>
            <a:r>
              <a:rPr lang="en-US" sz="2400" smtClean="0">
                <a:ea typeface="ＭＳ Ｐゴシック" charset="-128"/>
              </a:rPr>
              <a:t/>
            </a:r>
            <a:br>
              <a:rPr lang="en-US" sz="2400" smtClean="0">
                <a:ea typeface="ＭＳ Ｐゴシック" charset="-128"/>
              </a:rPr>
            </a:br>
            <a:endParaRPr lang="en-US" sz="2400" smtClean="0">
              <a:ea typeface="ＭＳ Ｐゴシック" charset="-128"/>
            </a:endParaRPr>
          </a:p>
          <a:p>
            <a:r>
              <a:rPr lang="en-US" sz="2400" smtClean="0">
                <a:ea typeface="ＭＳ Ｐゴシック" charset="-128"/>
              </a:rPr>
              <a:t>human analogy: don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t interrupt others!</a:t>
            </a:r>
            <a:endParaRPr lang="en-US" sz="240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A6AD660A-02AC-4007-90D5-658F1C3B63D8}" type="slidenum">
              <a:rPr lang="en-US"/>
              <a:pPr/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 collisions</a:t>
            </a:r>
          </a:p>
        </p:txBody>
      </p:sp>
      <p:sp>
        <p:nvSpPr>
          <p:cNvPr id="4403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r>
              <a:rPr lang="en-US" sz="2400" smtClean="0">
                <a:solidFill>
                  <a:srgbClr val="990033"/>
                </a:solidFill>
                <a:ea typeface="ＭＳ Ｐゴシック" charset="-128"/>
              </a:rPr>
              <a:t>collisions </a:t>
            </a:r>
            <a:r>
              <a:rPr lang="en-US" sz="2400" i="1" smtClean="0">
                <a:solidFill>
                  <a:srgbClr val="990033"/>
                </a:solidFill>
                <a:ea typeface="ＭＳ Ｐゴシック" charset="-128"/>
              </a:rPr>
              <a:t>can</a:t>
            </a:r>
            <a:r>
              <a:rPr lang="en-US" sz="2400" smtClean="0">
                <a:solidFill>
                  <a:srgbClr val="990033"/>
                </a:solidFill>
                <a:ea typeface="ＭＳ Ｐゴシック" charset="-128"/>
              </a:rPr>
              <a:t> still occur: </a:t>
            </a:r>
            <a:r>
              <a:rPr lang="en-US" sz="2400" smtClean="0">
                <a:ea typeface="ＭＳ Ｐゴシック" charset="-128"/>
              </a:rPr>
              <a:t>propagation delay means  two nodes may not hear each other</a:t>
            </a:r>
            <a:r>
              <a:rPr lang="ja-JP" altLang="en-US" sz="2400" smtClean="0">
                <a:ea typeface="ＭＳ Ｐゴシック" charset="-128"/>
              </a:rPr>
              <a:t>’</a:t>
            </a:r>
            <a:r>
              <a:rPr lang="en-US" altLang="ja-JP" sz="2400" smtClean="0">
                <a:ea typeface="ＭＳ Ｐゴシック" charset="-128"/>
              </a:rPr>
              <a:t>s transmission</a:t>
            </a:r>
          </a:p>
          <a:p>
            <a:r>
              <a:rPr lang="en-US" sz="2400" smtClean="0">
                <a:solidFill>
                  <a:srgbClr val="990033"/>
                </a:solidFill>
                <a:ea typeface="ＭＳ Ｐゴシック" charset="-128"/>
              </a:rPr>
              <a:t>collision: </a:t>
            </a:r>
            <a:r>
              <a:rPr lang="en-US" sz="2400" smtClean="0">
                <a:ea typeface="ＭＳ Ｐゴシック" charset="-128"/>
              </a:rPr>
              <a:t>entire packet transmission time wasted</a:t>
            </a:r>
          </a:p>
          <a:p>
            <a:pPr lvl="1"/>
            <a:r>
              <a:rPr lang="en-US" sz="2000" smtClean="0">
                <a:ea typeface="ＭＳ Ｐゴシック" charset="-128"/>
              </a:rPr>
              <a:t>distance &amp; propagation delay play role in in determining collision probability</a:t>
            </a:r>
          </a:p>
          <a:p>
            <a:pPr lvl="1"/>
            <a:endParaRPr lang="en-US" sz="2000" smtClean="0">
              <a:ea typeface="ＭＳ Ｐゴシック" charset="-128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sz="2400">
              <a:cs typeface="+mn-cs"/>
            </a:endParaRPr>
          </a:p>
        </p:txBody>
      </p:sp>
      <p:pic>
        <p:nvPicPr>
          <p:cNvPr id="44039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0">
                <a:latin typeface="Arial" pitchFamily="34" charset="0"/>
              </a:rPr>
              <a:t>spatial layout of nodes </a:t>
            </a:r>
            <a:endParaRPr lang="en-US" sz="2000" i="0">
              <a:latin typeface="Arial" pitchFamily="34" charset="0"/>
            </a:endParaRPr>
          </a:p>
        </p:txBody>
      </p:sp>
      <p:pic>
        <p:nvPicPr>
          <p:cNvPr id="44041" name="Picture 8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44063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064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44061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062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44059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060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44057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058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4052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4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6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F2FB44AB-CD34-49D8-8FD4-16840BD8DA10}" type="slidenum">
              <a:rPr lang="en-US"/>
              <a:pPr/>
              <a:t>3</a:t>
            </a:fld>
            <a:endParaRPr lang="en-US"/>
          </a:p>
        </p:txBody>
      </p:sp>
      <p:pic>
        <p:nvPicPr>
          <p:cNvPr id="45060" name="Picture 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carrier sensing, deferral as in CSMA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collision detection:</a:t>
            </a:r>
            <a:r>
              <a:rPr lang="en-US" sz="2400" dirty="0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human analogy: the polite conversationalist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48B18FA9-7181-4403-9C00-48CD1C4A9BD2}" type="slidenum">
              <a:rPr lang="en-US"/>
              <a:pPr/>
              <a:t>4</a:t>
            </a:fld>
            <a:endParaRPr lang="en-US"/>
          </a:p>
        </p:txBody>
      </p:sp>
      <p:pic>
        <p:nvPicPr>
          <p:cNvPr id="46084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7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CSMA/CD </a:t>
            </a:r>
            <a:r>
              <a:rPr lang="en-US" sz="4000">
                <a:cs typeface="+mj-cs"/>
              </a:rPr>
              <a:t>(collision detection)</a:t>
            </a:r>
          </a:p>
        </p:txBody>
      </p:sp>
      <p:sp>
        <p:nvSpPr>
          <p:cNvPr id="46087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0">
                <a:latin typeface="Arial" pitchFamily="34" charset="0"/>
              </a:rPr>
              <a:t>spatial layout of nodes </a:t>
            </a:r>
            <a:endParaRPr lang="en-US" sz="2000" i="0">
              <a:latin typeface="Arial" pitchFamily="34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46102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3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4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5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6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46100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01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46098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9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46096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7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46094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5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41BDFFCA-6A4B-458E-B64C-B6AD53BA1659}" type="slidenum">
              <a:rPr lang="en-US"/>
              <a:pPr/>
              <a:t>5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1. </a:t>
            </a:r>
            <a:r>
              <a:rPr lang="en-US" sz="2600" dirty="0"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2. </a:t>
            </a:r>
            <a:r>
              <a:rPr lang="en-US" sz="2600" dirty="0">
                <a:cs typeface="+mn-cs"/>
              </a:rPr>
              <a:t>If NIC senses channel idle, starts frame </a:t>
            </a:r>
            <a:r>
              <a:rPr lang="en-US" sz="2600" dirty="0" smtClean="0">
                <a:cs typeface="+mn-cs"/>
              </a:rPr>
              <a:t>transmission. </a:t>
            </a:r>
            <a:r>
              <a:rPr lang="en-US" sz="2600" dirty="0">
                <a:cs typeface="+mn-cs"/>
              </a:rPr>
              <a:t>If NIC senses channel busy, waits until channel idle, then </a:t>
            </a:r>
            <a:r>
              <a:rPr lang="en-US" sz="2600" dirty="0" smtClean="0">
                <a:cs typeface="+mn-cs"/>
              </a:rPr>
              <a:t>transmits.</a:t>
            </a:r>
            <a:endParaRPr lang="en-US" sz="26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cs typeface="+mn-cs"/>
              </a:rPr>
              <a:t>3. </a:t>
            </a:r>
            <a:r>
              <a:rPr lang="en-US" sz="2600" dirty="0"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600" smtClean="0">
                <a:solidFill>
                  <a:srgbClr val="000099"/>
                </a:solidFill>
                <a:ea typeface="ＭＳ Ｐゴシック" charset="-128"/>
              </a:rPr>
              <a:t>4. </a:t>
            </a:r>
            <a:r>
              <a:rPr lang="en-US" sz="2600" smtClean="0">
                <a:ea typeface="ＭＳ Ｐゴシック" charset="-128"/>
              </a:rPr>
              <a:t>If NIC detects another transmission while transmitting,  aborts and sends jam signal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solidFill>
                  <a:srgbClr val="000099"/>
                </a:solidFill>
                <a:ea typeface="ＭＳ Ｐゴシック" charset="-128"/>
              </a:rPr>
              <a:t>5. </a:t>
            </a:r>
            <a:r>
              <a:rPr lang="en-US" sz="2600" smtClean="0">
                <a:ea typeface="ＭＳ Ｐゴシック" charset="-128"/>
              </a:rPr>
              <a:t>After aborting, NIC enters </a:t>
            </a:r>
            <a:r>
              <a:rPr lang="en-US" sz="2600" i="1" smtClean="0">
                <a:solidFill>
                  <a:srgbClr val="CC0000"/>
                </a:solidFill>
                <a:ea typeface="ＭＳ Ｐゴシック" charset="-128"/>
              </a:rPr>
              <a:t>binary (exponential) backoff: </a:t>
            </a:r>
          </a:p>
          <a:p>
            <a:pPr lvl="1"/>
            <a:r>
              <a:rPr lang="en-US" smtClean="0">
                <a:ea typeface="ＭＳ Ｐゴシック" charset="-128"/>
              </a:rPr>
              <a:t>after </a:t>
            </a:r>
            <a:r>
              <a:rPr lang="en-US" i="1" smtClean="0">
                <a:ea typeface="ＭＳ Ｐゴシック" charset="-128"/>
              </a:rPr>
              <a:t>m</a:t>
            </a:r>
            <a:r>
              <a:rPr lang="en-US" smtClean="0">
                <a:ea typeface="ＭＳ Ｐゴシック" charset="-128"/>
              </a:rPr>
              <a:t>th collision, NIC chooses </a:t>
            </a:r>
            <a:r>
              <a:rPr lang="en-US" i="1" smtClean="0">
                <a:ea typeface="ＭＳ Ｐゴシック" charset="-128"/>
              </a:rPr>
              <a:t>K </a:t>
            </a:r>
            <a:r>
              <a:rPr lang="en-US" smtClean="0">
                <a:ea typeface="ＭＳ Ｐゴシック" charset="-128"/>
              </a:rPr>
              <a:t>at random from </a:t>
            </a:r>
            <a:r>
              <a:rPr lang="en-US" i="1" smtClean="0">
                <a:ea typeface="ＭＳ Ｐゴシック" charset="-128"/>
              </a:rPr>
              <a:t>{0,1,2, …, 2</a:t>
            </a:r>
            <a:r>
              <a:rPr lang="en-US" b="1" i="1" baseline="30000" smtClean="0">
                <a:ea typeface="ＭＳ Ｐゴシック" charset="-128"/>
              </a:rPr>
              <a:t>m</a:t>
            </a:r>
            <a:r>
              <a:rPr lang="en-US" i="1" smtClean="0">
                <a:ea typeface="ＭＳ Ｐゴシック" charset="-128"/>
              </a:rPr>
              <a:t>-1}</a:t>
            </a:r>
            <a:r>
              <a:rPr lang="en-US" smtClean="0">
                <a:ea typeface="ＭＳ Ｐゴシック" charset="-128"/>
              </a:rPr>
              <a:t>. NIC waits K</a:t>
            </a:r>
            <a:r>
              <a:rPr lang="el-GR" smtClean="0">
                <a:ea typeface="ＭＳ Ｐゴシック" charset="-128"/>
              </a:rPr>
              <a:t>·</a:t>
            </a:r>
            <a:r>
              <a:rPr lang="en-US" smtClean="0">
                <a:ea typeface="ＭＳ Ｐゴシック" charset="-128"/>
              </a:rPr>
              <a:t>512 bit times, returns to Step 2</a:t>
            </a:r>
          </a:p>
          <a:p>
            <a:pPr lvl="1"/>
            <a:r>
              <a:rPr lang="en-US" smtClean="0">
                <a:ea typeface="ＭＳ Ｐゴシック" charset="-128"/>
              </a:rPr>
              <a:t>longer backoff interval with more collisions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ea typeface="ＭＳ Ｐゴシック" charset="-128"/>
              </a:rPr>
              <a:t>  </a:t>
            </a:r>
          </a:p>
        </p:txBody>
      </p:sp>
      <p:pic>
        <p:nvPicPr>
          <p:cNvPr id="47111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282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layer, LANs: outline</dc:title>
  <dc:creator>PESIT</dc:creator>
  <cp:lastModifiedBy>User</cp:lastModifiedBy>
  <cp:revision>3</cp:revision>
  <dcterms:created xsi:type="dcterms:W3CDTF">2013-03-29T16:52:54Z</dcterms:created>
  <dcterms:modified xsi:type="dcterms:W3CDTF">2014-02-19T23:59:55Z</dcterms:modified>
</cp:coreProperties>
</file>