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8" r:id="rId1"/>
  </p:sldMasterIdLst>
  <p:sldIdLst>
    <p:sldId id="256" r:id="rId2"/>
    <p:sldId id="277" r:id="rId3"/>
    <p:sldId id="278" r:id="rId4"/>
    <p:sldId id="275" r:id="rId5"/>
    <p:sldId id="276" r:id="rId6"/>
    <p:sldId id="260" r:id="rId7"/>
    <p:sldId id="261" r:id="rId8"/>
    <p:sldId id="263" r:id="rId9"/>
    <p:sldId id="264" r:id="rId10"/>
    <p:sldId id="266" r:id="rId11"/>
    <p:sldId id="265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9" r:id="rId20"/>
    <p:sldId id="280" r:id="rId21"/>
    <p:sldId id="282" r:id="rId22"/>
    <p:sldId id="28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D1301F-7D5D-4C05-8DC3-0BCBAD2AE127}" type="doc">
      <dgm:prSet loTypeId="urn:microsoft.com/office/officeart/2005/8/layout/rings+Icon" loCatId="officeonline" qsTypeId="urn:microsoft.com/office/officeart/2005/8/quickstyle/3d1" qsCatId="3D" csTypeId="urn:microsoft.com/office/officeart/2005/8/colors/accent1_5" csCatId="accent1" phldr="1"/>
      <dgm:spPr/>
    </dgm:pt>
    <dgm:pt modelId="{F20D59AA-9421-4849-971D-AFFD53BD6764}">
      <dgm:prSet phldrT="[Text]" custT="1"/>
      <dgm:spPr/>
      <dgm:t>
        <a:bodyPr/>
        <a:lstStyle/>
        <a:p>
          <a:pPr algn="ctr"/>
          <a:r>
            <a:rPr lang="en-IN" sz="1800" b="1" dirty="0" smtClean="0"/>
            <a:t>Supervised ML/Semi-supervised ML</a:t>
          </a:r>
          <a:endParaRPr lang="en-IN" sz="1800" b="1" dirty="0"/>
        </a:p>
        <a:p>
          <a:pPr algn="ctr"/>
          <a:endParaRPr lang="en-IN" sz="1800" b="1" dirty="0"/>
        </a:p>
      </dgm:t>
    </dgm:pt>
    <dgm:pt modelId="{58DA2428-61CE-47B0-B171-2E03B9DC6030}" type="parTrans" cxnId="{E1849F30-F9DD-496D-B55B-90876AAF06E0}">
      <dgm:prSet/>
      <dgm:spPr/>
      <dgm:t>
        <a:bodyPr/>
        <a:lstStyle/>
        <a:p>
          <a:pPr algn="ctr"/>
          <a:endParaRPr lang="en-IN" b="1"/>
        </a:p>
      </dgm:t>
    </dgm:pt>
    <dgm:pt modelId="{C4FE38A3-C61B-4332-8E71-A5D13E62F3B1}" type="sibTrans" cxnId="{E1849F30-F9DD-496D-B55B-90876AAF06E0}">
      <dgm:prSet/>
      <dgm:spPr/>
      <dgm:t>
        <a:bodyPr/>
        <a:lstStyle/>
        <a:p>
          <a:pPr algn="ctr"/>
          <a:endParaRPr lang="en-IN" b="1"/>
        </a:p>
      </dgm:t>
    </dgm:pt>
    <dgm:pt modelId="{06BC9029-3E85-4382-A209-77A790B2F315}">
      <dgm:prSet phldrT="[Text]" custT="1"/>
      <dgm:spPr/>
      <dgm:t>
        <a:bodyPr/>
        <a:lstStyle/>
        <a:p>
          <a:pPr algn="ctr"/>
          <a:endParaRPr lang="en-IN" sz="1800" b="1" dirty="0"/>
        </a:p>
        <a:p>
          <a:pPr algn="ctr"/>
          <a:endParaRPr lang="en-IN" sz="1800" b="1" dirty="0"/>
        </a:p>
        <a:p>
          <a:pPr algn="ctr"/>
          <a:r>
            <a:rPr lang="en-IN" sz="1800" b="1" dirty="0"/>
            <a:t>Social Network Analysis</a:t>
          </a:r>
        </a:p>
        <a:p>
          <a:pPr algn="ctr"/>
          <a:endParaRPr lang="en-IN" sz="1800" b="1" dirty="0"/>
        </a:p>
      </dgm:t>
    </dgm:pt>
    <dgm:pt modelId="{3541569F-65B2-4F68-9A6A-421BD40FB223}" type="parTrans" cxnId="{27F860CD-7992-4FBB-96F1-43D2DE2D3A3A}">
      <dgm:prSet/>
      <dgm:spPr/>
      <dgm:t>
        <a:bodyPr/>
        <a:lstStyle/>
        <a:p>
          <a:pPr algn="ctr"/>
          <a:endParaRPr lang="en-IN" b="1"/>
        </a:p>
      </dgm:t>
    </dgm:pt>
    <dgm:pt modelId="{021471BA-0E87-4376-BCB0-79EC343E7067}" type="sibTrans" cxnId="{27F860CD-7992-4FBB-96F1-43D2DE2D3A3A}">
      <dgm:prSet/>
      <dgm:spPr/>
      <dgm:t>
        <a:bodyPr/>
        <a:lstStyle/>
        <a:p>
          <a:pPr algn="ctr"/>
          <a:endParaRPr lang="en-IN" b="1"/>
        </a:p>
      </dgm:t>
    </dgm:pt>
    <dgm:pt modelId="{71604E2E-C35E-4649-B21F-AA324ED3DA1F}">
      <dgm:prSet phldrT="[Text]" custT="1"/>
      <dgm:spPr/>
      <dgm:t>
        <a:bodyPr/>
        <a:lstStyle/>
        <a:p>
          <a:pPr algn="ctr"/>
          <a:r>
            <a:rPr lang="en-IN" sz="1800" b="1" dirty="0"/>
            <a:t>Graph Theory</a:t>
          </a:r>
        </a:p>
      </dgm:t>
    </dgm:pt>
    <dgm:pt modelId="{2900D23E-1461-4168-A4ED-ED0295C66025}" type="parTrans" cxnId="{19DAA346-7A92-4E30-BCB0-02D53697FDA5}">
      <dgm:prSet/>
      <dgm:spPr/>
      <dgm:t>
        <a:bodyPr/>
        <a:lstStyle/>
        <a:p>
          <a:pPr algn="ctr"/>
          <a:endParaRPr lang="en-IN" b="1"/>
        </a:p>
      </dgm:t>
    </dgm:pt>
    <dgm:pt modelId="{C6D572BF-029C-41A5-B6D0-455EC31B576C}" type="sibTrans" cxnId="{19DAA346-7A92-4E30-BCB0-02D53697FDA5}">
      <dgm:prSet/>
      <dgm:spPr/>
      <dgm:t>
        <a:bodyPr/>
        <a:lstStyle/>
        <a:p>
          <a:pPr algn="ctr"/>
          <a:endParaRPr lang="en-IN" b="1"/>
        </a:p>
      </dgm:t>
    </dgm:pt>
    <dgm:pt modelId="{A2F06711-C775-40AB-B3CA-51443F89566F}" type="pres">
      <dgm:prSet presAssocID="{78D1301F-7D5D-4C05-8DC3-0BCBAD2AE127}" presName="Name0" presStyleCnt="0">
        <dgm:presLayoutVars>
          <dgm:chMax val="7"/>
          <dgm:dir/>
          <dgm:resizeHandles val="exact"/>
        </dgm:presLayoutVars>
      </dgm:prSet>
      <dgm:spPr/>
    </dgm:pt>
    <dgm:pt modelId="{89980700-D5AE-4B31-ACC4-2B16D908C297}" type="pres">
      <dgm:prSet presAssocID="{78D1301F-7D5D-4C05-8DC3-0BCBAD2AE127}" presName="ellipse1" presStyleLbl="vennNode1" presStyleIdx="0" presStyleCnt="3" custScaleX="77408" custScaleY="76749" custLinFactNeighborX="26920" custLinFactNeighborY="870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DC349F6-AB5D-4654-9B75-226B1FA62096}" type="pres">
      <dgm:prSet presAssocID="{78D1301F-7D5D-4C05-8DC3-0BCBAD2AE127}" presName="ellipse2" presStyleLbl="vennNode1" presStyleIdx="1" presStyleCnt="3" custScaleX="79723" custScaleY="70245" custLinFactNeighborX="1489" custLinFactNeighborY="-1185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AB5F0BA-311D-420C-B9A3-7482A0173554}" type="pres">
      <dgm:prSet presAssocID="{78D1301F-7D5D-4C05-8DC3-0BCBAD2AE127}" presName="ellipse3" presStyleLbl="vennNode1" presStyleIdx="2" presStyleCnt="3" custScaleX="78015" custScaleY="74265" custLinFactNeighborX="-12604" custLinFactNeighborY="669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4C0B383-FC89-444F-AAD1-7B08FE84E008}" type="presOf" srcId="{78D1301F-7D5D-4C05-8DC3-0BCBAD2AE127}" destId="{A2F06711-C775-40AB-B3CA-51443F89566F}" srcOrd="0" destOrd="0" presId="urn:microsoft.com/office/officeart/2005/8/layout/rings+Icon"/>
    <dgm:cxn modelId="{19DAA346-7A92-4E30-BCB0-02D53697FDA5}" srcId="{78D1301F-7D5D-4C05-8DC3-0BCBAD2AE127}" destId="{71604E2E-C35E-4649-B21F-AA324ED3DA1F}" srcOrd="2" destOrd="0" parTransId="{2900D23E-1461-4168-A4ED-ED0295C66025}" sibTransId="{C6D572BF-029C-41A5-B6D0-455EC31B576C}"/>
    <dgm:cxn modelId="{6D8A692D-62A3-45EF-A015-FA7C0DD93037}" type="presOf" srcId="{F20D59AA-9421-4849-971D-AFFD53BD6764}" destId="{89980700-D5AE-4B31-ACC4-2B16D908C297}" srcOrd="0" destOrd="0" presId="urn:microsoft.com/office/officeart/2005/8/layout/rings+Icon"/>
    <dgm:cxn modelId="{27F860CD-7992-4FBB-96F1-43D2DE2D3A3A}" srcId="{78D1301F-7D5D-4C05-8DC3-0BCBAD2AE127}" destId="{06BC9029-3E85-4382-A209-77A790B2F315}" srcOrd="1" destOrd="0" parTransId="{3541569F-65B2-4F68-9A6A-421BD40FB223}" sibTransId="{021471BA-0E87-4376-BCB0-79EC343E7067}"/>
    <dgm:cxn modelId="{E1849F30-F9DD-496D-B55B-90876AAF06E0}" srcId="{78D1301F-7D5D-4C05-8DC3-0BCBAD2AE127}" destId="{F20D59AA-9421-4849-971D-AFFD53BD6764}" srcOrd="0" destOrd="0" parTransId="{58DA2428-61CE-47B0-B171-2E03B9DC6030}" sibTransId="{C4FE38A3-C61B-4332-8E71-A5D13E62F3B1}"/>
    <dgm:cxn modelId="{FD874463-274A-4C8B-888C-5EF79C5957EC}" type="presOf" srcId="{71604E2E-C35E-4649-B21F-AA324ED3DA1F}" destId="{9AB5F0BA-311D-420C-B9A3-7482A0173554}" srcOrd="0" destOrd="0" presId="urn:microsoft.com/office/officeart/2005/8/layout/rings+Icon"/>
    <dgm:cxn modelId="{141E0E03-699B-4EC9-818C-A52C820D1586}" type="presOf" srcId="{06BC9029-3E85-4382-A209-77A790B2F315}" destId="{3DC349F6-AB5D-4654-9B75-226B1FA62096}" srcOrd="0" destOrd="0" presId="urn:microsoft.com/office/officeart/2005/8/layout/rings+Icon"/>
    <dgm:cxn modelId="{0D9AA614-6343-4D9E-93D3-55125BEE9D67}" type="presParOf" srcId="{A2F06711-C775-40AB-B3CA-51443F89566F}" destId="{89980700-D5AE-4B31-ACC4-2B16D908C297}" srcOrd="0" destOrd="0" presId="urn:microsoft.com/office/officeart/2005/8/layout/rings+Icon"/>
    <dgm:cxn modelId="{6D7CC3F5-45B7-496C-A31F-0CEFBE5AFE32}" type="presParOf" srcId="{A2F06711-C775-40AB-B3CA-51443F89566F}" destId="{3DC349F6-AB5D-4654-9B75-226B1FA62096}" srcOrd="1" destOrd="0" presId="urn:microsoft.com/office/officeart/2005/8/layout/rings+Icon"/>
    <dgm:cxn modelId="{EE24A03F-1CA4-4B6C-BE80-8424D3E1841F}" type="presParOf" srcId="{A2F06711-C775-40AB-B3CA-51443F89566F}" destId="{9AB5F0BA-311D-420C-B9A3-7482A0173554}" srcOrd="2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18B825-A005-4EC4-B888-C9E5E3CA89E9}" type="doc">
      <dgm:prSet loTypeId="urn:microsoft.com/office/officeart/2005/8/layout/venn3" loCatId="relationship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280123D-FE58-471B-84A9-49CD9A980B8F}">
      <dgm:prSet phldrT="[Text]"/>
      <dgm:spPr/>
      <dgm:t>
        <a:bodyPr/>
        <a:lstStyle/>
        <a:p>
          <a:r>
            <a:rPr lang="en-US" dirty="0" smtClean="0"/>
            <a:t>Tokenization	</a:t>
          </a:r>
          <a:endParaRPr lang="en-US" dirty="0"/>
        </a:p>
      </dgm:t>
    </dgm:pt>
    <dgm:pt modelId="{03BEE0D6-42EC-4431-9101-89A6BD06C279}" type="parTrans" cxnId="{D8BFE90F-1ED2-4B6F-809A-8DE28198192E}">
      <dgm:prSet/>
      <dgm:spPr/>
      <dgm:t>
        <a:bodyPr/>
        <a:lstStyle/>
        <a:p>
          <a:endParaRPr lang="en-US"/>
        </a:p>
      </dgm:t>
    </dgm:pt>
    <dgm:pt modelId="{DA24F334-1598-4F62-9ADF-42A3F5B39683}" type="sibTrans" cxnId="{D8BFE90F-1ED2-4B6F-809A-8DE28198192E}">
      <dgm:prSet/>
      <dgm:spPr/>
      <dgm:t>
        <a:bodyPr/>
        <a:lstStyle/>
        <a:p>
          <a:endParaRPr lang="en-US"/>
        </a:p>
      </dgm:t>
    </dgm:pt>
    <dgm:pt modelId="{5A09FD12-C662-4028-BB0C-2774B4130869}">
      <dgm:prSet phldrT="[Text]"/>
      <dgm:spPr/>
      <dgm:t>
        <a:bodyPr/>
        <a:lstStyle/>
        <a:p>
          <a:r>
            <a:rPr lang="en-US" dirty="0" smtClean="0"/>
            <a:t>Stop Word Removal	</a:t>
          </a:r>
          <a:endParaRPr lang="en-US" dirty="0"/>
        </a:p>
      </dgm:t>
    </dgm:pt>
    <dgm:pt modelId="{20C339B2-9AAB-4EA7-8FEE-101E715DD41E}" type="parTrans" cxnId="{012869E2-345F-437F-B776-D2719EDE2FA7}">
      <dgm:prSet/>
      <dgm:spPr/>
      <dgm:t>
        <a:bodyPr/>
        <a:lstStyle/>
        <a:p>
          <a:endParaRPr lang="en-US"/>
        </a:p>
      </dgm:t>
    </dgm:pt>
    <dgm:pt modelId="{5CD2A8AC-372A-4514-90FC-A2E018262E9F}" type="sibTrans" cxnId="{012869E2-345F-437F-B776-D2719EDE2FA7}">
      <dgm:prSet/>
      <dgm:spPr/>
      <dgm:t>
        <a:bodyPr/>
        <a:lstStyle/>
        <a:p>
          <a:endParaRPr lang="en-US"/>
        </a:p>
      </dgm:t>
    </dgm:pt>
    <dgm:pt modelId="{13861D35-B66E-4A5E-A5F1-1956B1D81857}">
      <dgm:prSet phldrT="[Text]"/>
      <dgm:spPr/>
      <dgm:t>
        <a:bodyPr/>
        <a:lstStyle/>
        <a:p>
          <a:r>
            <a:rPr lang="en-US" dirty="0" smtClean="0"/>
            <a:t>N-Grams Preservation</a:t>
          </a:r>
          <a:endParaRPr lang="en-US" dirty="0"/>
        </a:p>
      </dgm:t>
    </dgm:pt>
    <dgm:pt modelId="{6DE50473-F4A2-41B4-AFCE-B0C57461D516}" type="parTrans" cxnId="{6D13FAFA-F9F2-4B9E-A441-D6D8ECB89020}">
      <dgm:prSet/>
      <dgm:spPr/>
      <dgm:t>
        <a:bodyPr/>
        <a:lstStyle/>
        <a:p>
          <a:endParaRPr lang="en-US"/>
        </a:p>
      </dgm:t>
    </dgm:pt>
    <dgm:pt modelId="{C6D9797F-E1B7-4C01-95CF-3FE40BEE0363}" type="sibTrans" cxnId="{6D13FAFA-F9F2-4B9E-A441-D6D8ECB89020}">
      <dgm:prSet/>
      <dgm:spPr/>
      <dgm:t>
        <a:bodyPr/>
        <a:lstStyle/>
        <a:p>
          <a:endParaRPr lang="en-US"/>
        </a:p>
      </dgm:t>
    </dgm:pt>
    <dgm:pt modelId="{872C13A8-756B-4BA7-A4EA-639C4BFD5E5A}">
      <dgm:prSet custT="1"/>
      <dgm:spPr/>
      <dgm:t>
        <a:bodyPr/>
        <a:lstStyle/>
        <a:p>
          <a:r>
            <a:rPr lang="en-US" sz="2000" dirty="0" smtClean="0"/>
            <a:t>Cleaning the Dataset(Punctuation etc.)</a:t>
          </a:r>
          <a:endParaRPr lang="en-US" sz="2000" dirty="0"/>
        </a:p>
      </dgm:t>
    </dgm:pt>
    <dgm:pt modelId="{FB0B3A9B-13F6-44EB-AAB3-8C058CA084A8}" type="parTrans" cxnId="{43918A3D-9FEC-45FD-977F-0134E9A4793E}">
      <dgm:prSet/>
      <dgm:spPr/>
      <dgm:t>
        <a:bodyPr/>
        <a:lstStyle/>
        <a:p>
          <a:endParaRPr lang="en-US"/>
        </a:p>
      </dgm:t>
    </dgm:pt>
    <dgm:pt modelId="{0AFA0A80-6503-4AC4-9B8D-FD9ACC8717C2}" type="sibTrans" cxnId="{43918A3D-9FEC-45FD-977F-0134E9A4793E}">
      <dgm:prSet/>
      <dgm:spPr/>
      <dgm:t>
        <a:bodyPr/>
        <a:lstStyle/>
        <a:p>
          <a:endParaRPr lang="en-US"/>
        </a:p>
      </dgm:t>
    </dgm:pt>
    <dgm:pt modelId="{D59C419B-9701-47DE-B8AD-246BD7278362}">
      <dgm:prSet/>
      <dgm:spPr/>
      <dgm:t>
        <a:bodyPr/>
        <a:lstStyle/>
        <a:p>
          <a:r>
            <a:rPr lang="en-US" dirty="0" smtClean="0"/>
            <a:t>Bag of Words</a:t>
          </a:r>
          <a:endParaRPr lang="en-US" dirty="0"/>
        </a:p>
      </dgm:t>
    </dgm:pt>
    <dgm:pt modelId="{5DC51975-CA58-4C4F-BB4D-2017FBC75E10}" type="parTrans" cxnId="{9ED3B655-5155-41E8-A1BB-AAAE9EA17769}">
      <dgm:prSet/>
      <dgm:spPr/>
      <dgm:t>
        <a:bodyPr/>
        <a:lstStyle/>
        <a:p>
          <a:endParaRPr lang="en-US"/>
        </a:p>
      </dgm:t>
    </dgm:pt>
    <dgm:pt modelId="{3DFA2954-091B-42AE-A457-2D28D31DF059}" type="sibTrans" cxnId="{9ED3B655-5155-41E8-A1BB-AAAE9EA17769}">
      <dgm:prSet/>
      <dgm:spPr/>
      <dgm:t>
        <a:bodyPr/>
        <a:lstStyle/>
        <a:p>
          <a:endParaRPr lang="en-US"/>
        </a:p>
      </dgm:t>
    </dgm:pt>
    <dgm:pt modelId="{6314CC26-DB90-466D-9E4E-C580FC129984}" type="pres">
      <dgm:prSet presAssocID="{D918B825-A005-4EC4-B888-C9E5E3CA89E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1FB048-8459-4F83-A88B-A26001E85A58}" type="pres">
      <dgm:prSet presAssocID="{872C13A8-756B-4BA7-A4EA-639C4BFD5E5A}" presName="Name5" presStyleLbl="venn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A29557-80E0-4BE9-9413-7E027E512E43}" type="pres">
      <dgm:prSet presAssocID="{0AFA0A80-6503-4AC4-9B8D-FD9ACC8717C2}" presName="space" presStyleCnt="0"/>
      <dgm:spPr/>
      <dgm:t>
        <a:bodyPr/>
        <a:lstStyle/>
        <a:p>
          <a:endParaRPr lang="en-US"/>
        </a:p>
      </dgm:t>
    </dgm:pt>
    <dgm:pt modelId="{595B8831-7F79-452B-BAA5-1CB8E2181AE1}" type="pres">
      <dgm:prSet presAssocID="{F280123D-FE58-471B-84A9-49CD9A980B8F}" presName="Name5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11A102-CFBB-404A-9920-FD0B7B7E00E1}" type="pres">
      <dgm:prSet presAssocID="{DA24F334-1598-4F62-9ADF-42A3F5B39683}" presName="space" presStyleCnt="0"/>
      <dgm:spPr/>
      <dgm:t>
        <a:bodyPr/>
        <a:lstStyle/>
        <a:p>
          <a:endParaRPr lang="en-US"/>
        </a:p>
      </dgm:t>
    </dgm:pt>
    <dgm:pt modelId="{5D6AD385-6372-4F9D-8601-EE6CF34F3331}" type="pres">
      <dgm:prSet presAssocID="{5A09FD12-C662-4028-BB0C-2774B4130869}" presName="Name5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B01369-A701-41FA-BAAF-84CEEB536565}" type="pres">
      <dgm:prSet presAssocID="{5CD2A8AC-372A-4514-90FC-A2E018262E9F}" presName="space" presStyleCnt="0"/>
      <dgm:spPr/>
      <dgm:t>
        <a:bodyPr/>
        <a:lstStyle/>
        <a:p>
          <a:endParaRPr lang="en-US"/>
        </a:p>
      </dgm:t>
    </dgm:pt>
    <dgm:pt modelId="{08DFD0D5-8353-4673-BAB7-DC51EA7446E6}" type="pres">
      <dgm:prSet presAssocID="{D59C419B-9701-47DE-B8AD-246BD7278362}" presName="Name5" presStyleLbl="venn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34C445-99F2-4611-B312-1DA9A897E611}" type="pres">
      <dgm:prSet presAssocID="{3DFA2954-091B-42AE-A457-2D28D31DF059}" presName="space" presStyleCnt="0"/>
      <dgm:spPr/>
      <dgm:t>
        <a:bodyPr/>
        <a:lstStyle/>
        <a:p>
          <a:endParaRPr lang="en-US"/>
        </a:p>
      </dgm:t>
    </dgm:pt>
    <dgm:pt modelId="{6B175654-0F27-435C-8FB5-B1082318BCF2}" type="pres">
      <dgm:prSet presAssocID="{13861D35-B66E-4A5E-A5F1-1956B1D81857}" presName="Name5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D13FAFA-F9F2-4B9E-A441-D6D8ECB89020}" srcId="{D918B825-A005-4EC4-B888-C9E5E3CA89E9}" destId="{13861D35-B66E-4A5E-A5F1-1956B1D81857}" srcOrd="4" destOrd="0" parTransId="{6DE50473-F4A2-41B4-AFCE-B0C57461D516}" sibTransId="{C6D9797F-E1B7-4C01-95CF-3FE40BEE0363}"/>
    <dgm:cxn modelId="{9ED3B655-5155-41E8-A1BB-AAAE9EA17769}" srcId="{D918B825-A005-4EC4-B888-C9E5E3CA89E9}" destId="{D59C419B-9701-47DE-B8AD-246BD7278362}" srcOrd="3" destOrd="0" parTransId="{5DC51975-CA58-4C4F-BB4D-2017FBC75E10}" sibTransId="{3DFA2954-091B-42AE-A457-2D28D31DF059}"/>
    <dgm:cxn modelId="{F52B9EDD-6042-4D92-AE47-A277E4F9E5D7}" type="presOf" srcId="{872C13A8-756B-4BA7-A4EA-639C4BFD5E5A}" destId="{001FB048-8459-4F83-A88B-A26001E85A58}" srcOrd="0" destOrd="0" presId="urn:microsoft.com/office/officeart/2005/8/layout/venn3"/>
    <dgm:cxn modelId="{51FF4FF4-4C0F-4FA2-9EAE-5B6C77902E79}" type="presOf" srcId="{5A09FD12-C662-4028-BB0C-2774B4130869}" destId="{5D6AD385-6372-4F9D-8601-EE6CF34F3331}" srcOrd="0" destOrd="0" presId="urn:microsoft.com/office/officeart/2005/8/layout/venn3"/>
    <dgm:cxn modelId="{43918A3D-9FEC-45FD-977F-0134E9A4793E}" srcId="{D918B825-A005-4EC4-B888-C9E5E3CA89E9}" destId="{872C13A8-756B-4BA7-A4EA-639C4BFD5E5A}" srcOrd="0" destOrd="0" parTransId="{FB0B3A9B-13F6-44EB-AAB3-8C058CA084A8}" sibTransId="{0AFA0A80-6503-4AC4-9B8D-FD9ACC8717C2}"/>
    <dgm:cxn modelId="{276B9685-7D49-44D2-A472-F5039FD0FF47}" type="presOf" srcId="{D59C419B-9701-47DE-B8AD-246BD7278362}" destId="{08DFD0D5-8353-4673-BAB7-DC51EA7446E6}" srcOrd="0" destOrd="0" presId="urn:microsoft.com/office/officeart/2005/8/layout/venn3"/>
    <dgm:cxn modelId="{344F7729-D132-4BB7-96AA-72BEBE2AA0FA}" type="presOf" srcId="{13861D35-B66E-4A5E-A5F1-1956B1D81857}" destId="{6B175654-0F27-435C-8FB5-B1082318BCF2}" srcOrd="0" destOrd="0" presId="urn:microsoft.com/office/officeart/2005/8/layout/venn3"/>
    <dgm:cxn modelId="{578867F3-0AF0-47AF-BC00-CA7FF87FF96C}" type="presOf" srcId="{F280123D-FE58-471B-84A9-49CD9A980B8F}" destId="{595B8831-7F79-452B-BAA5-1CB8E2181AE1}" srcOrd="0" destOrd="0" presId="urn:microsoft.com/office/officeart/2005/8/layout/venn3"/>
    <dgm:cxn modelId="{012869E2-345F-437F-B776-D2719EDE2FA7}" srcId="{D918B825-A005-4EC4-B888-C9E5E3CA89E9}" destId="{5A09FD12-C662-4028-BB0C-2774B4130869}" srcOrd="2" destOrd="0" parTransId="{20C339B2-9AAB-4EA7-8FEE-101E715DD41E}" sibTransId="{5CD2A8AC-372A-4514-90FC-A2E018262E9F}"/>
    <dgm:cxn modelId="{AE2C50E2-58FE-4235-A9FD-6D7DC3CADF48}" type="presOf" srcId="{D918B825-A005-4EC4-B888-C9E5E3CA89E9}" destId="{6314CC26-DB90-466D-9E4E-C580FC129984}" srcOrd="0" destOrd="0" presId="urn:microsoft.com/office/officeart/2005/8/layout/venn3"/>
    <dgm:cxn modelId="{D8BFE90F-1ED2-4B6F-809A-8DE28198192E}" srcId="{D918B825-A005-4EC4-B888-C9E5E3CA89E9}" destId="{F280123D-FE58-471B-84A9-49CD9A980B8F}" srcOrd="1" destOrd="0" parTransId="{03BEE0D6-42EC-4431-9101-89A6BD06C279}" sibTransId="{DA24F334-1598-4F62-9ADF-42A3F5B39683}"/>
    <dgm:cxn modelId="{414206C4-04F5-4A9D-A6FC-0698BBA95B9E}" type="presParOf" srcId="{6314CC26-DB90-466D-9E4E-C580FC129984}" destId="{001FB048-8459-4F83-A88B-A26001E85A58}" srcOrd="0" destOrd="0" presId="urn:microsoft.com/office/officeart/2005/8/layout/venn3"/>
    <dgm:cxn modelId="{B17C1690-0B11-4D72-9446-179A19D5E9DF}" type="presParOf" srcId="{6314CC26-DB90-466D-9E4E-C580FC129984}" destId="{68A29557-80E0-4BE9-9413-7E027E512E43}" srcOrd="1" destOrd="0" presId="urn:microsoft.com/office/officeart/2005/8/layout/venn3"/>
    <dgm:cxn modelId="{EA6981B2-2956-43A6-A15A-3DFDEFA4BBAB}" type="presParOf" srcId="{6314CC26-DB90-466D-9E4E-C580FC129984}" destId="{595B8831-7F79-452B-BAA5-1CB8E2181AE1}" srcOrd="2" destOrd="0" presId="urn:microsoft.com/office/officeart/2005/8/layout/venn3"/>
    <dgm:cxn modelId="{8A8C145F-0BA4-499D-8C9C-250E1AF973FD}" type="presParOf" srcId="{6314CC26-DB90-466D-9E4E-C580FC129984}" destId="{2D11A102-CFBB-404A-9920-FD0B7B7E00E1}" srcOrd="3" destOrd="0" presId="urn:microsoft.com/office/officeart/2005/8/layout/venn3"/>
    <dgm:cxn modelId="{88CD9F9B-9FA7-4796-B26B-7FBEDD7416AB}" type="presParOf" srcId="{6314CC26-DB90-466D-9E4E-C580FC129984}" destId="{5D6AD385-6372-4F9D-8601-EE6CF34F3331}" srcOrd="4" destOrd="0" presId="urn:microsoft.com/office/officeart/2005/8/layout/venn3"/>
    <dgm:cxn modelId="{D23418F3-9B05-4920-BCE9-FB2EEE13869D}" type="presParOf" srcId="{6314CC26-DB90-466D-9E4E-C580FC129984}" destId="{77B01369-A701-41FA-BAAF-84CEEB536565}" srcOrd="5" destOrd="0" presId="urn:microsoft.com/office/officeart/2005/8/layout/venn3"/>
    <dgm:cxn modelId="{62F24EA2-3CA6-41E4-9E6E-77AD19CBCEAF}" type="presParOf" srcId="{6314CC26-DB90-466D-9E4E-C580FC129984}" destId="{08DFD0D5-8353-4673-BAB7-DC51EA7446E6}" srcOrd="6" destOrd="0" presId="urn:microsoft.com/office/officeart/2005/8/layout/venn3"/>
    <dgm:cxn modelId="{2B0E370F-8DA0-48D7-9576-4E3B4C48BABA}" type="presParOf" srcId="{6314CC26-DB90-466D-9E4E-C580FC129984}" destId="{EE34C445-99F2-4611-B312-1DA9A897E611}" srcOrd="7" destOrd="0" presId="urn:microsoft.com/office/officeart/2005/8/layout/venn3"/>
    <dgm:cxn modelId="{9CCE3FEC-6853-462D-91EA-BEBB033876CB}" type="presParOf" srcId="{6314CC26-DB90-466D-9E4E-C580FC129984}" destId="{6B175654-0F27-435C-8FB5-B1082318BCF2}" srcOrd="8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723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5/16/2015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7300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23622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637106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16648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5/16/2015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76319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5/16/2015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29044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288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144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094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638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5/16/2015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624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5/16/2015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759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5/16/2015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635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5/16/2015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90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5/16/2015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588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5/16/2015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499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283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19" y="960120"/>
            <a:ext cx="8825658" cy="4402477"/>
          </a:xfrm>
        </p:spPr>
        <p:txBody>
          <a:bodyPr/>
          <a:lstStyle/>
          <a:p>
            <a:pPr algn="ctr"/>
            <a:r>
              <a:rPr lang="en-US" sz="6600" dirty="0" smtClean="0"/>
              <a:t>Topic Modeling on Indian Research Papers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12280" y="4636008"/>
            <a:ext cx="49834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By:</a:t>
            </a:r>
          </a:p>
          <a:p>
            <a:pPr algn="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Apoorva K H</a:t>
            </a:r>
          </a:p>
          <a:p>
            <a:pPr algn="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Aarti Jivrajani</a:t>
            </a:r>
          </a:p>
          <a:p>
            <a:pPr algn="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Debarati Das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288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8136" y="1856232"/>
            <a:ext cx="98480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3.Two Approaches applied and compared: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1328" y="3639312"/>
            <a:ext cx="96286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Latent Dirichlet Allocation (Probabilistic Approach)</a:t>
            </a:r>
          </a:p>
          <a:p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Non-Negative Matrix Factorization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559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61288" y="667512"/>
            <a:ext cx="9683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LATENT DIRICHLET ALLOCATION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6152" y="1718943"/>
            <a:ext cx="96286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 smtClean="0"/>
              <a:t>LDA is </a:t>
            </a:r>
            <a:r>
              <a:rPr lang="en-IN" sz="3600" dirty="0"/>
              <a:t>a generative </a:t>
            </a:r>
            <a:r>
              <a:rPr lang="en-IN" sz="3600" b="1" dirty="0"/>
              <a:t>probabilistic</a:t>
            </a:r>
            <a:r>
              <a:rPr lang="en-IN" sz="3600" dirty="0"/>
              <a:t> model for collections </a:t>
            </a:r>
            <a:r>
              <a:rPr lang="en-IN" sz="3600" dirty="0" smtClean="0"/>
              <a:t>such </a:t>
            </a:r>
            <a:r>
              <a:rPr lang="en-IN" sz="3600" dirty="0"/>
              <a:t>as text </a:t>
            </a:r>
            <a:r>
              <a:rPr lang="en-IN" sz="3600" dirty="0" smtClean="0"/>
              <a:t>corpora.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/>
              <a:t>LDA is a three-level hierarchical Bayesian </a:t>
            </a:r>
            <a:r>
              <a:rPr lang="en-IN" sz="3600" dirty="0" smtClean="0"/>
              <a:t>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659" y="4224270"/>
            <a:ext cx="6245287" cy="234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22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41248" y="487972"/>
            <a:ext cx="91805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841248" y="934702"/>
            <a:ext cx="8656319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IN" b="1" dirty="0" smtClean="0">
                <a:latin typeface="+mj-lt"/>
                <a:ea typeface="Droid Sans Fallback"/>
                <a:cs typeface="Lohit Hindi"/>
              </a:rPr>
              <a:t>The algorithm involves asking two essential questions.</a:t>
            </a:r>
            <a:endParaRPr lang="en-US" b="1" i="1" dirty="0" smtClean="0">
              <a:latin typeface="+mj-lt"/>
              <a:ea typeface="Droid Sans Fallback"/>
              <a:cs typeface="Lohit Hindi"/>
            </a:endParaRPr>
          </a:p>
          <a:p>
            <a:pPr marL="342900" marR="0" lvl="0" indent="-342900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800" b="1" dirty="0" smtClean="0">
                <a:latin typeface="+mj-lt"/>
                <a:ea typeface="Droid Sans Fallback"/>
                <a:cs typeface="Lohit Hindi"/>
              </a:rPr>
              <a:t>How much does the Document like the Topic?</a:t>
            </a:r>
            <a:endParaRPr lang="en-US" sz="2800" b="1" i="1" dirty="0" smtClean="0">
              <a:latin typeface="+mj-lt"/>
              <a:ea typeface="Droid Sans Fallback"/>
              <a:cs typeface="Lohit Hindi"/>
            </a:endParaRPr>
          </a:p>
          <a:p>
            <a:pPr marL="342900" marR="0" lvl="0" indent="-342900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800" b="1" dirty="0" smtClean="0">
                <a:latin typeface="+mj-lt"/>
                <a:ea typeface="Droid Sans Fallback"/>
                <a:cs typeface="Lohit Hindi"/>
              </a:rPr>
              <a:t>How much does the Topic like the Word?</a:t>
            </a:r>
            <a:endParaRPr lang="en-US" sz="2800" b="1" i="1" dirty="0">
              <a:effectLst/>
              <a:latin typeface="+mj-lt"/>
              <a:ea typeface="Droid Sans Fallback"/>
              <a:cs typeface="Lohit Hindi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643" y="2588654"/>
            <a:ext cx="6088011" cy="37606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55358" y="3165628"/>
            <a:ext cx="3026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three variables that appears from this process.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96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1912" y="557784"/>
            <a:ext cx="85130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Non-Negative Matrix Factorization</a:t>
            </a:r>
          </a:p>
          <a:p>
            <a:pPr algn="ctr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(NMF)</a:t>
            </a:r>
          </a:p>
          <a:p>
            <a:pPr algn="ctr"/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41832" y="2478685"/>
            <a:ext cx="1023213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Verdana" panose="020B0604030504040204" pitchFamily="34" charset="0"/>
                <a:ea typeface="Droid Sans Fallback"/>
                <a:cs typeface="Verdana" panose="020B0604030504040204" pitchFamily="34" charset="0"/>
              </a:rPr>
              <a:t>NMF (</a:t>
            </a:r>
            <a:r>
              <a:rPr lang="en-IN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Verdana" panose="020B0604030504040204" pitchFamily="34" charset="0"/>
                <a:ea typeface="Droid Sans Fallback"/>
                <a:cs typeface="Arial" panose="020B0604020202020204" pitchFamily="34" charset="0"/>
              </a:rPr>
              <a:t>Non-negative matrix factorization) is </a:t>
            </a:r>
            <a:r>
              <a:rPr lang="en-IN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Verdana" panose="020B0604030504040204" pitchFamily="34" charset="0"/>
                <a:ea typeface="Droid Sans Fallback"/>
                <a:cs typeface="Verdana" panose="020B0604030504040204" pitchFamily="34" charset="0"/>
              </a:rPr>
              <a:t>a</a:t>
            </a:r>
            <a:r>
              <a:rPr lang="en-IN" sz="32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Verdana" panose="020B0604030504040204" pitchFamily="34" charset="0"/>
                <a:ea typeface="Droid Sans Fallback"/>
                <a:cs typeface="Verdana" panose="020B0604030504040204" pitchFamily="34" charset="0"/>
              </a:rPr>
              <a:t> semi-supervised </a:t>
            </a:r>
            <a:r>
              <a:rPr lang="en-IN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Verdana" panose="020B0604030504040204" pitchFamily="34" charset="0"/>
                <a:ea typeface="Droid Sans Fallback"/>
                <a:cs typeface="Verdana" panose="020B0604030504040204" pitchFamily="34" charset="0"/>
              </a:rPr>
              <a:t>family of algorithms that simultaneously perform dimension reduction and clustering. </a:t>
            </a:r>
            <a:endParaRPr lang="en-IN" sz="3200" dirty="0" smtClean="0">
              <a:solidFill>
                <a:schemeClr val="accent1">
                  <a:lumMod val="20000"/>
                  <a:lumOff val="80000"/>
                </a:schemeClr>
              </a:solidFill>
              <a:latin typeface="Verdana" panose="020B0604030504040204" pitchFamily="34" charset="0"/>
              <a:ea typeface="Droid Sans Fallback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32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Verdana" panose="020B0604030504040204" pitchFamily="34" charset="0"/>
                <a:ea typeface="Droid Sans Fallback"/>
                <a:cs typeface="Verdana" panose="020B0604030504040204" pitchFamily="34" charset="0"/>
              </a:rPr>
              <a:t>NMF </a:t>
            </a:r>
            <a:r>
              <a:rPr lang="en-IN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Verdana" panose="020B0604030504040204" pitchFamily="34" charset="0"/>
                <a:ea typeface="Droid Sans Fallback"/>
                <a:cs typeface="Verdana" panose="020B0604030504040204" pitchFamily="34" charset="0"/>
              </a:rPr>
              <a:t>produces a “parts-based” decomposition of the latent relationships in a data matrix. </a:t>
            </a:r>
            <a:endParaRPr lang="en-US" sz="3200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Verdana" panose="020B0604030504040204" pitchFamily="34" charset="0"/>
              <a:ea typeface="Droid Sans Fallback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74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024" y="1281810"/>
            <a:ext cx="6931787" cy="473494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23672" y="1281810"/>
            <a:ext cx="41391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IN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Verdana" panose="020B0604030504040204" pitchFamily="34" charset="0"/>
                <a:ea typeface="Droid Sans Fallback"/>
                <a:cs typeface="Verdana" panose="020B0604030504040204" pitchFamily="34" charset="0"/>
              </a:rPr>
              <a:t>Construct vector space model for documents (after stopword filtering), resulting in a term-document matrix </a:t>
            </a:r>
            <a:r>
              <a:rPr lang="en-IN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Verdana" panose="020B0604030504040204" pitchFamily="34" charset="0"/>
                <a:ea typeface="Droid Sans Fallback"/>
                <a:cs typeface="Verdana" panose="020B0604030504040204" pitchFamily="34" charset="0"/>
              </a:rPr>
              <a:t>A. Here each </a:t>
            </a:r>
            <a:r>
              <a:rPr lang="en-IN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Verdana" panose="020B0604030504040204" pitchFamily="34" charset="0"/>
                <a:ea typeface="Droid Sans Fallback"/>
                <a:cs typeface="Verdana" panose="020B0604030504040204" pitchFamily="34" charset="0"/>
              </a:rPr>
              <a:t>row is a document, each term is a column, and a blue entry indicates that a term appears in a document at least once.</a:t>
            </a:r>
            <a:br>
              <a:rPr lang="en-IN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Verdana" panose="020B0604030504040204" pitchFamily="34" charset="0"/>
                <a:ea typeface="Droid Sans Fallback"/>
                <a:cs typeface="Verdana" panose="020B0604030504040204" pitchFamily="34" charset="0"/>
              </a:rPr>
            </a:br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Verdana" panose="020B0604030504040204" pitchFamily="34" charset="0"/>
              <a:ea typeface="Droid Sans Fallback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77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3168" y="1455896"/>
            <a:ext cx="107137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3600" dirty="0">
                <a:solidFill>
                  <a:schemeClr val="accent1">
                    <a:lumMod val="20000"/>
                    <a:lumOff val="80000"/>
                  </a:schemeClr>
                </a:solidFill>
                <a:latin typeface="Verdana" panose="020B0604030504040204" pitchFamily="34" charset="0"/>
                <a:ea typeface="Droid Sans Fallback"/>
                <a:cs typeface="Verdana" panose="020B0604030504040204" pitchFamily="34" charset="0"/>
              </a:rPr>
              <a:t>Apply TF-IDF term weight normalisation to A</a:t>
            </a:r>
            <a:r>
              <a:rPr lang="en-IN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Verdana" panose="020B0604030504040204" pitchFamily="34" charset="0"/>
                <a:ea typeface="Droid Sans Fallback"/>
                <a:cs typeface="Verdana" panose="020B0604030504040204" pitchFamily="34" charset="0"/>
              </a:rPr>
              <a:t>. </a:t>
            </a:r>
            <a:endParaRPr lang="en-US" sz="3600" dirty="0">
              <a:solidFill>
                <a:schemeClr val="accent1">
                  <a:lumMod val="20000"/>
                  <a:lumOff val="80000"/>
                </a:schemeClr>
              </a:solidFill>
              <a:latin typeface="Verdana" panose="020B0604030504040204" pitchFamily="34" charset="0"/>
              <a:ea typeface="Droid Sans Fallback"/>
              <a:cs typeface="Verdana" panose="020B0604030504040204" pitchFamily="34" charset="0"/>
            </a:endParaRPr>
          </a:p>
          <a:p>
            <a:pPr marL="457200" marR="0" lvl="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3600" dirty="0">
                <a:solidFill>
                  <a:schemeClr val="accent1">
                    <a:lumMod val="20000"/>
                    <a:lumOff val="80000"/>
                  </a:schemeClr>
                </a:solidFill>
                <a:latin typeface="Verdana" panose="020B0604030504040204" pitchFamily="34" charset="0"/>
                <a:ea typeface="Droid Sans Fallback"/>
                <a:cs typeface="Verdana" panose="020B0604030504040204" pitchFamily="34" charset="0"/>
              </a:rPr>
              <a:t>Normalize TF-IDF vectors to unit length.</a:t>
            </a:r>
            <a:endParaRPr lang="en-US" sz="3600" dirty="0">
              <a:solidFill>
                <a:schemeClr val="accent1">
                  <a:lumMod val="20000"/>
                  <a:lumOff val="80000"/>
                </a:schemeClr>
              </a:solidFill>
              <a:latin typeface="Verdana" panose="020B0604030504040204" pitchFamily="34" charset="0"/>
              <a:ea typeface="Droid Sans Fallback"/>
              <a:cs typeface="Verdana" panose="020B0604030504040204" pitchFamily="34" charset="0"/>
            </a:endParaRPr>
          </a:p>
          <a:p>
            <a:pPr marL="457200" marR="0" lvl="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3600" dirty="0">
                <a:solidFill>
                  <a:schemeClr val="accent1">
                    <a:lumMod val="20000"/>
                    <a:lumOff val="80000"/>
                  </a:schemeClr>
                </a:solidFill>
                <a:latin typeface="Verdana" panose="020B0604030504040204" pitchFamily="34" charset="0"/>
                <a:ea typeface="Droid Sans Fallback"/>
                <a:cs typeface="Verdana" panose="020B0604030504040204" pitchFamily="34" charset="0"/>
              </a:rPr>
              <a:t>Initialise factors </a:t>
            </a:r>
            <a:endParaRPr lang="en-IN" sz="3600" dirty="0" smtClean="0">
              <a:solidFill>
                <a:schemeClr val="accent1">
                  <a:lumMod val="20000"/>
                  <a:lumOff val="80000"/>
                </a:schemeClr>
              </a:solidFill>
              <a:latin typeface="Verdana" panose="020B0604030504040204" pitchFamily="34" charset="0"/>
              <a:ea typeface="Droid Sans Fallback"/>
              <a:cs typeface="Verdana" panose="020B0604030504040204" pitchFamily="34" charset="0"/>
            </a:endParaRPr>
          </a:p>
          <a:p>
            <a:pPr marL="457200" marR="0" lvl="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Verdana" panose="020B0604030504040204" pitchFamily="34" charset="0"/>
                <a:ea typeface="Droid Sans Fallback"/>
                <a:cs typeface="Verdana" panose="020B0604030504040204" pitchFamily="34" charset="0"/>
              </a:rPr>
              <a:t>Apply </a:t>
            </a:r>
            <a:r>
              <a:rPr lang="en-IN" sz="3600" dirty="0">
                <a:solidFill>
                  <a:schemeClr val="accent1">
                    <a:lumMod val="20000"/>
                    <a:lumOff val="80000"/>
                  </a:schemeClr>
                </a:solidFill>
                <a:latin typeface="Verdana" panose="020B0604030504040204" pitchFamily="34" charset="0"/>
                <a:ea typeface="Droid Sans Fallback"/>
                <a:cs typeface="Verdana" panose="020B0604030504040204" pitchFamily="34" charset="0"/>
              </a:rPr>
              <a:t>Projected Gradient NMF to A.</a:t>
            </a:r>
            <a:endParaRPr lang="en-US" sz="3600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Verdana" panose="020B0604030504040204" pitchFamily="34" charset="0"/>
              <a:ea typeface="Droid Sans Fallback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20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02" y="356616"/>
            <a:ext cx="8770493" cy="260604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86512" y="3160699"/>
            <a:ext cx="100736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IN" sz="24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Droid Sans Fallback"/>
                <a:cs typeface="Verdana" panose="020B0604030504040204" pitchFamily="34" charset="0"/>
              </a:rPr>
              <a:t>F</a:t>
            </a:r>
            <a:r>
              <a:rPr lang="en-IN" sz="2400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Droid Sans Fallback"/>
                <a:cs typeface="Verdana" panose="020B0604030504040204" pitchFamily="34" charset="0"/>
              </a:rPr>
              <a:t>actorizes </a:t>
            </a:r>
            <a:r>
              <a:rPr lang="en-IN" sz="24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Droid Sans Fallback"/>
                <a:cs typeface="Verdana" panose="020B0604030504040204" pitchFamily="34" charset="0"/>
              </a:rPr>
              <a:t>it into two smaller non-negative matrices </a:t>
            </a:r>
            <a:r>
              <a:rPr lang="en-IN" sz="24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Droid Sans Fallback"/>
                <a:cs typeface="Verdana" panose="020B0604030504040204" pitchFamily="34" charset="0"/>
              </a:rPr>
              <a:t>W</a:t>
            </a:r>
            <a:r>
              <a:rPr lang="en-IN" sz="24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Droid Sans Fallback"/>
                <a:cs typeface="Verdana" panose="020B0604030504040204" pitchFamily="34" charset="0"/>
              </a:rPr>
              <a:t> and </a:t>
            </a:r>
            <a:r>
              <a:rPr lang="en-IN" sz="24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Droid Sans Fallback"/>
                <a:cs typeface="Verdana" panose="020B0604030504040204" pitchFamily="34" charset="0"/>
              </a:rPr>
              <a:t>H</a:t>
            </a:r>
            <a:r>
              <a:rPr lang="en-IN" sz="24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Droid Sans Fallback"/>
                <a:cs typeface="Verdana" panose="020B0604030504040204" pitchFamily="34" charset="0"/>
              </a:rPr>
              <a:t>, each having </a:t>
            </a:r>
            <a:r>
              <a:rPr lang="en-IN" sz="2400" i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Droid Sans Fallback"/>
                <a:cs typeface="Verdana" panose="020B0604030504040204" pitchFamily="34" charset="0"/>
              </a:rPr>
              <a:t>k</a:t>
            </a:r>
            <a:r>
              <a:rPr lang="en-IN" sz="24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Droid Sans Fallback"/>
                <a:cs typeface="Verdana" panose="020B0604030504040204" pitchFamily="34" charset="0"/>
              </a:rPr>
              <a:t> dimensions. </a:t>
            </a:r>
            <a:endParaRPr lang="en-US" sz="2400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Droid Sans Fallback"/>
              <a:cs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5802" y="4189739"/>
            <a:ext cx="105627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Droid Sans Fallback"/>
                <a:cs typeface="Verdana" panose="020B0604030504040204" pitchFamily="34" charset="0"/>
              </a:rPr>
              <a:t>The rows of the matrix </a:t>
            </a:r>
            <a:r>
              <a:rPr lang="en-IN" sz="24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Droid Sans Fallback"/>
                <a:cs typeface="Verdana" panose="020B0604030504040204" pitchFamily="34" charset="0"/>
              </a:rPr>
              <a:t>W</a:t>
            </a:r>
            <a:r>
              <a:rPr lang="en-IN" sz="24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Droid Sans Fallback"/>
                <a:cs typeface="Verdana" panose="020B0604030504040204" pitchFamily="34" charset="0"/>
              </a:rPr>
              <a:t> provides weights for the input documents relative to the </a:t>
            </a:r>
            <a:r>
              <a:rPr lang="en-IN" sz="2400" i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Droid Sans Fallback"/>
                <a:cs typeface="Verdana" panose="020B0604030504040204" pitchFamily="34" charset="0"/>
              </a:rPr>
              <a:t>k</a:t>
            </a:r>
            <a:r>
              <a:rPr lang="en-IN" sz="24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Droid Sans Fallback"/>
                <a:cs typeface="Verdana" panose="020B0604030504040204" pitchFamily="34" charset="0"/>
              </a:rPr>
              <a:t> topics – these values indicate the strength of association between documents and topics. The columns of the matrix </a:t>
            </a:r>
            <a:r>
              <a:rPr lang="en-IN" sz="24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Droid Sans Fallback"/>
                <a:cs typeface="Verdana" panose="020B0604030504040204" pitchFamily="34" charset="0"/>
              </a:rPr>
              <a:t>W </a:t>
            </a:r>
            <a:r>
              <a:rPr lang="en-IN" sz="24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Droid Sans Fallback"/>
                <a:cs typeface="Verdana" panose="020B0604030504040204" pitchFamily="34" charset="0"/>
              </a:rPr>
              <a:t>provide weights for the terms relative to the topics</a:t>
            </a:r>
            <a:endParaRPr lang="en-US" sz="2400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6008" y="365082"/>
            <a:ext cx="79339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  <a:latin typeface="Verdana" panose="020B0604030504040204" pitchFamily="34" charset="0"/>
                <a:ea typeface="Droid Sans Fallback"/>
                <a:cs typeface="Verdana" panose="020B0604030504040204" pitchFamily="34" charset="0"/>
              </a:rPr>
              <a:t> 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Verdana" panose="020B0604030504040204" pitchFamily="34" charset="0"/>
              <a:ea typeface="Droid Sans Fallback"/>
              <a:cs typeface="Verdana" panose="020B0604030504040204" pitchFamily="34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resulting </a:t>
            </a:r>
            <a:r>
              <a:rPr lang="en-US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topics are defined by: (a) topic descriptions as given by the top-ranked terms in the columns of the factor 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(b) document membership weights as given by the values in the rows of 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Verdana" panose="020B0604030504040204" pitchFamily="34" charset="0"/>
              <a:ea typeface="Droid Sans Fallback"/>
              <a:cs typeface="Verdana" panose="020B0604030504040204" pitchFamily="34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Verdana" panose="020B0604030504040204" pitchFamily="34" charset="0"/>
              <a:ea typeface="Droid Sans Fallback"/>
              <a:cs typeface="Verdana" panose="020B0604030504040204" pitchFamily="34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618" y="1911096"/>
            <a:ext cx="8508302" cy="469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7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3352" y="722376"/>
            <a:ext cx="8001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N-GRAM PRESERVATION</a:t>
            </a:r>
            <a:endParaRPr lang="en-US" sz="4400" b="1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9264" y="1938528"/>
            <a:ext cx="95554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Initially Topics were obtained in the form of Bag of Words(BOW)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These Words are combined to get n-grams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The Dataset contains descriptors for each Research paper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Keeping descriptors as reference, the n-grams were obtained and inserted back into the bag of words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7051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04" y="329184"/>
            <a:ext cx="77083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 Analysis</a:t>
            </a:r>
          </a:p>
          <a:p>
            <a:pPr algn="ctr"/>
            <a:endParaRPr lang="en-US" sz="6600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8992" y="1920240"/>
            <a:ext cx="961948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How many topics should be learned?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How many learned topics are useful?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How do these topics relate to often used semantic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	tests?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How well do these topics identify similar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documents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8992" y="4794796"/>
            <a:ext cx="101300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Times New Roman" panose="02020603050405020304" pitchFamily="18" charset="0"/>
                <a:cs typeface="NimbusRomNo9L-Regu"/>
              </a:rPr>
              <a:t>Topic Coherence measures score a single topic by measuring the degree of semantic similarity between high scoring words in the topic. There are two measures 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423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Text Mining ?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35" y="1390919"/>
            <a:ext cx="9378785" cy="508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84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24840" y="911275"/>
            <a:ext cx="91409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457200" algn="l"/>
              </a:tabLst>
            </a:pPr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NimbusRomNo9L-Regu"/>
              </a:rPr>
              <a:t>Both measures compute the coherence of a topic as the sum of pairwise distributional similarity</a:t>
            </a:r>
            <a:endParaRPr lang="en-US" sz="2400" dirty="0">
              <a:solidFill>
                <a:schemeClr val="accent3">
                  <a:lumMod val="20000"/>
                  <a:lumOff val="80000"/>
                </a:schemeClr>
              </a:solidFill>
              <a:effectLst/>
              <a:latin typeface="Verdana" panose="020B0604030504040204" pitchFamily="34" charset="0"/>
              <a:ea typeface="Droid Sans Fallback"/>
              <a:cs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4840" y="2269480"/>
            <a:ext cx="10668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UCI </a:t>
            </a:r>
            <a:r>
              <a:rPr lang="en-US" sz="2400" b="1" dirty="0" smtClean="0"/>
              <a:t>metric</a:t>
            </a:r>
            <a:r>
              <a:rPr lang="en-US" sz="2400" dirty="0" smtClean="0"/>
              <a:t>(Newmann.) 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</a:t>
            </a:r>
            <a:r>
              <a:rPr lang="en-US" sz="2400" dirty="0" smtClean="0"/>
              <a:t>omputed </a:t>
            </a:r>
            <a:r>
              <a:rPr lang="en-US" sz="2400" dirty="0"/>
              <a:t>by counting </a:t>
            </a:r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word co-occurrence</a:t>
            </a:r>
            <a:r>
              <a:rPr lang="en-U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/>
              <a:t>frequencies</a:t>
            </a:r>
            <a:r>
              <a:rPr lang="en-US" sz="2400" dirty="0" smtClean="0"/>
              <a:t>.</a:t>
            </a:r>
            <a:r>
              <a:rPr lang="en-US" sz="2400" dirty="0"/>
              <a:t>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This </a:t>
            </a:r>
            <a:r>
              <a:rPr lang="en-US" sz="2400" dirty="0"/>
              <a:t>metric can be thought of as an </a:t>
            </a:r>
            <a:r>
              <a:rPr lang="en-US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extrinsic</a:t>
            </a:r>
            <a:r>
              <a:rPr lang="en-US" sz="2400" dirty="0" smtClean="0"/>
              <a:t> </a:t>
            </a:r>
            <a:r>
              <a:rPr lang="en-US" sz="2400" dirty="0"/>
              <a:t>comparison to known semantic evaluations.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The </a:t>
            </a:r>
            <a:r>
              <a:rPr lang="en-US" sz="2400" b="1" dirty="0"/>
              <a:t>UMass</a:t>
            </a:r>
            <a:r>
              <a:rPr lang="en-US" sz="2400" dirty="0"/>
              <a:t> </a:t>
            </a:r>
            <a:r>
              <a:rPr lang="en-US" sz="2400" dirty="0" smtClean="0"/>
              <a:t>metric(Mimno):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defines </a:t>
            </a:r>
            <a:r>
              <a:rPr lang="en-US" sz="2400" dirty="0"/>
              <a:t>the score to be based on </a:t>
            </a:r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</a:t>
            </a:r>
            <a:r>
              <a:rPr lang="en-US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co-occurrence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This </a:t>
            </a:r>
            <a:r>
              <a:rPr lang="en-US" sz="2400" dirty="0"/>
              <a:t>metric is more</a:t>
            </a:r>
            <a:r>
              <a:rPr lang="en-US" sz="2400" b="1" u="sng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intrinsic</a:t>
            </a:r>
            <a:r>
              <a:rPr lang="en-US" sz="2400" b="1" u="sng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/>
              <a:t>in nature.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It </a:t>
            </a:r>
            <a:r>
              <a:rPr lang="en-US" sz="2400" dirty="0"/>
              <a:t>attempts to confirm that the models learned data are in the corpus.</a:t>
            </a:r>
          </a:p>
          <a:p>
            <a:pPr>
              <a:tabLst>
                <a:tab pos="457200" algn="l"/>
                <a:tab pos="457200" algn="l"/>
              </a:tabLst>
            </a:pPr>
            <a:endParaRPr lang="en-US" sz="2400" dirty="0">
              <a:solidFill>
                <a:srgbClr val="000000"/>
              </a:solidFill>
              <a:effectLst/>
              <a:latin typeface="Verdana" panose="020B0604030504040204" pitchFamily="34" charset="0"/>
              <a:ea typeface="Droid Sans Fallback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50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6" y="300446"/>
            <a:ext cx="9235441" cy="61787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04" y="520890"/>
            <a:ext cx="11402568" cy="577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0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“Topic”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78040"/>
            <a:ext cx="8946541" cy="487036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A topic, in this context, can be described as a </a:t>
            </a:r>
            <a:r>
              <a:rPr lang="en-US" sz="2400" b="1" dirty="0" smtClean="0"/>
              <a:t>recurring pattern</a:t>
            </a:r>
            <a:r>
              <a:rPr lang="en-US" sz="2400" dirty="0" smtClean="0"/>
              <a:t> </a:t>
            </a:r>
            <a:r>
              <a:rPr lang="en-US" sz="2400" dirty="0"/>
              <a:t>of co-occurring words. </a:t>
            </a:r>
            <a:endParaRPr lang="en-US" sz="2400" dirty="0" smtClean="0"/>
          </a:p>
          <a:p>
            <a:r>
              <a:rPr lang="en-US" dirty="0" smtClean="0"/>
              <a:t>A Topic can be thought of as a “BAG” of words. </a:t>
            </a:r>
          </a:p>
          <a:p>
            <a:pPr lvl="1"/>
            <a:r>
              <a:rPr lang="en-US" dirty="0" smtClean="0"/>
              <a:t>ANALOGY 1 : TREASURE HUNT</a:t>
            </a:r>
          </a:p>
          <a:p>
            <a:pPr lvl="1"/>
            <a:r>
              <a:rPr lang="en-US" dirty="0" smtClean="0"/>
              <a:t>ANALOGY 2 : HIGHLIGHTER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63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" y="1554481"/>
            <a:ext cx="9976104" cy="48646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6928" y="356616"/>
            <a:ext cx="9546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ANALOGY 2: A LAYMANS VIEW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282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04" y="707464"/>
            <a:ext cx="10412604" cy="571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61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8720" y="6400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Definition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9574" y="1224855"/>
            <a:ext cx="5349240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 smtClean="0"/>
              <a:t>Given </a:t>
            </a:r>
            <a:r>
              <a:rPr lang="en-US" sz="2300" dirty="0"/>
              <a:t>Indian Research Papers from the year 2013 as a </a:t>
            </a:r>
            <a:r>
              <a:rPr lang="en-US" sz="2300" dirty="0" smtClean="0"/>
              <a:t>dataset – come up with a graphical </a:t>
            </a:r>
            <a:r>
              <a:rPr lang="en-US" sz="2300" dirty="0"/>
              <a:t>depiction of all the major topics that exist in the dataset</a:t>
            </a:r>
            <a:r>
              <a:rPr lang="en-US" sz="23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 smtClean="0"/>
              <a:t>Using </a:t>
            </a:r>
            <a:r>
              <a:rPr lang="en-US" sz="2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 </a:t>
            </a:r>
            <a:r>
              <a:rPr lang="en-US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 Topic modelling techniques </a:t>
            </a:r>
            <a:r>
              <a:rPr lang="en-US" sz="2300" dirty="0"/>
              <a:t>and contrast them over the same dataset</a:t>
            </a:r>
            <a:r>
              <a:rPr lang="en-US" sz="23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 smtClean="0"/>
              <a:t>Using </a:t>
            </a:r>
            <a:r>
              <a:rPr lang="en-US" sz="2300" dirty="0"/>
              <a:t>Graphical Metrics depict which topics were in vogue during the year 2013.</a:t>
            </a:r>
          </a:p>
          <a:p>
            <a:endParaRPr lang="en-US" sz="23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81262844"/>
              </p:ext>
            </p:extLst>
          </p:nvPr>
        </p:nvGraphicFramePr>
        <p:xfrm>
          <a:off x="5522976" y="1224856"/>
          <a:ext cx="5794248" cy="4692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49440" y="5733288"/>
            <a:ext cx="4681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Triad of Techniques Used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514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6385" y="381215"/>
            <a:ext cx="9345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1.Text processing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997542681"/>
              </p:ext>
            </p:extLst>
          </p:nvPr>
        </p:nvGraphicFramePr>
        <p:xfrm>
          <a:off x="585216" y="1112858"/>
          <a:ext cx="107442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667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0392" y="548640"/>
            <a:ext cx="9582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Topic Extraction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3272" y="2194560"/>
            <a:ext cx="100766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Topic Modeling programs do not know the meanings of words in a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They assume that the author has composed that document by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selecting words </a:t>
            </a:r>
            <a:r>
              <a:rPr lang="en-US" sz="3200" dirty="0" smtClean="0"/>
              <a:t>from possible baskets of words where each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basket</a:t>
            </a:r>
            <a:r>
              <a:rPr lang="en-US" sz="3200" dirty="0" smtClean="0"/>
              <a:t> corresponds to a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287102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63" y="414386"/>
            <a:ext cx="7430752" cy="586754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058912" y="1219058"/>
            <a:ext cx="35539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mathematically 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decompose a text into the </a:t>
            </a:r>
            <a:r>
              <a:rPr 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probable baskets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from whence the words first came. The program goes through this process </a:t>
            </a: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several times until 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settles on the </a:t>
            </a:r>
            <a:r>
              <a:rPr 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most likely distribution of words into baskets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which we call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topics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643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253</TotalTime>
  <Words>625</Words>
  <Application>Microsoft Office PowerPoint</Application>
  <PresentationFormat>Widescreen</PresentationFormat>
  <Paragraphs>84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Century Gothic</vt:lpstr>
      <vt:lpstr>Droid Sans Fallback</vt:lpstr>
      <vt:lpstr>Lohit Hindi</vt:lpstr>
      <vt:lpstr>NimbusRomNo9L-Regu</vt:lpstr>
      <vt:lpstr>Symbol</vt:lpstr>
      <vt:lpstr>Times New Roman</vt:lpstr>
      <vt:lpstr>Verdana</vt:lpstr>
      <vt:lpstr>Wingdings 3</vt:lpstr>
      <vt:lpstr>Ion</vt:lpstr>
      <vt:lpstr>Topic Modeling on Indian Research Papers </vt:lpstr>
      <vt:lpstr>What is Text Mining ?</vt:lpstr>
      <vt:lpstr>What is a “Topic”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Modeling on Indian Research Papers</dc:title>
  <dc:creator>Aarti Jivrajani</dc:creator>
  <cp:lastModifiedBy>debarati</cp:lastModifiedBy>
  <cp:revision>39</cp:revision>
  <dcterms:created xsi:type="dcterms:W3CDTF">2015-04-21T17:18:30Z</dcterms:created>
  <dcterms:modified xsi:type="dcterms:W3CDTF">2015-05-16T04:23:37Z</dcterms:modified>
</cp:coreProperties>
</file>