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5" r:id="rId18"/>
    <p:sldId id="276" r:id="rId19"/>
    <p:sldId id="277" r:id="rId20"/>
    <p:sldId id="279" r:id="rId21"/>
    <p:sldId id="281" r:id="rId22"/>
    <p:sldId id="282" r:id="rId23"/>
    <p:sldId id="280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BCFA1C-D695-DA41-8147-F2F5A6BE5BA4}">
          <p14:sldIdLst>
            <p14:sldId id="256"/>
            <p14:sldId id="257"/>
            <p14:sldId id="258"/>
            <p14:sldId id="260"/>
          </p14:sldIdLst>
        </p14:section>
        <p14:section name="Project outline" id="{DE1836D1-3E6A-4840-ACD2-2ACEBF766B77}">
          <p14:sldIdLst>
            <p14:sldId id="259"/>
            <p14:sldId id="261"/>
            <p14:sldId id="262"/>
          </p14:sldIdLst>
        </p14:section>
        <p14:section name="Training and Testing" id="{CC2796F6-2CB1-E641-8383-0BFF1DBB427D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5"/>
            <p14:sldId id="276"/>
            <p14:sldId id="277"/>
            <p14:sldId id="279"/>
            <p14:sldId id="281"/>
            <p14:sldId id="282"/>
            <p14:sldId id="280"/>
          </p14:sldIdLst>
        </p14:section>
        <p14:section name="Feature Selection" id="{FCF572BB-42CF-9B4D-8549-33A49F7BA1AE}">
          <p14:sldIdLst>
            <p14:sldId id="283"/>
          </p14:sldIdLst>
        </p14:section>
        <p14:section name="Conclusion" id="{9D9F4C1C-5EAB-AE4C-9A14-9B1D9DC0FE0A}">
          <p14:sldIdLst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9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D572A-9A9F-CE40-A629-F131BCBE49D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A533B-93A6-7D44-B62F-BF5B9BE63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9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1: BMI of 30 to &lt; 35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2: BMI of 35 to &lt; 40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3: BMI of 40 or higher. Class 3 obesity is sometimes categorized as “extreme” or “severe” obesity.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533B-93A6-7D44-B62F-BF5B9BE63F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9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NATAMEN - ERS natural amenity index,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533B-93A6-7D44-B62F-BF5B9BE63F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99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533B-93A6-7D44-B62F-BF5B9BE63F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histogram analysis (5.1) was performed for the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outliersof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dependent variable (PCTOBESEADULTS10). Any value beyond three standard deviations of the mean of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thedependent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is defined as an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outlier.There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23 rows with outliers in the outcome variable n the training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533B-93A6-7D44-B62F-BF5B9BE63F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5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income households- 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car and low access to grocery stores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• Households with students eligible for free lunch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533B-93A6-7D44-B62F-BF5B9BE63F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Multicollinearity is a problem which occurs if one of the columns of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 is exactly or nearly a linear combination of the other columns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multicollinearity will be approximate, arising from the fact that our explanatory variables are correlated with each other (i.e. they essentially measure the same thing 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one of the eigenvalues is zero then the matrix is singular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533B-93A6-7D44-B62F-BF5B9BE63F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NATAMEN - ERS natural amenity index,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533B-93A6-7D44-B62F-BF5B9BE63F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NATAMEN - ERS natural amenity index,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533B-93A6-7D44-B62F-BF5B9BE63F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9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NATAMEN - ERS natural amenity index,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533B-93A6-7D44-B62F-BF5B9BE63F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77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NATAMEN - ERS natural amenity index,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533B-93A6-7D44-B62F-BF5B9BE63F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7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NATAMEN - ERS natural amenity index,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533B-93A6-7D44-B62F-BF5B9BE63F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8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D006-A2E4-D646-8232-9E8755829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2842-FB5D-8D46-B873-02E971AA8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CED9-124A-B748-9FD1-62842754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CECD-C227-7041-984B-9495286D85FE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1B93-4443-B747-86A0-234BCB38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72E8-AADA-BE44-BC08-318F0729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C1DF-A947-9645-8C7E-16EC5A8C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5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9925-6EFE-6D4C-9034-997477A6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641B3-CD05-3749-A68D-890B6B84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C9B2-5BB3-9A43-BC28-1358F3BA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C43B-3B6A-6E48-A430-638907D3B342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EE64-822D-BE4C-96C9-9753201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5458-4AEF-9E44-8285-DCA489EF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C1DF-A947-9645-8C7E-16EC5A8C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8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0F07F-D2B9-3548-8102-7A69CF124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F2F90-FC7E-FB41-B05D-D43D5EB0E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D7329-705A-7A40-A185-BB329CC0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4AD9-4FDF-6B4D-B7D1-CB24FD533811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51E4-8969-754E-AD70-E281C713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5572-1D93-8741-A817-DA15DB38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C1DF-A947-9645-8C7E-16EC5A8C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E23B-6F9A-3943-B282-ECDF40DA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621B-B5BE-F145-91B1-D64C2CAB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376D-03AF-4642-AF22-AAFBB12C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F492-E529-8C45-9E10-5701C662B69E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B38B-C88C-6447-AAC4-7621D314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7D73-7AF1-844D-82AE-E644B7A5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C1DF-A947-9645-8C7E-16EC5A8C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723D-5F7D-C64A-8D75-E69D9A64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136D2-FD2A-9A44-91AF-9B8E7DFC7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174A2-86A6-C443-A6DB-8CD048A1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7B7E-68A1-704C-910C-A90F864E6E8F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6E78-0A58-F946-B27F-CE8ADE8A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E334-A9CF-F446-A822-A6F39731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C1DF-A947-9645-8C7E-16EC5A8C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3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AFE2-B077-4542-AD00-FEA98D2C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578E-C41D-AC49-9DF7-1516125B0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10B5E-9A10-DB48-88C7-D0FCB605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722B-46E0-BC47-8100-53CCEC2C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4D06-C576-E745-B9B0-0D91C208C3A0}" type="datetime1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0BD51-2BFE-FC42-AF83-174D72D2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DAAC1-A9A5-FE42-9829-69A8C04B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C1DF-A947-9645-8C7E-16EC5A8C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FBC9-95B1-4742-B48C-5B0DFBD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B100-276F-FD49-9E8F-55212F44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882B7-9523-4C41-A380-707FA943D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878E3-C5C8-D24E-AE7D-70C725F5D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DB0EB-723F-784D-89CE-7FD0A48A8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8EAA7-CE7C-964E-BB25-EBEBE802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74E4-46EF-614B-AA6C-512E042FEB9A}" type="datetime1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BA157-746E-F04C-B5D9-68D56168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D25D8-6CDB-A74B-BE43-B493CCB5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C1DF-A947-9645-8C7E-16EC5A8C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1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B688-FF56-2845-8C8E-FA2C05C0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68D8B-414F-E04D-9F22-7D240D83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8B42-7CC5-1146-A9C5-D5E8D82A8763}" type="datetime1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C5000-EE11-E64F-A76C-83F8FED0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DD803-9438-5B43-8EE5-947E4AF0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C1DF-A947-9645-8C7E-16EC5A8C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977A4-B827-DE41-BD0D-901A6E8D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6CE5-E106-1343-964D-B6C7F76D781F}" type="datetime1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52218-7C72-6C4F-8ECC-618EFBAD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AD536-004C-DD42-8BEA-3DB23105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C1DF-A947-9645-8C7E-16EC5A8C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1E46-53B3-2343-83EE-E426E99F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B7CD-D65F-1B4F-9B6E-AF9B953E7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DA771-3829-894A-B0B7-52BD56B7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A6F16-03A3-0D42-AF68-77B89EE1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BA26-4F25-6446-87A6-1B6F792D545B}" type="datetime1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BE18-AB86-BA48-80BA-5DB546AE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418A3-E404-F149-AA7F-27E144C3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C1DF-A947-9645-8C7E-16EC5A8C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6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663A-3C01-9A4B-A921-7DC48C3F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ED041-4940-694C-A174-6268DFF26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CDDCE-0EDD-714B-BE64-E18E9748F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A855-F250-0D40-9361-A4430B68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6D8A-3C92-7F41-88DD-0E629659A442}" type="datetime1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EBDE0-F633-7B42-AD65-F5A2DE5C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6C23B-2939-BE4E-87AB-5E285E5F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C1DF-A947-9645-8C7E-16EC5A8C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4F66A-791F-C441-9F33-0E13146B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8F609-99E8-7D4E-9152-756B4943B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D63EB-2AF9-7F4E-980D-B9B5CC38C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6B58-EDD4-AB4F-8F3A-CC54FCF4EFCC}" type="datetime1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8797-53C7-C44E-AB8B-AF9FF858F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D08FA-E70D-2042-AB73-44D596E9E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C1DF-A947-9645-8C7E-16EC5A8C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CF65-AC7C-0F4D-8C77-225F12D66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Econometric Analysis of Obesity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3838E-9217-DF44-8AFD-B81EC0FB1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Debarshi</a:t>
            </a:r>
            <a:r>
              <a:rPr lang="en-US" dirty="0"/>
              <a:t> Dutta</a:t>
            </a:r>
          </a:p>
        </p:txBody>
      </p:sp>
    </p:spTree>
    <p:extLst>
      <p:ext uri="{BB962C8B-B14F-4D97-AF65-F5344CB8AC3E}">
        <p14:creationId xmlns:p14="http://schemas.microsoft.com/office/powerpoint/2010/main" val="2186380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0CA8-E52F-F04A-80B9-630FB4D2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9A23-2893-8B4D-913B-FB2B6BAF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EDA of Training Data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FD0FF-384B-8E49-8D5C-17CCD686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D23B-08E8-F54D-960F-184FD960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of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BCC2-EA40-6343-B0CE-99A0C2992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Outliers- using Histogram analysis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59851-01E1-6143-8CC4-FDE93F2A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18B0C71-1432-2E48-8A7F-65424E4C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2293144"/>
            <a:ext cx="48006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0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D23B-08E8-F54D-960F-184FD960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of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BCC2-EA40-6343-B0CE-99A0C2992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of the Adult Obesity Percent to Low income households</a:t>
            </a:r>
          </a:p>
          <a:p>
            <a:r>
              <a:rPr lang="en-US" dirty="0"/>
              <a:t>All 'Access and Proximity' predictor variables with the exception of </a:t>
            </a:r>
            <a:r>
              <a:rPr lang="en-US" i="1" dirty="0"/>
              <a:t>PCT_LACCESS_HHNV10 </a:t>
            </a:r>
            <a:r>
              <a:rPr lang="en-US" dirty="0"/>
              <a:t>are highly correlated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59851-01E1-6143-8CC4-FDE93F2A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31E6D6B-4A9D-6E43-A6D8-EACDF0A8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7700"/>
            <a:ext cx="3567867" cy="261041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0DE5B52-4424-E647-AB47-57A7794C0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731" y="3322636"/>
            <a:ext cx="3503202" cy="247547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B56AE60-1B5F-634C-9AE1-CE6D7E38F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7390" y="3322636"/>
            <a:ext cx="3521075" cy="24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8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F4F1-DA43-D541-BC12-D931869A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of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88FC-5DF0-B940-84AC-2DCF5E75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837" y="1847850"/>
            <a:ext cx="43481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average of obesity rate for </a:t>
            </a:r>
            <a:br>
              <a:rPr lang="en-US" dirty="0"/>
            </a:br>
            <a:r>
              <a:rPr lang="en-US" dirty="0"/>
              <a:t>Persistent-poverty </a:t>
            </a:r>
            <a:br>
              <a:rPr lang="en-US" dirty="0"/>
            </a:br>
            <a:r>
              <a:rPr lang="en-US" dirty="0"/>
              <a:t>counties, 2010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70E09-9292-B940-9088-512238CD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D402F8-D5EB-EF42-9F69-A1193F48427C}"/>
              </a:ext>
            </a:extLst>
          </p:cNvPr>
          <p:cNvSpPr txBox="1">
            <a:spLocks/>
          </p:cNvSpPr>
          <p:nvPr/>
        </p:nvSpPr>
        <p:spPr>
          <a:xfrm>
            <a:off x="6586537" y="1847850"/>
            <a:ext cx="4348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average of obesity rate for </a:t>
            </a:r>
            <a:br>
              <a:rPr lang="en-US" dirty="0"/>
            </a:br>
            <a:r>
              <a:rPr lang="en-US" dirty="0"/>
              <a:t>Persistent-child-poverty counties, 2010</a:t>
            </a:r>
          </a:p>
        </p:txBody>
      </p:sp>
      <p:pic>
        <p:nvPicPr>
          <p:cNvPr id="10" name="Picture 9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73D2746-440E-F147-AEB4-DD3D321F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18" y="3429000"/>
            <a:ext cx="3352800" cy="1384300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6E9C40-9CBA-6643-9D62-7AA179B75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96" y="3566319"/>
            <a:ext cx="2832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3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D90-585B-B344-8656-254468FA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of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DCCD-20F6-0244-94A9-1AC6029D1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950"/>
            <a:ext cx="5257800" cy="3962400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The Eigen vectors were found for the features who Eigen values were close to zero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B61EE-D82A-DF49-A128-7C258200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FD54B003-EFBE-9845-9348-032F0902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3413537"/>
            <a:ext cx="2984500" cy="1511300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7BCE5B60-3A1F-764A-9F00-1502713A736B}"/>
              </a:ext>
            </a:extLst>
          </p:cNvPr>
          <p:cNvSpPr/>
          <p:nvPr/>
        </p:nvSpPr>
        <p:spPr>
          <a:xfrm>
            <a:off x="4099720" y="3117791"/>
            <a:ext cx="171450" cy="215741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A0E0AA-7E88-4849-AA28-2DEB620D442A}"/>
              </a:ext>
            </a:extLst>
          </p:cNvPr>
          <p:cNvSpPr txBox="1"/>
          <p:nvPr/>
        </p:nvSpPr>
        <p:spPr>
          <a:xfrm>
            <a:off x="4254500" y="2880902"/>
            <a:ext cx="290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WIC participants (% pop), 2009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2E48E-F7BF-7F42-9AAF-8B6A83835615}"/>
              </a:ext>
            </a:extLst>
          </p:cNvPr>
          <p:cNvSpPr txBox="1"/>
          <p:nvPr/>
        </p:nvSpPr>
        <p:spPr>
          <a:xfrm>
            <a:off x="4320382" y="3833446"/>
            <a:ext cx="265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&amp; Adult Care (% pop), 2009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9E2C2-C76E-4A49-BB0D-3DC941D6B009}"/>
              </a:ext>
            </a:extLst>
          </p:cNvPr>
          <p:cNvSpPr txBox="1"/>
          <p:nvPr/>
        </p:nvSpPr>
        <p:spPr>
          <a:xfrm>
            <a:off x="4320382" y="4864066"/>
            <a:ext cx="23836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Household food insecurity (%, three-year average), 2007-09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C1D7E08-ADC8-0547-A968-721D3659FFCC}"/>
              </a:ext>
            </a:extLst>
          </p:cNvPr>
          <p:cNvSpPr txBox="1">
            <a:spLocks/>
          </p:cNvSpPr>
          <p:nvPr/>
        </p:nvSpPr>
        <p:spPr>
          <a:xfrm>
            <a:off x="638175" y="1307984"/>
            <a:ext cx="10515600" cy="571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3200" dirty="0"/>
              <a:t>Test for Multicollinearity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ED25652-54F8-A247-B3C3-F214559E6FF7}"/>
              </a:ext>
            </a:extLst>
          </p:cNvPr>
          <p:cNvSpPr txBox="1">
            <a:spLocks/>
          </p:cNvSpPr>
          <p:nvPr/>
        </p:nvSpPr>
        <p:spPr>
          <a:xfrm>
            <a:off x="838200" y="1919132"/>
            <a:ext cx="10099675" cy="557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Eigen values and Eigen Vectors were used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B0A64DF-4846-BC41-9F7D-AE20BC38DD22}"/>
              </a:ext>
            </a:extLst>
          </p:cNvPr>
          <p:cNvSpPr txBox="1">
            <a:spLocks/>
          </p:cNvSpPr>
          <p:nvPr/>
        </p:nvSpPr>
        <p:spPr>
          <a:xfrm>
            <a:off x="6426200" y="2368346"/>
            <a:ext cx="52578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Features with eigen vectors that are NOT close to zero </a:t>
            </a:r>
            <a:r>
              <a:rPr lang="en-US" sz="1800" dirty="0" err="1"/>
              <a:t>i.e</a:t>
            </a:r>
            <a:r>
              <a:rPr lang="en-US" sz="1800" dirty="0"/>
              <a:t> strong correlation</a:t>
            </a:r>
          </a:p>
          <a:p>
            <a:pPr lvl="1"/>
            <a:r>
              <a:rPr lang="en-US" sz="1800" dirty="0"/>
              <a:t>The best feature was kept for testing and the rest were dropped</a:t>
            </a:r>
          </a:p>
        </p:txBody>
      </p:sp>
    </p:spTree>
    <p:extLst>
      <p:ext uri="{BB962C8B-B14F-4D97-AF65-F5344CB8AC3E}">
        <p14:creationId xmlns:p14="http://schemas.microsoft.com/office/powerpoint/2010/main" val="3838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0CA8-E52F-F04A-80B9-630FB4D2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9A23-2893-8B4D-913B-FB2B6BAF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of Training Data</a:t>
            </a:r>
          </a:p>
          <a:p>
            <a:r>
              <a:rPr lang="en-US" b="1" dirty="0"/>
              <a:t>Modeling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FD0FF-384B-8E49-8D5C-17CCD686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7594-CE04-334F-8FE3-BF4A88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09B9-2704-D348-B86A-B7C7476E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2975"/>
            <a:ext cx="10620375" cy="2432050"/>
          </a:xfrm>
        </p:spPr>
        <p:txBody>
          <a:bodyPr>
            <a:normAutofit/>
          </a:bodyPr>
          <a:lstStyle/>
          <a:p>
            <a:r>
              <a:rPr lang="en-US" dirty="0"/>
              <a:t>Two modeling techniques used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Linear Regression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5FF8-CD92-B645-80E1-222ECEFC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7594-CE04-334F-8FE3-BF4A88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09B9-2704-D348-B86A-B7C7476E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Forest*</a:t>
            </a:r>
          </a:p>
          <a:p>
            <a:pPr lvl="1"/>
            <a:r>
              <a:rPr lang="en-US" dirty="0"/>
              <a:t>Used to find feature importance</a:t>
            </a:r>
          </a:p>
          <a:p>
            <a:pPr lvl="1"/>
            <a:r>
              <a:rPr lang="en-US" dirty="0"/>
              <a:t>Estimators (n) =100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5FF8-CD92-B645-80E1-222ECEFC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scikit learn Random forest Regressor was used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A34CE2F2-CB1C-E14D-8FCD-55B106C8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524" y="1535118"/>
            <a:ext cx="3821113" cy="422115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22B9761-8B73-9E42-B437-544571292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94" y="3040063"/>
            <a:ext cx="4068339" cy="294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51F3A-5EFA-734E-9B2F-6F798E1C9D1F}"/>
              </a:ext>
            </a:extLst>
          </p:cNvPr>
          <p:cNvSpPr txBox="1"/>
          <p:nvPr/>
        </p:nvSpPr>
        <p:spPr>
          <a:xfrm>
            <a:off x="4434257" y="4001294"/>
            <a:ext cx="2300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MSE for training set = 5.39</a:t>
            </a:r>
          </a:p>
          <a:p>
            <a:pPr lvl="1"/>
            <a:r>
              <a:rPr lang="en-US" sz="1200" dirty="0"/>
              <a:t>R-squared = 0.685776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1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7594-CE04-334F-8FE3-BF4A88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09B9-2704-D348-B86A-B7C7476E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Model*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5FF8-CD92-B645-80E1-222ECEFC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LinearRegression</a:t>
            </a:r>
            <a:r>
              <a:rPr lang="en-US" dirty="0"/>
              <a:t> module from </a:t>
            </a:r>
            <a:r>
              <a:rPr lang="en-US" dirty="0" err="1"/>
              <a:t>sklearn.linear_model</a:t>
            </a:r>
            <a:r>
              <a:rPr lang="en-US" dirty="0"/>
              <a:t> was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51F3A-5EFA-734E-9B2F-6F798E1C9D1F}"/>
              </a:ext>
            </a:extLst>
          </p:cNvPr>
          <p:cNvSpPr txBox="1"/>
          <p:nvPr/>
        </p:nvSpPr>
        <p:spPr>
          <a:xfrm>
            <a:off x="5426939" y="3231885"/>
            <a:ext cx="30264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MSE for training set = 8.619311726714356</a:t>
            </a:r>
          </a:p>
          <a:p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704FE76-47FF-F348-9C3F-90011214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64" y="2257081"/>
            <a:ext cx="4625037" cy="3289406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3127A5F-6545-A54B-BD72-79C5348F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2257081"/>
            <a:ext cx="4927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7594-CE04-334F-8FE3-BF4A88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09B9-2704-D348-B86A-B7C7476E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Model with top 80% features from Random Forest</a:t>
            </a:r>
          </a:p>
          <a:p>
            <a:pPr lvl="1"/>
            <a:r>
              <a:rPr lang="en-US" dirty="0"/>
              <a:t>Top 80% of features by importance score</a:t>
            </a:r>
          </a:p>
          <a:p>
            <a:pPr lvl="1"/>
            <a:r>
              <a:rPr lang="en-US" dirty="0"/>
              <a:t>22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5FF8-CD92-B645-80E1-222ECEFC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CFCBA2E-D893-B64E-BA1D-0D8F627F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664" y="2970212"/>
            <a:ext cx="4663211" cy="33772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9D376F-0120-7443-981E-D5B6C7F2DD28}"/>
              </a:ext>
            </a:extLst>
          </p:cNvPr>
          <p:cNvSpPr/>
          <p:nvPr/>
        </p:nvSpPr>
        <p:spPr>
          <a:xfrm>
            <a:off x="5257800" y="428949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/>
              <a:t>MSE for training set = 7.660215</a:t>
            </a:r>
          </a:p>
          <a:p>
            <a:pPr lvl="1"/>
            <a:r>
              <a:rPr lang="en-US" sz="1200" dirty="0"/>
              <a:t>R-squared = 0.588249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6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2B75-1931-D243-9278-FD63F497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Adult BMI and Obesity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3422-26CD-4D46-8721-08378070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BMI* – ratio of the weight (in Kg) and the square of height (in m)</a:t>
            </a:r>
          </a:p>
          <a:p>
            <a:pPr lvl="1"/>
            <a:r>
              <a:rPr lang="en-US" dirty="0"/>
              <a:t>Unit: kg/m</a:t>
            </a:r>
            <a:r>
              <a:rPr lang="en-US" baseline="30000" dirty="0"/>
              <a:t>2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 adult is obese* if their calculated BMI is 30.0 or above.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061658-00B6-D74A-9CC8-07986AC42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157281"/>
              </p:ext>
            </p:extLst>
          </p:nvPr>
        </p:nvGraphicFramePr>
        <p:xfrm>
          <a:off x="2032000" y="3637354"/>
          <a:ext cx="8128000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061816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89600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0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1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18.5 - &lt;25.0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0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25.0 - &lt;30.0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4102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5C0C-E32F-A041-9E6D-F5B6E2F4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*All definitions are from the CDC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C93E0E6-EA97-7D46-97DD-ECDCC8C12823}"/>
              </a:ext>
            </a:extLst>
          </p:cNvPr>
          <p:cNvSpPr/>
          <p:nvPr/>
        </p:nvSpPr>
        <p:spPr>
          <a:xfrm>
            <a:off x="1053592" y="510477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10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7594-CE04-334F-8FE3-BF4A88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09B9-2704-D348-B86A-B7C7476E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Model without outliers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5FF8-CD92-B645-80E1-222ECEFC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3AF96B5-7CF8-FF4A-A1D7-FA1365EB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0" y="2366578"/>
            <a:ext cx="4927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7594-CE04-334F-8FE3-BF4A88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09B9-2704-D348-B86A-B7C7476E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model performance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5FF8-CD92-B645-80E1-222ECEFC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8330A73-8FD3-CA40-8BD6-1AD76869B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4" y="2592388"/>
            <a:ext cx="5772447" cy="23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3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0CA8-E52F-F04A-80B9-630FB4D2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9A23-2893-8B4D-913B-FB2B6BAF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of Training Data</a:t>
            </a:r>
          </a:p>
          <a:p>
            <a:r>
              <a:rPr lang="en-US" dirty="0"/>
              <a:t>Modeling</a:t>
            </a:r>
          </a:p>
          <a:p>
            <a:r>
              <a:rPr lang="en-US" b="1" dirty="0"/>
              <a:t>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FD0FF-384B-8E49-8D5C-17CCD686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7594-CE04-334F-8FE3-BF4A888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09B9-2704-D348-B86A-B7C7476E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18" y="2206625"/>
            <a:ext cx="10291763" cy="1889125"/>
          </a:xfrm>
        </p:spPr>
        <p:txBody>
          <a:bodyPr>
            <a:noAutofit/>
          </a:bodyPr>
          <a:lstStyle/>
          <a:p>
            <a:pPr lvl="1"/>
            <a:r>
              <a:rPr lang="en-US" sz="3600" dirty="0"/>
              <a:t>The trained model was tested with the all non- collinear features and best feature out of collinear feature set. </a:t>
            </a:r>
          </a:p>
          <a:p>
            <a:pPr lvl="1"/>
            <a:r>
              <a:rPr lang="en-US" sz="3600" dirty="0"/>
              <a:t>MSE calculated - </a:t>
            </a:r>
            <a:r>
              <a:rPr lang="en-US" sz="3600" b="1" dirty="0"/>
              <a:t>9.3571769776865317 </a:t>
            </a:r>
          </a:p>
          <a:p>
            <a:pPr marL="457200" lvl="1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5FF8-CD92-B645-80E1-222ECEFC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6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68E7-F753-0F40-92F1-B15780B0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66D-04A2-834D-8EB0-CB2EB7D8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used - Recursive Feature Elimination*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FBB84-CA7A-4B40-B607-47324F11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RFE available from the </a:t>
            </a:r>
            <a:r>
              <a:rPr lang="en-US" dirty="0" err="1"/>
              <a:t>sklearn.feature_selection</a:t>
            </a:r>
            <a:r>
              <a:rPr lang="en-US" dirty="0"/>
              <a:t> library</a:t>
            </a:r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23428BFE-31BE-D048-9B86-BBEDAB26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3" y="2333587"/>
            <a:ext cx="4533900" cy="3335413"/>
          </a:xfrm>
          <a:prstGeom prst="rect">
            <a:avLst/>
          </a:prstGeo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1D1BEAB1-B153-7045-A2E6-332EF5284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5" y="1446213"/>
            <a:ext cx="3111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2C55-6F91-E342-B9E8-2FD3B59A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913D-A347-9648-BF29-D654400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Counties with a high poverty rate have around 4-5% higher obesity rate than others.</a:t>
            </a:r>
          </a:p>
          <a:p>
            <a:r>
              <a:rPr lang="en-US" dirty="0"/>
              <a:t>Percentage of students in a county who are eligible for free lunch program have the strongest correlation with a predictor variable, that is they are at a higher risk than others to be obese- which is the other hypothesis. </a:t>
            </a:r>
          </a:p>
          <a:p>
            <a:r>
              <a:rPr lang="en-US" dirty="0"/>
              <a:t>The feature selection from the Linear Regression model shows that </a:t>
            </a:r>
          </a:p>
          <a:p>
            <a:pPr lvl="1"/>
            <a:r>
              <a:rPr lang="en-US" dirty="0"/>
              <a:t>child food insecurity percentage in households aggregated over the years 2001-07 is the highest ranked feature. This is significant because the response variable adult obesity </a:t>
            </a:r>
            <a:r>
              <a:rPr lang="en-US" dirty="0" err="1"/>
              <a:t>rateis</a:t>
            </a:r>
            <a:r>
              <a:rPr lang="en-US" dirty="0"/>
              <a:t> for the year 2010.</a:t>
            </a:r>
          </a:p>
          <a:p>
            <a:pPr lvl="1"/>
            <a:r>
              <a:rPr lang="en-US" dirty="0"/>
              <a:t>Inferences made from the other top features such as- WIC participants from the year 2009, state </a:t>
            </a:r>
            <a:r>
              <a:rPr lang="en-US" dirty="0" err="1"/>
              <a:t>widefood</a:t>
            </a:r>
            <a:r>
              <a:rPr lang="en-US" dirty="0"/>
              <a:t> insecurity aggregated over 2007-09 and SNAP participants from year 2009 also verify the initial hypothesis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D8CC0-3B5D-9948-AC03-B6A3C4A8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91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8323-5557-F545-897E-132009DA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33" y="222955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7A292-554C-E840-A985-F5AAC831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B9C1-7CD7-AE4D-A3DD-5C75B412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Obesity- an epidemic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8CEC-0318-1C42-93F6-E1D5C394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Obesity is recognized as a standalone disease by the CDC</a:t>
            </a:r>
          </a:p>
          <a:p>
            <a:r>
              <a:rPr lang="en-US" dirty="0"/>
              <a:t>Leads to co-morbidities like</a:t>
            </a:r>
          </a:p>
          <a:p>
            <a:pPr lvl="1"/>
            <a:r>
              <a:rPr lang="en-US" dirty="0"/>
              <a:t>Type 2 diabetes and prediabetes</a:t>
            </a:r>
          </a:p>
          <a:p>
            <a:pPr lvl="1"/>
            <a:r>
              <a:rPr lang="en-US" dirty="0"/>
              <a:t>Cancer </a:t>
            </a:r>
            <a:endParaRPr lang="en-US" dirty="0">
              <a:effectLst/>
            </a:endParaRPr>
          </a:p>
          <a:p>
            <a:pPr lvl="1"/>
            <a:r>
              <a:rPr lang="en-US" dirty="0"/>
              <a:t>Coronary Artery Disease (CAD)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Obesity in children is rising as well</a:t>
            </a:r>
          </a:p>
          <a:p>
            <a:pPr lvl="1"/>
            <a:r>
              <a:rPr lang="en-US" dirty="0"/>
              <a:t> causes dyslipidemia, hypertension, and hyperinsulinemia later in life</a:t>
            </a:r>
            <a:endParaRPr lang="en-US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02824-556E-3346-882D-00A14B3A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74C9-9F5B-094E-B9A6-943306A3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Obesity- in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0D39-5439-4445-8540-724E0CB9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Prevalence in Adults*</a:t>
            </a:r>
          </a:p>
          <a:p>
            <a:pPr lvl="1"/>
            <a:r>
              <a:rPr lang="en-US" dirty="0"/>
              <a:t>42.4% in 2017-2018.</a:t>
            </a:r>
          </a:p>
          <a:p>
            <a:pPr lvl="1"/>
            <a:r>
              <a:rPr lang="en-US" dirty="0"/>
              <a:t>Spike of ~12% from 1999–2000</a:t>
            </a:r>
          </a:p>
          <a:p>
            <a:pPr lvl="1"/>
            <a:r>
              <a:rPr lang="en-US" dirty="0"/>
              <a:t>Severe obesity increased from 4.7% to 9.2%</a:t>
            </a:r>
          </a:p>
          <a:p>
            <a:r>
              <a:rPr lang="en-US" dirty="0"/>
              <a:t>Prevalence in Children*</a:t>
            </a:r>
          </a:p>
          <a:p>
            <a:pPr lvl="1"/>
            <a:r>
              <a:rPr lang="en-US" dirty="0"/>
              <a:t>18.5% = ~13.7 million children and adolescents (aged 2-19)</a:t>
            </a:r>
          </a:p>
          <a:p>
            <a:r>
              <a:rPr lang="en-US" dirty="0"/>
              <a:t>Obesity is expensive to treat ($$$$)</a:t>
            </a:r>
          </a:p>
          <a:p>
            <a:pPr lvl="1"/>
            <a:r>
              <a:rPr lang="en-US" dirty="0"/>
              <a:t>Estimated annual medical cost - $147 billion (2008)</a:t>
            </a:r>
          </a:p>
          <a:p>
            <a:pPr lvl="1"/>
            <a:r>
              <a:rPr lang="en-US" dirty="0"/>
              <a:t>+$1,429 in average more than the non obese people/year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BE131-3E0B-394C-9008-18340D64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data collected from the CDC website</a:t>
            </a:r>
          </a:p>
        </p:txBody>
      </p:sp>
    </p:spTree>
    <p:extLst>
      <p:ext uri="{BB962C8B-B14F-4D97-AF65-F5344CB8AC3E}">
        <p14:creationId xmlns:p14="http://schemas.microsoft.com/office/powerpoint/2010/main" val="81224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5B94-9204-C84F-B79D-9762169A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Motivation: What is the working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C3D3-E62B-D34F-8747-83B425CB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most susceptible-</a:t>
            </a:r>
          </a:p>
          <a:p>
            <a:pPr lvl="1"/>
            <a:r>
              <a:rPr lang="en-US" dirty="0"/>
              <a:t>Low income households </a:t>
            </a:r>
          </a:p>
          <a:p>
            <a:pPr lvl="2"/>
            <a:r>
              <a:rPr lang="en-US" dirty="0"/>
              <a:t>Households with no cars </a:t>
            </a:r>
          </a:p>
          <a:p>
            <a:pPr lvl="2"/>
            <a:r>
              <a:rPr lang="en-US" dirty="0"/>
              <a:t>Low access to grocery stores</a:t>
            </a:r>
          </a:p>
          <a:p>
            <a:pPr lvl="2"/>
            <a:r>
              <a:rPr lang="en-US" dirty="0"/>
              <a:t>Families with children eligible for free lunch</a:t>
            </a:r>
          </a:p>
          <a:p>
            <a:pPr lvl="2"/>
            <a:r>
              <a:rPr lang="en-US" dirty="0"/>
              <a:t>Participants of the SNAP program</a:t>
            </a:r>
          </a:p>
          <a:p>
            <a:pPr lvl="2"/>
            <a:r>
              <a:rPr lang="en-US" dirty="0"/>
              <a:t>WIC participants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7157F-B82E-7843-85CE-D6D3E5B4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4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9D5-AB31-1E4E-AB6D-BE9169F9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E4E8-F788-814F-9C64-D67040CB2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 is from the USDA ATLAS </a:t>
            </a:r>
          </a:p>
          <a:p>
            <a:r>
              <a:rPr lang="en-US" dirty="0"/>
              <a:t>It is collected from multiple sources and cover a range of years and geographic levels. </a:t>
            </a:r>
          </a:p>
          <a:p>
            <a:r>
              <a:rPr lang="en-US" dirty="0"/>
              <a:t>Obesity rates in the data set used in the paper are from 2010 released in 2011 by the USDA. </a:t>
            </a:r>
          </a:p>
          <a:p>
            <a:r>
              <a:rPr lang="en-US" dirty="0"/>
              <a:t>The data comprises of two hundred and eleven variables in three categories-</a:t>
            </a:r>
          </a:p>
          <a:p>
            <a:pPr lvl="1"/>
            <a:r>
              <a:rPr lang="en-US" dirty="0"/>
              <a:t>Food Choices- the proximity of the population divided by counties to healthy, affordable food </a:t>
            </a:r>
          </a:p>
          <a:p>
            <a:pPr lvl="1"/>
            <a:r>
              <a:rPr lang="en-US" dirty="0"/>
              <a:t>Health and Well being- describes diabetes, and obesity rates </a:t>
            </a:r>
          </a:p>
          <a:p>
            <a:pPr lvl="1"/>
            <a:r>
              <a:rPr lang="en-US" dirty="0"/>
              <a:t>Community Characteristics- demography divided by age and race, income and poverty, metro and non metro status of a county, availability of recreational facilities.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EC302-511B-B848-B908-8D9A1E8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6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A149-1BB3-9143-8AED-5BF9D484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B4FCC-357F-FB43-929D-5C210455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link for the data download available at  https: //</a:t>
            </a:r>
            <a:r>
              <a:rPr lang="en-US" dirty="0" err="1"/>
              <a:t>www.ers.usda.gov</a:t>
            </a:r>
            <a:r>
              <a:rPr lang="en-US" dirty="0"/>
              <a:t>/data- products/food- environment- atlas/</a:t>
            </a:r>
            <a:br>
              <a:rPr lang="en-US" dirty="0"/>
            </a:br>
            <a:r>
              <a:rPr lang="en-US" dirty="0"/>
              <a:t>data- access- and- documentation- downloads/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A3F3DE4-620C-0F40-B165-0252F66A6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228" y="1942306"/>
            <a:ext cx="5251249" cy="2417763"/>
          </a:xfrm>
        </p:spPr>
      </p:pic>
      <p:pic>
        <p:nvPicPr>
          <p:cNvPr id="12" name="Picture 11" descr="Graphical user interface, application, table, email, Excel&#10;&#10;Description automatically generated">
            <a:extLst>
              <a:ext uri="{FF2B5EF4-FFF2-40B4-BE49-F238E27FC236}">
                <a16:creationId xmlns:a16="http://schemas.microsoft.com/office/drawing/2014/main" id="{8F9FD117-676D-E84B-8595-CA238F627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57" y="1860504"/>
            <a:ext cx="5059805" cy="25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4CC0-1B81-3641-BCEB-912066BD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D5B7-5D39-034D-9E58-498070A0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is available across multiple excel sheets. </a:t>
            </a:r>
          </a:p>
          <a:p>
            <a:r>
              <a:rPr lang="en-US" dirty="0"/>
              <a:t>Was combined into one comma separated value file containing sixty six relevant columns</a:t>
            </a:r>
          </a:p>
          <a:p>
            <a:pPr lvl="1"/>
            <a:r>
              <a:rPr lang="en-US" dirty="0"/>
              <a:t>The general principle of operation for combining the data was, that after importing a spreadsheet, the feature correlation was collected. </a:t>
            </a:r>
          </a:p>
          <a:p>
            <a:pPr lvl="1"/>
            <a:r>
              <a:rPr lang="en-US" dirty="0"/>
              <a:t>The features with low correlation were dropped.</a:t>
            </a:r>
          </a:p>
          <a:p>
            <a:r>
              <a:rPr lang="en-US" dirty="0"/>
              <a:t>Dependent variable- adult obesity rate*, is for the year 2010.</a:t>
            </a:r>
          </a:p>
          <a:p>
            <a:pPr lvl="1"/>
            <a:r>
              <a:rPr lang="en-US" dirty="0"/>
              <a:t>Any data after that year was dropped</a:t>
            </a:r>
          </a:p>
          <a:p>
            <a:pPr lvl="1"/>
            <a:r>
              <a:rPr lang="en-US" dirty="0"/>
              <a:t>For data missing for the year 2010, the available data closest to 2010 was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7F76D-06B1-C04D-ACE0-0CDCA3B2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*available from the health and physical activity data</a:t>
            </a:r>
          </a:p>
        </p:txBody>
      </p:sp>
    </p:spTree>
    <p:extLst>
      <p:ext uri="{BB962C8B-B14F-4D97-AF65-F5344CB8AC3E}">
        <p14:creationId xmlns:p14="http://schemas.microsoft.com/office/powerpoint/2010/main" val="7035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0CA8-E52F-F04A-80B9-630FB4D2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9A23-2893-8B4D-913B-FB2B6BAF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of Training Data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FD0FF-384B-8E49-8D5C-17CCD686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1190</Words>
  <Application>Microsoft Macintosh PowerPoint</Application>
  <PresentationFormat>Widescreen</PresentationFormat>
  <Paragraphs>167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An Econometric Analysis of Obesity   </vt:lpstr>
      <vt:lpstr>Adult BMI and Obesity</vt:lpstr>
      <vt:lpstr>Obesity- an epidemic</vt:lpstr>
      <vt:lpstr>Obesity- in numbers</vt:lpstr>
      <vt:lpstr>Motivation: What is the working hypothesis</vt:lpstr>
      <vt:lpstr>The Data</vt:lpstr>
      <vt:lpstr>The Data</vt:lpstr>
      <vt:lpstr>Pre-Processing</vt:lpstr>
      <vt:lpstr>Training and Testing</vt:lpstr>
      <vt:lpstr>Training and Testing</vt:lpstr>
      <vt:lpstr>EDA of Training Data</vt:lpstr>
      <vt:lpstr>EDA of Training Data</vt:lpstr>
      <vt:lpstr>EDA of Training Data</vt:lpstr>
      <vt:lpstr>EDA of Training Data</vt:lpstr>
      <vt:lpstr>Training and Testing</vt:lpstr>
      <vt:lpstr>Modeling</vt:lpstr>
      <vt:lpstr>Modeling</vt:lpstr>
      <vt:lpstr>Modeling</vt:lpstr>
      <vt:lpstr>Modeling</vt:lpstr>
      <vt:lpstr>Analysis</vt:lpstr>
      <vt:lpstr>Training</vt:lpstr>
      <vt:lpstr>Training and Testing</vt:lpstr>
      <vt:lpstr>Testing</vt:lpstr>
      <vt:lpstr>Feature Selection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Econometric Analysis of Obesity   </dc:title>
  <dc:creator>Debarshi Dutta</dc:creator>
  <cp:lastModifiedBy>Debarshi Dutta</cp:lastModifiedBy>
  <cp:revision>24</cp:revision>
  <dcterms:created xsi:type="dcterms:W3CDTF">2020-12-09T23:28:43Z</dcterms:created>
  <dcterms:modified xsi:type="dcterms:W3CDTF">2020-12-10T22:12:29Z</dcterms:modified>
</cp:coreProperties>
</file>