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879149-9CE7-4D8B-9847-9F4386171FC3}">
  <a:tblStyle styleId="{3F879149-9CE7-4D8B-9847-9F4386171F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20" Type="http://schemas.openxmlformats.org/officeDocument/2006/relationships/slide" Target="slides/slide14.xml"/><Relationship Id="rId42" Type="http://schemas.openxmlformats.org/officeDocument/2006/relationships/font" Target="fonts/Lato-regular.fntdata"/><Relationship Id="rId41" Type="http://schemas.openxmlformats.org/officeDocument/2006/relationships/font" Target="fonts/Raleway-boldItalic.fntdata"/><Relationship Id="rId22" Type="http://schemas.openxmlformats.org/officeDocument/2006/relationships/slide" Target="slides/slide16.xml"/><Relationship Id="rId44" Type="http://schemas.openxmlformats.org/officeDocument/2006/relationships/font" Target="fonts/Lato-italic.fntdata"/><Relationship Id="rId21" Type="http://schemas.openxmlformats.org/officeDocument/2006/relationships/slide" Target="slides/slide15.xml"/><Relationship Id="rId43" Type="http://schemas.openxmlformats.org/officeDocument/2006/relationships/font" Target="fonts/La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-bold.fntdata"/><Relationship Id="rId16" Type="http://schemas.openxmlformats.org/officeDocument/2006/relationships/slide" Target="slides/slide10.xml"/><Relationship Id="rId38" Type="http://schemas.openxmlformats.org/officeDocument/2006/relationships/font" Target="fonts/Raleway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1c3b5849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a1c3b5849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a1c3b584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a1c3b584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a1c3b5849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a1c3b5849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a1c3b5849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a1c3b5849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a1c3b5849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a1c3b584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a1c3b5849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a1c3b5849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a1c3b5849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a1c3b5849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a1c3b5849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a1c3b5849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a1c3b5849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a1c3b5849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a1c3b584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a1c3b584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a1c3b5849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a1c3b5849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a1c3b5849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a1c3b5849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a1c3b584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a1c3b584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a1c3b5849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a1c3b5849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a1c3b584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a1c3b584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a1c3b584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a1c3b584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a1c3b5849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a1c3b5849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a1c3b584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a1c3b584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a1c3b584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a1c3b584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a1c3b584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a1c3b584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a1c3b584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a1c3b584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a1c3b5849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a1c3b5849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a1c3b584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a1c3b584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a1c3b584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a1c3b584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a1c3b584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a1c3b584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a1c3b5849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a1c3b5849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a1c3b5849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a1c3b5849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a1c3b5849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a1c3b5849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a1c3b584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a1c3b584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1c3b584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a1c3b584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CISC 5352 MiniProject: Machine learning in Implied volatility Pricing and Credit risk analytics</a:t>
            </a:r>
            <a:endParaRPr sz="32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Debarshi Dutta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k-NN: Bad guys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400" y="1853850"/>
            <a:ext cx="437485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543075" y="1853850"/>
            <a:ext cx="29049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Parameters-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k = 10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test_percent=0.4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random_state=42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Kernels used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linear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Rbf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Poly'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sigmoid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775" y="1318650"/>
            <a:ext cx="531937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65" name="Google Shape;165;p24"/>
          <p:cNvSpPr txBox="1"/>
          <p:nvPr>
            <p:ph idx="4294967295" type="body"/>
          </p:nvPr>
        </p:nvSpPr>
        <p:spPr>
          <a:xfrm>
            <a:off x="729450" y="1994550"/>
            <a:ext cx="26427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Parameters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'n_estimators': 30,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'Max_depth':8,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'min_samples_split': 2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5170400" y="1994550"/>
            <a:ext cx="199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Performance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550" y="2516250"/>
            <a:ext cx="52006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Forest: Bad guys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663" y="1853850"/>
            <a:ext cx="484668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</a:t>
            </a:r>
            <a:r>
              <a:rPr lang="en"/>
              <a:t> 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566750" y="1853850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Parameters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n_estimators = 2000,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max_depth = 8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learning_rate = 0.01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loss = 'ls'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5721300" y="1853850"/>
            <a:ext cx="199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Performance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950" y="3371175"/>
            <a:ext cx="4699824" cy="12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3125" y="2260088"/>
            <a:ext cx="53149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Boosting: Bad guys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550" y="1853850"/>
            <a:ext cx="491690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566750" y="1853850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Parameters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hidden_layer_sizes=(64,64,64),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activation="relu" ,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random_state=1,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max_iter=2000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5721300" y="1853850"/>
            <a:ext cx="199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Performance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550" y="2348425"/>
            <a:ext cx="4881105" cy="7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</a:t>
            </a:r>
            <a:r>
              <a:rPr lang="en"/>
              <a:t>: Bad guys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250" y="1853850"/>
            <a:ext cx="451554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comparison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4572000" y="2078875"/>
            <a:ext cx="3846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As the table indicates, KNN has the best regression score, so it has performed the best.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DNN on the other performed the worst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20725"/>
            <a:ext cx="34480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daptive learning to the option data - aapl 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Data- aapl downloaded from Yahoo </a:t>
            </a:r>
            <a:br>
              <a:rPr lang="en"/>
            </a:br>
            <a:r>
              <a:rPr lang="en"/>
              <a:t>finance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Parameters-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</a:t>
            </a:r>
            <a:r>
              <a:rPr lang="en"/>
              <a:t>apl.option_chain('2021-04-30')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book keeping the data has </a:t>
            </a:r>
            <a:br>
              <a:rPr lang="en"/>
            </a:b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(49, 9) </a:t>
            </a:r>
            <a:r>
              <a:rPr lang="en"/>
              <a:t>dimensions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525" y="2571761"/>
            <a:ext cx="4534100" cy="16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1780800"/>
            <a:ext cx="7688700" cy="25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• dataset: NBoption.csv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• Visualize OTM, ITM, and ATM by using PCA, t-SNE and UMAP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/>
              <a:t>Selective Learning analytics (80 points)</a:t>
            </a:r>
            <a:endParaRPr sz="18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4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learning to the option data - aapl </a:t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Data- aapl downloaded from Yahoo </a:t>
            </a:r>
            <a:br>
              <a:rPr lang="en"/>
            </a:br>
            <a:r>
              <a:rPr lang="en"/>
              <a:t>finance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Parameters-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normalized using the </a:t>
            </a:r>
            <a:br>
              <a:rPr lang="en"/>
            </a:br>
            <a:r>
              <a:rPr lang="en"/>
              <a:t>StandardScaler</a:t>
            </a:r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800" y="2507500"/>
            <a:ext cx="4776974" cy="15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on the aapl data</a:t>
            </a:r>
            <a:endParaRPr/>
          </a:p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729450" y="2078875"/>
            <a:ext cx="7858800" cy="27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Parameters-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k = 10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test_percent=0.4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random_state=42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Kernels used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l</a:t>
            </a:r>
            <a:r>
              <a:rPr lang="en">
                <a:solidFill>
                  <a:srgbClr val="000000"/>
                </a:solidFill>
              </a:rPr>
              <a:t>inear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Rbf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Poly'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sigmoid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425" y="1607350"/>
            <a:ext cx="4554625" cy="29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5"/>
              <a:t>Revisit Credit Risk Analytics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729450" y="2078875"/>
            <a:ext cx="7688700" cy="28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file credit_risk_small_data_0.02.csv has 2405 credit records with the following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Visualize data at least using t-SNE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Partition data as 80% for training and 20% for testing and use K-NN and SVM, to conduct credit risk analytics, i.e. do classification to determine good or bad credit records.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Compute all classification measures and F1-measure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Find all samples in ’TP’/’TN’/’FP’/’FN’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a) TP class: the positive samples that are correctly predicted (b) TN class: the negative samples that are correctly predicted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(c) FP class: the negative samples that are falsely predicted (d) FN class: the positive samples that are falsely predicted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Develop your own method to overcome the imbalance issue (extra credits 20 points)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729450" y="2126975"/>
            <a:ext cx="3261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5"/>
              <a:t>Visualize data using t-SNE</a:t>
            </a:r>
            <a:endParaRPr sz="2155"/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775" y="1487625"/>
            <a:ext cx="5969700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 txBox="1"/>
          <p:nvPr>
            <p:ph type="title"/>
          </p:nvPr>
        </p:nvSpPr>
        <p:spPr>
          <a:xfrm>
            <a:off x="806075" y="1407925"/>
            <a:ext cx="4397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5"/>
              <a:t>Revisit Credit Risk Analytics</a:t>
            </a:r>
            <a:endParaRPr sz="3044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1171050" y="2304150"/>
            <a:ext cx="6801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/>
              <a:t>Partition data as 80% for training and 20% for testing and use K-NN and SVM, to conduct credit risk analytics, i.e. do classification to determine good or bad credit records.</a:t>
            </a:r>
            <a:endParaRPr sz="11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4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437725" y="1707225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k-NN for credit risk</a:t>
            </a:r>
            <a:endParaRPr/>
          </a:p>
        </p:txBody>
      </p:sp>
      <p:sp>
        <p:nvSpPr>
          <p:cNvPr id="254" name="Google Shape;254;p37"/>
          <p:cNvSpPr txBox="1"/>
          <p:nvPr>
            <p:ph type="title"/>
          </p:nvPr>
        </p:nvSpPr>
        <p:spPr>
          <a:xfrm>
            <a:off x="4647625" y="1621775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for credit risk</a:t>
            </a:r>
            <a:endParaRPr/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600" y="2495013"/>
            <a:ext cx="4084651" cy="136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126" y="2055925"/>
            <a:ext cx="377988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Compute all classification measures and F1-measure</a:t>
            </a:r>
            <a:endParaRPr sz="19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pic>
        <p:nvPicPr>
          <p:cNvPr id="262" name="Google Shape;2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101" y="2411225"/>
            <a:ext cx="7749601" cy="9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/>
        </p:nvSpPr>
        <p:spPr>
          <a:xfrm>
            <a:off x="858825" y="1907100"/>
            <a:ext cx="71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39"/>
          <p:cNvSpPr txBox="1"/>
          <p:nvPr/>
        </p:nvSpPr>
        <p:spPr>
          <a:xfrm>
            <a:off x="517825" y="1351400"/>
            <a:ext cx="42435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4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Find all samples</a:t>
            </a:r>
            <a:endParaRPr b="1" sz="124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4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’TP’/’TN’/’FP’/’FN’ class</a:t>
            </a:r>
            <a:endParaRPr b="1" sz="124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4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(a) TP class: the positive samples that are correctly predicted </a:t>
            </a:r>
            <a:endParaRPr b="1" sz="124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4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(b) TN class: the negative samples that are correctly predicted</a:t>
            </a:r>
            <a:endParaRPr b="1" sz="124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4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(c) FP class: the negative samples that are falsely predicted </a:t>
            </a:r>
            <a:endParaRPr b="1" sz="124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4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(d) FN class: the positive samples that are falsely predicted</a:t>
            </a:r>
            <a:endParaRPr sz="700"/>
          </a:p>
        </p:txBody>
      </p:sp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325" y="1558950"/>
            <a:ext cx="4016625" cy="26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502975" y="1318650"/>
            <a:ext cx="3918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/>
              <a:t>Conduct k-fold (k=10) cross validation for the data and use the following prediction to conduct classifications and compare their results </a:t>
            </a:r>
            <a:endParaRPr sz="184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40"/>
              <a:t>∗ </a:t>
            </a:r>
            <a:r>
              <a:rPr lang="en" sz="1840"/>
              <a:t>SVM with ’linear’, ’rbf’, ’poly’, and ’sigmoid’ respectively</a:t>
            </a:r>
            <a:endParaRPr sz="18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40"/>
          </a:p>
        </p:txBody>
      </p:sp>
      <p:pic>
        <p:nvPicPr>
          <p:cNvPr id="275" name="Google Shape;2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25" y="1318650"/>
            <a:ext cx="454763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Conduct k-fold (k=10) cross validation for the data and use the following prediction to conduct classifications and compare their results </a:t>
            </a:r>
            <a:endParaRPr sz="19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∗ 	Compare the support vectors under different kernels.</a:t>
            </a:r>
            <a:endParaRPr sz="19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40"/>
          </a:p>
        </p:txBody>
      </p:sp>
      <p:graphicFrame>
        <p:nvGraphicFramePr>
          <p:cNvPr id="281" name="Google Shape;281;p41"/>
          <p:cNvGraphicFramePr/>
          <p:nvPr/>
        </p:nvGraphicFramePr>
        <p:xfrm>
          <a:off x="2458610" y="2787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{3F879149-9CE7-4D8B-9847-9F4386171FC3}</a:tableStyleId>
              </a:tblPr>
              <a:tblGrid>
                <a:gridCol w="815500"/>
                <a:gridCol w="3411300"/>
              </a:tblGrid>
              <a:tr h="43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Kernel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Number of Support Vectors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rbf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sigmoid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1336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Option Data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Book-Keeping</a:t>
            </a:r>
            <a:br>
              <a:rPr lang="en"/>
            </a:br>
            <a:r>
              <a:rPr lang="en"/>
              <a:t>	The </a:t>
            </a:r>
            <a:r>
              <a:rPr b="1" lang="en"/>
              <a:t>DataType</a:t>
            </a:r>
            <a:r>
              <a:rPr lang="en"/>
              <a:t> column was dropped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column </a:t>
            </a:r>
            <a:r>
              <a:rPr b="1" lang="en"/>
              <a:t>ImpliedVolatility </a:t>
            </a:r>
            <a:r>
              <a:rPr lang="en"/>
              <a:t>is the label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data was normalized using the</a:t>
            </a:r>
            <a:br>
              <a:rPr lang="en"/>
            </a:br>
            <a:r>
              <a:rPr b="1" lang="en"/>
              <a:t>MinMaxScaler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925" y="1587426"/>
            <a:ext cx="4810126" cy="23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125" y="152400"/>
            <a:ext cx="3705384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6459" y="1503775"/>
            <a:ext cx="4665667" cy="202540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2"/>
          <p:cNvSpPr txBox="1"/>
          <p:nvPr/>
        </p:nvSpPr>
        <p:spPr>
          <a:xfrm>
            <a:off x="277825" y="253425"/>
            <a:ext cx="77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Output-1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825" y="152400"/>
            <a:ext cx="566299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3"/>
          <p:cNvSpPr txBox="1"/>
          <p:nvPr/>
        </p:nvSpPr>
        <p:spPr>
          <a:xfrm>
            <a:off x="277825" y="253425"/>
            <a:ext cx="77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Output-2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Selective Learning analytics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2629863" y="3925125"/>
            <a:ext cx="70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t-SNE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31100" y="4575925"/>
            <a:ext cx="470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*Perplexity of t-SNE is taken as 50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For UMAP - n_neighbors=10,min_dist=0.1,metric='euclidean',init='random'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6820138" y="4016275"/>
            <a:ext cx="70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UMAP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100" y="2006250"/>
            <a:ext cx="3715250" cy="1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2750" y="2006250"/>
            <a:ext cx="3532950" cy="17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Selective Learning analytics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175" y="1853850"/>
            <a:ext cx="4530049" cy="22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4218300" y="4243625"/>
            <a:ext cx="70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PCA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399675"/>
            <a:ext cx="3842400" cy="26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selective learning for this dataset and compare its results with original machine learning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– Learning machines: k-NN, SVM, Random forest, DNN, anad Gradieent boosting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– Training/test partition: 80% training data and 20% test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– Train-train/train-test partition: 80%: 20%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– Bad guys: the samples whose values error = </a:t>
            </a:r>
            <a:br>
              <a:rPr lang="en"/>
            </a:br>
            <a:r>
              <a:rPr lang="en"/>
              <a:t>|V olatility−predictedV olatility| are at the bottom 10% of all train-test samples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– </a:t>
            </a:r>
            <a:endParaRPr/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/>
              <a:t>Selective Learning analytics (80 points)</a:t>
            </a:r>
            <a:endParaRPr sz="18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40"/>
          </a:p>
        </p:txBody>
      </p:sp>
      <p:sp>
        <p:nvSpPr>
          <p:cNvPr id="124" name="Google Shape;124;p18"/>
          <p:cNvSpPr txBox="1"/>
          <p:nvPr/>
        </p:nvSpPr>
        <p:spPr>
          <a:xfrm>
            <a:off x="5494000" y="606225"/>
            <a:ext cx="3000000" cy="46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number of nearest neighbors: k = 10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– Note: you should try selective learning both two stages: training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clean and test clean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– It’s your freedom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∗ to choose kernels in SVM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∗ to choose distance measures in k-NN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– Only do adaptive learning for SVM and the dataset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– Why do OTM options fit machine learning better?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– Apply adaptive learning to your option data.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baseline="30000" lang="en"/>
              <a:t>2</a:t>
            </a:r>
            <a:r>
              <a:rPr lang="en"/>
              <a:t> score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4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Regression score is calculated through the r2_score method, which is part of sklearn.metrics library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Syntax: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r2_score(test_data_impliedVolatility,predictedImpliedVotatility)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test_data_impliedVolatility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>
                <a:solidFill>
                  <a:srgbClr val="000000"/>
                </a:solidFill>
              </a:rPr>
              <a:t>is the y_train_label after partitioning the data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predictedImpliedVotatility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">
                <a:solidFill>
                  <a:srgbClr val="000000"/>
                </a:solidFill>
              </a:rPr>
              <a:t>is the predicted y_train_label after testing the trained model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R2_score </a:t>
            </a:r>
            <a:r>
              <a:rPr b="1" lang="en">
                <a:solidFill>
                  <a:srgbClr val="000000"/>
                </a:solidFill>
              </a:rPr>
              <a:t>is an indication of the fit of the model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“bad guys”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1965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Steps: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Calculate error = </a:t>
            </a:r>
            <a:r>
              <a:rPr lang="en" sz="1500">
                <a:solidFill>
                  <a:srgbClr val="000000"/>
                </a:solidFill>
              </a:rPr>
              <a:t>abs*(predictedImpliedVotatility- test_data_impliedVolatility)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Sort the error in descending order, so that the highest error is at the top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Multiply the length of the error array with 0.01 (for the top 10% error values), (let  this value be </a:t>
            </a:r>
            <a:r>
              <a:rPr i="1" lang="en" sz="1500">
                <a:solidFill>
                  <a:srgbClr val="000000"/>
                </a:solidFill>
              </a:rPr>
              <a:t>x</a:t>
            </a:r>
            <a:r>
              <a:rPr lang="en" sz="1500">
                <a:solidFill>
                  <a:srgbClr val="000000"/>
                </a:solidFill>
              </a:rPr>
              <a:t>)</a:t>
            </a:r>
            <a:endParaRPr sz="15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The length of the array in this case is 28.5, so the round function was used 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The length is 29</a:t>
            </a:r>
            <a:endParaRPr sz="13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Slicing the error array from 0 to </a:t>
            </a:r>
            <a:r>
              <a:rPr i="1" lang="en" sz="1500">
                <a:solidFill>
                  <a:srgbClr val="000000"/>
                </a:solidFill>
              </a:rPr>
              <a:t>x</a:t>
            </a:r>
            <a:r>
              <a:rPr lang="en" sz="1500">
                <a:solidFill>
                  <a:srgbClr val="000000"/>
                </a:solidFill>
              </a:rPr>
              <a:t> will have the datapoints in decreasing order of error value, with the highest being at the top.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783050" y="4789500"/>
            <a:ext cx="4496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* indicates absolute value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k-NN 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1994550"/>
            <a:ext cx="2118900" cy="21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Parameters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n_neighbors=10,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weights='distance',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metric='manhattan'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038" y="3286225"/>
            <a:ext cx="4310825" cy="94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4907638" y="1625250"/>
            <a:ext cx="199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Performance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6088" y="2085875"/>
            <a:ext cx="52387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