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c1122257f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c1122257f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c1122257f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c1122257f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c1122257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c1122257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c1122257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c1122257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c1122257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c1122257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c1122257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c1122257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c1122257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c1122257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c1122257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c1122257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c1122257f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c1122257f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c1122257f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c1122257f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c1122257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c1122257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c1122257f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c1122257f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c1122257f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c1122257f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c1122257f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c1122257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c1122257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c1122257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c1122257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c1122257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c1122257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c1122257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c1122257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c1122257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c1122257f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c1122257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c1122257f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c1122257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CISC5352 Artificial Intelligence in Fintech Quiz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(3)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Debarshi Dutta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B. PCA biplot</a:t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0600" y="879025"/>
            <a:ext cx="5348750" cy="37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triplot</a:t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650" y="705400"/>
            <a:ext cx="6011800" cy="420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 20 outliers using PCA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729450" y="1853850"/>
            <a:ext cx="4010400" cy="3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Steps: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Import raw data and normalize it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Implement PCA on the normalized data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Take the inverse transform of the PCA data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The dimensions </a:t>
            </a:r>
            <a:r>
              <a:rPr lang="en">
                <a:solidFill>
                  <a:srgbClr val="000000"/>
                </a:solidFill>
              </a:rPr>
              <a:t>should</a:t>
            </a:r>
            <a:r>
              <a:rPr lang="en">
                <a:solidFill>
                  <a:srgbClr val="000000"/>
                </a:solidFill>
              </a:rPr>
              <a:t> be identical, if the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np array converged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Find the MSE Score between the two-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(PCA_data - inverse transform of PCA_data)</a:t>
            </a:r>
            <a:r>
              <a:rPr baseline="30000" lang="en">
                <a:solidFill>
                  <a:srgbClr val="000000"/>
                </a:solidFill>
              </a:rPr>
              <a:t>2</a:t>
            </a:r>
            <a:endParaRPr baseline="30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The difference is the outlier between the two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Sort the outliers in descending order according to the MSE Score which is the distance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Display the top 20 outliers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4986200" y="1725150"/>
            <a:ext cx="4010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Reason: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PCA minimizes the sum of 𝐿2 norms of the residuals of the decomposition, i.e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If 𝑌  is the raw data (𝑚 x 𝑛), and 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>
                <a:latin typeface="Lato"/>
                <a:ea typeface="Lato"/>
                <a:cs typeface="Lato"/>
                <a:sym typeface="Lato"/>
              </a:rPr>
              <a:t>𝑋 is the PCA basis (𝑘 x 𝑛),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then the decomposition will strictly minimize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376" y="3039825"/>
            <a:ext cx="2072850" cy="44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/>
        </p:nvSpPr>
        <p:spPr>
          <a:xfrm>
            <a:off x="4986200" y="3418350"/>
            <a:ext cx="3583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PCA minimizes the sum of 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𝐿2 norms making it sensitive to outliers.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So, the MSE is the distance between the PCA data and the inverse transform of the PCA data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outliers can then be ranked by sorting by the distance, which is the MSE score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729450" y="1318650"/>
            <a:ext cx="2865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 20 outliers </a:t>
            </a:r>
            <a:br>
              <a:rPr lang="en"/>
            </a:br>
            <a:r>
              <a:rPr lang="en"/>
              <a:t>using PCA- output</a:t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425" y="543075"/>
            <a:ext cx="1430475" cy="453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you use t-SNE to rank outliers? why?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t-SNE does not preserve  distances nor density. It only to some extent preserves nearest-neighbors. So clustering and finding the outliers of the cluster(s) will not work because the accuracy of the clusters provided by t-SNE is not high.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Distance between clusters might vary post dimensionality reduction in t-SNE. It is recommended not to obtain any conclusions solely from the distance between the clusters.</a:t>
            </a:r>
            <a:r>
              <a:rPr lang="en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Since t-SNE cannot maintain the distances, it </a:t>
            </a:r>
            <a:r>
              <a:rPr b="1" lang="en" sz="1400">
                <a:solidFill>
                  <a:srgbClr val="000000"/>
                </a:solidFill>
              </a:rPr>
              <a:t>should not be used to find and rank outliers</a:t>
            </a:r>
            <a:endParaRPr b="1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C. </a:t>
            </a:r>
            <a:r>
              <a:rPr lang="en"/>
              <a:t>PCA using SVD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729450" y="1792725"/>
            <a:ext cx="45828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Steps: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</a:t>
            </a:r>
            <a:r>
              <a:rPr lang="en">
                <a:solidFill>
                  <a:srgbClr val="000000"/>
                </a:solidFill>
              </a:rPr>
              <a:t>onvert pd DataFrame to an np array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Center the array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Implement the SVD function from the python </a:t>
            </a:r>
            <a:r>
              <a:rPr lang="en">
                <a:solidFill>
                  <a:srgbClr val="000000"/>
                </a:solidFill>
              </a:rPr>
              <a:t>library</a:t>
            </a:r>
            <a:r>
              <a:rPr lang="en">
                <a:solidFill>
                  <a:srgbClr val="000000"/>
                </a:solidFill>
              </a:rPr>
              <a:t>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which will return 3 variables-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U, S, VT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Build the Sigma from the 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To check if the SVD decomposition is correct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Take the dot product of S and VT = a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Take the dot product of U and a = b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If the SVD decomposition is correct,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Then the </a:t>
            </a:r>
            <a:r>
              <a:rPr lang="en">
                <a:solidFill>
                  <a:srgbClr val="000000"/>
                </a:solidFill>
              </a:rPr>
              <a:t>initial</a:t>
            </a:r>
            <a:r>
              <a:rPr lang="en">
                <a:solidFill>
                  <a:srgbClr val="000000"/>
                </a:solidFill>
              </a:rPr>
              <a:t>  np array will be same as b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727650" y="1293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using SVD- output</a:t>
            </a: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28950"/>
            <a:ext cx="8839197" cy="2943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Analysis of </a:t>
            </a:r>
            <a:br>
              <a:rPr lang="en"/>
            </a:br>
            <a:r>
              <a:rPr lang="en"/>
              <a:t>Goldman Sachs* Data</a:t>
            </a:r>
            <a:endParaRPr/>
          </a:p>
        </p:txBody>
      </p:sp>
      <p:sp>
        <p:nvSpPr>
          <p:cNvPr id="196" name="Google Shape;196;p29"/>
          <p:cNvSpPr txBox="1"/>
          <p:nvPr/>
        </p:nvSpPr>
        <p:spPr>
          <a:xfrm>
            <a:off x="795675" y="4496225"/>
            <a:ext cx="270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000"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The dataset is downloaded from Yahoo finance on 03/20/2021- </a:t>
            </a:r>
            <a:br>
              <a:rPr lang="en" sz="1000">
                <a:latin typeface="Cambria"/>
                <a:ea typeface="Cambria"/>
                <a:cs typeface="Cambria"/>
                <a:sym typeface="Cambria"/>
              </a:rPr>
            </a:b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Date Range - 01/01/2000 - 03/01/2021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9758" y="1586275"/>
            <a:ext cx="4849916" cy="29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9"/>
          <p:cNvSpPr txBox="1"/>
          <p:nvPr/>
        </p:nvSpPr>
        <p:spPr>
          <a:xfrm>
            <a:off x="972500" y="2601750"/>
            <a:ext cx="27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Explained Variance Ratio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Analysis of </a:t>
            </a:r>
            <a:br>
              <a:rPr lang="en"/>
            </a:br>
            <a:r>
              <a:rPr lang="en"/>
              <a:t>Goldman Sachs</a:t>
            </a:r>
            <a:endParaRPr/>
          </a:p>
        </p:txBody>
      </p:sp>
      <p:sp>
        <p:nvSpPr>
          <p:cNvPr id="204" name="Google Shape;204;p30"/>
          <p:cNvSpPr txBox="1"/>
          <p:nvPr/>
        </p:nvSpPr>
        <p:spPr>
          <a:xfrm>
            <a:off x="803200" y="2571750"/>
            <a:ext cx="27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Dot Biplot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900" y="993675"/>
            <a:ext cx="4912250" cy="34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Analysis of </a:t>
            </a:r>
            <a:br>
              <a:rPr lang="en"/>
            </a:br>
            <a:r>
              <a:rPr lang="en"/>
              <a:t>Goldman Sachs</a:t>
            </a:r>
            <a:endParaRPr/>
          </a:p>
        </p:txBody>
      </p:sp>
      <p:sp>
        <p:nvSpPr>
          <p:cNvPr id="211" name="Google Shape;211;p31"/>
          <p:cNvSpPr txBox="1"/>
          <p:nvPr/>
        </p:nvSpPr>
        <p:spPr>
          <a:xfrm>
            <a:off x="972500" y="2601750"/>
            <a:ext cx="27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Biplot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075" y="1235825"/>
            <a:ext cx="4722775" cy="330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UcPeriod"/>
            </a:pPr>
            <a:r>
              <a:rPr lang="en"/>
              <a:t>Add at least 4 variables to the HFT datasets in Quiz 2. One variable should be Bolling band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Close_off_high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Volatility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true_Range</a:t>
            </a:r>
            <a:endParaRPr sz="14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400">
                <a:solidFill>
                  <a:srgbClr val="000000"/>
                </a:solidFill>
              </a:rPr>
              <a:t>Bollinger band - </a:t>
            </a:r>
            <a:r>
              <a:rPr lang="en" sz="1200">
                <a:solidFill>
                  <a:srgbClr val="000000"/>
                </a:solidFill>
              </a:rPr>
              <a:t>daily moving average</a:t>
            </a:r>
            <a:endParaRPr sz="12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075" y="3145675"/>
            <a:ext cx="5265826" cy="324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Analysis of </a:t>
            </a:r>
            <a:br>
              <a:rPr lang="en"/>
            </a:br>
            <a:r>
              <a:rPr lang="en"/>
              <a:t>Goldman Sachs</a:t>
            </a:r>
            <a:endParaRPr/>
          </a:p>
        </p:txBody>
      </p:sp>
      <p:sp>
        <p:nvSpPr>
          <p:cNvPr id="218" name="Google Shape;218;p32"/>
          <p:cNvSpPr txBox="1"/>
          <p:nvPr/>
        </p:nvSpPr>
        <p:spPr>
          <a:xfrm>
            <a:off x="972500" y="2601750"/>
            <a:ext cx="27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TriP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lot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825" y="1074463"/>
            <a:ext cx="4935400" cy="34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Analysis of </a:t>
            </a:r>
            <a:br>
              <a:rPr lang="en"/>
            </a:br>
            <a:r>
              <a:rPr lang="en"/>
              <a:t>Goldman Sachs</a:t>
            </a:r>
            <a:endParaRPr/>
          </a:p>
        </p:txBody>
      </p:sp>
      <p:sp>
        <p:nvSpPr>
          <p:cNvPr id="225" name="Google Shape;225;p33"/>
          <p:cNvSpPr txBox="1"/>
          <p:nvPr/>
        </p:nvSpPr>
        <p:spPr>
          <a:xfrm>
            <a:off x="972500" y="2601750"/>
            <a:ext cx="27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t-SNE Biplot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6" name="Google Shape;2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200" y="1703125"/>
            <a:ext cx="5164000" cy="25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1356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850" y="1971602"/>
            <a:ext cx="6796002" cy="131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5900" y="3363600"/>
            <a:ext cx="4811949" cy="13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 Features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14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Steps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Calculate the Explained Variance Ratio (EVR)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Add a ‘Rank’ column to the Pd Dataframe, which calculates the square root of the dot product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Sort in descending according to the Rank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 Features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00" y="2156975"/>
            <a:ext cx="5233326" cy="1530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1950" y="1091300"/>
            <a:ext cx="2820343" cy="3824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391525" y="4395175"/>
            <a:ext cx="35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Output shown for aapl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 Observations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4650600"/>
            <a:ext cx="26931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Output shown for aapl data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1416" y="955125"/>
            <a:ext cx="5258558" cy="383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 Reduction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1758700"/>
            <a:ext cx="4727700" cy="18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Steps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Taking the threshold as 0.90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Compare the cumulative sum of EVR with the threshold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Accept only those which are less than the EVR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The number of instances shows the number of PC’s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Slice the PCA decomposed data according to the </a:t>
            </a:r>
            <a:r>
              <a:rPr lang="en">
                <a:solidFill>
                  <a:srgbClr val="000000"/>
                </a:solidFill>
              </a:rPr>
              <a:t>number</a:t>
            </a:r>
            <a:r>
              <a:rPr lang="en">
                <a:solidFill>
                  <a:srgbClr val="000000"/>
                </a:solidFill>
              </a:rPr>
              <a:t> of instances calculated above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5457075" y="1265800"/>
            <a:ext cx="26931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Output shown for aapl data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075" y="1853850"/>
            <a:ext cx="2902698" cy="298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050" y="3486200"/>
            <a:ext cx="3714076" cy="16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 the features 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 of the reduced data 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800" y="2158650"/>
            <a:ext cx="2053577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5550" y="2158638"/>
            <a:ext cx="4632599" cy="274838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0" y="3463425"/>
            <a:ext cx="1503900" cy="3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ct val="101496"/>
              <a:buNone/>
            </a:pPr>
            <a:r>
              <a:rPr lang="en" sz="1002">
                <a:solidFill>
                  <a:srgbClr val="000000"/>
                </a:solidFill>
              </a:rPr>
              <a:t>Output shown for aapl data</a:t>
            </a:r>
            <a:endParaRPr sz="100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 using t-SNE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729450" y="2078875"/>
            <a:ext cx="7688700" cy="26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t-SNE is stochastic every run will lead to slightly different outputs. This can be solved by fixing the value of random_state parameter for all the runs.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t-SNE shrinks widespread data and expands densely packed data. It is hence suggested not to decide the size and density/spread/variance of the clusters based on the output.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t-SNE doesn’t retain the distance between clusters from the raw data. Distance between clusters might vary post dimensionality reduction in t-SNE. It is recommended not to obtain any conclusions solely from the distance between the clusters.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t-SNE is highly affected by parameters. Since every run produces slightly different results, it is wise </a:t>
            </a:r>
            <a:r>
              <a:rPr b="1" lang="en">
                <a:solidFill>
                  <a:srgbClr val="000000"/>
                </a:solidFill>
              </a:rPr>
              <a:t>not to use t-SNE to rank features, since ranking is calculated based on distances.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