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6"/>
  </p:notesMasterIdLst>
  <p:sldIdLst>
    <p:sldId id="278" r:id="rId2"/>
    <p:sldId id="257" r:id="rId3"/>
    <p:sldId id="267" r:id="rId4"/>
    <p:sldId id="268" r:id="rId5"/>
    <p:sldId id="258" r:id="rId6"/>
    <p:sldId id="265" r:id="rId7"/>
    <p:sldId id="271" r:id="rId8"/>
    <p:sldId id="259" r:id="rId9"/>
    <p:sldId id="263" r:id="rId10"/>
    <p:sldId id="264" r:id="rId11"/>
    <p:sldId id="260" r:id="rId12"/>
    <p:sldId id="266" r:id="rId13"/>
    <p:sldId id="272"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E1C9CB-FF91-47D7-9106-2A146BB38A59}">
          <p14:sldIdLst>
            <p14:sldId id="278"/>
            <p14:sldId id="257"/>
            <p14:sldId id="267"/>
            <p14:sldId id="268"/>
            <p14:sldId id="258"/>
            <p14:sldId id="265"/>
            <p14:sldId id="271"/>
            <p14:sldId id="259"/>
            <p14:sldId id="263"/>
            <p14:sldId id="264"/>
            <p14:sldId id="260"/>
            <p14:sldId id="266"/>
            <p14:sldId id="272"/>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2883"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B9235B-3119-423C-9FBC-DDDDDD377DB8}" type="datetimeFigureOut">
              <a:rPr lang="en-IN" smtClean="0"/>
              <a:t>09-02-2017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FF7017-D9FD-4CD0-A5A4-3647382ABC45}" type="slidenum">
              <a:rPr lang="en-IN" smtClean="0"/>
              <a:t>‹#›</a:t>
            </a:fld>
            <a:endParaRPr lang="en-IN" dirty="0"/>
          </a:p>
        </p:txBody>
      </p:sp>
    </p:spTree>
    <p:extLst>
      <p:ext uri="{BB962C8B-B14F-4D97-AF65-F5344CB8AC3E}">
        <p14:creationId xmlns:p14="http://schemas.microsoft.com/office/powerpoint/2010/main" val="1866575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FF7017-D9FD-4CD0-A5A4-3647382ABC45}" type="slidenum">
              <a:rPr lang="en-IN" smtClean="0"/>
              <a:t>1</a:t>
            </a:fld>
            <a:endParaRPr lang="en-IN" dirty="0"/>
          </a:p>
        </p:txBody>
      </p:sp>
    </p:spTree>
    <p:extLst>
      <p:ext uri="{BB962C8B-B14F-4D97-AF65-F5344CB8AC3E}">
        <p14:creationId xmlns:p14="http://schemas.microsoft.com/office/powerpoint/2010/main" val="7310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FF7017-D9FD-4CD0-A5A4-3647382ABC45}" type="slidenum">
              <a:rPr lang="en-IN" smtClean="0"/>
              <a:t>3</a:t>
            </a:fld>
            <a:endParaRPr lang="en-IN" dirty="0"/>
          </a:p>
        </p:txBody>
      </p:sp>
    </p:spTree>
    <p:extLst>
      <p:ext uri="{BB962C8B-B14F-4D97-AF65-F5344CB8AC3E}">
        <p14:creationId xmlns:p14="http://schemas.microsoft.com/office/powerpoint/2010/main" val="222933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FF7017-D9FD-4CD0-A5A4-3647382ABC45}" type="slidenum">
              <a:rPr lang="en-IN" smtClean="0"/>
              <a:t>4</a:t>
            </a:fld>
            <a:endParaRPr lang="en-IN" dirty="0"/>
          </a:p>
        </p:txBody>
      </p:sp>
    </p:spTree>
    <p:extLst>
      <p:ext uri="{BB962C8B-B14F-4D97-AF65-F5344CB8AC3E}">
        <p14:creationId xmlns:p14="http://schemas.microsoft.com/office/powerpoint/2010/main" val="222933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9927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0369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4472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9608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1228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2843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953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2478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3396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6850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0287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83019320"/>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ription: Description: C:\Documents and Settings\NARENDRA BHOLA\Desktop\DITU LOGO.jpg"/>
          <p:cNvPicPr/>
          <p:nvPr/>
        </p:nvPicPr>
        <p:blipFill>
          <a:blip r:embed="rId3">
            <a:extLst>
              <a:ext uri="{28A0092B-C50C-407E-A947-70E740481C1C}">
                <a14:useLocalDpi xmlns:a14="http://schemas.microsoft.com/office/drawing/2010/main" val="0"/>
              </a:ext>
            </a:extLst>
          </a:blip>
          <a:srcRect/>
          <a:stretch>
            <a:fillRect/>
          </a:stretch>
        </p:blipFill>
        <p:spPr bwMode="auto">
          <a:xfrm>
            <a:off x="3266209" y="1007918"/>
            <a:ext cx="2376055" cy="1600200"/>
          </a:xfrm>
          <a:prstGeom prst="rect">
            <a:avLst/>
          </a:prstGeom>
          <a:noFill/>
          <a:ln>
            <a:noFill/>
          </a:ln>
        </p:spPr>
      </p:pic>
      <p:sp>
        <p:nvSpPr>
          <p:cNvPr id="2" name="Title 1"/>
          <p:cNvSpPr>
            <a:spLocks noGrp="1"/>
          </p:cNvSpPr>
          <p:nvPr>
            <p:ph type="title"/>
          </p:nvPr>
        </p:nvSpPr>
        <p:spPr>
          <a:xfrm>
            <a:off x="377535" y="152400"/>
            <a:ext cx="8229600" cy="4190999"/>
          </a:xfrm>
        </p:spPr>
        <p:txBody>
          <a:bodyPr>
            <a:normAutofit fontScale="90000"/>
          </a:bodyPr>
          <a:lstStyle/>
          <a:p>
            <a:r>
              <a:rPr lang="en-IN" sz="4000" b="1" dirty="0" smtClean="0"/>
              <a:t>Presentation </a:t>
            </a:r>
            <a:r>
              <a:rPr lang="en-IN" sz="4000" b="1" dirty="0"/>
              <a:t>on project Phase-1</a:t>
            </a:r>
            <a:br>
              <a:rPr lang="en-IN" sz="4000" b="1" dirty="0"/>
            </a:br>
            <a:r>
              <a:rPr lang="en-IN" sz="3600" b="1" dirty="0" smtClean="0"/>
              <a:t/>
            </a:r>
            <a:br>
              <a:rPr lang="en-IN" sz="3600" b="1" dirty="0" smtClean="0"/>
            </a:br>
            <a:r>
              <a:rPr lang="en-IN" b="1" dirty="0" smtClean="0"/>
              <a:t/>
            </a:r>
            <a:br>
              <a:rPr lang="en-IN"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a:t/>
            </a:r>
            <a:br>
              <a:rPr lang="en-IN" sz="2000" b="1" dirty="0"/>
            </a:br>
            <a:r>
              <a:rPr lang="en-IN" sz="4000" b="1" dirty="0" smtClean="0"/>
              <a:t>Implementing </a:t>
            </a:r>
            <a:r>
              <a:rPr lang="en-IN" sz="4000" b="1" dirty="0"/>
              <a:t>CACDES:</a:t>
            </a:r>
            <a:br>
              <a:rPr lang="en-IN" sz="4000" b="1" dirty="0"/>
            </a:br>
            <a:r>
              <a:rPr lang="en-IN" sz="3600" b="1" dirty="0" smtClean="0"/>
              <a:t>C</a:t>
            </a:r>
            <a:r>
              <a:rPr lang="en-IN" sz="3600" dirty="0" smtClean="0"/>
              <a:t>entralized</a:t>
            </a:r>
            <a:r>
              <a:rPr lang="en-IN" sz="3600" b="1" dirty="0" smtClean="0"/>
              <a:t> A</a:t>
            </a:r>
            <a:r>
              <a:rPr lang="en-IN" sz="3600" dirty="0" smtClean="0"/>
              <a:t>ccess</a:t>
            </a:r>
            <a:r>
              <a:rPr lang="en-IN" sz="3600" b="1" dirty="0" smtClean="0"/>
              <a:t> C</a:t>
            </a:r>
            <a:r>
              <a:rPr lang="en-IN" sz="3600" dirty="0" smtClean="0"/>
              <a:t>ontrol</a:t>
            </a:r>
            <a:r>
              <a:rPr lang="en-IN" sz="3600" b="1" dirty="0" smtClean="0"/>
              <a:t> </a:t>
            </a:r>
            <a:r>
              <a:rPr lang="en-IN" sz="3600" dirty="0" smtClean="0"/>
              <a:t>in a</a:t>
            </a:r>
            <a:r>
              <a:rPr lang="en-IN" sz="3600" b="1" dirty="0" smtClean="0"/>
              <a:t> D</a:t>
            </a:r>
            <a:r>
              <a:rPr lang="en-IN" sz="3600" dirty="0" smtClean="0"/>
              <a:t>istributed</a:t>
            </a:r>
            <a:r>
              <a:rPr lang="en-IN" sz="3600" b="1" dirty="0" smtClean="0"/>
              <a:t> E</a:t>
            </a:r>
            <a:r>
              <a:rPr lang="en-IN" sz="3600" dirty="0" smtClean="0"/>
              <a:t>nvironment</a:t>
            </a:r>
            <a:r>
              <a:rPr lang="en-IN" sz="3600" b="1" dirty="0"/>
              <a:t> </a:t>
            </a:r>
            <a:r>
              <a:rPr lang="en-IN" sz="3600" b="1" dirty="0" smtClean="0"/>
              <a:t>S</a:t>
            </a:r>
            <a:r>
              <a:rPr lang="en-IN" sz="3600" dirty="0" smtClean="0"/>
              <a:t>ystem</a:t>
            </a:r>
            <a:endParaRPr lang="en-IN" sz="2800" dirty="0"/>
          </a:p>
        </p:txBody>
      </p:sp>
      <p:sp>
        <p:nvSpPr>
          <p:cNvPr id="5" name="Content Placeholder 4"/>
          <p:cNvSpPr>
            <a:spLocks noGrp="1"/>
          </p:cNvSpPr>
          <p:nvPr>
            <p:ph sz="half" idx="1"/>
          </p:nvPr>
        </p:nvSpPr>
        <p:spPr>
          <a:xfrm>
            <a:off x="685800" y="4343400"/>
            <a:ext cx="3810000" cy="2286000"/>
          </a:xfrm>
        </p:spPr>
        <p:txBody>
          <a:bodyPr>
            <a:normAutofit/>
          </a:bodyPr>
          <a:lstStyle/>
          <a:p>
            <a:pPr marL="0" indent="0" algn="ctr">
              <a:buNone/>
            </a:pPr>
            <a:endParaRPr lang="en-IN" sz="2400" b="1" dirty="0" smtClean="0"/>
          </a:p>
          <a:p>
            <a:pPr marL="0" indent="0" algn="ctr">
              <a:buNone/>
            </a:pPr>
            <a:r>
              <a:rPr lang="en-IN" sz="2400" b="1" dirty="0" smtClean="0"/>
              <a:t>By </a:t>
            </a:r>
            <a:r>
              <a:rPr lang="en-IN" sz="2400" b="1" dirty="0"/>
              <a:t>Akshat Joshi </a:t>
            </a:r>
          </a:p>
          <a:p>
            <a:pPr marL="0" indent="0" algn="ctr">
              <a:buNone/>
            </a:pPr>
            <a:r>
              <a:rPr lang="en-IN" sz="2000" dirty="0" smtClean="0"/>
              <a:t>Department </a:t>
            </a:r>
            <a:r>
              <a:rPr lang="en-IN" sz="2000" dirty="0"/>
              <a:t>of Information Technology,</a:t>
            </a:r>
          </a:p>
          <a:p>
            <a:pPr marL="0" indent="0" algn="ctr">
              <a:buNone/>
            </a:pPr>
            <a:r>
              <a:rPr lang="en-IN" sz="2000" dirty="0"/>
              <a:t> DIT University Dehradun</a:t>
            </a:r>
          </a:p>
          <a:p>
            <a:endParaRPr lang="en-IN" dirty="0"/>
          </a:p>
        </p:txBody>
      </p:sp>
      <p:sp>
        <p:nvSpPr>
          <p:cNvPr id="6" name="Content Placeholder 5"/>
          <p:cNvSpPr>
            <a:spLocks noGrp="1"/>
          </p:cNvSpPr>
          <p:nvPr>
            <p:ph sz="half" idx="2"/>
          </p:nvPr>
        </p:nvSpPr>
        <p:spPr>
          <a:xfrm>
            <a:off x="4648200" y="4343400"/>
            <a:ext cx="4038600" cy="2286000"/>
          </a:xfrm>
        </p:spPr>
        <p:txBody>
          <a:bodyPr>
            <a:normAutofit/>
          </a:bodyPr>
          <a:lstStyle/>
          <a:p>
            <a:pPr marL="0" indent="0" algn="ctr">
              <a:buNone/>
            </a:pPr>
            <a:endParaRPr lang="en-IN" sz="2400" b="1" dirty="0" smtClean="0"/>
          </a:p>
          <a:p>
            <a:pPr marL="0" indent="0" algn="ctr">
              <a:buNone/>
            </a:pPr>
            <a:r>
              <a:rPr lang="en-IN" sz="2400" b="1" dirty="0" smtClean="0"/>
              <a:t>Under </a:t>
            </a:r>
            <a:r>
              <a:rPr lang="en-IN" sz="2400" b="1" dirty="0"/>
              <a:t>Mrs Garima Verma</a:t>
            </a:r>
          </a:p>
          <a:p>
            <a:pPr marL="0" indent="0" algn="ctr">
              <a:buNone/>
            </a:pPr>
            <a:r>
              <a:rPr lang="en-IN" sz="2000" dirty="0"/>
              <a:t>Department of Information Technology,</a:t>
            </a:r>
          </a:p>
          <a:p>
            <a:pPr marL="0" indent="0" algn="ctr">
              <a:buNone/>
            </a:pPr>
            <a:r>
              <a:rPr lang="en-IN" sz="2000" dirty="0"/>
              <a:t> DIT University Dehradun</a:t>
            </a:r>
            <a:endParaRPr lang="en-IN" sz="2400" dirty="0"/>
          </a:p>
          <a:p>
            <a:endParaRPr lang="en-IN" dirty="0"/>
          </a:p>
        </p:txBody>
      </p:sp>
    </p:spTree>
    <p:extLst>
      <p:ext uri="{BB962C8B-B14F-4D97-AF65-F5344CB8AC3E}">
        <p14:creationId xmlns:p14="http://schemas.microsoft.com/office/powerpoint/2010/main" val="663919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Technological Learning after this Project</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smtClean="0"/>
              <a:t>Although our proposed application can support as many computer systems as required, The foremost challenge for us, would be implementing this distributed network on more than two computer systems. The next challenge to achieving our objective would be designing the distributed environment as it would require a deep understanding of various concepts that have been and haven’t been introduced in my engineering course.</a:t>
            </a:r>
            <a:r>
              <a:rPr lang="en-IN" dirty="0" smtClean="0"/>
              <a:t> </a:t>
            </a:r>
          </a:p>
        </p:txBody>
      </p:sp>
    </p:spTree>
    <p:extLst>
      <p:ext uri="{BB962C8B-B14F-4D97-AF65-F5344CB8AC3E}">
        <p14:creationId xmlns:p14="http://schemas.microsoft.com/office/powerpoint/2010/main" val="13908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36638"/>
          </a:xfrm>
        </p:spPr>
        <p:txBody>
          <a:bodyPr>
            <a:normAutofit/>
          </a:bodyPr>
          <a:lstStyle/>
          <a:p>
            <a:r>
              <a:rPr lang="en-IN" dirty="0" smtClean="0"/>
              <a:t>Advantages</a:t>
            </a:r>
            <a:endParaRPr lang="en-IN" sz="4800" dirty="0"/>
          </a:p>
        </p:txBody>
      </p:sp>
      <p:sp>
        <p:nvSpPr>
          <p:cNvPr id="3" name="Content Placeholder 2"/>
          <p:cNvSpPr>
            <a:spLocks noGrp="1"/>
          </p:cNvSpPr>
          <p:nvPr>
            <p:ph idx="1"/>
          </p:nvPr>
        </p:nvSpPr>
        <p:spPr>
          <a:xfrm>
            <a:off x="457200" y="1447800"/>
            <a:ext cx="8229600" cy="5029200"/>
          </a:xfrm>
        </p:spPr>
        <p:txBody>
          <a:bodyPr>
            <a:noAutofit/>
          </a:bodyPr>
          <a:lstStyle/>
          <a:p>
            <a:pPr marL="0" indent="0" algn="just">
              <a:buFont typeface="Arial" pitchFamily="34" charset="0"/>
              <a:buNone/>
            </a:pPr>
            <a:r>
              <a:rPr lang="en-IN" sz="2800" b="1" dirty="0" smtClean="0"/>
              <a:t>Performance</a:t>
            </a:r>
            <a:endParaRPr lang="en-IN" sz="2800" b="1" dirty="0"/>
          </a:p>
          <a:p>
            <a:pPr lvl="0" algn="just"/>
            <a:r>
              <a:rPr lang="en-IN" sz="2800" dirty="0"/>
              <a:t>The collection of processors can provide higher </a:t>
            </a:r>
            <a:r>
              <a:rPr lang="en-IN" sz="2800" dirty="0" smtClean="0"/>
              <a:t>performance.</a:t>
            </a:r>
          </a:p>
          <a:p>
            <a:pPr marL="0" indent="0" algn="just">
              <a:buFont typeface="Arial" pitchFamily="34" charset="0"/>
              <a:buNone/>
            </a:pPr>
            <a:r>
              <a:rPr lang="en-IN" sz="2800" b="1" dirty="0" smtClean="0"/>
              <a:t>Scalability </a:t>
            </a:r>
          </a:p>
          <a:p>
            <a:pPr lvl="0" algn="just"/>
            <a:r>
              <a:rPr lang="en-IN" sz="2800" dirty="0" smtClean="0"/>
              <a:t>If </a:t>
            </a:r>
            <a:r>
              <a:rPr lang="en-IN" sz="2800" dirty="0"/>
              <a:t>required more </a:t>
            </a:r>
            <a:r>
              <a:rPr lang="en-IN" sz="2800" dirty="0" smtClean="0"/>
              <a:t>processing, </a:t>
            </a:r>
            <a:r>
              <a:rPr lang="en-IN" sz="2800" dirty="0"/>
              <a:t>we can add </a:t>
            </a:r>
            <a:r>
              <a:rPr lang="en-IN" sz="2800" dirty="0" smtClean="0"/>
              <a:t>more systems </a:t>
            </a:r>
            <a:r>
              <a:rPr lang="en-IN" sz="2800" dirty="0"/>
              <a:t>to the distributed </a:t>
            </a:r>
            <a:r>
              <a:rPr lang="en-IN" sz="2800" dirty="0" smtClean="0"/>
              <a:t>environment.</a:t>
            </a:r>
            <a:endParaRPr lang="en-IN" sz="2800" dirty="0"/>
          </a:p>
          <a:p>
            <a:pPr marL="0" indent="0" algn="just">
              <a:buFont typeface="Arial" pitchFamily="34" charset="0"/>
              <a:buNone/>
            </a:pPr>
            <a:r>
              <a:rPr lang="en-IN" sz="2800" b="1" dirty="0"/>
              <a:t>Fault Tolerance</a:t>
            </a:r>
          </a:p>
          <a:p>
            <a:pPr lvl="0" algn="just"/>
            <a:r>
              <a:rPr lang="en-IN" sz="2800" dirty="0"/>
              <a:t>If one machine gets faulty, other machines can still survive in the network.</a:t>
            </a:r>
          </a:p>
        </p:txBody>
      </p:sp>
    </p:spTree>
    <p:extLst>
      <p:ext uri="{BB962C8B-B14F-4D97-AF65-F5344CB8AC3E}">
        <p14:creationId xmlns:p14="http://schemas.microsoft.com/office/powerpoint/2010/main" val="1829750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25000" lnSpcReduction="20000"/>
          </a:bodyPr>
          <a:lstStyle/>
          <a:p>
            <a:pPr marL="0" indent="0" algn="just">
              <a:buFont typeface="Arial" pitchFamily="34" charset="0"/>
              <a:buNone/>
            </a:pPr>
            <a:r>
              <a:rPr lang="en-IN" sz="11200" b="1" dirty="0" smtClean="0"/>
              <a:t>Economic</a:t>
            </a:r>
            <a:endParaRPr lang="en-IN" sz="11200" b="1" dirty="0"/>
          </a:p>
          <a:p>
            <a:pPr lvl="0" algn="just"/>
            <a:r>
              <a:rPr lang="en-IN" sz="11200" dirty="0" smtClean="0"/>
              <a:t>Cost effective over other mainframes.</a:t>
            </a:r>
            <a:endParaRPr lang="en-IN" sz="11200" dirty="0"/>
          </a:p>
          <a:p>
            <a:pPr marL="0" indent="0" algn="just">
              <a:buFont typeface="Arial" pitchFamily="34" charset="0"/>
              <a:buNone/>
            </a:pPr>
            <a:r>
              <a:rPr lang="en-IN" sz="11200" b="1" dirty="0" smtClean="0"/>
              <a:t>Sharing </a:t>
            </a:r>
            <a:r>
              <a:rPr lang="en-IN" sz="11200" b="1" dirty="0"/>
              <a:t>data or resources</a:t>
            </a:r>
          </a:p>
          <a:p>
            <a:pPr lvl="0" algn="just"/>
            <a:r>
              <a:rPr lang="en-IN" sz="11200" dirty="0"/>
              <a:t>Shared data is essential to many applications such as banking, reservation systems etc., other resources (expensive printers) can also be shared.</a:t>
            </a:r>
          </a:p>
          <a:p>
            <a:pPr marL="0" indent="0" algn="just">
              <a:buFont typeface="Arial" pitchFamily="34" charset="0"/>
              <a:buNone/>
            </a:pPr>
            <a:r>
              <a:rPr lang="en-IN" sz="11200" b="1" dirty="0"/>
              <a:t>Communication</a:t>
            </a:r>
          </a:p>
          <a:p>
            <a:pPr lvl="0" algn="just"/>
            <a:r>
              <a:rPr lang="en-IN" sz="11200" b="1" dirty="0"/>
              <a:t> </a:t>
            </a:r>
            <a:r>
              <a:rPr lang="en-IN" sz="11200" dirty="0"/>
              <a:t>Facilitates human-to-human communication.</a:t>
            </a:r>
          </a:p>
          <a:p>
            <a:pPr marL="0" indent="0" algn="just">
              <a:buFont typeface="Arial" pitchFamily="34" charset="0"/>
              <a:buNone/>
            </a:pPr>
            <a:r>
              <a:rPr lang="en-IN" sz="11200" b="1" dirty="0"/>
              <a:t>Data Replication</a:t>
            </a:r>
          </a:p>
          <a:p>
            <a:pPr lvl="0" algn="just"/>
            <a:r>
              <a:rPr lang="en-IN" sz="11200" dirty="0"/>
              <a:t>Data can be replicated at multiple terminals to ensure </a:t>
            </a:r>
            <a:r>
              <a:rPr lang="en-IN" sz="11200" dirty="0" smtClean="0"/>
              <a:t>that there will be no data loss</a:t>
            </a:r>
            <a:r>
              <a:rPr lang="en-IN" sz="11200" b="1" dirty="0" smtClean="0"/>
              <a:t>.</a:t>
            </a:r>
            <a:endParaRPr lang="en-IN" sz="11200" b="1" dirty="0"/>
          </a:p>
          <a:p>
            <a:pPr algn="just"/>
            <a:endParaRPr lang="en-IN" sz="8600" b="1" dirty="0"/>
          </a:p>
          <a:p>
            <a:pPr algn="just"/>
            <a:endParaRPr lang="en-IN" dirty="0"/>
          </a:p>
        </p:txBody>
      </p:sp>
    </p:spTree>
    <p:extLst>
      <p:ext uri="{BB962C8B-B14F-4D97-AF65-F5344CB8AC3E}">
        <p14:creationId xmlns:p14="http://schemas.microsoft.com/office/powerpoint/2010/main" val="1207955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pPr algn="just"/>
            <a:r>
              <a:rPr lang="en-IN" sz="2800" dirty="0" smtClean="0"/>
              <a:t>Although we are providing many security features in our project, we are not covering some aspects such as different kinds of attacks like Device Hacks, Distributed Denial of Service, Distributed Port scan Attack,</a:t>
            </a:r>
            <a:r>
              <a:rPr lang="en-IN" sz="2800" dirty="0"/>
              <a:t> ARP </a:t>
            </a:r>
            <a:r>
              <a:rPr lang="en-IN" sz="2800" dirty="0" smtClean="0"/>
              <a:t>spoofing etc.</a:t>
            </a:r>
            <a:endParaRPr lang="en-IN" sz="2800" dirty="0" smtClean="0"/>
          </a:p>
          <a:p>
            <a:pPr algn="just"/>
            <a:r>
              <a:rPr lang="en-IN" sz="2800" dirty="0" smtClean="0"/>
              <a:t>Also in the unfortunate event when our access server is hacked, the hacker can gain access into our system using the credential data stored with the access server.</a:t>
            </a:r>
          </a:p>
          <a:p>
            <a:endParaRPr lang="en-IN" dirty="0"/>
          </a:p>
        </p:txBody>
      </p:sp>
    </p:spTree>
    <p:extLst>
      <p:ext uri="{BB962C8B-B14F-4D97-AF65-F5344CB8AC3E}">
        <p14:creationId xmlns:p14="http://schemas.microsoft.com/office/powerpoint/2010/main" val="1645886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Future Enhancement Scope</a:t>
            </a:r>
            <a:endParaRPr lang="en-IN" dirty="0"/>
          </a:p>
        </p:txBody>
      </p:sp>
      <p:sp>
        <p:nvSpPr>
          <p:cNvPr id="3" name="Content Placeholder 2"/>
          <p:cNvSpPr>
            <a:spLocks noGrp="1"/>
          </p:cNvSpPr>
          <p:nvPr>
            <p:ph idx="1"/>
          </p:nvPr>
        </p:nvSpPr>
        <p:spPr/>
        <p:txBody>
          <a:bodyPr>
            <a:normAutofit/>
          </a:bodyPr>
          <a:lstStyle/>
          <a:p>
            <a:pPr algn="just"/>
            <a:r>
              <a:rPr lang="en-IN" sz="2800" dirty="0" smtClean="0"/>
              <a:t>Emailing </a:t>
            </a:r>
            <a:r>
              <a:rPr lang="en-IN" sz="2800" dirty="0"/>
              <a:t>feature and </a:t>
            </a:r>
            <a:r>
              <a:rPr lang="en-IN" sz="2800" dirty="0" smtClean="0"/>
              <a:t>code regeneration </a:t>
            </a:r>
            <a:r>
              <a:rPr lang="en-IN" sz="2800" dirty="0"/>
              <a:t>in </a:t>
            </a:r>
            <a:r>
              <a:rPr lang="en-IN" sz="2800" dirty="0" smtClean="0"/>
              <a:t>the case if client forgets password.</a:t>
            </a:r>
            <a:endParaRPr lang="en-IN" sz="2800" dirty="0" smtClean="0"/>
          </a:p>
          <a:p>
            <a:pPr algn="just"/>
            <a:r>
              <a:rPr lang="en-IN" sz="2800" dirty="0" smtClean="0"/>
              <a:t>Device identification through MAC Verification.</a:t>
            </a:r>
            <a:endParaRPr lang="en-IN" sz="2800" dirty="0"/>
          </a:p>
          <a:p>
            <a:pPr algn="just"/>
            <a:r>
              <a:rPr lang="en-IN" sz="2800" dirty="0" smtClean="0"/>
              <a:t>Integrating more clients and data servers in the distributed environment.</a:t>
            </a:r>
          </a:p>
          <a:p>
            <a:pPr algn="just"/>
            <a:r>
              <a:rPr lang="en-IN" sz="2800" dirty="0" smtClean="0"/>
              <a:t>Decentralizing the Access Control by using Global Positioning System technology.</a:t>
            </a:r>
            <a:r>
              <a:rPr lang="en-IN" dirty="0" smtClean="0"/>
              <a:t> </a:t>
            </a:r>
          </a:p>
          <a:p>
            <a:pPr marL="0" indent="0">
              <a:buNone/>
            </a:pPr>
            <a:r>
              <a:rPr lang="en-IN" dirty="0"/>
              <a:t/>
            </a:r>
            <a:br>
              <a:rPr lang="en-IN" dirty="0"/>
            </a:br>
            <a:endParaRPr lang="en-IN" dirty="0"/>
          </a:p>
        </p:txBody>
      </p:sp>
    </p:spTree>
    <p:extLst>
      <p:ext uri="{BB962C8B-B14F-4D97-AF65-F5344CB8AC3E}">
        <p14:creationId xmlns:p14="http://schemas.microsoft.com/office/powerpoint/2010/main" val="499908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457200" y="1600200"/>
            <a:ext cx="8305800" cy="4953000"/>
          </a:xfrm>
        </p:spPr>
        <p:txBody>
          <a:bodyPr>
            <a:normAutofit/>
          </a:bodyPr>
          <a:lstStyle/>
          <a:p>
            <a:pPr algn="just"/>
            <a:r>
              <a:rPr lang="en-IN" sz="2400" dirty="0"/>
              <a:t>A distributed system is one in which both data and transaction processing is divided between one or more computers connected by a network, each computer playing a specific role in the </a:t>
            </a:r>
            <a:r>
              <a:rPr lang="en-IN" sz="2400" dirty="0" smtClean="0"/>
              <a:t>system.</a:t>
            </a:r>
          </a:p>
          <a:p>
            <a:endParaRPr lang="en-IN" sz="2400" dirty="0" smtClean="0"/>
          </a:p>
          <a:p>
            <a:endParaRPr lang="en-IN" sz="2400" dirty="0"/>
          </a:p>
        </p:txBody>
      </p:sp>
      <p:pic>
        <p:nvPicPr>
          <p:cNvPr id="4" name="Picture 3" descr="ieee final year projects"/>
          <p:cNvPicPr/>
          <p:nvPr/>
        </p:nvPicPr>
        <p:blipFill>
          <a:blip r:embed="rId2">
            <a:extLst>
              <a:ext uri="{28A0092B-C50C-407E-A947-70E740481C1C}">
                <a14:useLocalDpi xmlns:a14="http://schemas.microsoft.com/office/drawing/2010/main" val="0"/>
              </a:ext>
            </a:extLst>
          </a:blip>
          <a:srcRect/>
          <a:stretch>
            <a:fillRect/>
          </a:stretch>
        </p:blipFill>
        <p:spPr bwMode="auto">
          <a:xfrm>
            <a:off x="1814945" y="3241964"/>
            <a:ext cx="5305225" cy="3404235"/>
          </a:xfrm>
          <a:prstGeom prst="rect">
            <a:avLst/>
          </a:prstGeom>
          <a:noFill/>
          <a:ln>
            <a:noFill/>
          </a:ln>
        </p:spPr>
      </p:pic>
    </p:spTree>
    <p:extLst>
      <p:ext uri="{BB962C8B-B14F-4D97-AF65-F5344CB8AC3E}">
        <p14:creationId xmlns:p14="http://schemas.microsoft.com/office/powerpoint/2010/main" val="202100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Contd..</a:t>
            </a:r>
            <a:endParaRPr lang="en-IN" dirty="0"/>
          </a:p>
        </p:txBody>
      </p:sp>
      <p:sp>
        <p:nvSpPr>
          <p:cNvPr id="3" name="Content Placeholder 2"/>
          <p:cNvSpPr>
            <a:spLocks noGrp="1"/>
          </p:cNvSpPr>
          <p:nvPr>
            <p:ph idx="1"/>
          </p:nvPr>
        </p:nvSpPr>
        <p:spPr/>
        <p:txBody>
          <a:bodyPr/>
          <a:lstStyle/>
          <a:p>
            <a:pPr algn="just"/>
            <a:r>
              <a:rPr lang="en-IN" dirty="0" smtClean="0"/>
              <a:t>The project is based on research paper titled “</a:t>
            </a:r>
            <a:r>
              <a:rPr lang="en-IN" i="1" dirty="0"/>
              <a:t>Implementation of highly efficient Authentication and Transaction Security</a:t>
            </a:r>
            <a:r>
              <a:rPr lang="en-IN" dirty="0" smtClean="0"/>
              <a:t>”.</a:t>
            </a:r>
          </a:p>
          <a:p>
            <a:pPr algn="just"/>
            <a:r>
              <a:rPr lang="en-IN" dirty="0" smtClean="0"/>
              <a:t>In this project we are implementing one module of the paper.</a:t>
            </a:r>
          </a:p>
          <a:p>
            <a:pPr algn="just"/>
            <a:r>
              <a:rPr lang="en-IN" dirty="0" smtClean="0"/>
              <a:t>The objective of this module is to create a distributed environment and to </a:t>
            </a:r>
            <a:r>
              <a:rPr lang="en-IN" dirty="0"/>
              <a:t>provide centralized access control </a:t>
            </a:r>
            <a:r>
              <a:rPr lang="en-IN" dirty="0" smtClean="0"/>
              <a:t>over it. </a:t>
            </a:r>
            <a:endParaRPr lang="en-IN" dirty="0"/>
          </a:p>
        </p:txBody>
      </p:sp>
    </p:spTree>
    <p:extLst>
      <p:ext uri="{BB962C8B-B14F-4D97-AF65-F5344CB8AC3E}">
        <p14:creationId xmlns:p14="http://schemas.microsoft.com/office/powerpoint/2010/main" val="514475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6" y="0"/>
            <a:ext cx="8229600" cy="762000"/>
          </a:xfrm>
        </p:spPr>
        <p:txBody>
          <a:bodyPr>
            <a:normAutofit/>
          </a:bodyPr>
          <a:lstStyle/>
          <a:p>
            <a:r>
              <a:rPr lang="en-IN" dirty="0" smtClean="0"/>
              <a:t>Introduction                       Contd..</a:t>
            </a:r>
            <a:endParaRPr lang="en-IN" dirty="0"/>
          </a:p>
        </p:txBody>
      </p:sp>
      <p:sp>
        <p:nvSpPr>
          <p:cNvPr id="3" name="Content Placeholder 2"/>
          <p:cNvSpPr>
            <a:spLocks noGrp="1"/>
          </p:cNvSpPr>
          <p:nvPr>
            <p:ph idx="1"/>
          </p:nvPr>
        </p:nvSpPr>
        <p:spPr>
          <a:xfrm>
            <a:off x="76200" y="685800"/>
            <a:ext cx="9067800" cy="6096000"/>
          </a:xfrm>
        </p:spPr>
        <p:txBody>
          <a:bodyPr/>
          <a:lstStyle/>
          <a:p>
            <a:pPr marL="0" indent="0">
              <a:buNone/>
            </a:pPr>
            <a:r>
              <a:rPr lang="en-IN" dirty="0" smtClean="0"/>
              <a:t>Structure Chart :</a:t>
            </a:r>
            <a:endParaRPr lang="en-IN" dirty="0"/>
          </a:p>
        </p:txBody>
      </p:sp>
      <p:pic>
        <p:nvPicPr>
          <p:cNvPr id="6" name="Picture 5" descr="C:\Users\Akshat\Desktop\Project\dfd.emf"/>
          <p:cNvPicPr/>
          <p:nvPr/>
        </p:nvPicPr>
        <p:blipFill rotWithShape="1">
          <a:blip r:embed="rId3">
            <a:extLst>
              <a:ext uri="{28A0092B-C50C-407E-A947-70E740481C1C}">
                <a14:useLocalDpi xmlns:a14="http://schemas.microsoft.com/office/drawing/2010/main" val="0"/>
              </a:ext>
            </a:extLst>
          </a:blip>
          <a:srcRect t="-5" r="3292" b="7718"/>
          <a:stretch/>
        </p:blipFill>
        <p:spPr bwMode="auto">
          <a:xfrm>
            <a:off x="0" y="1213972"/>
            <a:ext cx="9144000" cy="5622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5596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IN" sz="4000" dirty="0" smtClean="0"/>
              <a:t>Methodology</a:t>
            </a:r>
            <a:endParaRPr lang="en-IN" sz="4000" dirty="0"/>
          </a:p>
        </p:txBody>
      </p:sp>
      <p:sp>
        <p:nvSpPr>
          <p:cNvPr id="6" name="Rectangle 5"/>
          <p:cNvSpPr/>
          <p:nvPr/>
        </p:nvSpPr>
        <p:spPr>
          <a:xfrm>
            <a:off x="152400" y="990600"/>
            <a:ext cx="8839200" cy="6370975"/>
          </a:xfrm>
          <a:prstGeom prst="rect">
            <a:avLst/>
          </a:prstGeom>
        </p:spPr>
        <p:txBody>
          <a:bodyPr wrap="square">
            <a:spAutoFit/>
          </a:bodyPr>
          <a:lstStyle/>
          <a:p>
            <a:pPr lvl="0" algn="just" fontAlgn="base">
              <a:spcBef>
                <a:spcPct val="0"/>
              </a:spcBef>
              <a:spcAft>
                <a:spcPct val="0"/>
              </a:spcAft>
              <a:tabLst>
                <a:tab pos="2628900" algn="l"/>
              </a:tabLst>
            </a:pPr>
            <a:r>
              <a:rPr lang="en-US" sz="2800" dirty="0">
                <a:solidFill>
                  <a:prstClr val="black"/>
                </a:solidFill>
                <a:ea typeface="Calibri" pitchFamily="34" charset="0"/>
                <a:cs typeface="Times New Roman" pitchFamily="18" charset="0"/>
              </a:rPr>
              <a:t>The methodology used to develop this project is Java TCP Socket programming and data base management system. The project is divided in following modules –</a:t>
            </a:r>
            <a:endParaRPr lang="en-US" sz="2800" dirty="0">
              <a:solidFill>
                <a:prstClr val="black"/>
              </a:solidFill>
              <a:cs typeface="Arial" pitchFamily="34" charset="0"/>
            </a:endParaRPr>
          </a:p>
          <a:p>
            <a:pPr lvl="0" algn="just" eaLnBrk="0" fontAlgn="base" hangingPunct="0">
              <a:spcBef>
                <a:spcPct val="0"/>
              </a:spcBef>
              <a:spcAft>
                <a:spcPct val="0"/>
              </a:spcAft>
              <a:buFontTx/>
              <a:buChar char="•"/>
              <a:tabLst>
                <a:tab pos="2628900" algn="l"/>
              </a:tabLst>
            </a:pPr>
            <a:r>
              <a:rPr lang="en-US" sz="2800" dirty="0">
                <a:solidFill>
                  <a:prstClr val="black"/>
                </a:solidFill>
                <a:ea typeface="Calibri" pitchFamily="34" charset="0"/>
                <a:cs typeface="Times New Roman" pitchFamily="18" charset="0"/>
              </a:rPr>
              <a:t>Analysis</a:t>
            </a:r>
            <a:endParaRPr lang="en-US" sz="2800" dirty="0">
              <a:solidFill>
                <a:prstClr val="black"/>
              </a:solidFill>
              <a:cs typeface="Arial" pitchFamily="34" charset="0"/>
            </a:endParaRPr>
          </a:p>
          <a:p>
            <a:pPr lvl="0" algn="just" eaLnBrk="0" fontAlgn="base" hangingPunct="0">
              <a:spcBef>
                <a:spcPct val="0"/>
              </a:spcBef>
              <a:spcAft>
                <a:spcPct val="0"/>
              </a:spcAft>
              <a:buFontTx/>
              <a:buChar char="•"/>
              <a:tabLst>
                <a:tab pos="2628900" algn="l"/>
              </a:tabLst>
            </a:pPr>
            <a:r>
              <a:rPr lang="en-US" sz="2800" dirty="0">
                <a:solidFill>
                  <a:prstClr val="black"/>
                </a:solidFill>
                <a:ea typeface="Calibri" pitchFamily="34" charset="0"/>
                <a:cs typeface="Times New Roman" pitchFamily="18" charset="0"/>
              </a:rPr>
              <a:t>Design</a:t>
            </a:r>
            <a:endParaRPr lang="en-US" sz="2800" dirty="0">
              <a:solidFill>
                <a:prstClr val="black"/>
              </a:solidFill>
              <a:cs typeface="Arial" pitchFamily="34" charset="0"/>
            </a:endParaRPr>
          </a:p>
          <a:p>
            <a:pPr lvl="0" algn="just" eaLnBrk="0" fontAlgn="base" hangingPunct="0">
              <a:spcBef>
                <a:spcPct val="0"/>
              </a:spcBef>
              <a:spcAft>
                <a:spcPct val="0"/>
              </a:spcAft>
              <a:buFontTx/>
              <a:buChar char="•"/>
              <a:tabLst>
                <a:tab pos="2628900" algn="l"/>
              </a:tabLst>
            </a:pPr>
            <a:r>
              <a:rPr lang="en-US" sz="2800" dirty="0">
                <a:solidFill>
                  <a:prstClr val="black"/>
                </a:solidFill>
                <a:ea typeface="Calibri" pitchFamily="34" charset="0"/>
                <a:cs typeface="Times New Roman" pitchFamily="18" charset="0"/>
              </a:rPr>
              <a:t>Implementation and Testing</a:t>
            </a:r>
            <a:endParaRPr lang="en-US" sz="2800" dirty="0">
              <a:solidFill>
                <a:prstClr val="black"/>
              </a:solidFill>
              <a:cs typeface="Arial" pitchFamily="34" charset="0"/>
            </a:endParaRPr>
          </a:p>
          <a:p>
            <a:pPr lvl="0" algn="just" eaLnBrk="0" fontAlgn="base" hangingPunct="0">
              <a:spcBef>
                <a:spcPct val="0"/>
              </a:spcBef>
              <a:spcAft>
                <a:spcPct val="0"/>
              </a:spcAft>
              <a:tabLst>
                <a:tab pos="2628900" algn="l"/>
              </a:tabLst>
            </a:pPr>
            <a:r>
              <a:rPr lang="en-US" sz="2800" dirty="0" smtClean="0">
                <a:solidFill>
                  <a:prstClr val="black"/>
                </a:solidFill>
                <a:ea typeface="Calibri" pitchFamily="34" charset="0"/>
                <a:cs typeface="Times New Roman" pitchFamily="18" charset="0"/>
              </a:rPr>
              <a:t>We </a:t>
            </a:r>
            <a:r>
              <a:rPr lang="en-US" sz="2800" dirty="0">
                <a:solidFill>
                  <a:prstClr val="black"/>
                </a:solidFill>
                <a:ea typeface="Calibri" pitchFamily="34" charset="0"/>
                <a:cs typeface="Times New Roman" pitchFamily="18" charset="0"/>
              </a:rPr>
              <a:t>will work on this project in three phases. </a:t>
            </a:r>
            <a:endParaRPr lang="en-US" sz="2800" b="1" u="sng" dirty="0">
              <a:solidFill>
                <a:prstClr val="black"/>
              </a:solidFill>
              <a:ea typeface="Calibri" pitchFamily="34" charset="0"/>
              <a:cs typeface="Times New Roman" pitchFamily="18" charset="0"/>
            </a:endParaRPr>
          </a:p>
          <a:p>
            <a:pPr marL="457200" lvl="0" indent="-457200" algn="just" eaLnBrk="0" fontAlgn="base" hangingPunct="0">
              <a:spcBef>
                <a:spcPct val="0"/>
              </a:spcBef>
              <a:spcAft>
                <a:spcPct val="0"/>
              </a:spcAft>
              <a:buFont typeface="Wingdings" pitchFamily="2" charset="2"/>
              <a:buChar char="v"/>
              <a:tabLst>
                <a:tab pos="2628900" algn="l"/>
              </a:tabLst>
            </a:pPr>
            <a:r>
              <a:rPr lang="en-US" sz="2800" b="1" u="sng" dirty="0" smtClean="0">
                <a:solidFill>
                  <a:prstClr val="black"/>
                </a:solidFill>
                <a:ea typeface="Calibri" pitchFamily="34" charset="0"/>
                <a:cs typeface="Times New Roman" pitchFamily="18" charset="0"/>
              </a:rPr>
              <a:t>Phase </a:t>
            </a:r>
            <a:r>
              <a:rPr lang="en-US" sz="2800" b="1" u="sng" dirty="0">
                <a:solidFill>
                  <a:prstClr val="black"/>
                </a:solidFill>
                <a:ea typeface="Calibri" pitchFamily="34" charset="0"/>
                <a:cs typeface="Times New Roman" pitchFamily="18" charset="0"/>
              </a:rPr>
              <a:t>1</a:t>
            </a:r>
            <a:r>
              <a:rPr lang="en-US" sz="2800" b="1" dirty="0">
                <a:solidFill>
                  <a:prstClr val="black"/>
                </a:solidFill>
                <a:ea typeface="Calibri" pitchFamily="34" charset="0"/>
                <a:cs typeface="Times New Roman" pitchFamily="18" charset="0"/>
              </a:rPr>
              <a:t>:</a:t>
            </a:r>
            <a:r>
              <a:rPr lang="en-US" sz="2800" dirty="0">
                <a:solidFill>
                  <a:prstClr val="black"/>
                </a:solidFill>
                <a:ea typeface="Calibri" pitchFamily="34" charset="0"/>
                <a:cs typeface="Times New Roman" pitchFamily="18" charset="0"/>
              </a:rPr>
              <a:t> This phase will be covered in 6</a:t>
            </a:r>
            <a:r>
              <a:rPr lang="en-US" sz="2800" baseline="30000" dirty="0">
                <a:solidFill>
                  <a:prstClr val="black"/>
                </a:solidFill>
                <a:ea typeface="Calibri" pitchFamily="34" charset="0"/>
                <a:cs typeface="Times New Roman" pitchFamily="18" charset="0"/>
              </a:rPr>
              <a:t>th</a:t>
            </a:r>
            <a:r>
              <a:rPr lang="en-US" sz="2800" dirty="0">
                <a:solidFill>
                  <a:prstClr val="black"/>
                </a:solidFill>
                <a:ea typeface="Calibri" pitchFamily="34" charset="0"/>
                <a:cs typeface="Times New Roman" pitchFamily="18" charset="0"/>
              </a:rPr>
              <a:t> semester. Phase 1 is further divided into following phases:-</a:t>
            </a:r>
          </a:p>
          <a:p>
            <a:pPr lvl="0" algn="just" eaLnBrk="0" fontAlgn="base" hangingPunct="0">
              <a:spcBef>
                <a:spcPct val="0"/>
              </a:spcBef>
              <a:spcAft>
                <a:spcPct val="0"/>
              </a:spcAft>
              <a:tabLst>
                <a:tab pos="2628900" algn="l"/>
              </a:tabLst>
            </a:pPr>
            <a:endParaRPr lang="en-US" sz="2800" dirty="0" smtClean="0">
              <a:solidFill>
                <a:prstClr val="black"/>
              </a:solidFill>
              <a:ea typeface="Calibri" pitchFamily="34" charset="0"/>
              <a:cs typeface="Times New Roman" pitchFamily="18" charset="0"/>
            </a:endParaRPr>
          </a:p>
          <a:p>
            <a:pPr lvl="0" algn="just" eaLnBrk="0" fontAlgn="base" hangingPunct="0">
              <a:spcBef>
                <a:spcPct val="0"/>
              </a:spcBef>
              <a:spcAft>
                <a:spcPct val="0"/>
              </a:spcAft>
              <a:tabLst>
                <a:tab pos="2628900" algn="l"/>
              </a:tabLst>
            </a:pPr>
            <a:endParaRPr lang="en-US" sz="2800" dirty="0">
              <a:solidFill>
                <a:prstClr val="black"/>
              </a:solidFill>
              <a:ea typeface="Calibri" pitchFamily="34" charset="0"/>
              <a:cs typeface="Times New Roman" pitchFamily="18" charset="0"/>
            </a:endParaRPr>
          </a:p>
          <a:p>
            <a:pPr lvl="0" algn="just" eaLnBrk="0" fontAlgn="base" hangingPunct="0">
              <a:spcBef>
                <a:spcPct val="0"/>
              </a:spcBef>
              <a:spcAft>
                <a:spcPct val="0"/>
              </a:spcAft>
              <a:tabLst>
                <a:tab pos="2628900" algn="l"/>
              </a:tabLst>
            </a:pPr>
            <a:endParaRPr lang="en-US" sz="2800" dirty="0" smtClean="0">
              <a:solidFill>
                <a:prstClr val="black"/>
              </a:solidFill>
              <a:ea typeface="Calibri" pitchFamily="34" charset="0"/>
              <a:cs typeface="Times New Roman" pitchFamily="18" charset="0"/>
            </a:endParaRPr>
          </a:p>
          <a:p>
            <a:pPr lvl="0" algn="just" eaLnBrk="0" fontAlgn="base" hangingPunct="0">
              <a:spcBef>
                <a:spcPct val="0"/>
              </a:spcBef>
              <a:spcAft>
                <a:spcPct val="0"/>
              </a:spcAft>
              <a:tabLst>
                <a:tab pos="2628900" algn="l"/>
              </a:tabLst>
            </a:pPr>
            <a:endParaRPr lang="en-US" sz="2800" dirty="0">
              <a:solidFill>
                <a:prstClr val="black"/>
              </a:solidFill>
              <a:ea typeface="Calibri" pitchFamily="34" charset="0"/>
              <a:cs typeface="Times New Roman" pitchFamily="18" charset="0"/>
            </a:endParaRPr>
          </a:p>
          <a:p>
            <a:pPr lvl="0" algn="just" eaLnBrk="0" fontAlgn="base" hangingPunct="0">
              <a:spcBef>
                <a:spcPct val="0"/>
              </a:spcBef>
              <a:spcAft>
                <a:spcPct val="0"/>
              </a:spcAft>
              <a:tabLst>
                <a:tab pos="2628900" algn="l"/>
              </a:tabLst>
            </a:pPr>
            <a:endParaRPr lang="en-US" sz="2800" dirty="0" smtClean="0">
              <a:solidFill>
                <a:prstClr val="black"/>
              </a:solidFill>
              <a:ea typeface="Calibri" pitchFamily="34" charset="0"/>
              <a:cs typeface="Times New Roman" pitchFamily="18" charset="0"/>
            </a:endParaRPr>
          </a:p>
          <a:p>
            <a:pPr lvl="0" algn="just" eaLnBrk="0" fontAlgn="base" hangingPunct="0">
              <a:spcBef>
                <a:spcPct val="0"/>
              </a:spcBef>
              <a:spcAft>
                <a:spcPct val="0"/>
              </a:spcAft>
              <a:tabLst>
                <a:tab pos="2628900" algn="l"/>
              </a:tabLst>
            </a:pPr>
            <a:endParaRPr lang="en-US" sz="1600" dirty="0">
              <a:solidFill>
                <a:prstClr val="black"/>
              </a:solidFill>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5181600"/>
            <a:ext cx="52609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94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02363"/>
          </a:xfrm>
        </p:spPr>
        <p:txBody>
          <a:bodyPr/>
          <a:lstStyle/>
          <a:p>
            <a:pPr algn="just">
              <a:buFont typeface="Wingdings" pitchFamily="2" charset="2"/>
              <a:buChar char="v"/>
            </a:pPr>
            <a:r>
              <a:rPr lang="en-IN" sz="2800" b="1" u="sng" dirty="0" smtClean="0"/>
              <a:t>Phase </a:t>
            </a:r>
            <a:r>
              <a:rPr lang="en-IN" sz="2800" b="1" u="sng" dirty="0"/>
              <a:t>2</a:t>
            </a:r>
            <a:r>
              <a:rPr lang="en-IN" sz="2800" b="1" dirty="0"/>
              <a:t>:</a:t>
            </a:r>
            <a:r>
              <a:rPr lang="en-IN" sz="2800" dirty="0"/>
              <a:t> This phase will be covered in 7</a:t>
            </a:r>
            <a:r>
              <a:rPr lang="en-IN" sz="2800" baseline="30000" dirty="0"/>
              <a:t>th</a:t>
            </a:r>
            <a:r>
              <a:rPr lang="en-IN" sz="2800" dirty="0"/>
              <a:t> semester. Phase 2 is further divided into following phases:-</a:t>
            </a:r>
          </a:p>
          <a:p>
            <a:pPr lvl="0" algn="just" eaLnBrk="0" fontAlgn="base" hangingPunct="0">
              <a:spcBef>
                <a:spcPct val="0"/>
              </a:spcBef>
              <a:spcAft>
                <a:spcPct val="0"/>
              </a:spcAft>
              <a:tabLst>
                <a:tab pos="2628900" algn="l"/>
              </a:tabLst>
            </a:pPr>
            <a:endParaRPr lang="en-US" b="1" u="sng" dirty="0">
              <a:solidFill>
                <a:prstClr val="black"/>
              </a:solidFill>
              <a:ea typeface="Calibri" pitchFamily="34" charset="0"/>
              <a:cs typeface="Times New Roman" pitchFamily="18" charset="0"/>
            </a:endParaRPr>
          </a:p>
          <a:p>
            <a:pPr lvl="0" algn="just" eaLnBrk="0" fontAlgn="base" hangingPunct="0">
              <a:spcBef>
                <a:spcPct val="0"/>
              </a:spcBef>
              <a:spcAft>
                <a:spcPct val="0"/>
              </a:spcAft>
              <a:tabLst>
                <a:tab pos="2628900" algn="l"/>
              </a:tabLst>
            </a:pPr>
            <a:endParaRPr lang="en-US" b="1" u="sng" dirty="0">
              <a:solidFill>
                <a:prstClr val="black"/>
              </a:solidFill>
              <a:ea typeface="Calibri" pitchFamily="34" charset="0"/>
              <a:cs typeface="Times New Roman" pitchFamily="18" charset="0"/>
            </a:endParaRPr>
          </a:p>
          <a:p>
            <a:pPr marL="0" indent="0" algn="just">
              <a:buNone/>
            </a:pPr>
            <a:endParaRPr lang="en-IN" b="1" u="sng" dirty="0"/>
          </a:p>
          <a:p>
            <a:pPr algn="just">
              <a:buFont typeface="Wingdings" pitchFamily="2" charset="2"/>
              <a:buChar char="v"/>
            </a:pPr>
            <a:r>
              <a:rPr lang="en-IN" sz="2800" b="1" u="sng" dirty="0"/>
              <a:t>Phase3</a:t>
            </a:r>
            <a:r>
              <a:rPr lang="en-IN" dirty="0"/>
              <a:t>: This phase will also be covered in 7</a:t>
            </a:r>
            <a:r>
              <a:rPr lang="en-IN" baseline="30000" dirty="0"/>
              <a:t>th</a:t>
            </a:r>
            <a:r>
              <a:rPr lang="en-IN" dirty="0"/>
              <a:t> </a:t>
            </a:r>
            <a:r>
              <a:rPr lang="en-IN" dirty="0" smtClean="0"/>
              <a:t>semester. Phase </a:t>
            </a:r>
            <a:r>
              <a:rPr lang="en-IN" dirty="0"/>
              <a:t>2 is further divided into following phases:-</a:t>
            </a:r>
          </a:p>
          <a:p>
            <a:pPr marL="0" indent="0" algn="just">
              <a:buNone/>
            </a:pPr>
            <a:endParaRPr lang="en-IN" b="1" u="sng" dirty="0"/>
          </a:p>
          <a:p>
            <a:pPr marL="0" indent="0" algn="just">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526097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9" y="4724399"/>
            <a:ext cx="52609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977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Implementation Details</a:t>
            </a:r>
            <a:r>
              <a:rPr lang="en-IN" dirty="0"/>
              <a:t/>
            </a:r>
            <a:br>
              <a:rPr lang="en-IN" dirty="0"/>
            </a:br>
            <a:endParaRPr lang="en-IN" dirty="0"/>
          </a:p>
        </p:txBody>
      </p:sp>
      <p:sp>
        <p:nvSpPr>
          <p:cNvPr id="3" name="Content Placeholder 2"/>
          <p:cNvSpPr>
            <a:spLocks noGrp="1"/>
          </p:cNvSpPr>
          <p:nvPr>
            <p:ph idx="1"/>
          </p:nvPr>
        </p:nvSpPr>
        <p:spPr>
          <a:xfrm>
            <a:off x="457200" y="990600"/>
            <a:ext cx="8229600" cy="5715000"/>
          </a:xfrm>
        </p:spPr>
        <p:txBody>
          <a:bodyPr>
            <a:noAutofit/>
          </a:bodyPr>
          <a:lstStyle/>
          <a:p>
            <a:pPr marL="0" indent="0" algn="just">
              <a:buNone/>
            </a:pPr>
            <a:r>
              <a:rPr lang="en-US" sz="2800" b="1" u="sng" dirty="0" smtClean="0"/>
              <a:t>Hardware </a:t>
            </a:r>
            <a:r>
              <a:rPr lang="en-US" sz="2800" b="1" u="sng" dirty="0"/>
              <a:t>Requirements </a:t>
            </a:r>
            <a:endParaRPr lang="en-IN" sz="2800" dirty="0"/>
          </a:p>
          <a:p>
            <a:pPr marL="0" indent="0" algn="just">
              <a:buNone/>
            </a:pPr>
            <a:r>
              <a:rPr lang="en-US" sz="2800" dirty="0"/>
              <a:t> </a:t>
            </a:r>
            <a:r>
              <a:rPr lang="en-US" sz="2800" dirty="0" smtClean="0"/>
              <a:t>Minimum </a:t>
            </a:r>
            <a:r>
              <a:rPr lang="en-US" sz="2800" dirty="0"/>
              <a:t>three interconnected working systems, with</a:t>
            </a:r>
            <a:r>
              <a:rPr lang="en-US" sz="2800" dirty="0" smtClean="0"/>
              <a:t>:</a:t>
            </a:r>
            <a:endParaRPr lang="en-IN" sz="2800" dirty="0"/>
          </a:p>
          <a:p>
            <a:pPr algn="just"/>
            <a:r>
              <a:rPr lang="en-IN" sz="2800" dirty="0" smtClean="0"/>
              <a:t>Processor  </a:t>
            </a:r>
            <a:r>
              <a:rPr lang="en-IN" sz="2800" dirty="0"/>
              <a:t>	</a:t>
            </a:r>
            <a:r>
              <a:rPr lang="en-IN" sz="2800" dirty="0" smtClean="0"/>
              <a:t>:        	Pentium </a:t>
            </a:r>
            <a:r>
              <a:rPr lang="en-IN" sz="2800" dirty="0"/>
              <a:t>IV </a:t>
            </a:r>
          </a:p>
          <a:p>
            <a:pPr algn="just"/>
            <a:r>
              <a:rPr lang="en-IN" sz="2800" dirty="0" smtClean="0"/>
              <a:t>RAM</a:t>
            </a:r>
            <a:r>
              <a:rPr lang="en-IN" sz="2800" dirty="0"/>
              <a:t>		</a:t>
            </a:r>
            <a:r>
              <a:rPr lang="en-IN" sz="2800" dirty="0" smtClean="0"/>
              <a:t>:          </a:t>
            </a:r>
            <a:r>
              <a:rPr lang="en-IN" sz="2800" dirty="0"/>
              <a:t>512 MB </a:t>
            </a:r>
          </a:p>
          <a:p>
            <a:pPr algn="just"/>
            <a:r>
              <a:rPr lang="en-IN" sz="2800" dirty="0" smtClean="0"/>
              <a:t>Hard </a:t>
            </a:r>
            <a:r>
              <a:rPr lang="en-IN" sz="2800" dirty="0"/>
              <a:t>disk    	</a:t>
            </a:r>
            <a:r>
              <a:rPr lang="en-IN" sz="2800" dirty="0" smtClean="0"/>
              <a:t>:</a:t>
            </a:r>
            <a:r>
              <a:rPr lang="en-IN" sz="2800" dirty="0"/>
              <a:t>	40 GB </a:t>
            </a:r>
            <a:r>
              <a:rPr lang="en-US" sz="2800" dirty="0"/>
              <a:t> </a:t>
            </a:r>
            <a:endParaRPr lang="en-IN" sz="2800" dirty="0"/>
          </a:p>
          <a:p>
            <a:pPr marL="0" indent="0" algn="just">
              <a:buNone/>
            </a:pPr>
            <a:r>
              <a:rPr lang="en-US" sz="2800" b="1" u="sng" dirty="0"/>
              <a:t>Software Requirements  </a:t>
            </a:r>
            <a:endParaRPr lang="en-IN" sz="2800" dirty="0"/>
          </a:p>
          <a:p>
            <a:pPr algn="just"/>
            <a:r>
              <a:rPr lang="en-US" sz="2800" dirty="0"/>
              <a:t> </a:t>
            </a:r>
            <a:r>
              <a:rPr lang="en-US" sz="2800" dirty="0" smtClean="0"/>
              <a:t>J2SDK</a:t>
            </a:r>
            <a:endParaRPr lang="en-IN" sz="2800" dirty="0"/>
          </a:p>
          <a:p>
            <a:pPr lvl="0" algn="just"/>
            <a:r>
              <a:rPr lang="en-US" sz="2800" dirty="0"/>
              <a:t>Netbeans</a:t>
            </a:r>
            <a:endParaRPr lang="en-IN" sz="2800" dirty="0"/>
          </a:p>
          <a:p>
            <a:pPr lvl="0" algn="just"/>
            <a:r>
              <a:rPr lang="en-US" sz="2800" dirty="0"/>
              <a:t>MySql</a:t>
            </a:r>
            <a:endParaRPr lang="en-IN" sz="2800" dirty="0"/>
          </a:p>
          <a:p>
            <a:pPr lvl="0" algn="just"/>
            <a:r>
              <a:rPr lang="en-US" sz="2800" dirty="0"/>
              <a:t>Apache Tomcat Server</a:t>
            </a:r>
            <a:endParaRPr lang="en-IN" sz="2800" dirty="0"/>
          </a:p>
          <a:p>
            <a:pPr lvl="0" algn="just"/>
            <a:r>
              <a:rPr lang="en-IN" sz="2800" dirty="0"/>
              <a:t>Microsoft word 2000</a:t>
            </a:r>
          </a:p>
          <a:p>
            <a:endParaRPr lang="en-IN" sz="2000" dirty="0"/>
          </a:p>
        </p:txBody>
      </p:sp>
    </p:spTree>
    <p:extLst>
      <p:ext uri="{BB962C8B-B14F-4D97-AF65-F5344CB8AC3E}">
        <p14:creationId xmlns:p14="http://schemas.microsoft.com/office/powerpoint/2010/main" val="4088174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dirty="0" smtClean="0"/>
              <a:t>	Modules Covered in Phase 1</a:t>
            </a:r>
            <a:endParaRPr lang="en-IN" dirty="0"/>
          </a:p>
        </p:txBody>
      </p:sp>
      <p:sp>
        <p:nvSpPr>
          <p:cNvPr id="3" name="Content Placeholder 2"/>
          <p:cNvSpPr>
            <a:spLocks noGrp="1"/>
          </p:cNvSpPr>
          <p:nvPr>
            <p:ph idx="1"/>
          </p:nvPr>
        </p:nvSpPr>
        <p:spPr>
          <a:xfrm>
            <a:off x="457200" y="1600200"/>
            <a:ext cx="8229600" cy="4724400"/>
          </a:xfrm>
        </p:spPr>
        <p:txBody>
          <a:bodyPr>
            <a:normAutofit fontScale="25000" lnSpcReduction="20000"/>
          </a:bodyPr>
          <a:lstStyle/>
          <a:p>
            <a:pPr algn="just">
              <a:buFont typeface="Wingdings" pitchFamily="2" charset="2"/>
              <a:buChar char="v"/>
            </a:pPr>
            <a:r>
              <a:rPr lang="en-IN" sz="11200" b="1" u="sng" dirty="0"/>
              <a:t>Client Control Module</a:t>
            </a:r>
            <a:endParaRPr lang="en-IN" sz="11200" dirty="0"/>
          </a:p>
          <a:p>
            <a:pPr marL="0" indent="0" algn="just">
              <a:buNone/>
            </a:pPr>
            <a:endParaRPr lang="en-IN" sz="11200" dirty="0" smtClean="0"/>
          </a:p>
          <a:p>
            <a:pPr marL="0" indent="0" algn="just">
              <a:buNone/>
            </a:pPr>
            <a:r>
              <a:rPr lang="en-IN" sz="11200" dirty="0" smtClean="0"/>
              <a:t>This </a:t>
            </a:r>
            <a:r>
              <a:rPr lang="en-IN" sz="11200" dirty="0"/>
              <a:t>module is for registration of client on awt based GUI.</a:t>
            </a:r>
          </a:p>
          <a:p>
            <a:pPr lvl="0" algn="just"/>
            <a:r>
              <a:rPr lang="en-IN" sz="11200" b="1" dirty="0" smtClean="0"/>
              <a:t>Register </a:t>
            </a:r>
            <a:r>
              <a:rPr lang="en-IN" sz="11200" dirty="0"/>
              <a:t>- First time mandatory registration for new clients. Requires name, username, password and email address.</a:t>
            </a:r>
          </a:p>
          <a:p>
            <a:pPr lvl="0" algn="just"/>
            <a:r>
              <a:rPr lang="en-IN" sz="11200" b="1" dirty="0"/>
              <a:t>Login -</a:t>
            </a:r>
            <a:r>
              <a:rPr lang="en-IN" sz="11200" dirty="0"/>
              <a:t> User enters his/her credentials which are stored in a database.</a:t>
            </a:r>
          </a:p>
          <a:p>
            <a:pPr lvl="0" algn="just"/>
            <a:r>
              <a:rPr lang="en-IN" sz="11200" b="1" dirty="0"/>
              <a:t>Forgot Password - </a:t>
            </a:r>
            <a:r>
              <a:rPr lang="en-IN" sz="11200" dirty="0"/>
              <a:t>In the case when client forgets his/her login password, the client can request for a new password through email verification.</a:t>
            </a:r>
          </a:p>
          <a:p>
            <a:pPr marL="0" indent="0" algn="just">
              <a:buNone/>
            </a:pPr>
            <a:endParaRPr lang="en-IN" sz="11200" b="1" u="sng" dirty="0" smtClean="0"/>
          </a:p>
          <a:p>
            <a:pPr marL="0" indent="0">
              <a:buNone/>
            </a:pPr>
            <a:endParaRPr lang="en-IN" sz="9600" b="1" u="sng" dirty="0"/>
          </a:p>
          <a:p>
            <a:pPr marL="0" indent="0">
              <a:buNone/>
            </a:pPr>
            <a:endParaRPr lang="en-IN" sz="9600" b="1" u="sng" dirty="0" smtClean="0"/>
          </a:p>
          <a:p>
            <a:pPr marL="0" indent="0">
              <a:buNone/>
            </a:pPr>
            <a:endParaRPr lang="en-IN" sz="9600" b="1" u="sng" dirty="0"/>
          </a:p>
          <a:p>
            <a:endParaRPr lang="en-IN" dirty="0"/>
          </a:p>
        </p:txBody>
      </p:sp>
    </p:spTree>
    <p:extLst>
      <p:ext uri="{BB962C8B-B14F-4D97-AF65-F5344CB8AC3E}">
        <p14:creationId xmlns:p14="http://schemas.microsoft.com/office/powerpoint/2010/main" val="3757435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
            <a:ext cx="8229600" cy="6555641"/>
          </a:xfrm>
          <a:prstGeom prst="rect">
            <a:avLst/>
          </a:prstGeom>
        </p:spPr>
        <p:txBody>
          <a:bodyPr wrap="square">
            <a:spAutoFit/>
          </a:bodyPr>
          <a:lstStyle/>
          <a:p>
            <a:pPr marL="457200" indent="-457200" algn="just">
              <a:buFont typeface="Wingdings" pitchFamily="2" charset="2"/>
              <a:buChar char="v"/>
            </a:pPr>
            <a:r>
              <a:rPr lang="en-IN" sz="2800" b="1" u="sng" dirty="0"/>
              <a:t>Access Control Module</a:t>
            </a:r>
            <a:r>
              <a:rPr lang="en-IN" sz="2800" u="sng" dirty="0"/>
              <a:t> </a:t>
            </a:r>
            <a:endParaRPr lang="en-IN" sz="2800" dirty="0"/>
          </a:p>
          <a:p>
            <a:pPr marL="457200" indent="-457200" algn="just">
              <a:buFont typeface="Arial" pitchFamily="34" charset="0"/>
              <a:buChar char="•"/>
            </a:pPr>
            <a:r>
              <a:rPr lang="en-IN" sz="2800" dirty="0" smtClean="0"/>
              <a:t>This module is responsible for user verification. </a:t>
            </a:r>
          </a:p>
          <a:p>
            <a:pPr marL="457200" indent="-457200" algn="just">
              <a:buFont typeface="Arial" pitchFamily="34" charset="0"/>
              <a:buChar char="•"/>
            </a:pPr>
            <a:r>
              <a:rPr lang="en-IN" sz="2800" dirty="0" smtClean="0"/>
              <a:t>If </a:t>
            </a:r>
            <a:r>
              <a:rPr lang="en-IN" sz="2800" dirty="0"/>
              <a:t>the verification is successful a unique code is generated and sent back to client, otherwise Access is denied.</a:t>
            </a:r>
          </a:p>
          <a:p>
            <a:pPr algn="just"/>
            <a:endParaRPr lang="en-IN" sz="2800" b="1" u="sng" dirty="0" smtClean="0"/>
          </a:p>
          <a:p>
            <a:pPr marL="457200" indent="-457200" algn="just">
              <a:buFont typeface="Wingdings" pitchFamily="2" charset="2"/>
              <a:buChar char="v"/>
            </a:pPr>
            <a:r>
              <a:rPr lang="en-IN" sz="2800" b="1" u="sng" dirty="0" smtClean="0"/>
              <a:t>Client </a:t>
            </a:r>
            <a:r>
              <a:rPr lang="en-IN" sz="2800" b="1" u="sng" dirty="0"/>
              <a:t>Verification Module</a:t>
            </a:r>
            <a:endParaRPr lang="en-IN" sz="2800" dirty="0"/>
          </a:p>
          <a:p>
            <a:pPr algn="just"/>
            <a:r>
              <a:rPr lang="en-IN" sz="2800" dirty="0"/>
              <a:t>This module has the following functions: </a:t>
            </a:r>
          </a:p>
          <a:p>
            <a:pPr marL="457200" lvl="0" indent="-457200" algn="just">
              <a:buFont typeface="Arial" pitchFamily="34" charset="0"/>
              <a:buChar char="•"/>
            </a:pPr>
            <a:r>
              <a:rPr lang="en-IN" sz="2800" dirty="0"/>
              <a:t>Unicode and username sent to data server from access server.</a:t>
            </a:r>
          </a:p>
          <a:p>
            <a:pPr marL="457200" lvl="0" indent="-457200" algn="just">
              <a:buFont typeface="Arial" pitchFamily="34" charset="0"/>
              <a:buChar char="•"/>
            </a:pPr>
            <a:r>
              <a:rPr lang="en-IN" sz="2800" dirty="0"/>
              <a:t>Sends username and Unicode to data server from client.</a:t>
            </a:r>
          </a:p>
          <a:p>
            <a:pPr marL="457200" lvl="0" indent="-457200" algn="just">
              <a:buFont typeface="Arial" pitchFamily="34" charset="0"/>
              <a:buChar char="•"/>
            </a:pPr>
            <a:r>
              <a:rPr lang="en-IN" sz="2800" dirty="0"/>
              <a:t>Data server verifies Unicode &amp; username.</a:t>
            </a:r>
          </a:p>
          <a:p>
            <a:pPr marL="457200" lvl="0" indent="-457200" algn="just">
              <a:buFont typeface="Arial" pitchFamily="34" charset="0"/>
              <a:buChar char="•"/>
            </a:pPr>
            <a:r>
              <a:rPr lang="en-IN" sz="2800" dirty="0" smtClean="0"/>
              <a:t>If </a:t>
            </a:r>
            <a:r>
              <a:rPr lang="en-IN" sz="2800" dirty="0"/>
              <a:t>code &amp; username is verified, permission is granted.</a:t>
            </a:r>
          </a:p>
        </p:txBody>
      </p:sp>
    </p:spTree>
    <p:extLst>
      <p:ext uri="{BB962C8B-B14F-4D97-AF65-F5344CB8AC3E}">
        <p14:creationId xmlns:p14="http://schemas.microsoft.com/office/powerpoint/2010/main" val="3877786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1547</TotalTime>
  <Words>512</Words>
  <Application>Microsoft Office PowerPoint</Application>
  <PresentationFormat>On-screen Show (4:3)</PresentationFormat>
  <Paragraphs>94</Paragraphs>
  <Slides>14</Slides>
  <Notes>3</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Presentation on project Phase-1       Implementing CACDES: Centralized Access Control in a Distributed Environment System</vt:lpstr>
      <vt:lpstr>Introduction</vt:lpstr>
      <vt:lpstr>Introduction             Contd..</vt:lpstr>
      <vt:lpstr>Introduction                       Contd..</vt:lpstr>
      <vt:lpstr>Methodology</vt:lpstr>
      <vt:lpstr>PowerPoint Presentation</vt:lpstr>
      <vt:lpstr>Implementation Details </vt:lpstr>
      <vt:lpstr> Modules Covered in Phase 1</vt:lpstr>
      <vt:lpstr>PowerPoint Presentation</vt:lpstr>
      <vt:lpstr>Technological Learning after this Project</vt:lpstr>
      <vt:lpstr>Advantages</vt:lpstr>
      <vt:lpstr>PowerPoint Presentation</vt:lpstr>
      <vt:lpstr>Limitations</vt:lpstr>
      <vt:lpstr>Future Enhancement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CENTRALIZED ACCESS CONTROL FOR DISTRIBUTED ENVIRONMENT</dc:title>
  <dc:creator>Akshat</dc:creator>
  <cp:lastModifiedBy>Akshat</cp:lastModifiedBy>
  <cp:revision>43</cp:revision>
  <dcterms:created xsi:type="dcterms:W3CDTF">2006-08-16T00:00:00Z</dcterms:created>
  <dcterms:modified xsi:type="dcterms:W3CDTF">2017-02-09T19:03:33Z</dcterms:modified>
</cp:coreProperties>
</file>