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1" r:id="rId7"/>
    <p:sldId id="262" r:id="rId9"/>
    <p:sldId id="264" r:id="rId10"/>
    <p:sldId id="263" r:id="rId11"/>
    <p:sldId id="267" r:id="rId12"/>
    <p:sldId id="268" r:id="rId13"/>
    <p:sldId id="270" r:id="rId14"/>
    <p:sldId id="269" r:id="rId15"/>
    <p:sldId id="271" r:id="rId16"/>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313E"/>
    <a:srgbClr val="A52F78"/>
    <a:srgbClr val="7E0145"/>
    <a:srgbClr val="690C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p:restoredTop sz="94660"/>
  </p:normalViewPr>
  <p:slideViewPr>
    <p:cSldViewPr snapToGrid="0" showGuides="1">
      <p:cViewPr varScale="1">
        <p:scale>
          <a:sx n="53" d="100"/>
          <a:sy n="53" d="100"/>
        </p:scale>
        <p:origin x="180" y="54"/>
      </p:cViewPr>
      <p:guideLst>
        <p:guide orient="horz" pos="2160"/>
        <p:guide pos="2903"/>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endParaRPr lang="en-US" strike="noStrike" noProof="1"/>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8" name="Footer Placeholder 7"/>
          <p:cNvSpPr>
            <a:spLocks noGrp="1"/>
          </p:cNvSpPr>
          <p:nvPr>
            <p:ph type="ftr" sz="quarter" idx="11"/>
          </p:nvPr>
        </p:nvSpPr>
        <p:spPr/>
        <p:txBody>
          <a:bodyPr/>
          <a:p>
            <a:pPr fontAlgn="auto"/>
            <a:endParaRPr lang="en-US" strike="noStrike" noProof="1"/>
          </a:p>
        </p:txBody>
      </p:sp>
      <p:sp>
        <p:nvSpPr>
          <p:cNvPr id="9" name="Slide Number Placeholder 8"/>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4" name="Footer Placeholder 3"/>
          <p:cNvSpPr>
            <a:spLocks noGrp="1"/>
          </p:cNvSpPr>
          <p:nvPr>
            <p:ph type="ftr" sz="quarter" idx="11"/>
          </p:nvPr>
        </p:nvSpPr>
        <p:spPr/>
        <p:txBody>
          <a:bodyPr/>
          <a:p>
            <a:pPr fontAlgn="auto"/>
            <a:endParaRPr lang="en-US" strike="noStrike" noProof="1"/>
          </a:p>
        </p:txBody>
      </p:sp>
      <p:sp>
        <p:nvSpPr>
          <p:cNvPr id="5" name="Slide Number Placeholder 4"/>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3" name="Footer Placeholder 2"/>
          <p:cNvSpPr>
            <a:spLocks noGrp="1"/>
          </p:cNvSpPr>
          <p:nvPr>
            <p:ph type="ftr" sz="quarter" idx="11"/>
          </p:nvPr>
        </p:nvSpPr>
        <p:spPr/>
        <p:txBody>
          <a:bodyPr/>
          <a:p>
            <a:pPr fontAlgn="auto"/>
            <a:endParaRPr lang="en-US" strike="noStrike" noProof="1"/>
          </a:p>
        </p:txBody>
      </p:sp>
      <p:sp>
        <p:nvSpPr>
          <p:cNvPr id="4" name="Slide Number Placeholder 3"/>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fontAlgn="auto"/>
            <a:fld id="{63A1C593-65D0-4073-BCC9-577B9352EA9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9B618960-8005-486C-9A75-10CB2AAC16F9}" type="slidenum">
              <a:rPr lang="en-US" strike="noStrike" noProof="1" smtClean="0">
                <a:latin typeface="+mn-lt"/>
                <a:ea typeface="+mn-ea"/>
                <a:cs typeface="+mn-cs"/>
              </a:rPr>
            </a:fld>
            <a:endParaRPr 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fontAlgn="auto"/>
            <a:fld id="{63A1C593-65D0-4073-BCC9-577B9352EA97}" type="datetimeFigureOut">
              <a:rPr lang="en-US" strike="noStrike" noProof="1" smtClean="0">
                <a:latin typeface="+mn-lt"/>
                <a:ea typeface="+mn-ea"/>
                <a:cs typeface="+mn-cs"/>
              </a:rPr>
            </a:fld>
            <a:endParaRPr lang="en-US" strike="noStrike" noProof="1"/>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fontAlgn="auto"/>
            <a:endParaRPr lang="en-US" strike="noStrike" noProof="1"/>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fontAlgn="auto"/>
            <a:fld id="{9B618960-8005-486C-9A75-10CB2AAC16F9}" type="slidenum">
              <a:rPr lang="en-US" strike="noStrike" noProof="1" smtClean="0">
                <a:latin typeface="+mn-lt"/>
                <a:ea typeface="+mn-ea"/>
                <a:cs typeface="+mn-cs"/>
              </a:rPr>
            </a:fld>
            <a:endParaRPr lang="en-US" strike="noStrike" noProof="1"/>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B6E38"/>
            </a:gs>
          </a:gsLst>
          <a:lin scaled="0"/>
        </a:gradFill>
        <a:effectLst/>
      </p:bgPr>
    </p:bg>
    <p:spTree>
      <p:nvGrpSpPr>
        <p:cNvPr id="1" name=""/>
        <p:cNvGrpSpPr/>
        <p:nvPr/>
      </p:nvGrpSpPr>
      <p:grpSpPr/>
      <p:pic>
        <p:nvPicPr>
          <p:cNvPr id="2049" name="Picture 3" descr="jisulogo"/>
          <p:cNvPicPr>
            <a:picLocks noChangeAspect="1"/>
          </p:cNvPicPr>
          <p:nvPr/>
        </p:nvPicPr>
        <p:blipFill>
          <a:blip r:embed="rId1"/>
          <a:stretch>
            <a:fillRect/>
          </a:stretch>
        </p:blipFill>
        <p:spPr>
          <a:xfrm>
            <a:off x="88900" y="104775"/>
            <a:ext cx="1428750" cy="1428750"/>
          </a:xfrm>
          <a:prstGeom prst="rect">
            <a:avLst/>
          </a:prstGeom>
          <a:noFill/>
          <a:ln w="9525">
            <a:noFill/>
          </a:ln>
        </p:spPr>
      </p:pic>
      <p:sp>
        <p:nvSpPr>
          <p:cNvPr id="2050" name="Text Box 5"/>
          <p:cNvSpPr txBox="1"/>
          <p:nvPr/>
        </p:nvSpPr>
        <p:spPr>
          <a:xfrm>
            <a:off x="1869440" y="435610"/>
            <a:ext cx="6861175" cy="783590"/>
          </a:xfrm>
          <a:prstGeom prst="rect">
            <a:avLst/>
          </a:prstGeom>
          <a:gradFill>
            <a:gsLst>
              <a:gs pos="0">
                <a:srgbClr val="00B0F0"/>
              </a:gs>
              <a:gs pos="100000">
                <a:srgbClr val="035C7D"/>
              </a:gs>
            </a:gsLst>
            <a:lin ang="5400000" scaled="0"/>
          </a:gradFill>
          <a:ln w="9525">
            <a:noFill/>
          </a:ln>
        </p:spPr>
        <p:txBody>
          <a:bodyPr wrap="square" anchor="t" anchorCtr="0">
            <a:spAutoFit/>
            <a:scene3d>
              <a:camera prst="orthographicFront"/>
              <a:lightRig rig="threePt" dir="t"/>
            </a:scene3d>
          </a:bodyPr>
          <a:p>
            <a:r>
              <a:rPr lang="en-US" altLang="zh-CN" sz="4500" b="1">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charset="0"/>
                <a:cs typeface="Algerian" panose="04020705040A02060702" charset="0"/>
              </a:rPr>
              <a:t>INNOVATION OF SCIENCE</a:t>
            </a:r>
            <a:endParaRPr lang="en-US" altLang="zh-CN" sz="4500" b="1">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charset="0"/>
              <a:cs typeface="Algerian" panose="04020705040A02060702" charset="0"/>
            </a:endParaRPr>
          </a:p>
        </p:txBody>
      </p:sp>
      <p:pic>
        <p:nvPicPr>
          <p:cNvPr id="2051" name="Picture 7" descr="1_QCDUKlFU1Olj1jzbw4Yv1w"/>
          <p:cNvPicPr>
            <a:picLocks noChangeAspect="1"/>
          </p:cNvPicPr>
          <p:nvPr/>
        </p:nvPicPr>
        <p:blipFill>
          <a:blip r:embed="rId2"/>
          <a:stretch>
            <a:fillRect/>
          </a:stretch>
        </p:blipFill>
        <p:spPr>
          <a:xfrm>
            <a:off x="1066800" y="2244725"/>
            <a:ext cx="5346700" cy="3724275"/>
          </a:xfrm>
          <a:prstGeom prst="rect">
            <a:avLst/>
          </a:prstGeom>
          <a:noFill/>
          <a:ln w="9525">
            <a:noFill/>
          </a:ln>
        </p:spPr>
      </p:pic>
      <p:sp>
        <p:nvSpPr>
          <p:cNvPr id="2052" name="Text Box 8"/>
          <p:cNvSpPr txBox="1"/>
          <p:nvPr/>
        </p:nvSpPr>
        <p:spPr>
          <a:xfrm>
            <a:off x="6972300" y="1445895"/>
            <a:ext cx="4902200" cy="521970"/>
          </a:xfrm>
          <a:prstGeom prst="rect">
            <a:avLst/>
          </a:prstGeom>
          <a:noFill/>
          <a:ln w="9525">
            <a:noFill/>
          </a:ln>
        </p:spPr>
        <p:txBody>
          <a:bodyPr wrap="square" anchor="t" anchorCtr="0">
            <a:spAutoFit/>
          </a:bodyPr>
          <a:p>
            <a:r>
              <a:rPr lang="en-US" altLang="zh-CN" sz="2800">
                <a:solidFill>
                  <a:schemeClr val="tx2">
                    <a:lumMod val="85000"/>
                    <a:lumOff val="15000"/>
                  </a:schemeClr>
                </a:solidFill>
                <a:latin typeface="Cooper Black" panose="0208090404030B020404" charset="0"/>
                <a:cs typeface="Cooper Black" panose="0208090404030B020404" charset="0"/>
              </a:rPr>
              <a:t>Mini Project</a:t>
            </a:r>
            <a:r>
              <a:rPr lang="en-US" altLang="zh-CN" sz="2800" b="1">
                <a:solidFill>
                  <a:schemeClr val="tx2">
                    <a:lumMod val="85000"/>
                    <a:lumOff val="15000"/>
                  </a:schemeClr>
                </a:solidFill>
                <a:latin typeface="Cooper Black" panose="0208090404030B020404" charset="0"/>
                <a:cs typeface="Cooper Black" panose="0208090404030B020404" charset="0"/>
              </a:rPr>
              <a:t> :</a:t>
            </a:r>
            <a:r>
              <a:rPr lang="en-US" altLang="zh-CN" sz="2800" b="1">
                <a:latin typeface="Cooper Black" panose="0208090404030B020404" charset="0"/>
                <a:cs typeface="Cooper Black" panose="0208090404030B020404" charset="0"/>
              </a:rPr>
              <a:t> </a:t>
            </a:r>
            <a:r>
              <a:rPr lang="en-US" altLang="zh-CN" sz="2800" b="1">
                <a:latin typeface="Algerian" panose="04020705040A02060702" charset="0"/>
                <a:cs typeface="Algerian" panose="04020705040A02060702" charset="0"/>
              </a:rPr>
              <a:t>English</a:t>
            </a:r>
            <a:endParaRPr lang="en-US" altLang="zh-CN" sz="2800" b="1">
              <a:latin typeface="Algerian" panose="04020705040A02060702" charset="0"/>
              <a:cs typeface="Algerian" panose="04020705040A02060702" charset="0"/>
            </a:endParaRPr>
          </a:p>
        </p:txBody>
      </p:sp>
      <p:sp>
        <p:nvSpPr>
          <p:cNvPr id="2053" name="Text Box 9"/>
          <p:cNvSpPr txBox="1"/>
          <p:nvPr/>
        </p:nvSpPr>
        <p:spPr>
          <a:xfrm>
            <a:off x="6972300" y="1967865"/>
            <a:ext cx="4664075" cy="521970"/>
          </a:xfrm>
          <a:prstGeom prst="rect">
            <a:avLst/>
          </a:prstGeom>
          <a:noFill/>
          <a:ln w="9525">
            <a:noFill/>
          </a:ln>
        </p:spPr>
        <p:txBody>
          <a:bodyPr wrap="square" anchor="t" anchorCtr="0">
            <a:spAutoFit/>
          </a:bodyPr>
          <a:p>
            <a:r>
              <a:rPr lang="en-US" altLang="zh-CN" sz="2800">
                <a:solidFill>
                  <a:schemeClr val="tx2">
                    <a:lumMod val="85000"/>
                    <a:lumOff val="15000"/>
                  </a:schemeClr>
                </a:solidFill>
                <a:latin typeface="Cooper Black" panose="0208090404030B020404" charset="0"/>
                <a:cs typeface="Cooper Black" panose="0208090404030B020404" charset="0"/>
              </a:rPr>
              <a:t>Course</a:t>
            </a:r>
            <a:r>
              <a:rPr lang="en-US" altLang="zh-CN" sz="2800">
                <a:solidFill>
                  <a:schemeClr val="tx2">
                    <a:lumMod val="85000"/>
                    <a:lumOff val="15000"/>
                  </a:schemeClr>
                </a:solidFill>
                <a:latin typeface="Calibri" panose="020F0502020204030204" charset="0"/>
              </a:rPr>
              <a:t> </a:t>
            </a:r>
            <a:r>
              <a:rPr lang="en-US" altLang="zh-CN" sz="2800">
                <a:solidFill>
                  <a:schemeClr val="tx2">
                    <a:lumMod val="85000"/>
                    <a:lumOff val="15000"/>
                  </a:schemeClr>
                </a:solidFill>
                <a:latin typeface="Cooper Black" panose="0208090404030B020404" charset="0"/>
                <a:cs typeface="Cooper Black" panose="0208090404030B020404" charset="0"/>
              </a:rPr>
              <a:t>:</a:t>
            </a:r>
            <a:r>
              <a:rPr lang="en-US" altLang="zh-CN" sz="2800">
                <a:latin typeface="Calibri" panose="020F0502020204030204" charset="0"/>
              </a:rPr>
              <a:t> </a:t>
            </a:r>
            <a:r>
              <a:rPr lang="en-US" altLang="zh-CN" sz="2800" b="1">
                <a:latin typeface="Algerian" panose="04020705040A02060702" charset="0"/>
                <a:cs typeface="Algerian" panose="04020705040A02060702" charset="0"/>
              </a:rPr>
              <a:t>B. Tech (CSE)</a:t>
            </a:r>
            <a:r>
              <a:rPr lang="en-US" altLang="zh-CN" sz="2800" b="1">
                <a:latin typeface="Calibri" panose="020F0502020204030204" charset="0"/>
              </a:rPr>
              <a:t> </a:t>
            </a:r>
            <a:endParaRPr lang="en-US" altLang="zh-CN" sz="2800" b="1">
              <a:latin typeface="Calibri" panose="020F0502020204030204" charset="0"/>
            </a:endParaRPr>
          </a:p>
        </p:txBody>
      </p:sp>
      <p:sp>
        <p:nvSpPr>
          <p:cNvPr id="2054" name="Text Box 10"/>
          <p:cNvSpPr txBox="1"/>
          <p:nvPr/>
        </p:nvSpPr>
        <p:spPr>
          <a:xfrm>
            <a:off x="6972300" y="2488883"/>
            <a:ext cx="3516313" cy="521970"/>
          </a:xfrm>
          <a:prstGeom prst="rect">
            <a:avLst/>
          </a:prstGeom>
          <a:noFill/>
          <a:ln w="9525">
            <a:noFill/>
          </a:ln>
        </p:spPr>
        <p:txBody>
          <a:bodyPr wrap="square" anchor="t" anchorCtr="0">
            <a:spAutoFit/>
          </a:bodyPr>
          <a:p>
            <a:r>
              <a:rPr lang="en-US" altLang="zh-CN" sz="2800">
                <a:solidFill>
                  <a:schemeClr val="tx1">
                    <a:lumMod val="85000"/>
                    <a:lumOff val="15000"/>
                  </a:schemeClr>
                </a:solidFill>
                <a:latin typeface="Cooper Black" panose="0208090404030B020404" charset="0"/>
                <a:cs typeface="Cooper Black" panose="0208090404030B020404" charset="0"/>
              </a:rPr>
              <a:t>Batch </a:t>
            </a:r>
            <a:r>
              <a:rPr lang="en-US" altLang="zh-CN" sz="2800">
                <a:solidFill>
                  <a:schemeClr val="bg2">
                    <a:lumMod val="75000"/>
                  </a:schemeClr>
                </a:solidFill>
                <a:latin typeface="Cooper Black" panose="0208090404030B020404" charset="0"/>
                <a:cs typeface="Cooper Black" panose="0208090404030B020404" charset="0"/>
              </a:rPr>
              <a:t>:</a:t>
            </a:r>
            <a:r>
              <a:rPr lang="en-US" altLang="zh-CN" sz="2800">
                <a:solidFill>
                  <a:schemeClr val="bg2">
                    <a:lumMod val="75000"/>
                  </a:schemeClr>
                </a:solidFill>
                <a:latin typeface="Calibri" panose="020F0502020204030204" charset="0"/>
              </a:rPr>
              <a:t> </a:t>
            </a:r>
            <a:r>
              <a:rPr lang="en-US" altLang="zh-CN" sz="2800" b="1">
                <a:latin typeface="Algerian" panose="04020705040A02060702" charset="0"/>
                <a:cs typeface="Algerian" panose="04020705040A02060702" charset="0"/>
              </a:rPr>
              <a:t>2020-24</a:t>
            </a:r>
            <a:endParaRPr lang="en-US" altLang="zh-CN" sz="2800" b="1">
              <a:latin typeface="Algerian" panose="04020705040A02060702" charset="0"/>
              <a:cs typeface="Algerian" panose="04020705040A02060702" charset="0"/>
            </a:endParaRPr>
          </a:p>
        </p:txBody>
      </p:sp>
      <p:sp>
        <p:nvSpPr>
          <p:cNvPr id="2055" name="Text Box 11"/>
          <p:cNvSpPr txBox="1"/>
          <p:nvPr/>
        </p:nvSpPr>
        <p:spPr>
          <a:xfrm>
            <a:off x="6972300" y="3415348"/>
            <a:ext cx="4784725" cy="2245360"/>
          </a:xfrm>
          <a:prstGeom prst="rect">
            <a:avLst/>
          </a:prstGeom>
          <a:noFill/>
          <a:ln w="9525">
            <a:noFill/>
          </a:ln>
        </p:spPr>
        <p:txBody>
          <a:bodyPr wrap="square" anchor="t" anchorCtr="0">
            <a:spAutoFit/>
          </a:bodyPr>
          <a:p>
            <a:r>
              <a:rPr lang="en-US" altLang="zh-CN" sz="2800">
                <a:solidFill>
                  <a:schemeClr val="tx1">
                    <a:lumMod val="85000"/>
                    <a:lumOff val="15000"/>
                  </a:schemeClr>
                </a:solidFill>
                <a:latin typeface="Cooper Black" panose="0208090404030B020404" charset="0"/>
                <a:cs typeface="Cooper Black" panose="0208090404030B020404" charset="0"/>
              </a:rPr>
              <a:t>Group Members:</a:t>
            </a:r>
            <a:endParaRPr lang="en-US" altLang="zh-CN" sz="2800">
              <a:solidFill>
                <a:schemeClr val="tx1">
                  <a:lumMod val="85000"/>
                  <a:lumOff val="15000"/>
                </a:schemeClr>
              </a:solidFill>
              <a:latin typeface="Cooper Black" panose="0208090404030B020404" charset="0"/>
              <a:cs typeface="Cooper Black" panose="0208090404030B020404" charset="0"/>
            </a:endParaRPr>
          </a:p>
          <a:p>
            <a:r>
              <a:rPr lang="en-US" altLang="zh-CN" sz="2800" b="1">
                <a:latin typeface="Algerian" panose="04020705040A02060702" charset="0"/>
                <a:cs typeface="Algerian" panose="04020705040A02060702" charset="0"/>
              </a:rPr>
              <a:t>Tirthajyoti Nag</a:t>
            </a:r>
            <a:endParaRPr lang="en-US" altLang="zh-CN" sz="2800" b="1">
              <a:latin typeface="Algerian" panose="04020705040A02060702" charset="0"/>
              <a:cs typeface="Algerian" panose="04020705040A02060702" charset="0"/>
            </a:endParaRPr>
          </a:p>
          <a:p>
            <a:r>
              <a:rPr lang="en-US" altLang="zh-CN" sz="2800" b="1">
                <a:latin typeface="Algerian" panose="04020705040A02060702" charset="0"/>
                <a:cs typeface="Algerian" panose="04020705040A02060702" charset="0"/>
              </a:rPr>
              <a:t>Jayasree Ghosh</a:t>
            </a:r>
            <a:endParaRPr lang="en-US" altLang="zh-CN" sz="2800" b="1">
              <a:latin typeface="Algerian" panose="04020705040A02060702" charset="0"/>
              <a:cs typeface="Algerian" panose="04020705040A02060702" charset="0"/>
            </a:endParaRPr>
          </a:p>
          <a:p>
            <a:r>
              <a:rPr lang="en-US" altLang="zh-CN" sz="2800" b="1">
                <a:latin typeface="Algerian" panose="04020705040A02060702" charset="0"/>
                <a:cs typeface="Algerian" panose="04020705040A02060702" charset="0"/>
              </a:rPr>
              <a:t>Manona Mukherjee</a:t>
            </a:r>
            <a:endParaRPr lang="en-US" altLang="zh-CN" sz="2800" b="1">
              <a:latin typeface="Algerian" panose="04020705040A02060702" charset="0"/>
              <a:cs typeface="Algerian" panose="04020705040A02060702" charset="0"/>
            </a:endParaRPr>
          </a:p>
          <a:p>
            <a:r>
              <a:rPr lang="en-US" altLang="zh-CN" sz="2800" b="1">
                <a:latin typeface="Algerian" panose="04020705040A02060702" charset="0"/>
                <a:cs typeface="Algerian" panose="04020705040A02060702" charset="0"/>
              </a:rPr>
              <a:t>Sayani Ghatak</a:t>
            </a:r>
            <a:endParaRPr lang="en-US" altLang="zh-CN" sz="2800" b="1">
              <a:latin typeface="Algerian" panose="04020705040A02060702" charset="0"/>
              <a:cs typeface="Algerian" panose="04020705040A0206070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77645" y="190500"/>
            <a:ext cx="9019540" cy="983615"/>
          </a:xfrm>
          <a:gradFill>
            <a:gsLst>
              <a:gs pos="0">
                <a:srgbClr val="FE4444"/>
              </a:gs>
              <a:gs pos="100000">
                <a:srgbClr val="FF0000"/>
              </a:gs>
            </a:gsLst>
            <a:lin ang="5400000" scaled="0"/>
          </a:gradFill>
        </p:spPr>
        <p:txBody>
          <a:bodyPr/>
          <a:p>
            <a:r>
              <a:rPr lang="en-US">
                <a:ln w="12700">
                  <a:solidFill>
                    <a:schemeClr val="tx2">
                      <a:lumMod val="75000"/>
                    </a:schemeClr>
                  </a:solidFill>
                  <a:prstDash val="solid"/>
                </a:ln>
                <a:solidFill>
                  <a:srgbClr val="7030A0"/>
                </a:solidFill>
                <a:effectLst>
                  <a:outerShdw dist="38100" dir="2640000" algn="bl" rotWithShape="0">
                    <a:schemeClr val="tx2">
                      <a:lumMod val="75000"/>
                    </a:schemeClr>
                  </a:outerShdw>
                </a:effectLst>
                <a:latin typeface="Algerian" panose="04020705040A02060702" charset="0"/>
                <a:cs typeface="Algerian" panose="04020705040A02060702" charset="0"/>
              </a:rPr>
              <a:t>           IS SCIENCE A BLESS OR A CURSE?</a:t>
            </a:r>
            <a:endParaRPr lang="en-US">
              <a:ln w="12700">
                <a:solidFill>
                  <a:schemeClr val="tx2">
                    <a:lumMod val="75000"/>
                  </a:schemeClr>
                </a:solidFill>
                <a:prstDash val="solid"/>
              </a:ln>
              <a:solidFill>
                <a:srgbClr val="7030A0"/>
              </a:solidFill>
              <a:effectLst>
                <a:outerShdw dist="38100" dir="2640000" algn="bl" rotWithShape="0">
                  <a:schemeClr val="tx2">
                    <a:lumMod val="75000"/>
                  </a:schemeClr>
                </a:outerShdw>
              </a:effectLst>
              <a:latin typeface="Algerian" panose="04020705040A02060702" charset="0"/>
              <a:cs typeface="Algerian" panose="04020705040A02060702" charset="0"/>
            </a:endParaRPr>
          </a:p>
        </p:txBody>
      </p:sp>
      <p:sp>
        <p:nvSpPr>
          <p:cNvPr id="3" name="Content Placeholder 2"/>
          <p:cNvSpPr>
            <a:spLocks noGrp="1"/>
          </p:cNvSpPr>
          <p:nvPr>
            <p:ph idx="1"/>
          </p:nvPr>
        </p:nvSpPr>
        <p:spPr>
          <a:xfrm>
            <a:off x="609600" y="1500505"/>
            <a:ext cx="10972800" cy="4953000"/>
          </a:xfrm>
        </p:spPr>
        <p:txBody>
          <a:bodyPr/>
          <a:p>
            <a:pPr>
              <a:buFont typeface="Arial" panose="020B0604020202020204" pitchFamily="34" charset="0"/>
              <a:buChar char="☻"/>
            </a:pPr>
            <a:r>
              <a:rPr lang="en-US"/>
              <a:t> </a:t>
            </a:r>
            <a:r>
              <a:rPr lang="en-US" b="1">
                <a:latin typeface="Calibri" panose="020F0502020204030204" charset="0"/>
                <a:cs typeface="Calibri" panose="020F0502020204030204" charset="0"/>
              </a:rPr>
              <a:t>Yes , Science being a big boon, its also a curse to all.</a:t>
            </a:r>
            <a:endParaRPr lang="en-US" b="1">
              <a:latin typeface="Calibri" panose="020F0502020204030204" charset="0"/>
              <a:cs typeface="Calibri" panose="020F0502020204030204" charset="0"/>
            </a:endParaRPr>
          </a:p>
          <a:p>
            <a:pPr>
              <a:buFont typeface="Arial" panose="020B0604020202020204" pitchFamily="34" charset="0"/>
              <a:buChar char="☻"/>
            </a:pPr>
            <a:r>
              <a:rPr lang="en-US" b="1">
                <a:latin typeface="Calibri" panose="020F0502020204030204" charset="0"/>
                <a:cs typeface="Calibri" panose="020F0502020204030204" charset="0"/>
              </a:rPr>
              <a:t> It is indeed a boon and a blessing, if used for the benefit of mankind and for constructive purposes unless it becomes a tool in the hand of a few selfish and evil-minded people.</a:t>
            </a:r>
            <a:endParaRPr lang="en-US" b="1">
              <a:latin typeface="Calibri" panose="020F0502020204030204" charset="0"/>
              <a:cs typeface="Calibri" panose="020F0502020204030204" charset="0"/>
            </a:endParaRPr>
          </a:p>
          <a:p>
            <a:pPr>
              <a:buFont typeface="Arial" panose="020B0604020202020204" pitchFamily="34" charset="0"/>
              <a:buChar char="☻"/>
            </a:pPr>
            <a:r>
              <a:rPr lang="en-US" b="1">
                <a:latin typeface="Calibri" panose="020F0502020204030204" charset="0"/>
                <a:cs typeface="Calibri" panose="020F0502020204030204" charset="0"/>
              </a:rPr>
              <a:t> Science has destroyed the old social system. People feel shy while interacting in real world whereas they have more than 1k friends in social media platform.</a:t>
            </a:r>
            <a:endParaRPr lang="en-US" b="1">
              <a:latin typeface="Calibri" panose="020F0502020204030204" charset="0"/>
              <a:cs typeface="Calibri" panose="020F0502020204030204" charset="0"/>
            </a:endParaRPr>
          </a:p>
          <a:p>
            <a:pPr>
              <a:buFont typeface="Arial" panose="020B0604020202020204" pitchFamily="34" charset="0"/>
              <a:buChar char="☻"/>
            </a:pPr>
            <a:r>
              <a:rPr lang="en-US" b="1">
                <a:latin typeface="Calibri" panose="020F0502020204030204" charset="0"/>
                <a:cs typeface="Calibri" panose="020F0502020204030204" charset="0"/>
              </a:rPr>
              <a:t> People forgot to respect others.</a:t>
            </a:r>
            <a:endParaRPr lang="en-US" b="1">
              <a:latin typeface="Calibri" panose="020F0502020204030204" charset="0"/>
              <a:cs typeface="Calibri" panose="020F0502020204030204" charset="0"/>
            </a:endParaRPr>
          </a:p>
          <a:p>
            <a:pPr>
              <a:buFont typeface="Arial" panose="020B0604020202020204" pitchFamily="34" charset="0"/>
              <a:buChar char="☻"/>
            </a:pPr>
            <a:endParaRPr lang="en-US" b="1">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buFont typeface="Arial" panose="020B0604020202020204" pitchFamily="34" charset="0"/>
              <a:buChar char="☻"/>
            </a:pPr>
            <a:r>
              <a:rPr lang="en-US">
                <a:sym typeface="+mn-ea"/>
              </a:rPr>
              <a:t> </a:t>
            </a:r>
            <a:r>
              <a:rPr lang="en-US" b="1">
                <a:latin typeface="Calibri" panose="020F0502020204030204" charset="0"/>
                <a:cs typeface="Calibri" panose="020F0502020204030204" charset="0"/>
                <a:sym typeface="+mn-ea"/>
              </a:rPr>
              <a:t>Science made people lazier.</a:t>
            </a:r>
            <a:endParaRPr lang="en-US" b="1">
              <a:latin typeface="Calibri" panose="020F0502020204030204" charset="0"/>
              <a:cs typeface="Calibri" panose="020F0502020204030204" charset="0"/>
              <a:sym typeface="+mn-ea"/>
            </a:endParaRPr>
          </a:p>
          <a:p>
            <a:pPr>
              <a:buFont typeface="Arial" panose="020B0604020202020204" pitchFamily="34" charset="0"/>
              <a:buChar char="☻"/>
            </a:pPr>
            <a:r>
              <a:rPr lang="en-US" b="1">
                <a:latin typeface="Calibri" panose="020F0502020204030204" charset="0"/>
                <a:cs typeface="Calibri" panose="020F0502020204030204" charset="0"/>
                <a:sym typeface="+mn-ea"/>
              </a:rPr>
              <a:t> Birds are in danger for the   </a:t>
            </a:r>
            <a:endParaRPr lang="en-US" b="1">
              <a:latin typeface="Calibri" panose="020F0502020204030204" charset="0"/>
              <a:cs typeface="Calibri" panose="020F0502020204030204" charset="0"/>
              <a:sym typeface="+mn-ea"/>
            </a:endParaRPr>
          </a:p>
          <a:p>
            <a:pPr>
              <a:buFont typeface="Arial" panose="020B0604020202020204" pitchFamily="34" charset="0"/>
              <a:buChar char="☻"/>
            </a:pPr>
            <a:r>
              <a:rPr lang="en-US" b="1">
                <a:latin typeface="Calibri" panose="020F0502020204030204" charset="0"/>
                <a:cs typeface="Calibri" panose="020F0502020204030204" charset="0"/>
                <a:sym typeface="+mn-ea"/>
              </a:rPr>
              <a:t> It is destroying our simple and healthy lifestyle.</a:t>
            </a:r>
            <a:endParaRPr lang="en-US" b="1">
              <a:latin typeface="Calibri" panose="020F0502020204030204" charset="0"/>
              <a:cs typeface="Calibri" panose="020F0502020204030204" charset="0"/>
              <a:sym typeface="+mn-ea"/>
            </a:endParaRPr>
          </a:p>
          <a:p>
            <a:pPr>
              <a:buFont typeface="Arial" panose="020B0604020202020204" pitchFamily="34" charset="0"/>
              <a:buChar char="☻"/>
            </a:pPr>
            <a:r>
              <a:rPr lang="en-US" b="1">
                <a:latin typeface="Calibri" panose="020F0502020204030204" charset="0"/>
                <a:cs typeface="Calibri" panose="020F0502020204030204" charset="0"/>
                <a:sym typeface="+mn-ea"/>
              </a:rPr>
              <a:t> Crime and terrorism has extended to an extent.</a:t>
            </a:r>
            <a:endParaRPr lang="en-US" b="1">
              <a:latin typeface="Calibri" panose="020F0502020204030204" charset="0"/>
              <a:cs typeface="Calibri" panose="020F0502020204030204" charset="0"/>
              <a:sym typeface="+mn-ea"/>
            </a:endParaRPr>
          </a:p>
          <a:p>
            <a:pPr>
              <a:buFont typeface="Arial" panose="020B0604020202020204" pitchFamily="34" charset="0"/>
              <a:buChar char="☻"/>
            </a:pPr>
            <a:r>
              <a:rPr lang="en-US" b="1">
                <a:latin typeface="Calibri" panose="020F0502020204030204" charset="0"/>
                <a:cs typeface="Calibri" panose="020F0502020204030204" charset="0"/>
                <a:sym typeface="+mn-ea"/>
              </a:rPr>
              <a:t> Work overload .</a:t>
            </a:r>
            <a:endParaRPr lang="en-US" b="1">
              <a:latin typeface="Calibri" panose="020F0502020204030204" charset="0"/>
              <a:cs typeface="Calibri" panose="020F0502020204030204" charset="0"/>
              <a:sym typeface="+mn-ea"/>
            </a:endParaRPr>
          </a:p>
          <a:p>
            <a:pPr>
              <a:buFont typeface="Arial" panose="020B0604020202020204" pitchFamily="34" charset="0"/>
              <a:buChar char="☻"/>
            </a:pPr>
            <a:r>
              <a:rPr lang="en-US" b="1">
                <a:latin typeface="Calibri" panose="020F0502020204030204" charset="0"/>
                <a:cs typeface="Calibri" panose="020F0502020204030204" charset="0"/>
                <a:sym typeface="+mn-ea"/>
              </a:rPr>
              <a:t> Job insecurity.</a:t>
            </a:r>
            <a:endParaRPr lang="en-US" b="1">
              <a:latin typeface="Calibri" panose="020F0502020204030204" charset="0"/>
              <a:cs typeface="Calibri" panose="020F0502020204030204" charset="0"/>
              <a:sym typeface="+mn-ea"/>
            </a:endParaRPr>
          </a:p>
          <a:p>
            <a:pPr>
              <a:buFont typeface="Arial" panose="020B0604020202020204" pitchFamily="34" charset="0"/>
              <a:buChar char="☻"/>
            </a:pPr>
            <a:r>
              <a:rPr lang="en-US" b="1">
                <a:latin typeface="Calibri" panose="020F0502020204030204" charset="0"/>
                <a:cs typeface="Calibri" panose="020F0502020204030204" charset="0"/>
                <a:sym typeface="+mn-ea"/>
              </a:rPr>
              <a:t> Digital media manipulation.</a:t>
            </a:r>
            <a:endParaRPr lang="en-US" b="1">
              <a:latin typeface="Calibri" panose="020F0502020204030204" charset="0"/>
              <a:cs typeface="Calibri" panose="020F0502020204030204" charset="0"/>
              <a:sym typeface="+mn-ea"/>
            </a:endParaRPr>
          </a:p>
          <a:p>
            <a:pPr>
              <a:buFont typeface="Arial" panose="020B0604020202020204" pitchFamily="34" charset="0"/>
              <a:buChar char="☻"/>
            </a:pPr>
            <a:r>
              <a:rPr lang="en-US" b="1">
                <a:latin typeface="Calibri" panose="020F0502020204030204" charset="0"/>
                <a:cs typeface="Calibri" panose="020F0502020204030204" charset="0"/>
                <a:sym typeface="+mn-ea"/>
              </a:rPr>
              <a:t> Detachment from the real world and living in fantasy or virtual world.</a:t>
            </a:r>
            <a:endParaRPr lang="en-US" b="1">
              <a:latin typeface="Calibri" panose="020F0502020204030204" charset="0"/>
              <a:cs typeface="Calibri" panose="020F0502020204030204" charset="0"/>
            </a:endParaRPr>
          </a:p>
          <a:p>
            <a:pPr>
              <a:buFont typeface="Arial" panose="020B0604020202020204" pitchFamily="34" charset="0"/>
              <a:buChar char="☻"/>
            </a:pPr>
            <a:endParaRPr lang="en-US" b="1">
              <a:latin typeface="Calibri" panose="020F0502020204030204"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29380" y="182880"/>
            <a:ext cx="5217795" cy="991870"/>
          </a:xfrm>
          <a:gradFill>
            <a:gsLst>
              <a:gs pos="0">
                <a:srgbClr val="FECF40"/>
              </a:gs>
              <a:gs pos="100000">
                <a:schemeClr val="accent4">
                  <a:lumMod val="95000"/>
                  <a:lumOff val="5000"/>
                </a:schemeClr>
              </a:gs>
            </a:gsLst>
            <a:lin ang="5400000" scaled="0"/>
          </a:gradFill>
        </p:spPr>
        <p:txBody>
          <a:bodyPr/>
          <a:p>
            <a:r>
              <a:rPr lang="en-US"/>
              <a:t>     </a:t>
            </a:r>
            <a:r>
              <a:rPr lang="en-US" sz="5000">
                <a:latin typeface="Algerian" panose="04020705040A02060702" charset="0"/>
                <a:cs typeface="Algerian" panose="04020705040A02060702" charset="0"/>
              </a:rPr>
              <a:t> </a:t>
            </a:r>
            <a:r>
              <a:rPr lang="en-US" sz="5000">
                <a:ln>
                  <a:solidFill>
                    <a:schemeClr val="tx2"/>
                  </a:solidFill>
                </a:ln>
                <a:gradFill>
                  <a:gsLst>
                    <a:gs pos="21000">
                      <a:srgbClr val="53575C"/>
                    </a:gs>
                    <a:gs pos="88000">
                      <a:srgbClr val="C5C7CA"/>
                    </a:gs>
                  </a:gsLst>
                  <a:lin ang="5400000"/>
                </a:gradFill>
                <a:effectLst/>
                <a:latin typeface="Algerian" panose="04020705040A02060702" charset="0"/>
                <a:cs typeface="Algerian" panose="04020705040A02060702" charset="0"/>
              </a:rPr>
              <a:t>CONCLUSION</a:t>
            </a:r>
            <a:endParaRPr lang="en-US" sz="5000">
              <a:ln>
                <a:solidFill>
                  <a:schemeClr val="tx2"/>
                </a:solidFill>
              </a:ln>
              <a:gradFill>
                <a:gsLst>
                  <a:gs pos="21000">
                    <a:srgbClr val="53575C"/>
                  </a:gs>
                  <a:gs pos="88000">
                    <a:srgbClr val="C5C7CA"/>
                  </a:gs>
                </a:gsLst>
                <a:lin ang="5400000"/>
              </a:gradFill>
              <a:effectLst/>
              <a:latin typeface="Algerian" panose="04020705040A02060702" charset="0"/>
              <a:cs typeface="Algerian" panose="04020705040A02060702" charset="0"/>
            </a:endParaRPr>
          </a:p>
        </p:txBody>
      </p:sp>
      <p:sp>
        <p:nvSpPr>
          <p:cNvPr id="3" name="Content Placeholder 2"/>
          <p:cNvSpPr>
            <a:spLocks noGrp="1"/>
          </p:cNvSpPr>
          <p:nvPr>
            <p:ph idx="1"/>
          </p:nvPr>
        </p:nvSpPr>
        <p:spPr>
          <a:xfrm>
            <a:off x="609600" y="1487805"/>
            <a:ext cx="10931525" cy="4639945"/>
          </a:xfrm>
        </p:spPr>
        <p:txBody>
          <a:bodyPr/>
          <a:p>
            <a:r>
              <a:rPr lang="en-US" b="1">
                <a:latin typeface="Calibri" panose="020F0502020204030204" charset="0"/>
                <a:cs typeface="Calibri" panose="020F0502020204030204" charset="0"/>
              </a:rPr>
              <a:t>The impact of science and technology on modern society is broad and wide-ranging, influencing such areas as politics, diplomacy, defense, economy, medicine, transportation, agriculture,capital improvement, and many more. </a:t>
            </a:r>
            <a:endParaRPr lang="en-US" b="1">
              <a:latin typeface="Calibri" panose="020F0502020204030204" charset="0"/>
              <a:cs typeface="Calibri" panose="020F0502020204030204" charset="0"/>
            </a:endParaRPr>
          </a:p>
          <a:p>
            <a:r>
              <a:rPr lang="en-US" b="1">
                <a:latin typeface="Calibri" panose="020F0502020204030204" charset="0"/>
                <a:cs typeface="Calibri" panose="020F0502020204030204" charset="0"/>
              </a:rPr>
              <a:t>The fruits of science and technology fill every corner of our lives.</a:t>
            </a:r>
            <a:endParaRPr lang="en-US" b="1">
              <a:latin typeface="Calibri" panose="020F0502020204030204" charset="0"/>
              <a:cs typeface="Calibri" panose="020F0502020204030204" charset="0"/>
            </a:endParaRPr>
          </a:p>
          <a:p>
            <a:r>
              <a:rPr lang="en-US" b="1">
                <a:latin typeface="Calibri" panose="020F0502020204030204" charset="0"/>
                <a:cs typeface="Calibri" panose="020F0502020204030204" charset="0"/>
              </a:rPr>
              <a:t>Since we are gifted with Science and Technology we should use it wisely and carefully.</a:t>
            </a:r>
            <a:endParaRPr lang="en-US" b="1">
              <a:latin typeface="Calibri" panose="020F0502020204030204" charset="0"/>
              <a:cs typeface="Calibri" panose="020F0502020204030204" charset="0"/>
            </a:endParaRPr>
          </a:p>
          <a:p>
            <a:endParaRPr lang="en-US" b="1">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3902075" y="697230"/>
            <a:ext cx="5666740" cy="76200"/>
          </a:xfrm>
        </p:spPr>
        <p:txBody>
          <a:bodyPr/>
          <a:p>
            <a:endParaRPr lang="en-US"/>
          </a:p>
        </p:txBody>
      </p:sp>
      <p:pic>
        <p:nvPicPr>
          <p:cNvPr id="4" name="Content Placeholder 3" descr="thank-you-message-for-him"/>
          <p:cNvPicPr>
            <a:picLocks noChangeAspect="1"/>
          </p:cNvPicPr>
          <p:nvPr>
            <p:ph idx="1"/>
          </p:nvPr>
        </p:nvPicPr>
        <p:blipFill>
          <a:blip r:embed="rId1"/>
          <a:stretch>
            <a:fillRect/>
          </a:stretch>
        </p:blipFill>
        <p:spPr>
          <a:xfrm>
            <a:off x="0" y="0"/>
            <a:ext cx="12709525" cy="68586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B6E38"/>
            </a:gs>
          </a:gsLst>
          <a:lin ang="0" scaled="0"/>
        </a:gradFill>
        <a:effectLst/>
      </p:bgPr>
    </p:bg>
    <p:spTree>
      <p:nvGrpSpPr>
        <p:cNvPr id="1" name=""/>
        <p:cNvGrpSpPr/>
        <p:nvPr/>
      </p:nvGrpSpPr>
      <p:grpSpPr/>
      <p:sp>
        <p:nvSpPr>
          <p:cNvPr id="3073" name="Text Box 3"/>
          <p:cNvSpPr txBox="1"/>
          <p:nvPr/>
        </p:nvSpPr>
        <p:spPr>
          <a:xfrm>
            <a:off x="2529205" y="589915"/>
            <a:ext cx="7894320" cy="1014730"/>
          </a:xfrm>
          <a:prstGeom prst="rect">
            <a:avLst/>
          </a:prstGeom>
          <a:gradFill>
            <a:gsLst>
              <a:gs pos="0">
                <a:schemeClr val="accent5">
                  <a:lumMod val="75000"/>
                </a:schemeClr>
              </a:gs>
              <a:gs pos="100000">
                <a:srgbClr val="034373"/>
              </a:gs>
            </a:gsLst>
            <a:lin ang="5400000" scaled="0"/>
          </a:gradFill>
          <a:ln w="9525">
            <a:noFill/>
          </a:ln>
        </p:spPr>
        <p:txBody>
          <a:bodyPr wrap="square" anchor="t" anchorCtr="0">
            <a:spAutoFit/>
          </a:bodyPr>
          <a:p>
            <a:r>
              <a:rPr lang="en-US" altLang="zh-CN" sz="6000" b="1">
                <a:ln w="9525" cmpd="sng">
                  <a:solidFill>
                    <a:schemeClr val="accent3"/>
                  </a:solidFill>
                  <a:prstDash val="solid"/>
                </a:ln>
                <a:solidFill>
                  <a:schemeClr val="accent1">
                    <a:lumMod val="50000"/>
                  </a:schemeClr>
                </a:solidFill>
                <a:effectLst>
                  <a:glow rad="101600">
                    <a:schemeClr val="accent5">
                      <a:satMod val="175000"/>
                      <a:alpha val="40000"/>
                    </a:schemeClr>
                  </a:glow>
                </a:effectLst>
                <a:latin typeface="Algerian" panose="04020705040A02060702" charset="0"/>
                <a:cs typeface="Algerian" panose="04020705040A02060702" charset="0"/>
              </a:rPr>
              <a:t>ACKNOWLEDGEMENT</a:t>
            </a:r>
            <a:endParaRPr lang="en-US" altLang="zh-CN" sz="6000" b="1">
              <a:ln w="9525" cmpd="sng">
                <a:solidFill>
                  <a:schemeClr val="accent3"/>
                </a:solidFill>
                <a:prstDash val="solid"/>
              </a:ln>
              <a:solidFill>
                <a:schemeClr val="accent1">
                  <a:lumMod val="50000"/>
                </a:schemeClr>
              </a:solidFill>
              <a:effectLst>
                <a:glow rad="101600">
                  <a:schemeClr val="accent5">
                    <a:satMod val="175000"/>
                    <a:alpha val="40000"/>
                  </a:schemeClr>
                </a:glow>
              </a:effectLst>
              <a:latin typeface="Algerian" panose="04020705040A02060702" charset="0"/>
              <a:cs typeface="Algerian" panose="04020705040A02060702" charset="0"/>
            </a:endParaRPr>
          </a:p>
        </p:txBody>
      </p:sp>
      <p:sp>
        <p:nvSpPr>
          <p:cNvPr id="3074" name="Text Box 4"/>
          <p:cNvSpPr txBox="1"/>
          <p:nvPr/>
        </p:nvSpPr>
        <p:spPr>
          <a:xfrm>
            <a:off x="820103" y="2473008"/>
            <a:ext cx="10552112" cy="3538220"/>
          </a:xfrm>
          <a:prstGeom prst="rect">
            <a:avLst/>
          </a:prstGeom>
          <a:noFill/>
          <a:ln w="9525">
            <a:noFill/>
          </a:ln>
        </p:spPr>
        <p:txBody>
          <a:bodyPr wrap="square" anchor="t" anchorCtr="0">
            <a:spAutoFit/>
          </a:bodyPr>
          <a:p>
            <a:pPr algn="just"/>
            <a:r>
              <a:rPr lang="en-US" altLang="zh-CN" sz="2800" b="1">
                <a:latin typeface="Lucida Fax" panose="02060602050505020204" charset="0"/>
                <a:cs typeface="Lucida Fax" panose="02060602050505020204" charset="0"/>
              </a:rPr>
              <a:t>I would like to express my special thanks of gratitude to my teacher Sudeshna Roy Chowdhury and our HOD sir, Mr. Saikat Maity who gave us the golden opportunity to do this wonderful project on the topic </a:t>
            </a:r>
            <a:r>
              <a:rPr lang="en-US" altLang="zh-CN" sz="2800" b="1" i="1">
                <a:latin typeface="Lucida Fax" panose="02060602050505020204" charset="0"/>
                <a:cs typeface="Lucida Fax" panose="02060602050505020204" charset="0"/>
              </a:rPr>
              <a:t>Innovation of Science</a:t>
            </a:r>
            <a:r>
              <a:rPr lang="en-US" altLang="zh-CN" sz="2800" b="1">
                <a:latin typeface="Lucida Fax" panose="02060602050505020204" charset="0"/>
                <a:cs typeface="Lucida Fax" panose="02060602050505020204" charset="0"/>
              </a:rPr>
              <a:t>.</a:t>
            </a:r>
            <a:endParaRPr lang="en-US" altLang="zh-CN" sz="2800" b="1">
              <a:latin typeface="Lucida Fax" panose="02060602050505020204" charset="0"/>
              <a:cs typeface="Lucida Fax" panose="02060602050505020204" charset="0"/>
            </a:endParaRPr>
          </a:p>
          <a:p>
            <a:pPr algn="just"/>
            <a:endParaRPr lang="en-US" altLang="zh-CN" sz="2800" b="1">
              <a:latin typeface="Lucida Fax" panose="02060602050505020204" charset="0"/>
              <a:cs typeface="Lucida Fax" panose="02060602050505020204" charset="0"/>
            </a:endParaRPr>
          </a:p>
          <a:p>
            <a:pPr algn="just"/>
            <a:r>
              <a:rPr lang="en-US" altLang="zh-CN" sz="2800" b="1">
                <a:latin typeface="Lucida Fax" panose="02060602050505020204" charset="0"/>
                <a:cs typeface="Lucida Fax" panose="02060602050505020204" charset="0"/>
              </a:rPr>
              <a:t>I would also like to thank all our group members for their co-operation and hard work.</a:t>
            </a:r>
            <a:endParaRPr lang="en-US" altLang="zh-CN" sz="2800" b="1">
              <a:latin typeface="Lucida Fax" panose="02060602050505020204" charset="0"/>
              <a:cs typeface="Lucida Fax" panose="02060602050505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ext Box 3"/>
          <p:cNvSpPr txBox="1"/>
          <p:nvPr/>
        </p:nvSpPr>
        <p:spPr>
          <a:xfrm>
            <a:off x="2809240" y="327660"/>
            <a:ext cx="6299200" cy="1014730"/>
          </a:xfrm>
          <a:prstGeom prst="rect">
            <a:avLst/>
          </a:prstGeom>
          <a:gradFill>
            <a:gsLst>
              <a:gs pos="26000">
                <a:srgbClr val="00B050"/>
              </a:gs>
              <a:gs pos="100000">
                <a:srgbClr val="034373"/>
              </a:gs>
            </a:gsLst>
            <a:lin ang="5400000" scaled="0"/>
          </a:gradFill>
          <a:ln w="9525">
            <a:noFill/>
          </a:ln>
        </p:spPr>
        <p:txBody>
          <a:bodyPr wrap="square" anchor="t" anchorCtr="0">
            <a:spAutoFit/>
          </a:bodyPr>
          <a:p>
            <a:r>
              <a:rPr lang="en-US" altLang="zh-CN" sz="6000" b="1">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latin typeface="Algerian" panose="04020705040A02060702" charset="0"/>
                <a:cs typeface="Algerian" panose="04020705040A02060702" charset="0"/>
              </a:rPr>
              <a:t>  INTRODUCTION</a:t>
            </a:r>
            <a:endParaRPr lang="en-US" altLang="zh-CN" sz="6000" b="1">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latin typeface="Algerian" panose="04020705040A02060702" charset="0"/>
              <a:cs typeface="Algerian" panose="04020705040A02060702" charset="0"/>
            </a:endParaRPr>
          </a:p>
        </p:txBody>
      </p:sp>
      <p:sp>
        <p:nvSpPr>
          <p:cNvPr id="4098" name="Text Box 11"/>
          <p:cNvSpPr txBox="1"/>
          <p:nvPr/>
        </p:nvSpPr>
        <p:spPr>
          <a:xfrm>
            <a:off x="281940" y="1342390"/>
            <a:ext cx="7009130" cy="4399915"/>
          </a:xfrm>
          <a:prstGeom prst="rect">
            <a:avLst/>
          </a:prstGeom>
          <a:noFill/>
          <a:ln w="9525">
            <a:noFill/>
          </a:ln>
        </p:spPr>
        <p:txBody>
          <a:bodyPr wrap="square" anchor="t" anchorCtr="0">
            <a:spAutoFit/>
          </a:bodyPr>
          <a:p>
            <a:pPr marL="457200" indent="-457200" algn="just">
              <a:buFont typeface="Arial" panose="020B0604020202020204" pitchFamily="34" charset="0"/>
              <a:buChar char="•"/>
            </a:pPr>
            <a:endParaRPr lang="en-US" altLang="zh-CN" sz="2800">
              <a:latin typeface="Calibri" panose="020F0502020204030204" charset="0"/>
            </a:endParaRPr>
          </a:p>
          <a:p>
            <a:pPr marL="457200" indent="-457200" algn="just">
              <a:buFont typeface="Arial" panose="020B0604020202020204" pitchFamily="34" charset="0"/>
              <a:buChar char="•"/>
            </a:pPr>
            <a:r>
              <a:rPr lang="en-US" altLang="zh-CN" sz="2800" b="1">
                <a:latin typeface="Calibri" panose="020F0502020204030204" charset="0"/>
              </a:rPr>
              <a:t>Innovation is all about a new idea, a new method or a modified device.</a:t>
            </a:r>
            <a:endParaRPr lang="en-US" altLang="zh-CN" sz="2800" b="1">
              <a:latin typeface="Calibri" panose="020F0502020204030204" charset="0"/>
            </a:endParaRPr>
          </a:p>
          <a:p>
            <a:pPr marL="457200" indent="-457200" algn="just">
              <a:buFont typeface="Arial" panose="020B0604020202020204" pitchFamily="34" charset="0"/>
              <a:buChar char="•"/>
            </a:pPr>
            <a:r>
              <a:rPr lang="en-US" altLang="zh-CN" sz="2800" b="1">
                <a:latin typeface="Calibri" panose="020F0502020204030204" charset="0"/>
              </a:rPr>
              <a:t>It’s basically the introduction of something new.</a:t>
            </a:r>
            <a:endParaRPr lang="en-US" altLang="zh-CN" sz="2800" b="1">
              <a:latin typeface="Calibri" panose="020F0502020204030204" charset="0"/>
            </a:endParaRPr>
          </a:p>
          <a:p>
            <a:pPr marL="457200" indent="-457200" algn="just">
              <a:buFont typeface="Arial" panose="020B0604020202020204" pitchFamily="34" charset="0"/>
              <a:buChar char="•"/>
            </a:pPr>
            <a:r>
              <a:rPr lang="en-US" altLang="zh-CN" sz="2800" b="1">
                <a:latin typeface="Calibri" panose="020F0502020204030204" charset="0"/>
              </a:rPr>
              <a:t>Innovation can refer to something big; innovative i.e. a change made to an existing product, idea or field.</a:t>
            </a:r>
            <a:endParaRPr lang="en-US" altLang="zh-CN" sz="2800" b="1">
              <a:latin typeface="Calibri" panose="020F0502020204030204" charset="0"/>
            </a:endParaRPr>
          </a:p>
          <a:p>
            <a:pPr marL="457200" indent="-457200" algn="just">
              <a:buFont typeface="Arial" panose="020B0604020202020204" pitchFamily="34" charset="0"/>
              <a:buChar char="•"/>
            </a:pPr>
            <a:r>
              <a:rPr lang="en-US" altLang="zh-CN" sz="2800" b="1">
                <a:latin typeface="Calibri" panose="020F0502020204030204" charset="0"/>
              </a:rPr>
              <a:t>Science, technology and innovation have boosted development to a great extent.</a:t>
            </a:r>
            <a:endParaRPr lang="en-US" altLang="zh-CN" sz="2800" b="1">
              <a:latin typeface="Calibri" panose="020F0502020204030204" charset="0"/>
            </a:endParaRPr>
          </a:p>
        </p:txBody>
      </p:sp>
      <p:pic>
        <p:nvPicPr>
          <p:cNvPr id="3" name="Content Placeholder 2" descr="images"/>
          <p:cNvPicPr>
            <a:picLocks noChangeAspect="1"/>
          </p:cNvPicPr>
          <p:nvPr>
            <p:ph idx="1"/>
          </p:nvPr>
        </p:nvPicPr>
        <p:blipFill>
          <a:blip r:embed="rId1"/>
          <a:stretch>
            <a:fillRect/>
          </a:stretch>
        </p:blipFill>
        <p:spPr>
          <a:xfrm>
            <a:off x="7385685" y="1930400"/>
            <a:ext cx="4689475" cy="33870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 Box 3"/>
          <p:cNvSpPr txBox="1"/>
          <p:nvPr/>
        </p:nvSpPr>
        <p:spPr>
          <a:xfrm>
            <a:off x="1192530" y="376555"/>
            <a:ext cx="8486775" cy="860425"/>
          </a:xfrm>
          <a:prstGeom prst="rect">
            <a:avLst/>
          </a:prstGeom>
          <a:gradFill>
            <a:gsLst>
              <a:gs pos="26000">
                <a:srgbClr val="00B050"/>
              </a:gs>
              <a:gs pos="100000">
                <a:srgbClr val="FFFF00"/>
              </a:gs>
            </a:gsLst>
            <a:lin ang="5400000" scaled="0"/>
          </a:gradFill>
          <a:ln w="9525">
            <a:noFill/>
          </a:ln>
        </p:spPr>
        <p:txBody>
          <a:bodyPr wrap="square" anchor="t" anchorCtr="0">
            <a:spAutoFit/>
          </a:bodyPr>
          <a:p>
            <a:r>
              <a:rPr lang="en-US" altLang="zh-CN" sz="3600" b="1">
                <a:solidFill>
                  <a:schemeClr val="accent3"/>
                </a:solidFill>
                <a:effectLst/>
                <a:latin typeface="Calibri" panose="020F0502020204030204" charset="0"/>
              </a:rPr>
              <a:t>         </a:t>
            </a:r>
            <a:r>
              <a:rPr lang="en-US" altLang="zh-CN" sz="5000" b="1">
                <a:ln w="9525">
                  <a:solidFill>
                    <a:schemeClr val="bg1"/>
                  </a:solidFill>
                  <a:prstDash val="solid"/>
                </a:ln>
                <a:gradFill>
                  <a:gsLst>
                    <a:gs pos="0">
                      <a:srgbClr val="E30000"/>
                    </a:gs>
                    <a:gs pos="100000">
                      <a:srgbClr val="760303"/>
                    </a:gs>
                  </a:gsLst>
                  <a:lin scaled="0"/>
                </a:gradFill>
                <a:effectLst>
                  <a:outerShdw blurRad="12700" dist="38100" dir="2700000" algn="tl" rotWithShape="0">
                    <a:schemeClr val="accent5">
                      <a:lumMod val="60000"/>
                      <a:lumOff val="40000"/>
                    </a:schemeClr>
                  </a:outerShdw>
                </a:effectLst>
                <a:latin typeface="Algerian" panose="04020705040A02060702" charset="0"/>
                <a:cs typeface="Algerian" panose="04020705040A02060702" charset="0"/>
              </a:rPr>
              <a:t>WHAT IS INNOVATION?</a:t>
            </a:r>
            <a:endParaRPr lang="en-US" altLang="zh-CN" sz="5000" b="1">
              <a:ln w="9525">
                <a:solidFill>
                  <a:schemeClr val="bg1"/>
                </a:solidFill>
                <a:prstDash val="solid"/>
              </a:ln>
              <a:gradFill>
                <a:gsLst>
                  <a:gs pos="0">
                    <a:srgbClr val="E30000"/>
                  </a:gs>
                  <a:gs pos="100000">
                    <a:srgbClr val="760303"/>
                  </a:gs>
                </a:gsLst>
                <a:lin scaled="0"/>
              </a:gradFill>
              <a:effectLst>
                <a:outerShdw blurRad="12700" dist="38100" dir="2700000" algn="tl" rotWithShape="0">
                  <a:schemeClr val="accent5">
                    <a:lumMod val="60000"/>
                    <a:lumOff val="40000"/>
                  </a:schemeClr>
                </a:outerShdw>
              </a:effectLst>
              <a:latin typeface="Algerian" panose="04020705040A02060702" charset="0"/>
              <a:cs typeface="Algerian" panose="04020705040A02060702" charset="0"/>
            </a:endParaRPr>
          </a:p>
        </p:txBody>
      </p:sp>
      <p:sp>
        <p:nvSpPr>
          <p:cNvPr id="5122" name="Text Box 4"/>
          <p:cNvSpPr txBox="1"/>
          <p:nvPr/>
        </p:nvSpPr>
        <p:spPr>
          <a:xfrm>
            <a:off x="308610" y="1542415"/>
            <a:ext cx="6539230" cy="5262245"/>
          </a:xfrm>
          <a:prstGeom prst="rect">
            <a:avLst/>
          </a:prstGeom>
          <a:noFill/>
          <a:ln w="9525">
            <a:noFill/>
          </a:ln>
        </p:spPr>
        <p:txBody>
          <a:bodyPr wrap="square" anchor="t" anchorCtr="0">
            <a:spAutoFit/>
          </a:bodyPr>
          <a:p>
            <a:pPr marL="457200" indent="-457200" algn="just">
              <a:buFont typeface="Wingdings" panose="05000000000000000000" charset="0"/>
              <a:buChar char="ü"/>
            </a:pPr>
            <a:r>
              <a:rPr lang="en-US" altLang="zh-CN" sz="2800">
                <a:cs typeface="Calibri" panose="020F0502020204030204" charset="0"/>
              </a:rPr>
              <a:t> </a:t>
            </a:r>
            <a:r>
              <a:rPr lang="en-US" altLang="zh-CN" sz="2800" b="1">
                <a:cs typeface="Calibri" panose="020F0502020204030204" charset="0"/>
              </a:rPr>
              <a:t> CREATIVITY is about new ideas where INNOVATION is the profitable implementation of these ideas.</a:t>
            </a:r>
            <a:endParaRPr lang="en-US" altLang="zh-CN" sz="2800" b="1">
              <a:cs typeface="Calibri" panose="020F0502020204030204" charset="0"/>
            </a:endParaRPr>
          </a:p>
          <a:p>
            <a:pPr marL="457200" indent="-457200">
              <a:buFont typeface="Wingdings" panose="05000000000000000000" charset="0"/>
              <a:buChar char="ü"/>
            </a:pPr>
            <a:r>
              <a:rPr lang="en-US" altLang="zh-CN" sz="2800" b="1">
                <a:cs typeface="Calibri" panose="020F0502020204030204" charset="0"/>
                <a:sym typeface="+mn-ea"/>
              </a:rPr>
              <a:t>  Everyone seems to have an opinion about INNOVATION and there is an enormous amount of conflicting about information.</a:t>
            </a:r>
            <a:endParaRPr lang="en-US" altLang="zh-CN" sz="2800" b="1">
              <a:cs typeface="Calibri" panose="020F0502020204030204" charset="0"/>
            </a:endParaRPr>
          </a:p>
          <a:p>
            <a:pPr marL="457200" indent="-457200">
              <a:buFont typeface="Wingdings" panose="05000000000000000000" charset="0"/>
              <a:buChar char="ü"/>
            </a:pPr>
            <a:r>
              <a:rPr lang="en-US" altLang="zh-CN" sz="2800" b="1">
                <a:cs typeface="Calibri" panose="020F0502020204030204" charset="0"/>
                <a:sym typeface="+mn-ea"/>
              </a:rPr>
              <a:t>  A need for facts resides instead of opinions</a:t>
            </a:r>
            <a:r>
              <a:rPr lang="en-US" altLang="zh-CN" sz="2800">
                <a:cs typeface="Calibri" panose="020F0502020204030204" charset="0"/>
                <a:sym typeface="+mn-ea"/>
              </a:rPr>
              <a:t>.</a:t>
            </a:r>
            <a:endParaRPr lang="en-US" altLang="zh-CN" sz="2800">
              <a:cs typeface="Calibri" panose="020F0502020204030204" charset="0"/>
            </a:endParaRPr>
          </a:p>
          <a:p>
            <a:pPr marL="457200" indent="-457200" algn="just"/>
            <a:endParaRPr lang="en-US" altLang="zh-CN" sz="2800">
              <a:latin typeface="Calibri" panose="020F0502020204030204" charset="0"/>
            </a:endParaRPr>
          </a:p>
          <a:p>
            <a:pPr algn="just"/>
            <a:endParaRPr lang="en-US" altLang="zh-CN" sz="2800">
              <a:latin typeface="Calibri" panose="020F0502020204030204" charset="0"/>
            </a:endParaRPr>
          </a:p>
          <a:p>
            <a:pPr algn="just"/>
            <a:endParaRPr lang="en-US" altLang="zh-CN" sz="2800">
              <a:latin typeface="Calibri" panose="020F0502020204030204" charset="0"/>
            </a:endParaRPr>
          </a:p>
        </p:txBody>
      </p:sp>
      <p:pic>
        <p:nvPicPr>
          <p:cNvPr id="7" name="Content Placeholder 6" descr="download"/>
          <p:cNvPicPr>
            <a:picLocks noChangeAspect="1"/>
          </p:cNvPicPr>
          <p:nvPr>
            <p:ph idx="1"/>
          </p:nvPr>
        </p:nvPicPr>
        <p:blipFill>
          <a:blip r:embed="rId1"/>
          <a:stretch>
            <a:fillRect/>
          </a:stretch>
        </p:blipFill>
        <p:spPr>
          <a:xfrm>
            <a:off x="7352030" y="1909445"/>
            <a:ext cx="4345940" cy="2701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3"/>
          <p:cNvSpPr txBox="1"/>
          <p:nvPr/>
        </p:nvSpPr>
        <p:spPr>
          <a:xfrm>
            <a:off x="1604010" y="584200"/>
            <a:ext cx="9357360" cy="645160"/>
          </a:xfrm>
          <a:prstGeom prst="rect">
            <a:avLst/>
          </a:prstGeom>
          <a:gradFill>
            <a:gsLst>
              <a:gs pos="0">
                <a:srgbClr val="FBFB11"/>
              </a:gs>
              <a:gs pos="100000">
                <a:srgbClr val="FF0000"/>
              </a:gs>
            </a:gsLst>
            <a:lin ang="5400000" scaled="0"/>
          </a:gradFill>
          <a:ln w="9525">
            <a:noFill/>
          </a:ln>
        </p:spPr>
        <p:txBody>
          <a:bodyPr wrap="square" anchor="t" anchorCtr="0">
            <a:spAutoFit/>
          </a:bodyPr>
          <a:p>
            <a:r>
              <a:rPr lang="en-US" altLang="zh-CN" sz="3600" b="1">
                <a:solidFill>
                  <a:schemeClr val="tx2"/>
                </a:solidFill>
                <a:effectLst>
                  <a:outerShdw blurRad="38100" dist="19050" dir="2700000" algn="tl" rotWithShape="0">
                    <a:schemeClr val="dk1">
                      <a:alpha val="40000"/>
                    </a:schemeClr>
                  </a:outerShdw>
                </a:effectLst>
                <a:latin typeface="Algerian" panose="04020705040A02060702" charset="0"/>
                <a:cs typeface="Algerian" panose="04020705040A02060702" charset="0"/>
              </a:rPr>
              <a:t>   HOW INNOVATION OF SCIENCE HELPED US? </a:t>
            </a:r>
            <a:endParaRPr lang="en-US" altLang="zh-CN" sz="3600" b="1">
              <a:solidFill>
                <a:schemeClr val="tx2"/>
              </a:solidFill>
              <a:effectLst>
                <a:outerShdw blurRad="38100" dist="19050" dir="2700000" algn="tl" rotWithShape="0">
                  <a:schemeClr val="dk1">
                    <a:alpha val="40000"/>
                  </a:schemeClr>
                </a:outerShdw>
              </a:effectLst>
              <a:latin typeface="Algerian" panose="04020705040A02060702" charset="0"/>
              <a:cs typeface="Algerian" panose="04020705040A02060702" charset="0"/>
            </a:endParaRPr>
          </a:p>
        </p:txBody>
      </p:sp>
      <p:sp>
        <p:nvSpPr>
          <p:cNvPr id="7170" name="Text Box 5"/>
          <p:cNvSpPr txBox="1"/>
          <p:nvPr/>
        </p:nvSpPr>
        <p:spPr>
          <a:xfrm>
            <a:off x="1455420" y="1457325"/>
            <a:ext cx="5992495" cy="5262245"/>
          </a:xfrm>
          <a:prstGeom prst="rect">
            <a:avLst/>
          </a:prstGeom>
          <a:noFill/>
          <a:ln w="9525">
            <a:noFill/>
          </a:ln>
        </p:spPr>
        <p:txBody>
          <a:bodyPr wrap="square" anchor="t" anchorCtr="0">
            <a:spAutoFit/>
          </a:bodyPr>
          <a:p>
            <a:pPr marL="457200" indent="-457200" algn="just">
              <a:buFont typeface="Arial" panose="020B0604020202020204" pitchFamily="34" charset="0"/>
              <a:buChar char="•"/>
            </a:pPr>
            <a:r>
              <a:rPr lang="en-US" altLang="zh-CN" sz="2800" b="1">
                <a:latin typeface="Calibri" panose="020F0502020204030204" charset="0"/>
              </a:rPr>
              <a:t>Science and technology have become an important part in our day-to-day life.</a:t>
            </a:r>
            <a:endParaRPr lang="en-US" altLang="zh-CN" sz="2800" b="1">
              <a:latin typeface="Calibri" panose="020F0502020204030204" charset="0"/>
            </a:endParaRPr>
          </a:p>
          <a:p>
            <a:pPr marL="457200" indent="-457200" algn="just">
              <a:buFont typeface="Arial" panose="020B0604020202020204" pitchFamily="34" charset="0"/>
              <a:buChar char="•"/>
            </a:pPr>
            <a:r>
              <a:rPr lang="en-US" altLang="zh-CN" sz="2800" b="1">
                <a:latin typeface="Calibri" panose="020F0502020204030204" charset="0"/>
              </a:rPr>
              <a:t>From getting up in the morning with our alarm clocks ringing to going to bed after switching of our lights, we are surrounded by science and technology.</a:t>
            </a:r>
            <a:endParaRPr lang="en-US" altLang="zh-CN" sz="2800" b="1">
              <a:latin typeface="Calibri" panose="020F0502020204030204" charset="0"/>
            </a:endParaRPr>
          </a:p>
          <a:p>
            <a:pPr marL="457200" indent="-457200" algn="just">
              <a:buFont typeface="Arial" panose="020B0604020202020204" pitchFamily="34" charset="0"/>
              <a:buChar char="•"/>
            </a:pPr>
            <a:r>
              <a:rPr lang="en-US" altLang="zh-CN" sz="2800" b="1">
                <a:latin typeface="Calibri" panose="020F0502020204030204" charset="0"/>
              </a:rPr>
              <a:t>It is hard to imagine our lives without science nowadays.</a:t>
            </a:r>
            <a:endParaRPr lang="en-US" altLang="zh-CN" sz="2800" b="1">
              <a:latin typeface="Calibri" panose="020F0502020204030204" charset="0"/>
            </a:endParaRPr>
          </a:p>
          <a:p>
            <a:pPr marL="457200" indent="-457200" algn="just">
              <a:buFont typeface="Arial" panose="020B0604020202020204" pitchFamily="34" charset="0"/>
              <a:buChar char="•"/>
            </a:pPr>
            <a:r>
              <a:rPr lang="en-US" altLang="zh-CN" sz="2800" b="1">
                <a:latin typeface="Calibri" panose="020F0502020204030204" charset="0"/>
              </a:rPr>
              <a:t>Indeed our existence itself depends on Science.</a:t>
            </a:r>
            <a:endParaRPr lang="en-US" altLang="zh-CN" sz="2800" b="1">
              <a:latin typeface="Calibri" panose="020F0502020204030204" charset="0"/>
            </a:endParaRPr>
          </a:p>
        </p:txBody>
      </p:sp>
      <p:pic>
        <p:nvPicPr>
          <p:cNvPr id="2" name="Content Placeholder 1" descr="1680"/>
          <p:cNvPicPr>
            <a:picLocks noChangeAspect="1"/>
          </p:cNvPicPr>
          <p:nvPr>
            <p:ph idx="1"/>
          </p:nvPr>
        </p:nvPicPr>
        <p:blipFill>
          <a:blip r:embed="rId1"/>
          <a:stretch>
            <a:fillRect/>
          </a:stretch>
        </p:blipFill>
        <p:spPr>
          <a:xfrm>
            <a:off x="7563485" y="1787525"/>
            <a:ext cx="4361815" cy="32651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ext Box 3"/>
          <p:cNvSpPr txBox="1"/>
          <p:nvPr/>
        </p:nvSpPr>
        <p:spPr>
          <a:xfrm>
            <a:off x="1660525" y="751840"/>
            <a:ext cx="9368790" cy="706755"/>
          </a:xfrm>
          <a:prstGeom prst="rect">
            <a:avLst/>
          </a:prstGeom>
          <a:gradFill>
            <a:gsLst>
              <a:gs pos="0">
                <a:srgbClr val="FBFB11"/>
              </a:gs>
              <a:gs pos="100000">
                <a:srgbClr val="7030A0"/>
              </a:gs>
            </a:gsLst>
            <a:lin ang="5400000" scaled="0"/>
          </a:gradFill>
          <a:ln w="9525">
            <a:noFill/>
          </a:ln>
        </p:spPr>
        <p:txBody>
          <a:bodyPr wrap="square" anchor="t" anchorCtr="0">
            <a:spAutoFit/>
          </a:bodyPr>
          <a:p>
            <a:pPr algn="ctr"/>
            <a:r>
              <a:rPr lang="en-US" altLang="zh-CN" sz="4000" b="1">
                <a:solidFill>
                  <a:schemeClr val="tx2"/>
                </a:solidFill>
                <a:effectLst>
                  <a:outerShdw blurRad="63500" sx="102000" sy="102000" algn="ctr" rotWithShape="0">
                    <a:prstClr val="black">
                      <a:alpha val="40000"/>
                    </a:prstClr>
                  </a:outerShdw>
                </a:effectLst>
                <a:latin typeface="Algerian" panose="04020705040A02060702" charset="0"/>
                <a:cs typeface="Algerian" panose="04020705040A02060702" charset="0"/>
              </a:rPr>
              <a:t>HOW ARE WE DEPENDENT ON SCIENCE?</a:t>
            </a:r>
            <a:endParaRPr lang="en-US" altLang="zh-CN" sz="4000" b="1">
              <a:solidFill>
                <a:schemeClr val="tx2"/>
              </a:solidFill>
              <a:effectLst>
                <a:outerShdw blurRad="63500" sx="102000" sy="102000" algn="ctr" rotWithShape="0">
                  <a:prstClr val="black">
                    <a:alpha val="40000"/>
                  </a:prstClr>
                </a:outerShdw>
              </a:effectLst>
              <a:latin typeface="Algerian" panose="04020705040A02060702" charset="0"/>
              <a:cs typeface="Algerian" panose="04020705040A02060702" charset="0"/>
            </a:endParaRPr>
          </a:p>
        </p:txBody>
      </p:sp>
      <p:sp>
        <p:nvSpPr>
          <p:cNvPr id="8194" name="Text Box 5"/>
          <p:cNvSpPr txBox="1"/>
          <p:nvPr/>
        </p:nvSpPr>
        <p:spPr>
          <a:xfrm>
            <a:off x="862965" y="1815465"/>
            <a:ext cx="6036945" cy="3538220"/>
          </a:xfrm>
          <a:prstGeom prst="rect">
            <a:avLst/>
          </a:prstGeom>
          <a:noFill/>
          <a:ln w="9525">
            <a:noFill/>
          </a:ln>
        </p:spPr>
        <p:txBody>
          <a:bodyPr wrap="square" anchor="t" anchorCtr="0">
            <a:spAutoFit/>
          </a:bodyPr>
          <a:p>
            <a:pPr marL="457200" indent="-457200" algn="just">
              <a:buFont typeface="Arial" panose="020B0604020202020204" pitchFamily="34" charset="0"/>
              <a:buChar char="•"/>
            </a:pPr>
            <a:r>
              <a:rPr lang="en-US" altLang="zh-CN" sz="2800" b="1">
                <a:latin typeface="Calibri" panose="020F0502020204030204" charset="0"/>
              </a:rPr>
              <a:t>Science and technology have become an integral part of our lives.</a:t>
            </a:r>
            <a:endParaRPr lang="en-US" altLang="zh-CN" sz="2800" b="1">
              <a:latin typeface="Calibri" panose="020F0502020204030204" charset="0"/>
            </a:endParaRPr>
          </a:p>
          <a:p>
            <a:pPr marL="457200" indent="-457200" algn="just">
              <a:buFont typeface="Arial" panose="020B0604020202020204" pitchFamily="34" charset="0"/>
              <a:buChar char="•"/>
            </a:pPr>
            <a:r>
              <a:rPr lang="en-US" altLang="zh-CN" sz="2800" b="1">
                <a:latin typeface="Calibri" panose="020F0502020204030204" charset="0"/>
              </a:rPr>
              <a:t>Trying to imagine what life would be like without science and technology is practically impossible.</a:t>
            </a:r>
            <a:endParaRPr lang="en-US" altLang="zh-CN" sz="2800" b="1">
              <a:latin typeface="Calibri" panose="020F0502020204030204" charset="0"/>
            </a:endParaRPr>
          </a:p>
          <a:p>
            <a:pPr marL="457200" indent="-457200" algn="just">
              <a:buFont typeface="Arial" panose="020B0604020202020204" pitchFamily="34" charset="0"/>
              <a:buChar char="•"/>
            </a:pPr>
            <a:r>
              <a:rPr lang="en-US" altLang="zh-CN" sz="2800" b="1">
                <a:latin typeface="Calibri" panose="020F0502020204030204" charset="0"/>
              </a:rPr>
              <a:t>Science and technology have made our life easier, more convenient, safer, and more enjoyable.</a:t>
            </a:r>
            <a:endParaRPr lang="en-US" altLang="zh-CN" sz="2800" b="1">
              <a:latin typeface="Calibri" panose="020F0502020204030204" charset="0"/>
            </a:endParaRPr>
          </a:p>
        </p:txBody>
      </p:sp>
      <p:pic>
        <p:nvPicPr>
          <p:cNvPr id="2" name="Content Placeholder 1" descr="Science-week-article"/>
          <p:cNvPicPr>
            <a:picLocks noChangeAspect="1"/>
          </p:cNvPicPr>
          <p:nvPr>
            <p:ph idx="1"/>
          </p:nvPr>
        </p:nvPicPr>
        <p:blipFill>
          <a:blip r:embed="rId1"/>
          <a:stretch>
            <a:fillRect/>
          </a:stretch>
        </p:blipFill>
        <p:spPr>
          <a:xfrm>
            <a:off x="6899910" y="2120900"/>
            <a:ext cx="5039360" cy="29959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ext Box 3"/>
          <p:cNvSpPr txBox="1"/>
          <p:nvPr/>
        </p:nvSpPr>
        <p:spPr>
          <a:xfrm>
            <a:off x="1898650" y="190500"/>
            <a:ext cx="8611870" cy="1322070"/>
          </a:xfrm>
          <a:prstGeom prst="rect">
            <a:avLst/>
          </a:prstGeom>
          <a:gradFill>
            <a:gsLst>
              <a:gs pos="33000">
                <a:srgbClr val="A52F78"/>
              </a:gs>
              <a:gs pos="100000">
                <a:srgbClr val="690C62"/>
              </a:gs>
            </a:gsLst>
            <a:lin ang="5400000" scaled="0"/>
          </a:gradFill>
          <a:ln w="9525">
            <a:noFill/>
          </a:ln>
        </p:spPr>
        <p:txBody>
          <a:bodyPr wrap="square" anchor="t" anchorCtr="0">
            <a:spAutoFit/>
          </a:bodyPr>
          <a:p>
            <a:pPr algn="ctr"/>
            <a:r>
              <a:rPr lang="en-US" altLang="zh-CN" sz="4000" b="1">
                <a:gradFill>
                  <a:gsLst>
                    <a:gs pos="21000">
                      <a:srgbClr val="53575C"/>
                    </a:gs>
                    <a:gs pos="88000">
                      <a:srgbClr val="C5C7CA"/>
                    </a:gs>
                  </a:gsLst>
                  <a:lin ang="5400000"/>
                </a:gradFill>
                <a:effectLst/>
                <a:latin typeface="Algerian" panose="04020705040A02060702" charset="0"/>
                <a:cs typeface="Algerian" panose="04020705040A02060702" charset="0"/>
              </a:rPr>
              <a:t>SCIENCE MADE IMPOSSIBLE TO POSSIBLE</a:t>
            </a:r>
            <a:endParaRPr lang="en-US" altLang="zh-CN" sz="4000" b="1">
              <a:gradFill>
                <a:gsLst>
                  <a:gs pos="21000">
                    <a:srgbClr val="53575C"/>
                  </a:gs>
                  <a:gs pos="88000">
                    <a:srgbClr val="C5C7CA"/>
                  </a:gs>
                </a:gsLst>
                <a:lin ang="5400000"/>
              </a:gradFill>
              <a:effectLst/>
              <a:latin typeface="Algerian" panose="04020705040A02060702" charset="0"/>
              <a:cs typeface="Algerian" panose="04020705040A02060702" charset="0"/>
            </a:endParaRPr>
          </a:p>
        </p:txBody>
      </p:sp>
      <p:sp>
        <p:nvSpPr>
          <p:cNvPr id="9218" name="Text Box 5"/>
          <p:cNvSpPr txBox="1"/>
          <p:nvPr/>
        </p:nvSpPr>
        <p:spPr>
          <a:xfrm>
            <a:off x="884238" y="1897063"/>
            <a:ext cx="6532562" cy="3830955"/>
          </a:xfrm>
          <a:prstGeom prst="rect">
            <a:avLst/>
          </a:prstGeom>
          <a:noFill/>
          <a:ln w="9525">
            <a:noFill/>
          </a:ln>
        </p:spPr>
        <p:txBody>
          <a:bodyPr wrap="square" anchor="t" anchorCtr="0">
            <a:spAutoFit/>
          </a:bodyPr>
          <a:p>
            <a:pPr marL="457200" indent="-457200">
              <a:buFont typeface="Wingdings" panose="05000000000000000000" charset="0"/>
              <a:buChar char="Ø"/>
            </a:pPr>
            <a:r>
              <a:rPr lang="en-US" altLang="zh-CN" sz="2700" b="1">
                <a:latin typeface="Calibri" panose="020F0502020204030204" charset="0"/>
              </a:rPr>
              <a:t>Science made our “digital world possible”.</a:t>
            </a:r>
            <a:endParaRPr lang="en-US" altLang="zh-CN" sz="2700" b="1">
              <a:latin typeface="Calibri" panose="020F0502020204030204" charset="0"/>
            </a:endParaRPr>
          </a:p>
          <a:p>
            <a:pPr marL="457200" indent="-457200">
              <a:buFont typeface="Wingdings" panose="05000000000000000000" charset="0"/>
              <a:buChar char="Ø"/>
            </a:pPr>
            <a:r>
              <a:rPr lang="en-US" altLang="zh-CN" sz="2700" b="1">
                <a:latin typeface="Calibri" panose="020F0502020204030204" charset="0"/>
              </a:rPr>
              <a:t>It invented </a:t>
            </a:r>
            <a:r>
              <a:rPr lang="en-US" altLang="zh-CN" sz="2700" b="1" i="1">
                <a:latin typeface="Calibri" panose="020F0502020204030204" charset="0"/>
              </a:rPr>
              <a:t>“vaccines” </a:t>
            </a:r>
            <a:r>
              <a:rPr lang="en-US" altLang="zh-CN" sz="2700" b="1">
                <a:latin typeface="Calibri" panose="020F0502020204030204" charset="0"/>
              </a:rPr>
              <a:t>for various diseases. </a:t>
            </a:r>
            <a:endParaRPr lang="en-US" altLang="zh-CN" sz="2700" b="1">
              <a:latin typeface="Calibri" panose="020F0502020204030204" charset="0"/>
            </a:endParaRPr>
          </a:p>
          <a:p>
            <a:pPr marL="457200" indent="-457200">
              <a:buFont typeface="Wingdings" panose="05000000000000000000" charset="0"/>
              <a:buChar char="Ø"/>
            </a:pPr>
            <a:r>
              <a:rPr lang="en-US" altLang="zh-CN" sz="2700" b="1">
                <a:latin typeface="Calibri" panose="020F0502020204030204" charset="0"/>
              </a:rPr>
              <a:t>Science has made </a:t>
            </a:r>
            <a:r>
              <a:rPr lang="en-US" altLang="zh-CN" sz="2700" b="1" i="1">
                <a:latin typeface="Calibri" panose="020F0502020204030204" charset="0"/>
              </a:rPr>
              <a:t>“travelling”</a:t>
            </a:r>
            <a:r>
              <a:rPr lang="en-US" altLang="zh-CN" sz="2700" b="1">
                <a:latin typeface="Calibri" panose="020F0502020204030204" charset="0"/>
              </a:rPr>
              <a:t> possible to any corner of the world.</a:t>
            </a:r>
            <a:endParaRPr lang="en-US" altLang="zh-CN" sz="2700" b="1">
              <a:latin typeface="Calibri" panose="020F0502020204030204" charset="0"/>
            </a:endParaRPr>
          </a:p>
          <a:p>
            <a:pPr marL="457200" indent="-457200">
              <a:buFont typeface="Wingdings" panose="05000000000000000000" charset="0"/>
              <a:buChar char="Ø"/>
            </a:pPr>
            <a:r>
              <a:rPr lang="en-US" altLang="zh-CN" sz="2700" b="1">
                <a:latin typeface="Calibri" panose="020F0502020204030204" charset="0"/>
              </a:rPr>
              <a:t>Science has developed </a:t>
            </a:r>
            <a:r>
              <a:rPr lang="en-US" altLang="zh-CN" sz="2700" b="1" i="1">
                <a:latin typeface="Calibri" panose="020F0502020204030204" charset="0"/>
              </a:rPr>
              <a:t>“computers”</a:t>
            </a:r>
            <a:r>
              <a:rPr lang="en-US" altLang="zh-CN" sz="2700" b="1">
                <a:latin typeface="Calibri" panose="020F0502020204030204" charset="0"/>
              </a:rPr>
              <a:t> to a vital component of our lives.</a:t>
            </a:r>
            <a:endParaRPr lang="en-US" altLang="zh-CN" sz="2700" b="1">
              <a:latin typeface="Calibri" panose="020F0502020204030204" charset="0"/>
            </a:endParaRPr>
          </a:p>
          <a:p>
            <a:pPr marL="457200" indent="-457200">
              <a:buFont typeface="Wingdings" panose="05000000000000000000" charset="0"/>
              <a:buChar char="Ø"/>
            </a:pPr>
            <a:r>
              <a:rPr lang="en-US" altLang="zh-CN" sz="2700" b="1" i="1">
                <a:latin typeface="Calibri" panose="020F0502020204030204" charset="0"/>
              </a:rPr>
              <a:t>“Artificial intelligence”</a:t>
            </a:r>
            <a:r>
              <a:rPr lang="en-US" altLang="zh-CN" sz="2700" b="1">
                <a:latin typeface="Calibri" panose="020F0502020204030204" charset="0"/>
              </a:rPr>
              <a:t> has helped in new discoveries of various research fields.</a:t>
            </a:r>
            <a:endParaRPr lang="en-US" altLang="zh-CN" sz="2700" b="1">
              <a:latin typeface="Calibri" panose="020F0502020204030204" charset="0"/>
            </a:endParaRPr>
          </a:p>
        </p:txBody>
      </p:sp>
      <p:pic>
        <p:nvPicPr>
          <p:cNvPr id="2" name="Content Placeholder 1" descr="images (1)"/>
          <p:cNvPicPr>
            <a:picLocks noChangeAspect="1"/>
          </p:cNvPicPr>
          <p:nvPr>
            <p:ph idx="1"/>
          </p:nvPr>
        </p:nvPicPr>
        <p:blipFill>
          <a:blip r:embed="rId1"/>
          <a:stretch>
            <a:fillRect/>
          </a:stretch>
        </p:blipFill>
        <p:spPr>
          <a:xfrm>
            <a:off x="7416800" y="2162175"/>
            <a:ext cx="4260215" cy="31165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3"/>
          <p:cNvSpPr txBox="1"/>
          <p:nvPr/>
        </p:nvSpPr>
        <p:spPr>
          <a:xfrm>
            <a:off x="2506028" y="704850"/>
            <a:ext cx="7178675" cy="1630045"/>
          </a:xfrm>
          <a:prstGeom prst="rect">
            <a:avLst/>
          </a:prstGeom>
          <a:gradFill>
            <a:gsLst>
              <a:gs pos="0">
                <a:srgbClr val="012D86"/>
              </a:gs>
              <a:gs pos="100000">
                <a:srgbClr val="00B0F0"/>
              </a:gs>
            </a:gsLst>
            <a:lin ang="5400000" scaled="0"/>
          </a:gradFill>
          <a:ln w="9525">
            <a:noFill/>
          </a:ln>
        </p:spPr>
        <p:txBody>
          <a:bodyPr wrap="square" anchor="t" anchorCtr="0">
            <a:spAutoFit/>
            <a:scene3d>
              <a:camera prst="orthographicFront"/>
              <a:lightRig rig="threePt" dir="t"/>
            </a:scene3d>
          </a:bodyPr>
          <a:p>
            <a:pPr algn="ctr"/>
            <a:r>
              <a:rPr lang="en-US" altLang="zh-CN" sz="5000" b="1">
                <a:ln w="12700">
                  <a:solidFill>
                    <a:schemeClr val="tx2"/>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rPr>
              <a:t>HOW SCIENCE MADE OUR LIVES EASIER?</a:t>
            </a:r>
            <a:endParaRPr lang="en-US" altLang="zh-CN" sz="5000" b="1">
              <a:ln w="12700">
                <a:solidFill>
                  <a:schemeClr val="tx2"/>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charset="0"/>
              <a:cs typeface="Algerian" panose="04020705040A02060702" charset="0"/>
            </a:endParaRPr>
          </a:p>
        </p:txBody>
      </p:sp>
      <p:sp>
        <p:nvSpPr>
          <p:cNvPr id="10242" name="Text Box 5"/>
          <p:cNvSpPr txBox="1"/>
          <p:nvPr/>
        </p:nvSpPr>
        <p:spPr>
          <a:xfrm>
            <a:off x="1287145" y="2562860"/>
            <a:ext cx="9290685" cy="4399915"/>
          </a:xfrm>
          <a:prstGeom prst="rect">
            <a:avLst/>
          </a:prstGeom>
          <a:noFill/>
          <a:ln w="9525">
            <a:noFill/>
          </a:ln>
        </p:spPr>
        <p:txBody>
          <a:bodyPr wrap="square" anchor="t" anchorCtr="0">
            <a:spAutoFit/>
          </a:bodyPr>
          <a:p>
            <a:pPr marL="457200" indent="-457200">
              <a:buFont typeface="Wingdings" panose="05000000000000000000" charset="0"/>
              <a:buChar char="Ø"/>
            </a:pPr>
            <a:r>
              <a:rPr lang="en-US" altLang="zh-CN" sz="2800" b="1">
                <a:latin typeface="Calibri" panose="020F0502020204030204" charset="0"/>
              </a:rPr>
              <a:t>Since the 16th century, science has given us electricity and anaesthetics, internet, vaccines and good anti-cancer drugs.</a:t>
            </a:r>
            <a:endParaRPr lang="en-US" altLang="zh-CN" sz="2800" b="1">
              <a:latin typeface="Calibri" panose="020F0502020204030204" charset="0"/>
            </a:endParaRPr>
          </a:p>
          <a:p>
            <a:pPr marL="457200" indent="-457200">
              <a:buFont typeface="Wingdings" panose="05000000000000000000" charset="0"/>
              <a:buChar char="Ø"/>
            </a:pPr>
            <a:r>
              <a:rPr lang="en-US" altLang="zh-CN" sz="2800" b="1">
                <a:latin typeface="Calibri" panose="020F0502020204030204" charset="0"/>
              </a:rPr>
              <a:t>Science made everything easier. Previously we used to write letters for communication. But nowadays people use social media for communications. </a:t>
            </a:r>
            <a:endParaRPr lang="en-US" altLang="zh-CN" sz="2800" b="1">
              <a:latin typeface="Calibri" panose="020F0502020204030204" charset="0"/>
            </a:endParaRPr>
          </a:p>
          <a:p>
            <a:pPr marL="457200" indent="-457200">
              <a:buFont typeface="Wingdings" panose="05000000000000000000" charset="0"/>
              <a:buChar char="Ø"/>
            </a:pPr>
            <a:r>
              <a:rPr lang="en-US" altLang="zh-CN" sz="2800" b="1">
                <a:latin typeface="Calibri" panose="020F0502020204030204" charset="0"/>
              </a:rPr>
              <a:t>Science recently invented 5G network for faster speed.</a:t>
            </a:r>
            <a:endParaRPr lang="en-US" altLang="zh-CN" sz="2800" b="1">
              <a:latin typeface="Calibri" panose="020F0502020204030204" charset="0"/>
            </a:endParaRPr>
          </a:p>
          <a:p>
            <a:pPr marL="457200" indent="-457200">
              <a:buFont typeface="Wingdings" panose="05000000000000000000" charset="0"/>
              <a:buChar char="Ø"/>
            </a:pPr>
            <a:r>
              <a:rPr lang="en-US" altLang="zh-CN" sz="2800" b="1">
                <a:latin typeface="Calibri" panose="020F0502020204030204" charset="0"/>
              </a:rPr>
              <a:t>It also invented AI robots, the most renouned one is “SOPHIA’’.</a:t>
            </a:r>
            <a:endParaRPr lang="en-US" altLang="zh-CN" sz="2800" b="1">
              <a:latin typeface="Calibri" panose="020F0502020204030204" charset="0"/>
            </a:endParaRPr>
          </a:p>
          <a:p>
            <a:pPr marL="457200" indent="-457200">
              <a:buFont typeface="Wingdings" panose="05000000000000000000" charset="0"/>
              <a:buChar char="Ø"/>
            </a:pPr>
            <a:endParaRPr lang="en-US" altLang="zh-CN" sz="2800" b="1">
              <a:latin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p:txBody>
          <a:bodyPr/>
          <a:p>
            <a:pPr marL="457200" indent="-457200">
              <a:buFont typeface="Wingdings" panose="05000000000000000000" charset="0"/>
              <a:buChar char="Ø"/>
            </a:pPr>
            <a:r>
              <a:rPr lang="en-US" altLang="zh-CN" b="1">
                <a:latin typeface="Calibri" panose="020F0502020204030204" charset="0"/>
                <a:sym typeface="+mn-ea"/>
              </a:rPr>
              <a:t>Science has also helped man to conquer the moon and explore space.</a:t>
            </a:r>
            <a:endParaRPr lang="en-US" altLang="zh-CN" b="1">
              <a:latin typeface="Calibri" panose="020F0502020204030204" charset="0"/>
              <a:sym typeface="+mn-ea"/>
            </a:endParaRPr>
          </a:p>
          <a:p>
            <a:pPr marL="457200" indent="-457200">
              <a:buFont typeface="Wingdings" panose="05000000000000000000" charset="0"/>
              <a:buChar char="Ø"/>
            </a:pPr>
            <a:r>
              <a:rPr lang="en-US" altLang="zh-CN" b="1">
                <a:latin typeface="Calibri" panose="020F0502020204030204" charset="0"/>
                <a:sym typeface="+mn-ea"/>
              </a:rPr>
              <a:t>Not only this, Science has shown its magic by inventing Covid-19 vaccines within 1 year. Naturally it takes around 2-3 years for preparinig any vaccines.</a:t>
            </a:r>
            <a:endParaRPr lang="en-US" altLang="zh-CN" b="1">
              <a:latin typeface="Calibri" panose="020F0502020204030204" charset="0"/>
            </a:endParaRPr>
          </a:p>
          <a:p>
            <a:pPr marL="457200" indent="-457200">
              <a:buFont typeface="Wingdings" panose="05000000000000000000" charset="0"/>
              <a:buChar char="Ø"/>
            </a:pPr>
            <a:r>
              <a:rPr lang="en-US" altLang="zh-CN" b="1">
                <a:latin typeface="Calibri" panose="020F0502020204030204" charset="0"/>
                <a:sym typeface="+mn-ea"/>
              </a:rPr>
              <a:t>Without Science and its Innovations it would have been is impossible to study in this </a:t>
            </a:r>
            <a:r>
              <a:rPr lang="en-US" altLang="zh-CN" b="1">
                <a:sym typeface="+mn-ea"/>
              </a:rPr>
              <a:t>pandemic situation.</a:t>
            </a:r>
            <a:endParaRPr lang="en-US" altLang="zh-CN" b="1">
              <a:sym typeface="+mn-ea"/>
            </a:endParaRPr>
          </a:p>
          <a:p>
            <a:pPr marL="457200" indent="-457200">
              <a:buFont typeface="Wingdings" panose="05000000000000000000" charset="0"/>
              <a:buChar char="Ø"/>
            </a:pPr>
            <a:r>
              <a:rPr lang="en-US" b="1"/>
              <a:t>Its only Science and its Innovations which made impossible to possible.</a:t>
            </a:r>
            <a:endParaRPr lang="en-US" b="1"/>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4048</Words>
  <Application>WPS Presentation</Application>
  <PresentationFormat>Widescreen</PresentationFormat>
  <Paragraphs>97</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Calibri</vt:lpstr>
      <vt:lpstr>Algerian</vt:lpstr>
      <vt:lpstr>Gabriola</vt:lpstr>
      <vt:lpstr>Cooper Black</vt:lpstr>
      <vt:lpstr>Lucida Fax</vt:lpstr>
      <vt:lpstr>Wingdings</vt:lpstr>
      <vt:lpstr>Segoe Print</vt:lpstr>
      <vt:lpstr>Microsoft YaHei</vt:lpstr>
      <vt:lpstr>Arial Unicode MS</vt:lpstr>
      <vt:lpstr>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IS SCIENCE A BLESS OR A CURSE?</vt:lpstr>
      <vt:lpstr>PowerPoint 演示文稿</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DELL</cp:lastModifiedBy>
  <cp:revision>4</cp:revision>
  <dcterms:created xsi:type="dcterms:W3CDTF">2020-12-30T20:09:00Z</dcterms:created>
  <dcterms:modified xsi:type="dcterms:W3CDTF">2020-12-31T20:00:56Z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