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12" r:id="rId3"/>
    <p:sldId id="257" r:id="rId4"/>
    <p:sldId id="271" r:id="rId5"/>
    <p:sldId id="272" r:id="rId6"/>
    <p:sldId id="273" r:id="rId7"/>
    <p:sldId id="274" r:id="rId8"/>
    <p:sldId id="260" r:id="rId9"/>
    <p:sldId id="275" r:id="rId10"/>
    <p:sldId id="276" r:id="rId11"/>
    <p:sldId id="277" r:id="rId12"/>
    <p:sldId id="278" r:id="rId13"/>
    <p:sldId id="279" r:id="rId14"/>
    <p:sldId id="280" r:id="rId15"/>
    <p:sldId id="281" r:id="rId16"/>
    <p:sldId id="282" r:id="rId17"/>
    <p:sldId id="283" r:id="rId18"/>
    <p:sldId id="284" r:id="rId19"/>
    <p:sldId id="285" r:id="rId20"/>
    <p:sldId id="286" r:id="rId21"/>
    <p:sldId id="263" r:id="rId22"/>
    <p:sldId id="288" r:id="rId23"/>
    <p:sldId id="289" r:id="rId24"/>
    <p:sldId id="290" r:id="rId25"/>
    <p:sldId id="291" r:id="rId26"/>
    <p:sldId id="292" r:id="rId27"/>
    <p:sldId id="293" r:id="rId28"/>
    <p:sldId id="294" r:id="rId29"/>
    <p:sldId id="296" r:id="rId30"/>
    <p:sldId id="299" r:id="rId31"/>
    <p:sldId id="300" r:id="rId32"/>
    <p:sldId id="301" r:id="rId33"/>
    <p:sldId id="302" r:id="rId34"/>
    <p:sldId id="304" r:id="rId35"/>
    <p:sldId id="307" r:id="rId36"/>
    <p:sldId id="308" r:id="rId37"/>
    <p:sldId id="329" r:id="rId38"/>
    <p:sldId id="330" r:id="rId39"/>
    <p:sldId id="331" r:id="rId40"/>
    <p:sldId id="332" r:id="rId41"/>
    <p:sldId id="314" r:id="rId42"/>
    <p:sldId id="316" r:id="rId43"/>
    <p:sldId id="325" r:id="rId44"/>
    <p:sldId id="326" r:id="rId45"/>
    <p:sldId id="327" r:id="rId46"/>
    <p:sldId id="328" r:id="rId47"/>
    <p:sldId id="317" r:id="rId48"/>
    <p:sldId id="309" r:id="rId49"/>
    <p:sldId id="310" r:id="rId50"/>
    <p:sldId id="324" r:id="rId51"/>
    <p:sldId id="333" r:id="rId52"/>
    <p:sldId id="311"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35349E4-135F-4924-9B99-0EA11C39F751}" type="datetimeFigureOut">
              <a:rPr lang="en-US" smtClean="0"/>
              <a:t>5/6/2017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FC7B5C-8A68-4258-A582-3D686868FE3E}" type="slidenum">
              <a:rPr lang="en-US" smtClean="0"/>
              <a:t>‹#›</a:t>
            </a:fld>
            <a:endParaRPr lang="en-US"/>
          </a:p>
        </p:txBody>
      </p:sp>
    </p:spTree>
    <p:extLst>
      <p:ext uri="{BB962C8B-B14F-4D97-AF65-F5344CB8AC3E}">
        <p14:creationId xmlns:p14="http://schemas.microsoft.com/office/powerpoint/2010/main" val="26044846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35349E4-135F-4924-9B99-0EA11C39F751}" type="datetimeFigureOut">
              <a:rPr lang="en-US" smtClean="0"/>
              <a:t>5/6/2017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FC7B5C-8A68-4258-A582-3D686868FE3E}" type="slidenum">
              <a:rPr lang="en-US" smtClean="0"/>
              <a:t>‹#›</a:t>
            </a:fld>
            <a:endParaRPr lang="en-US"/>
          </a:p>
        </p:txBody>
      </p:sp>
    </p:spTree>
    <p:extLst>
      <p:ext uri="{BB962C8B-B14F-4D97-AF65-F5344CB8AC3E}">
        <p14:creationId xmlns:p14="http://schemas.microsoft.com/office/powerpoint/2010/main" val="41150490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35349E4-135F-4924-9B99-0EA11C39F751}" type="datetimeFigureOut">
              <a:rPr lang="en-US" smtClean="0"/>
              <a:t>5/6/2017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FC7B5C-8A68-4258-A582-3D686868FE3E}" type="slidenum">
              <a:rPr lang="en-US" smtClean="0"/>
              <a:t>‹#›</a:t>
            </a:fld>
            <a:endParaRPr lang="en-US"/>
          </a:p>
        </p:txBody>
      </p:sp>
    </p:spTree>
    <p:extLst>
      <p:ext uri="{BB962C8B-B14F-4D97-AF65-F5344CB8AC3E}">
        <p14:creationId xmlns:p14="http://schemas.microsoft.com/office/powerpoint/2010/main" val="22283119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35349E4-135F-4924-9B99-0EA11C39F751}" type="datetimeFigureOut">
              <a:rPr lang="en-US" smtClean="0"/>
              <a:t>5/6/2017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FC7B5C-8A68-4258-A582-3D686868FE3E}" type="slidenum">
              <a:rPr lang="en-US" smtClean="0"/>
              <a:t>‹#›</a:t>
            </a:fld>
            <a:endParaRPr lang="en-US"/>
          </a:p>
        </p:txBody>
      </p:sp>
    </p:spTree>
    <p:extLst>
      <p:ext uri="{BB962C8B-B14F-4D97-AF65-F5344CB8AC3E}">
        <p14:creationId xmlns:p14="http://schemas.microsoft.com/office/powerpoint/2010/main" val="7637867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35349E4-135F-4924-9B99-0EA11C39F751}" type="datetimeFigureOut">
              <a:rPr lang="en-US" smtClean="0"/>
              <a:t>5/6/2017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FC7B5C-8A68-4258-A582-3D686868FE3E}" type="slidenum">
              <a:rPr lang="en-US" smtClean="0"/>
              <a:t>‹#›</a:t>
            </a:fld>
            <a:endParaRPr lang="en-US"/>
          </a:p>
        </p:txBody>
      </p:sp>
    </p:spTree>
    <p:extLst>
      <p:ext uri="{BB962C8B-B14F-4D97-AF65-F5344CB8AC3E}">
        <p14:creationId xmlns:p14="http://schemas.microsoft.com/office/powerpoint/2010/main" val="13336204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35349E4-135F-4924-9B99-0EA11C39F751}" type="datetimeFigureOut">
              <a:rPr lang="en-US" smtClean="0"/>
              <a:t>5/6/2017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FC7B5C-8A68-4258-A582-3D686868FE3E}" type="slidenum">
              <a:rPr lang="en-US" smtClean="0"/>
              <a:t>‹#›</a:t>
            </a:fld>
            <a:endParaRPr lang="en-US"/>
          </a:p>
        </p:txBody>
      </p:sp>
    </p:spTree>
    <p:extLst>
      <p:ext uri="{BB962C8B-B14F-4D97-AF65-F5344CB8AC3E}">
        <p14:creationId xmlns:p14="http://schemas.microsoft.com/office/powerpoint/2010/main" val="33314424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35349E4-135F-4924-9B99-0EA11C39F751}" type="datetimeFigureOut">
              <a:rPr lang="en-US" smtClean="0"/>
              <a:t>5/6/2017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EFC7B5C-8A68-4258-A582-3D686868FE3E}" type="slidenum">
              <a:rPr lang="en-US" smtClean="0"/>
              <a:t>‹#›</a:t>
            </a:fld>
            <a:endParaRPr lang="en-US"/>
          </a:p>
        </p:txBody>
      </p:sp>
    </p:spTree>
    <p:extLst>
      <p:ext uri="{BB962C8B-B14F-4D97-AF65-F5344CB8AC3E}">
        <p14:creationId xmlns:p14="http://schemas.microsoft.com/office/powerpoint/2010/main" val="19246724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35349E4-135F-4924-9B99-0EA11C39F751}" type="datetimeFigureOut">
              <a:rPr lang="en-US" smtClean="0"/>
              <a:t>5/6/2017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EFC7B5C-8A68-4258-A582-3D686868FE3E}" type="slidenum">
              <a:rPr lang="en-US" smtClean="0"/>
              <a:t>‹#›</a:t>
            </a:fld>
            <a:endParaRPr lang="en-US"/>
          </a:p>
        </p:txBody>
      </p:sp>
    </p:spTree>
    <p:extLst>
      <p:ext uri="{BB962C8B-B14F-4D97-AF65-F5344CB8AC3E}">
        <p14:creationId xmlns:p14="http://schemas.microsoft.com/office/powerpoint/2010/main" val="1573006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5349E4-135F-4924-9B99-0EA11C39F751}" type="datetimeFigureOut">
              <a:rPr lang="en-US" smtClean="0"/>
              <a:t>5/6/2017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EFC7B5C-8A68-4258-A582-3D686868FE3E}" type="slidenum">
              <a:rPr lang="en-US" smtClean="0"/>
              <a:t>‹#›</a:t>
            </a:fld>
            <a:endParaRPr lang="en-US"/>
          </a:p>
        </p:txBody>
      </p:sp>
    </p:spTree>
    <p:extLst>
      <p:ext uri="{BB962C8B-B14F-4D97-AF65-F5344CB8AC3E}">
        <p14:creationId xmlns:p14="http://schemas.microsoft.com/office/powerpoint/2010/main" val="42612495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35349E4-135F-4924-9B99-0EA11C39F751}" type="datetimeFigureOut">
              <a:rPr lang="en-US" smtClean="0"/>
              <a:t>5/6/2017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FC7B5C-8A68-4258-A582-3D686868FE3E}" type="slidenum">
              <a:rPr lang="en-US" smtClean="0"/>
              <a:t>‹#›</a:t>
            </a:fld>
            <a:endParaRPr lang="en-US"/>
          </a:p>
        </p:txBody>
      </p:sp>
    </p:spTree>
    <p:extLst>
      <p:ext uri="{BB962C8B-B14F-4D97-AF65-F5344CB8AC3E}">
        <p14:creationId xmlns:p14="http://schemas.microsoft.com/office/powerpoint/2010/main" val="33189531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35349E4-135F-4924-9B99-0EA11C39F751}" type="datetimeFigureOut">
              <a:rPr lang="en-US" smtClean="0"/>
              <a:t>5/6/2017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FC7B5C-8A68-4258-A582-3D686868FE3E}" type="slidenum">
              <a:rPr lang="en-US" smtClean="0"/>
              <a:t>‹#›</a:t>
            </a:fld>
            <a:endParaRPr lang="en-US"/>
          </a:p>
        </p:txBody>
      </p:sp>
    </p:spTree>
    <p:extLst>
      <p:ext uri="{BB962C8B-B14F-4D97-AF65-F5344CB8AC3E}">
        <p14:creationId xmlns:p14="http://schemas.microsoft.com/office/powerpoint/2010/main" val="33029402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5349E4-135F-4924-9B99-0EA11C39F751}" type="datetimeFigureOut">
              <a:rPr lang="en-US" smtClean="0"/>
              <a:t>5/6/2017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FC7B5C-8A68-4258-A582-3D686868FE3E}" type="slidenum">
              <a:rPr lang="en-US" smtClean="0"/>
              <a:t>‹#›</a:t>
            </a:fld>
            <a:endParaRPr lang="en-US"/>
          </a:p>
        </p:txBody>
      </p:sp>
    </p:spTree>
    <p:extLst>
      <p:ext uri="{BB962C8B-B14F-4D97-AF65-F5344CB8AC3E}">
        <p14:creationId xmlns:p14="http://schemas.microsoft.com/office/powerpoint/2010/main" val="15088297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55761" y="207963"/>
            <a:ext cx="9144000" cy="1675428"/>
          </a:xfrm>
        </p:spPr>
        <p:txBody>
          <a:bodyPr>
            <a:normAutofit fontScale="90000"/>
          </a:bodyPr>
          <a:lstStyle/>
          <a:p>
            <a:r>
              <a:rPr lang="en-US" sz="4800" b="1" dirty="0"/>
              <a:t>Personalized </a:t>
            </a:r>
            <a:r>
              <a:rPr lang="en-IN" sz="4800" b="1" dirty="0"/>
              <a:t>Movie Recommendation System Using Twitter Data</a:t>
            </a:r>
            <a:endParaRPr lang="en-US" sz="4800" b="1" dirty="0">
              <a:solidFill>
                <a:srgbClr val="0070C0"/>
              </a:solidFill>
              <a:latin typeface="Agency FB" panose="020B0503020202020204" pitchFamily="34" charset="0"/>
            </a:endParaRPr>
          </a:p>
        </p:txBody>
      </p:sp>
      <p:sp>
        <p:nvSpPr>
          <p:cNvPr id="3" name="Subtitle 2"/>
          <p:cNvSpPr>
            <a:spLocks noGrp="1"/>
          </p:cNvSpPr>
          <p:nvPr>
            <p:ph type="subTitle" idx="1"/>
          </p:nvPr>
        </p:nvSpPr>
        <p:spPr>
          <a:xfrm>
            <a:off x="1455760" y="2320118"/>
            <a:ext cx="9144001" cy="4107977"/>
          </a:xfrm>
        </p:spPr>
        <p:txBody>
          <a:bodyPr>
            <a:normAutofit lnSpcReduction="10000"/>
          </a:bodyPr>
          <a:lstStyle/>
          <a:p>
            <a:pPr algn="l"/>
            <a:r>
              <a:rPr lang="en-US" dirty="0" smtClean="0"/>
              <a:t>							</a:t>
            </a:r>
          </a:p>
          <a:p>
            <a:pPr algn="l"/>
            <a:endParaRPr lang="en-US" dirty="0" smtClean="0"/>
          </a:p>
          <a:p>
            <a:pPr algn="l"/>
            <a:r>
              <a:rPr lang="en-US" dirty="0" smtClean="0"/>
              <a:t>							</a:t>
            </a:r>
          </a:p>
          <a:p>
            <a:pPr algn="l"/>
            <a:endParaRPr lang="en-US" sz="1900" b="1" dirty="0" smtClean="0"/>
          </a:p>
          <a:p>
            <a:pPr algn="l"/>
            <a:r>
              <a:rPr lang="en-US" sz="1900" b="1" dirty="0" smtClean="0"/>
              <a:t>Guided By:                                                                                                                    Presented By:</a:t>
            </a:r>
          </a:p>
          <a:p>
            <a:pPr algn="l"/>
            <a:r>
              <a:rPr lang="en-US" sz="1900" dirty="0" smtClean="0"/>
              <a:t>Prof. </a:t>
            </a:r>
            <a:r>
              <a:rPr lang="en-US" sz="1900" dirty="0" err="1" smtClean="0"/>
              <a:t>Sujoy</a:t>
            </a:r>
            <a:r>
              <a:rPr lang="en-US" sz="1900" dirty="0" smtClean="0"/>
              <a:t> </a:t>
            </a:r>
            <a:r>
              <a:rPr lang="en-US" sz="1900" dirty="0" err="1" smtClean="0"/>
              <a:t>Datta</a:t>
            </a:r>
            <a:r>
              <a:rPr lang="en-US" sz="1900" dirty="0" smtClean="0"/>
              <a:t>                                                                                                            Debashis Das</a:t>
            </a:r>
          </a:p>
          <a:p>
            <a:pPr algn="l"/>
            <a:r>
              <a:rPr lang="en-US" sz="1900" b="1" dirty="0" smtClean="0"/>
              <a:t>Co Guided By:                                                                                                              Roll no.</a:t>
            </a:r>
            <a:r>
              <a:rPr lang="en-US" sz="1900" dirty="0" smtClean="0"/>
              <a:t>1564001</a:t>
            </a:r>
          </a:p>
          <a:p>
            <a:pPr algn="l"/>
            <a:r>
              <a:rPr lang="en-US" sz="1900" dirty="0" smtClean="0"/>
              <a:t>Dr. </a:t>
            </a:r>
            <a:r>
              <a:rPr lang="en-US" sz="1900" dirty="0" err="1" smtClean="0"/>
              <a:t>Laxman</a:t>
            </a:r>
            <a:r>
              <a:rPr lang="en-US" sz="1900" dirty="0" smtClean="0"/>
              <a:t> </a:t>
            </a:r>
            <a:r>
              <a:rPr lang="en-US" sz="1900" dirty="0" err="1" smtClean="0"/>
              <a:t>Sahoo</a:t>
            </a:r>
            <a:r>
              <a:rPr lang="en-US" sz="1900" dirty="0" smtClean="0"/>
              <a:t>                                                                                                        </a:t>
            </a:r>
            <a:r>
              <a:rPr lang="en-US" sz="1900" dirty="0" err="1" smtClean="0"/>
              <a:t>M.Tech</a:t>
            </a:r>
            <a:r>
              <a:rPr lang="en-US" sz="1900" dirty="0" smtClean="0"/>
              <a:t>(CS-DA)</a:t>
            </a:r>
          </a:p>
          <a:p>
            <a:r>
              <a:rPr lang="en-US" b="1" dirty="0" smtClean="0"/>
              <a:t>School of Computer Engineering</a:t>
            </a:r>
          </a:p>
          <a:p>
            <a:r>
              <a:rPr lang="en-US" b="1" dirty="0" smtClean="0"/>
              <a:t>KIIT UNIVERSITY</a:t>
            </a:r>
            <a:endParaRPr lang="en-US" b="1" dirty="0"/>
          </a:p>
        </p:txBody>
      </p:sp>
    </p:spTree>
    <p:extLst>
      <p:ext uri="{BB962C8B-B14F-4D97-AF65-F5344CB8AC3E}">
        <p14:creationId xmlns:p14="http://schemas.microsoft.com/office/powerpoint/2010/main" val="19791082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70C0"/>
                </a:solidFill>
                <a:cs typeface="Times New Roman" panose="02020603050405020304" pitchFamily="18" charset="0"/>
              </a:rPr>
              <a:t>Cont..</a:t>
            </a:r>
            <a:endParaRPr lang="en-US" b="1" dirty="0">
              <a:solidFill>
                <a:srgbClr val="0070C0"/>
              </a:solidFill>
              <a:cs typeface="Times New Roman" panose="02020603050405020304" pitchFamily="18" charset="0"/>
            </a:endParaRPr>
          </a:p>
        </p:txBody>
      </p:sp>
      <p:sp>
        <p:nvSpPr>
          <p:cNvPr id="3" name="Content Placeholder 2"/>
          <p:cNvSpPr>
            <a:spLocks noGrp="1"/>
          </p:cNvSpPr>
          <p:nvPr>
            <p:ph idx="1"/>
          </p:nvPr>
        </p:nvSpPr>
        <p:spPr/>
        <p:txBody>
          <a:bodyPr/>
          <a:lstStyle/>
          <a:p>
            <a:pPr marL="0" indent="0" algn="just">
              <a:buNone/>
            </a:pPr>
            <a:r>
              <a:rPr lang="en-US" b="1" u="sng" dirty="0">
                <a:cs typeface="Times New Roman" panose="02020603050405020304" pitchFamily="18" charset="0"/>
              </a:rPr>
              <a:t>FEEDBACK </a:t>
            </a:r>
            <a:r>
              <a:rPr lang="en-US" b="1" u="sng" dirty="0" smtClean="0">
                <a:cs typeface="Times New Roman" panose="02020603050405020304" pitchFamily="18" charset="0"/>
              </a:rPr>
              <a:t>TECHNIQUES:</a:t>
            </a:r>
          </a:p>
          <a:p>
            <a:pPr algn="just">
              <a:lnSpc>
                <a:spcPct val="100000"/>
              </a:lnSpc>
            </a:pPr>
            <a:r>
              <a:rPr lang="en-US" dirty="0">
                <a:cs typeface="Times New Roman" panose="02020603050405020304" pitchFamily="18" charset="0"/>
              </a:rPr>
              <a:t> </a:t>
            </a:r>
            <a:r>
              <a:rPr lang="en-US" dirty="0" smtClean="0">
                <a:cs typeface="Times New Roman" panose="02020603050405020304" pitchFamily="18" charset="0"/>
              </a:rPr>
              <a:t> The </a:t>
            </a:r>
            <a:r>
              <a:rPr lang="en-US" dirty="0">
                <a:cs typeface="Times New Roman" panose="02020603050405020304" pitchFamily="18" charset="0"/>
              </a:rPr>
              <a:t>information feedback is basic process of </a:t>
            </a:r>
            <a:r>
              <a:rPr lang="en-US" dirty="0" smtClean="0">
                <a:cs typeface="Times New Roman" panose="02020603050405020304" pitchFamily="18" charset="0"/>
              </a:rPr>
              <a:t>any Recommendation </a:t>
            </a:r>
            <a:r>
              <a:rPr lang="en-US" dirty="0">
                <a:cs typeface="Times New Roman" panose="02020603050405020304" pitchFamily="18" charset="0"/>
              </a:rPr>
              <a:t>Systems, as it gives the information that </a:t>
            </a:r>
            <a:r>
              <a:rPr lang="en-US" dirty="0" smtClean="0">
                <a:cs typeface="Times New Roman" panose="02020603050405020304" pitchFamily="18" charset="0"/>
              </a:rPr>
              <a:t>RS needs </a:t>
            </a:r>
            <a:r>
              <a:rPr lang="en-US" dirty="0">
                <a:cs typeface="Times New Roman" panose="02020603050405020304" pitchFamily="18" charset="0"/>
              </a:rPr>
              <a:t>in order to give appropriate recommendations to </a:t>
            </a:r>
            <a:r>
              <a:rPr lang="en-US" dirty="0" smtClean="0">
                <a:cs typeface="Times New Roman" panose="02020603050405020304" pitchFamily="18" charset="0"/>
              </a:rPr>
              <a:t>the users </a:t>
            </a:r>
            <a:r>
              <a:rPr lang="en-US" dirty="0">
                <a:cs typeface="Times New Roman" panose="02020603050405020304" pitchFamily="18" charset="0"/>
              </a:rPr>
              <a:t>based on their preferences</a:t>
            </a:r>
            <a:r>
              <a:rPr lang="en-US" dirty="0" smtClean="0">
                <a:cs typeface="Times New Roman" panose="02020603050405020304" pitchFamily="18" charset="0"/>
              </a:rPr>
              <a:t>.</a:t>
            </a:r>
          </a:p>
          <a:p>
            <a:pPr algn="just">
              <a:lnSpc>
                <a:spcPct val="100000"/>
              </a:lnSpc>
            </a:pPr>
            <a:r>
              <a:rPr lang="en-US" dirty="0">
                <a:cs typeface="Times New Roman" panose="02020603050405020304" pitchFamily="18" charset="0"/>
              </a:rPr>
              <a:t>T</a:t>
            </a:r>
            <a:r>
              <a:rPr lang="en-US" dirty="0" smtClean="0">
                <a:cs typeface="Times New Roman" panose="02020603050405020304" pitchFamily="18" charset="0"/>
              </a:rPr>
              <a:t>he </a:t>
            </a:r>
            <a:r>
              <a:rPr lang="en-US" dirty="0">
                <a:cs typeface="Times New Roman" panose="02020603050405020304" pitchFamily="18" charset="0"/>
              </a:rPr>
              <a:t>feedback techniques are classified </a:t>
            </a:r>
            <a:r>
              <a:rPr lang="en-US" dirty="0" smtClean="0">
                <a:cs typeface="Times New Roman" panose="02020603050405020304" pitchFamily="18" charset="0"/>
              </a:rPr>
              <a:t>into three types:</a:t>
            </a:r>
          </a:p>
          <a:p>
            <a:pPr lvl="2" algn="just">
              <a:lnSpc>
                <a:spcPct val="100000"/>
              </a:lnSpc>
              <a:buFont typeface="Wingdings" panose="05000000000000000000" pitchFamily="2" charset="2"/>
              <a:buChar char="Ø"/>
            </a:pPr>
            <a:r>
              <a:rPr lang="en-US" sz="2800" dirty="0">
                <a:cs typeface="Times New Roman" panose="02020603050405020304" pitchFamily="18" charset="0"/>
              </a:rPr>
              <a:t>Implicit Feedback Technique(IFT)</a:t>
            </a:r>
          </a:p>
          <a:p>
            <a:pPr lvl="2" algn="just">
              <a:lnSpc>
                <a:spcPct val="100000"/>
              </a:lnSpc>
              <a:buFont typeface="Wingdings" panose="05000000000000000000" pitchFamily="2" charset="2"/>
              <a:buChar char="Ø"/>
            </a:pPr>
            <a:r>
              <a:rPr lang="en-US" sz="2800" dirty="0" smtClean="0">
                <a:cs typeface="Times New Roman" panose="02020603050405020304" pitchFamily="18" charset="0"/>
              </a:rPr>
              <a:t> </a:t>
            </a:r>
            <a:r>
              <a:rPr lang="en-US" sz="2800" dirty="0">
                <a:cs typeface="Times New Roman" panose="02020603050405020304" pitchFamily="18" charset="0"/>
              </a:rPr>
              <a:t>Explicit Feedback Techniques(EFT) </a:t>
            </a:r>
          </a:p>
          <a:p>
            <a:pPr lvl="2" algn="just">
              <a:lnSpc>
                <a:spcPct val="100000"/>
              </a:lnSpc>
              <a:buFont typeface="Wingdings" panose="05000000000000000000" pitchFamily="2" charset="2"/>
              <a:buChar char="Ø"/>
            </a:pPr>
            <a:r>
              <a:rPr lang="en-US" sz="2800" dirty="0" smtClean="0">
                <a:cs typeface="Times New Roman" panose="02020603050405020304" pitchFamily="18" charset="0"/>
              </a:rPr>
              <a:t> </a:t>
            </a:r>
            <a:r>
              <a:rPr lang="en-US" sz="2800" dirty="0">
                <a:cs typeface="Times New Roman" panose="02020603050405020304" pitchFamily="18" charset="0"/>
              </a:rPr>
              <a:t>Hybrid Feedback Technique(HFT)</a:t>
            </a:r>
          </a:p>
        </p:txBody>
      </p:sp>
    </p:spTree>
    <p:extLst>
      <p:ext uri="{BB962C8B-B14F-4D97-AF65-F5344CB8AC3E}">
        <p14:creationId xmlns:p14="http://schemas.microsoft.com/office/powerpoint/2010/main" val="4474551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Cont…</a:t>
            </a:r>
            <a:endParaRPr lang="en-US" b="1" dirty="0"/>
          </a:p>
        </p:txBody>
      </p:sp>
      <p:sp>
        <p:nvSpPr>
          <p:cNvPr id="3" name="Content Placeholder 2"/>
          <p:cNvSpPr>
            <a:spLocks noGrp="1"/>
          </p:cNvSpPr>
          <p:nvPr>
            <p:ph idx="1"/>
          </p:nvPr>
        </p:nvSpPr>
        <p:spPr/>
        <p:txBody>
          <a:bodyPr>
            <a:normAutofit/>
          </a:bodyPr>
          <a:lstStyle/>
          <a:p>
            <a:pPr marL="0" indent="0" algn="just">
              <a:buNone/>
            </a:pPr>
            <a:r>
              <a:rPr lang="en-US" sz="2800" b="1" dirty="0">
                <a:cs typeface="Times New Roman" panose="02020603050405020304" pitchFamily="18" charset="0"/>
              </a:rPr>
              <a:t>Explicit Feedback Techniques(EFT) </a:t>
            </a:r>
            <a:r>
              <a:rPr lang="en-US" sz="2800" b="1" dirty="0" smtClean="0">
                <a:cs typeface="Times New Roman" panose="02020603050405020304" pitchFamily="18" charset="0"/>
              </a:rPr>
              <a:t>:</a:t>
            </a:r>
            <a:r>
              <a:rPr lang="en-US" sz="2400" dirty="0">
                <a:cs typeface="Times New Roman" panose="02020603050405020304" pitchFamily="18" charset="0"/>
              </a:rPr>
              <a:t>Explicit Feedback Technique is a process that </a:t>
            </a:r>
            <a:r>
              <a:rPr lang="en-US" sz="2400" dirty="0" smtClean="0">
                <a:cs typeface="Times New Roman" panose="02020603050405020304" pitchFamily="18" charset="0"/>
              </a:rPr>
              <a:t>involves users </a:t>
            </a:r>
            <a:r>
              <a:rPr lang="en-US" sz="2400" dirty="0">
                <a:cs typeface="Times New Roman" panose="02020603050405020304" pitchFamily="18" charset="0"/>
              </a:rPr>
              <a:t>assigning either numerical or scores rating to </a:t>
            </a:r>
            <a:r>
              <a:rPr lang="en-US" sz="2400" dirty="0" smtClean="0">
                <a:cs typeface="Times New Roman" panose="02020603050405020304" pitchFamily="18" charset="0"/>
              </a:rPr>
              <a:t>evaluate the </a:t>
            </a:r>
            <a:r>
              <a:rPr lang="en-US" sz="2400" dirty="0">
                <a:cs typeface="Times New Roman" panose="02020603050405020304" pitchFamily="18" charset="0"/>
              </a:rPr>
              <a:t>items or goods retrieved to the user by the system (survey</a:t>
            </a:r>
            <a:r>
              <a:rPr lang="en-US" sz="2400" dirty="0" smtClean="0">
                <a:cs typeface="Times New Roman" panose="02020603050405020304" pitchFamily="18" charset="0"/>
              </a:rPr>
              <a:t>). The </a:t>
            </a:r>
            <a:r>
              <a:rPr lang="en-US" sz="2400" dirty="0">
                <a:cs typeface="Times New Roman" panose="02020603050405020304" pitchFamily="18" charset="0"/>
              </a:rPr>
              <a:t>frequent case of Explicit Feedback ratings are </a:t>
            </a:r>
            <a:r>
              <a:rPr lang="en-US" sz="2400" dirty="0" smtClean="0">
                <a:cs typeface="Times New Roman" panose="02020603050405020304" pitchFamily="18" charset="0"/>
              </a:rPr>
              <a:t>made on </a:t>
            </a:r>
            <a:r>
              <a:rPr lang="en-US" sz="2400" dirty="0">
                <a:cs typeface="Times New Roman" panose="02020603050405020304" pitchFamily="18" charset="0"/>
              </a:rPr>
              <a:t>an agreed discrete scale (</a:t>
            </a:r>
            <a:r>
              <a:rPr lang="en-US" sz="2400" dirty="0" err="1">
                <a:cs typeface="Times New Roman" panose="02020603050405020304" pitchFamily="18" charset="0"/>
              </a:rPr>
              <a:t>e.g</a:t>
            </a:r>
            <a:r>
              <a:rPr lang="en-US" sz="2400" dirty="0">
                <a:cs typeface="Times New Roman" panose="02020603050405020304" pitchFamily="18" charset="0"/>
              </a:rPr>
              <a:t> star ratings for </a:t>
            </a:r>
            <a:r>
              <a:rPr lang="en-US" sz="2400" dirty="0" smtClean="0">
                <a:cs typeface="Times New Roman" panose="02020603050405020304" pitchFamily="18" charset="0"/>
              </a:rPr>
              <a:t>restaurants,</a:t>
            </a:r>
            <a:r>
              <a:rPr lang="nb-NO" sz="2400" dirty="0" smtClean="0">
                <a:cs typeface="Times New Roman" panose="02020603050405020304" pitchFamily="18" charset="0"/>
              </a:rPr>
              <a:t>mark </a:t>
            </a:r>
            <a:r>
              <a:rPr lang="nb-NO" sz="2400" dirty="0">
                <a:cs typeface="Times New Roman" panose="02020603050405020304" pitchFamily="18" charset="0"/>
              </a:rPr>
              <a:t>out ten for films etc</a:t>
            </a:r>
            <a:r>
              <a:rPr lang="nb-NO" sz="2400" dirty="0" smtClean="0">
                <a:cs typeface="Times New Roman" panose="02020603050405020304" pitchFamily="18" charset="0"/>
              </a:rPr>
              <a:t>).</a:t>
            </a:r>
          </a:p>
          <a:p>
            <a:pPr algn="just"/>
            <a:r>
              <a:rPr lang="en-US" sz="2400" dirty="0">
                <a:cs typeface="Times New Roman" panose="02020603050405020304" pitchFamily="18" charset="0"/>
              </a:rPr>
              <a:t>There are three main approaches to get explicit </a:t>
            </a:r>
            <a:r>
              <a:rPr lang="en-US" sz="2400" dirty="0" smtClean="0">
                <a:cs typeface="Times New Roman" panose="02020603050405020304" pitchFamily="18" charset="0"/>
              </a:rPr>
              <a:t>relevance feedback </a:t>
            </a:r>
          </a:p>
          <a:p>
            <a:pPr lvl="1" algn="just">
              <a:buFont typeface="Wingdings" panose="05000000000000000000" pitchFamily="2" charset="2"/>
              <a:buChar char="Ø"/>
            </a:pPr>
            <a:r>
              <a:rPr lang="en-US" dirty="0">
                <a:cs typeface="Times New Roman" panose="02020603050405020304" pitchFamily="18" charset="0"/>
              </a:rPr>
              <a:t>Like/dislike – items or goods are classified </a:t>
            </a:r>
            <a:r>
              <a:rPr lang="en-US" dirty="0" smtClean="0">
                <a:cs typeface="Times New Roman" panose="02020603050405020304" pitchFamily="18" charset="0"/>
              </a:rPr>
              <a:t>as relevant</a:t>
            </a:r>
            <a:r>
              <a:rPr lang="en-US" dirty="0">
                <a:cs typeface="Times New Roman" panose="02020603050405020304" pitchFamily="18" charset="0"/>
              </a:rPr>
              <a:t>/ irrelevant using binary rating scale.</a:t>
            </a:r>
          </a:p>
          <a:p>
            <a:pPr lvl="1" algn="just">
              <a:buFont typeface="Wingdings" panose="05000000000000000000" pitchFamily="2" charset="2"/>
              <a:buChar char="Ø"/>
            </a:pPr>
            <a:r>
              <a:rPr lang="en-US" dirty="0" smtClean="0">
                <a:cs typeface="Times New Roman" panose="02020603050405020304" pitchFamily="18" charset="0"/>
              </a:rPr>
              <a:t> </a:t>
            </a:r>
            <a:r>
              <a:rPr lang="en-US" dirty="0">
                <a:cs typeface="Times New Roman" panose="02020603050405020304" pitchFamily="18" charset="0"/>
              </a:rPr>
              <a:t>Ratings – </a:t>
            </a:r>
            <a:r>
              <a:rPr lang="en-US" dirty="0" smtClean="0">
                <a:cs typeface="Times New Roman" panose="02020603050405020304" pitchFamily="18" charset="0"/>
              </a:rPr>
              <a:t>judgment </a:t>
            </a:r>
            <a:r>
              <a:rPr lang="en-US" dirty="0">
                <a:cs typeface="Times New Roman" panose="02020603050405020304" pitchFamily="18" charset="0"/>
              </a:rPr>
              <a:t>of items or goods are </a:t>
            </a:r>
            <a:r>
              <a:rPr lang="en-US" dirty="0" smtClean="0">
                <a:cs typeface="Times New Roman" panose="02020603050405020304" pitchFamily="18" charset="0"/>
              </a:rPr>
              <a:t>made using </a:t>
            </a:r>
            <a:r>
              <a:rPr lang="en-US" dirty="0">
                <a:cs typeface="Times New Roman" panose="02020603050405020304" pitchFamily="18" charset="0"/>
              </a:rPr>
              <a:t>numerical scale.</a:t>
            </a:r>
          </a:p>
          <a:p>
            <a:pPr lvl="1" algn="just">
              <a:buFont typeface="Wingdings" panose="05000000000000000000" pitchFamily="2" charset="2"/>
              <a:buChar char="Ø"/>
            </a:pPr>
            <a:r>
              <a:rPr lang="en-US" dirty="0" smtClean="0">
                <a:cs typeface="Times New Roman" panose="02020603050405020304" pitchFamily="18" charset="0"/>
              </a:rPr>
              <a:t>Text </a:t>
            </a:r>
            <a:r>
              <a:rPr lang="en-US" dirty="0">
                <a:cs typeface="Times New Roman" panose="02020603050405020304" pitchFamily="18" charset="0"/>
              </a:rPr>
              <a:t>comments</a:t>
            </a:r>
            <a:endParaRPr lang="nb-NO" dirty="0" smtClean="0">
              <a:cs typeface="Times New Roman" panose="02020603050405020304" pitchFamily="18" charset="0"/>
            </a:endParaRPr>
          </a:p>
          <a:p>
            <a:endParaRPr lang="en-US" sz="2400" b="1" dirty="0">
              <a:cs typeface="Times New Roman" panose="02020603050405020304" pitchFamily="18" charset="0"/>
            </a:endParaRPr>
          </a:p>
          <a:p>
            <a:endParaRPr lang="en-US" dirty="0">
              <a:cs typeface="Times New Roman" panose="02020603050405020304" pitchFamily="18" charset="0"/>
            </a:endParaRPr>
          </a:p>
        </p:txBody>
      </p:sp>
    </p:spTree>
    <p:extLst>
      <p:ext uri="{BB962C8B-B14F-4D97-AF65-F5344CB8AC3E}">
        <p14:creationId xmlns:p14="http://schemas.microsoft.com/office/powerpoint/2010/main" val="42492021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a:xfrm>
            <a:off x="838200" y="1435100"/>
            <a:ext cx="10515600" cy="4741863"/>
          </a:xfrm>
        </p:spPr>
        <p:txBody>
          <a:bodyPr/>
          <a:lstStyle/>
          <a:p>
            <a:pPr algn="just"/>
            <a:r>
              <a:rPr lang="en-US" b="1" dirty="0" smtClean="0"/>
              <a:t>Merits:</a:t>
            </a:r>
          </a:p>
          <a:p>
            <a:pPr algn="just">
              <a:buFont typeface="Wingdings" panose="05000000000000000000" pitchFamily="2" charset="2"/>
              <a:buChar char="Ø"/>
            </a:pPr>
            <a:r>
              <a:rPr lang="en-US" sz="2400" dirty="0"/>
              <a:t>EFT is simple to </a:t>
            </a:r>
            <a:r>
              <a:rPr lang="en-US" sz="2400" dirty="0" smtClean="0"/>
              <a:t>use.</a:t>
            </a:r>
            <a:endParaRPr lang="en-US" sz="2400" dirty="0"/>
          </a:p>
          <a:p>
            <a:pPr algn="just">
              <a:buFont typeface="Wingdings" panose="05000000000000000000" pitchFamily="2" charset="2"/>
              <a:buChar char="Ø"/>
            </a:pPr>
            <a:r>
              <a:rPr lang="en-US" sz="2400" dirty="0"/>
              <a:t> </a:t>
            </a:r>
            <a:r>
              <a:rPr lang="en-US" sz="2400" dirty="0" smtClean="0"/>
              <a:t>The </a:t>
            </a:r>
            <a:r>
              <a:rPr lang="en-US" sz="2400" dirty="0"/>
              <a:t>rating can be done either be positive or negative </a:t>
            </a:r>
            <a:r>
              <a:rPr lang="en-US" sz="2400" dirty="0" err="1" smtClean="0"/>
              <a:t>i.e</a:t>
            </a:r>
            <a:r>
              <a:rPr lang="en-US" sz="2400" dirty="0"/>
              <a:t> </a:t>
            </a:r>
            <a:r>
              <a:rPr lang="en-US" sz="2400" dirty="0" smtClean="0"/>
              <a:t>helps </a:t>
            </a:r>
            <a:r>
              <a:rPr lang="en-US" sz="2400" dirty="0"/>
              <a:t>user to specify what they like and what they </a:t>
            </a:r>
            <a:r>
              <a:rPr lang="en-US" sz="2400" dirty="0" smtClean="0"/>
              <a:t>don’t like.</a:t>
            </a:r>
          </a:p>
          <a:p>
            <a:pPr algn="just">
              <a:buFont typeface="Wingdings" panose="05000000000000000000" pitchFamily="2" charset="2"/>
              <a:buChar char="Ø"/>
            </a:pPr>
            <a:r>
              <a:rPr lang="en-US" sz="2400" dirty="0"/>
              <a:t>The accuracy of EFT is seems to be higher than IFT</a:t>
            </a:r>
            <a:r>
              <a:rPr lang="en-US" sz="2400" dirty="0" smtClean="0"/>
              <a:t>.</a:t>
            </a:r>
          </a:p>
          <a:p>
            <a:pPr algn="just"/>
            <a:r>
              <a:rPr lang="en-US" b="1" dirty="0" smtClean="0"/>
              <a:t>Demerits:</a:t>
            </a:r>
          </a:p>
          <a:p>
            <a:pPr algn="just">
              <a:buFont typeface="Wingdings" panose="05000000000000000000" pitchFamily="2" charset="2"/>
              <a:buChar char="Ø"/>
            </a:pPr>
            <a:r>
              <a:rPr lang="en-US" sz="2400" dirty="0"/>
              <a:t>EFT is </a:t>
            </a:r>
            <a:r>
              <a:rPr lang="en-US" sz="2400" dirty="0" smtClean="0"/>
              <a:t>absolute.</a:t>
            </a:r>
          </a:p>
          <a:p>
            <a:pPr algn="just">
              <a:buFont typeface="Wingdings" panose="05000000000000000000" pitchFamily="2" charset="2"/>
              <a:buChar char="Ø"/>
            </a:pPr>
            <a:r>
              <a:rPr lang="en-US" sz="2400" dirty="0"/>
              <a:t>The problem of intrusiveness is one of the </a:t>
            </a:r>
            <a:r>
              <a:rPr lang="en-US" sz="2400" dirty="0" smtClean="0"/>
              <a:t>challenges affecting EFT.</a:t>
            </a:r>
          </a:p>
          <a:p>
            <a:pPr algn="just">
              <a:buFont typeface="Wingdings" panose="05000000000000000000" pitchFamily="2" charset="2"/>
              <a:buChar char="Ø"/>
            </a:pPr>
            <a:r>
              <a:rPr lang="en-US" sz="2400" dirty="0"/>
              <a:t>User’s rating might not show true opinion of users</a:t>
            </a:r>
            <a:r>
              <a:rPr lang="en-US" sz="2400" dirty="0" smtClean="0"/>
              <a:t>.</a:t>
            </a:r>
          </a:p>
          <a:p>
            <a:pPr algn="just">
              <a:buFont typeface="Wingdings" panose="05000000000000000000" pitchFamily="2" charset="2"/>
              <a:buChar char="Ø"/>
            </a:pPr>
            <a:r>
              <a:rPr lang="en-US" sz="2400" dirty="0"/>
              <a:t>EFT is susceptible to </a:t>
            </a:r>
            <a:r>
              <a:rPr lang="en-US" sz="2400" dirty="0" smtClean="0"/>
              <a:t>noise.</a:t>
            </a:r>
            <a:endParaRPr lang="en-US" sz="2400" dirty="0"/>
          </a:p>
        </p:txBody>
      </p:sp>
    </p:spTree>
    <p:extLst>
      <p:ext uri="{BB962C8B-B14F-4D97-AF65-F5344CB8AC3E}">
        <p14:creationId xmlns:p14="http://schemas.microsoft.com/office/powerpoint/2010/main" val="8911716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r>
              <a:rPr lang="en-US" b="1" dirty="0"/>
              <a:t>Implicit Feedback Technique(IFT</a:t>
            </a:r>
            <a:r>
              <a:rPr lang="en-US" b="1" dirty="0" smtClean="0"/>
              <a:t>): </a:t>
            </a:r>
            <a:r>
              <a:rPr lang="en-US" sz="2400" dirty="0"/>
              <a:t>IFT is refers to as unobtrusive approach of rating </a:t>
            </a:r>
            <a:r>
              <a:rPr lang="en-US" sz="2400" dirty="0" smtClean="0"/>
              <a:t>the state </a:t>
            </a:r>
            <a:r>
              <a:rPr lang="en-US" sz="2400" dirty="0"/>
              <a:t>assessment about usefulness of any individual </a:t>
            </a:r>
            <a:r>
              <a:rPr lang="en-US" sz="2400" dirty="0" smtClean="0"/>
              <a:t>particular item.</a:t>
            </a:r>
            <a:r>
              <a:rPr lang="en-US" sz="2400" dirty="0"/>
              <a:t> An IFT captures and interpret user’s feedback by </a:t>
            </a:r>
            <a:r>
              <a:rPr lang="en-US" sz="2400" dirty="0" smtClean="0"/>
              <a:t>using application </a:t>
            </a:r>
            <a:r>
              <a:rPr lang="en-US" sz="2400" dirty="0"/>
              <a:t>domain-dependent tools and some </a:t>
            </a:r>
            <a:r>
              <a:rPr lang="en-US" sz="2400" dirty="0" smtClean="0"/>
              <a:t>methodologies.</a:t>
            </a:r>
            <a:r>
              <a:rPr lang="en-US" sz="2400" dirty="0"/>
              <a:t> This approach measures user’s taste and </a:t>
            </a:r>
            <a:r>
              <a:rPr lang="en-US" sz="2400" dirty="0" smtClean="0"/>
              <a:t>interest without </a:t>
            </a:r>
            <a:r>
              <a:rPr lang="en-US" sz="2400" dirty="0"/>
              <a:t>seeking for user’s consent</a:t>
            </a:r>
            <a:r>
              <a:rPr lang="en-US" sz="2400" dirty="0" smtClean="0"/>
              <a:t>.</a:t>
            </a:r>
          </a:p>
          <a:p>
            <a:endParaRPr lang="en-US" sz="2400" b="1" dirty="0"/>
          </a:p>
          <a:p>
            <a:r>
              <a:rPr lang="en-US" sz="2400" dirty="0"/>
              <a:t>This type of IFT can be found in various </a:t>
            </a:r>
            <a:r>
              <a:rPr lang="en-US" sz="2400" dirty="0" smtClean="0"/>
              <a:t>applications such </a:t>
            </a:r>
            <a:r>
              <a:rPr lang="en-US" sz="2400" dirty="0"/>
              <a:t>as web purchase history, browsing history, search </a:t>
            </a:r>
            <a:r>
              <a:rPr lang="en-US" sz="2400" dirty="0" smtClean="0"/>
              <a:t>pattern or </a:t>
            </a:r>
            <a:r>
              <a:rPr lang="en-US" sz="2400" dirty="0"/>
              <a:t>even mouse movements.</a:t>
            </a:r>
            <a:endParaRPr lang="en-US" sz="2400" b="1" dirty="0"/>
          </a:p>
        </p:txBody>
      </p:sp>
    </p:spTree>
    <p:extLst>
      <p:ext uri="{BB962C8B-B14F-4D97-AF65-F5344CB8AC3E}">
        <p14:creationId xmlns:p14="http://schemas.microsoft.com/office/powerpoint/2010/main" val="38117825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a:xfrm>
            <a:off x="838200" y="1447800"/>
            <a:ext cx="10515600" cy="4729163"/>
          </a:xfrm>
        </p:spPr>
        <p:txBody>
          <a:bodyPr>
            <a:normAutofit/>
          </a:bodyPr>
          <a:lstStyle/>
          <a:p>
            <a:r>
              <a:rPr lang="en-US" b="1" dirty="0" smtClean="0"/>
              <a:t>Merits:</a:t>
            </a:r>
          </a:p>
          <a:p>
            <a:pPr>
              <a:buFont typeface="Wingdings" panose="05000000000000000000" pitchFamily="2" charset="2"/>
              <a:buChar char="Ø"/>
            </a:pPr>
            <a:r>
              <a:rPr lang="en-US" sz="2000" dirty="0"/>
              <a:t>IFT can be collected at much lower cost, user time </a:t>
            </a:r>
            <a:r>
              <a:rPr lang="en-US" sz="2000" dirty="0" smtClean="0"/>
              <a:t>in examining </a:t>
            </a:r>
            <a:r>
              <a:rPr lang="en-US" sz="2000" dirty="0"/>
              <a:t>and rating</a:t>
            </a:r>
          </a:p>
          <a:p>
            <a:pPr>
              <a:buFont typeface="Wingdings" panose="05000000000000000000" pitchFamily="2" charset="2"/>
              <a:buChar char="Ø"/>
            </a:pPr>
            <a:r>
              <a:rPr lang="en-US" sz="2000" dirty="0" smtClean="0"/>
              <a:t> </a:t>
            </a:r>
            <a:r>
              <a:rPr lang="en-US" sz="2000" dirty="0"/>
              <a:t>IFT is effortless, it does not put burden on the user </a:t>
            </a:r>
            <a:r>
              <a:rPr lang="en-US" sz="2000" dirty="0" smtClean="0"/>
              <a:t>of retrieval </a:t>
            </a:r>
            <a:r>
              <a:rPr lang="en-US" sz="2000" dirty="0"/>
              <a:t>system.</a:t>
            </a:r>
          </a:p>
          <a:p>
            <a:pPr>
              <a:buFont typeface="Wingdings" panose="05000000000000000000" pitchFamily="2" charset="2"/>
              <a:buChar char="Ø"/>
            </a:pPr>
            <a:r>
              <a:rPr lang="en-US" sz="2000" dirty="0" smtClean="0"/>
              <a:t> </a:t>
            </a:r>
            <a:r>
              <a:rPr lang="en-US" sz="2000" dirty="0"/>
              <a:t>It can be continuously collected from </a:t>
            </a:r>
            <a:r>
              <a:rPr lang="en-US" sz="2000" dirty="0" smtClean="0"/>
              <a:t>user-system interaction </a:t>
            </a:r>
            <a:r>
              <a:rPr lang="en-US" sz="2000" dirty="0"/>
              <a:t>and can be used for the users profile update.</a:t>
            </a:r>
          </a:p>
          <a:p>
            <a:pPr>
              <a:buFont typeface="Wingdings" panose="05000000000000000000" pitchFamily="2" charset="2"/>
              <a:buChar char="Ø"/>
            </a:pPr>
            <a:r>
              <a:rPr lang="en-US" sz="2000" dirty="0" smtClean="0"/>
              <a:t> </a:t>
            </a:r>
            <a:r>
              <a:rPr lang="en-US" sz="2000" dirty="0"/>
              <a:t>It is less accurate when compared with EFT, but </a:t>
            </a:r>
            <a:r>
              <a:rPr lang="en-US" sz="2000" dirty="0" smtClean="0"/>
              <a:t>large quantities </a:t>
            </a:r>
            <a:r>
              <a:rPr lang="en-US" sz="2000" dirty="0"/>
              <a:t>of information can be obtained at lower </a:t>
            </a:r>
            <a:r>
              <a:rPr lang="en-US" sz="2000" dirty="0" smtClean="0"/>
              <a:t>cost from </a:t>
            </a:r>
            <a:r>
              <a:rPr lang="en-US" sz="2000" dirty="0"/>
              <a:t>users</a:t>
            </a:r>
            <a:r>
              <a:rPr lang="en-US" sz="2000" dirty="0" smtClean="0"/>
              <a:t>.</a:t>
            </a:r>
          </a:p>
          <a:p>
            <a:r>
              <a:rPr lang="en-US" b="1" dirty="0" smtClean="0"/>
              <a:t>Demerits:</a:t>
            </a:r>
          </a:p>
          <a:p>
            <a:pPr algn="just">
              <a:buFont typeface="Wingdings" panose="05000000000000000000" pitchFamily="2" charset="2"/>
              <a:buChar char="Ø"/>
            </a:pPr>
            <a:r>
              <a:rPr lang="en-US" sz="2000" dirty="0"/>
              <a:t>IFT is susceptible to </a:t>
            </a:r>
            <a:r>
              <a:rPr lang="en-US" sz="2000" dirty="0" smtClean="0"/>
              <a:t>noise</a:t>
            </a:r>
          </a:p>
          <a:p>
            <a:pPr algn="just">
              <a:buFont typeface="Wingdings" panose="05000000000000000000" pitchFamily="2" charset="2"/>
              <a:buChar char="Ø"/>
            </a:pPr>
            <a:r>
              <a:rPr lang="en-US" sz="2000" dirty="0"/>
              <a:t>IFT is less accurate compared to </a:t>
            </a:r>
            <a:r>
              <a:rPr lang="en-US" sz="2000" dirty="0" smtClean="0"/>
              <a:t>EFT</a:t>
            </a:r>
          </a:p>
          <a:p>
            <a:pPr algn="just">
              <a:buFont typeface="Wingdings" panose="05000000000000000000" pitchFamily="2" charset="2"/>
              <a:buChar char="Ø"/>
            </a:pPr>
            <a:r>
              <a:rPr lang="en-US" sz="2000" dirty="0"/>
              <a:t>IFT is difficult to interpret</a:t>
            </a:r>
          </a:p>
        </p:txBody>
      </p:sp>
    </p:spTree>
    <p:extLst>
      <p:ext uri="{BB962C8B-B14F-4D97-AF65-F5344CB8AC3E}">
        <p14:creationId xmlns:p14="http://schemas.microsoft.com/office/powerpoint/2010/main" val="42250304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a:xfrm>
            <a:off x="838200" y="1409700"/>
            <a:ext cx="10515600" cy="4767263"/>
          </a:xfrm>
        </p:spPr>
        <p:txBody>
          <a:bodyPr/>
          <a:lstStyle/>
          <a:p>
            <a:pPr marL="0" indent="0">
              <a:buNone/>
            </a:pPr>
            <a:r>
              <a:rPr lang="en-US" b="1" dirty="0"/>
              <a:t>Hybrid Feedback Technique(HFT</a:t>
            </a:r>
            <a:r>
              <a:rPr lang="en-US" b="1" dirty="0" smtClean="0"/>
              <a:t>):</a:t>
            </a:r>
          </a:p>
          <a:p>
            <a:pPr marL="0" indent="0">
              <a:buNone/>
            </a:pPr>
            <a:r>
              <a:rPr lang="en-US" sz="2000" dirty="0"/>
              <a:t>HFT is the combination of both implicit and EFT. </a:t>
            </a:r>
            <a:r>
              <a:rPr lang="en-US" sz="2000" dirty="0" smtClean="0"/>
              <a:t>This approach </a:t>
            </a:r>
            <a:r>
              <a:rPr lang="en-US" sz="2000" dirty="0"/>
              <a:t>utilizes both combination of numerical rating </a:t>
            </a:r>
            <a:r>
              <a:rPr lang="en-US" sz="2000" dirty="0" smtClean="0"/>
              <a:t>scores and </a:t>
            </a:r>
            <a:r>
              <a:rPr lang="en-US" sz="2000" dirty="0"/>
              <a:t>human behavior in predicting items of interest and taste </a:t>
            </a:r>
            <a:r>
              <a:rPr lang="en-US" sz="2000" dirty="0" smtClean="0"/>
              <a:t>to the </a:t>
            </a:r>
            <a:r>
              <a:rPr lang="en-US" sz="2000" dirty="0"/>
              <a:t>users</a:t>
            </a:r>
            <a:r>
              <a:rPr lang="en-US" sz="2000" dirty="0" smtClean="0"/>
              <a:t>.</a:t>
            </a:r>
          </a:p>
          <a:p>
            <a:pPr marL="0" indent="0">
              <a:buNone/>
            </a:pPr>
            <a:r>
              <a:rPr lang="en-US" sz="2400" b="1" dirty="0" smtClean="0"/>
              <a:t>Merits:</a:t>
            </a:r>
          </a:p>
          <a:p>
            <a:pPr>
              <a:buFont typeface="Wingdings" panose="05000000000000000000" pitchFamily="2" charset="2"/>
              <a:buChar char="Ø"/>
            </a:pPr>
            <a:r>
              <a:rPr lang="en-US" sz="2000" dirty="0"/>
              <a:t>HFT helps to improve the prediction rating accuracy.</a:t>
            </a:r>
          </a:p>
          <a:p>
            <a:pPr>
              <a:buFont typeface="Wingdings" panose="05000000000000000000" pitchFamily="2" charset="2"/>
              <a:buChar char="Ø"/>
            </a:pPr>
            <a:r>
              <a:rPr lang="en-US" sz="2000" dirty="0" smtClean="0"/>
              <a:t> </a:t>
            </a:r>
            <a:r>
              <a:rPr lang="en-US" sz="2000" dirty="0"/>
              <a:t>HFT is combination of both Implicit and </a:t>
            </a:r>
            <a:r>
              <a:rPr lang="en-US" sz="2000" dirty="0" smtClean="0"/>
              <a:t>explicit techniques</a:t>
            </a:r>
            <a:r>
              <a:rPr lang="en-US" sz="2000" dirty="0"/>
              <a:t>.</a:t>
            </a:r>
          </a:p>
          <a:p>
            <a:pPr>
              <a:buFont typeface="Wingdings" panose="05000000000000000000" pitchFamily="2" charset="2"/>
              <a:buChar char="Ø"/>
            </a:pPr>
            <a:r>
              <a:rPr lang="en-US" sz="2000" dirty="0" smtClean="0"/>
              <a:t> </a:t>
            </a:r>
            <a:r>
              <a:rPr lang="en-US" sz="2000" dirty="0"/>
              <a:t>HFT uses both numerical rating and human </a:t>
            </a:r>
            <a:r>
              <a:rPr lang="en-US" sz="2000" dirty="0" smtClean="0"/>
              <a:t>expression for prediction.</a:t>
            </a:r>
          </a:p>
          <a:p>
            <a:pPr marL="0" indent="0">
              <a:buNone/>
            </a:pPr>
            <a:r>
              <a:rPr lang="en-US" sz="2400" b="1" dirty="0" smtClean="0"/>
              <a:t>Demerits:</a:t>
            </a:r>
          </a:p>
          <a:p>
            <a:pPr>
              <a:buFont typeface="Wingdings" panose="05000000000000000000" pitchFamily="2" charset="2"/>
              <a:buChar char="Ø"/>
            </a:pPr>
            <a:r>
              <a:rPr lang="en-US" sz="2000" dirty="0"/>
              <a:t>HFT is not </a:t>
            </a:r>
            <a:r>
              <a:rPr lang="en-US" sz="2000" dirty="0" smtClean="0"/>
              <a:t>cheap.</a:t>
            </a:r>
            <a:endParaRPr lang="en-US" sz="2000" dirty="0"/>
          </a:p>
          <a:p>
            <a:pPr>
              <a:buFont typeface="Wingdings" panose="05000000000000000000" pitchFamily="2" charset="2"/>
              <a:buChar char="Ø"/>
            </a:pPr>
            <a:r>
              <a:rPr lang="en-US" sz="2000" dirty="0" smtClean="0"/>
              <a:t>It </a:t>
            </a:r>
            <a:r>
              <a:rPr lang="en-US" sz="2000" dirty="0"/>
              <a:t>is computationally </a:t>
            </a:r>
            <a:r>
              <a:rPr lang="en-US" sz="2000" dirty="0" smtClean="0"/>
              <a:t>intensive.</a:t>
            </a:r>
            <a:endParaRPr lang="en-US" sz="2000" dirty="0"/>
          </a:p>
        </p:txBody>
      </p:sp>
    </p:spTree>
    <p:extLst>
      <p:ext uri="{BB962C8B-B14F-4D97-AF65-F5344CB8AC3E}">
        <p14:creationId xmlns:p14="http://schemas.microsoft.com/office/powerpoint/2010/main" val="34725278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COMPARATIVE STUDY OF VARIOUS FEEDBACK TECHNIQUES</a:t>
            </a:r>
          </a:p>
        </p:txBody>
      </p:sp>
      <p:sp>
        <p:nvSpPr>
          <p:cNvPr id="5" name="Content Placeholder 4"/>
          <p:cNvSpPr>
            <a:spLocks noGrp="1"/>
          </p:cNvSpPr>
          <p:nvPr>
            <p:ph idx="1"/>
          </p:nvPr>
        </p:nvSpPr>
        <p:spPr>
          <a:xfrm>
            <a:off x="838200" y="1549400"/>
            <a:ext cx="10515600" cy="5308599"/>
          </a:xfrm>
        </p:spPr>
        <p:txBody>
          <a:bodyPr>
            <a:normAutofit/>
          </a:bodyPr>
          <a:lstStyle/>
          <a:p>
            <a:r>
              <a:rPr lang="en-US" sz="2400" dirty="0" smtClean="0"/>
              <a:t>They have done </a:t>
            </a:r>
            <a:r>
              <a:rPr lang="en-US" sz="2400" dirty="0"/>
              <a:t>comparison between the IFT, EFT and HFT </a:t>
            </a:r>
            <a:r>
              <a:rPr lang="en-US" sz="2400" dirty="0" smtClean="0"/>
              <a:t>RS using </a:t>
            </a:r>
            <a:r>
              <a:rPr lang="en-US" sz="2400" dirty="0"/>
              <a:t>the data obtained from Last.fm. The Table </a:t>
            </a:r>
            <a:r>
              <a:rPr lang="en-US" sz="2400" dirty="0" smtClean="0"/>
              <a:t>show the comparison </a:t>
            </a:r>
            <a:r>
              <a:rPr lang="en-US" sz="2400" dirty="0"/>
              <a:t>result</a:t>
            </a:r>
          </a:p>
        </p:txBody>
      </p:sp>
      <p:graphicFrame>
        <p:nvGraphicFramePr>
          <p:cNvPr id="3" name="Table 2"/>
          <p:cNvGraphicFramePr>
            <a:graphicFrameLocks noGrp="1"/>
          </p:cNvGraphicFramePr>
          <p:nvPr>
            <p:extLst>
              <p:ext uri="{D42A27DB-BD31-4B8C-83A1-F6EECF244321}">
                <p14:modId xmlns:p14="http://schemas.microsoft.com/office/powerpoint/2010/main" val="1640833443"/>
              </p:ext>
            </p:extLst>
          </p:nvPr>
        </p:nvGraphicFramePr>
        <p:xfrm>
          <a:off x="939800" y="2413000"/>
          <a:ext cx="9906000" cy="4261572"/>
        </p:xfrm>
        <a:graphic>
          <a:graphicData uri="http://schemas.openxmlformats.org/drawingml/2006/table">
            <a:tbl>
              <a:tblPr firstRow="1" bandRow="1">
                <a:tableStyleId>{5C22544A-7EE6-4342-B048-85BDC9FD1C3A}</a:tableStyleId>
              </a:tblPr>
              <a:tblGrid>
                <a:gridCol w="2476500"/>
                <a:gridCol w="2476500"/>
                <a:gridCol w="2476500"/>
                <a:gridCol w="2476500"/>
              </a:tblGrid>
              <a:tr h="345989">
                <a:tc>
                  <a:txBody>
                    <a:bodyPr/>
                    <a:lstStyle/>
                    <a:p>
                      <a:r>
                        <a:rPr lang="en-US" sz="1800" b="1" i="0" u="none" strike="noStrike" kern="1200" baseline="0" dirty="0" smtClean="0">
                          <a:solidFill>
                            <a:schemeClr val="lt1"/>
                          </a:solidFill>
                          <a:latin typeface="+mn-lt"/>
                          <a:ea typeface="+mn-ea"/>
                          <a:cs typeface="+mn-cs"/>
                        </a:rPr>
                        <a:t>Features</a:t>
                      </a:r>
                      <a:endParaRPr lang="en-US" dirty="0"/>
                    </a:p>
                  </a:txBody>
                  <a:tcPr/>
                </a:tc>
                <a:tc>
                  <a:txBody>
                    <a:bodyPr/>
                    <a:lstStyle/>
                    <a:p>
                      <a:r>
                        <a:rPr lang="en-US" sz="1800" b="1" i="1" u="none" strike="noStrike" kern="1200" baseline="0" dirty="0" smtClean="0">
                          <a:solidFill>
                            <a:schemeClr val="lt1"/>
                          </a:solidFill>
                          <a:latin typeface="+mn-lt"/>
                          <a:ea typeface="+mn-ea"/>
                          <a:cs typeface="+mn-cs"/>
                        </a:rPr>
                        <a:t>Implicit</a:t>
                      </a:r>
                      <a:endParaRPr lang="en-US" dirty="0"/>
                    </a:p>
                  </a:txBody>
                  <a:tcPr/>
                </a:tc>
                <a:tc>
                  <a:txBody>
                    <a:bodyPr/>
                    <a:lstStyle/>
                    <a:p>
                      <a:r>
                        <a:rPr lang="en-US" sz="1800" b="1" i="1" u="none" strike="noStrike" kern="1200" baseline="0" dirty="0" smtClean="0">
                          <a:solidFill>
                            <a:schemeClr val="lt1"/>
                          </a:solidFill>
                          <a:latin typeface="+mn-lt"/>
                          <a:ea typeface="+mn-ea"/>
                          <a:cs typeface="+mn-cs"/>
                        </a:rPr>
                        <a:t>Explicit</a:t>
                      </a:r>
                      <a:endParaRPr lang="en-US" dirty="0"/>
                    </a:p>
                  </a:txBody>
                  <a:tcPr/>
                </a:tc>
                <a:tc>
                  <a:txBody>
                    <a:bodyPr/>
                    <a:lstStyle/>
                    <a:p>
                      <a:r>
                        <a:rPr lang="en-US" sz="1800" b="1" i="1" u="none" strike="noStrike" kern="1200" baseline="0" dirty="0" smtClean="0">
                          <a:solidFill>
                            <a:schemeClr val="lt1"/>
                          </a:solidFill>
                          <a:latin typeface="+mn-lt"/>
                          <a:ea typeface="+mn-ea"/>
                          <a:cs typeface="+mn-cs"/>
                        </a:rPr>
                        <a:t>Hybrid</a:t>
                      </a:r>
                      <a:endParaRPr lang="en-US" dirty="0"/>
                    </a:p>
                  </a:txBody>
                  <a:tcPr/>
                </a:tc>
              </a:tr>
              <a:tr h="649302">
                <a:tc>
                  <a:txBody>
                    <a:bodyPr/>
                    <a:lstStyle/>
                    <a:p>
                      <a:r>
                        <a:rPr lang="en-US" sz="1800" b="0" i="0" u="none" strike="noStrike" kern="1200" baseline="0" dirty="0" smtClean="0">
                          <a:solidFill>
                            <a:schemeClr val="dk1"/>
                          </a:solidFill>
                          <a:latin typeface="+mn-lt"/>
                          <a:ea typeface="+mn-ea"/>
                          <a:cs typeface="+mn-cs"/>
                        </a:rPr>
                        <a:t>Abundance</a:t>
                      </a:r>
                      <a:endParaRPr lang="en-US" dirty="0"/>
                    </a:p>
                  </a:txBody>
                  <a:tcPr/>
                </a:tc>
                <a:tc>
                  <a:txBody>
                    <a:bodyPr/>
                    <a:lstStyle/>
                    <a:p>
                      <a:r>
                        <a:rPr lang="en-US" sz="1800" b="0" i="0" u="none" strike="noStrike" kern="1200" baseline="0" dirty="0" smtClean="0">
                          <a:solidFill>
                            <a:schemeClr val="dk1"/>
                          </a:solidFill>
                          <a:latin typeface="+mn-lt"/>
                          <a:ea typeface="+mn-ea"/>
                          <a:cs typeface="+mn-cs"/>
                        </a:rPr>
                        <a:t>Positive</a:t>
                      </a:r>
                      <a:endParaRPr lang="en-US" dirty="0"/>
                    </a:p>
                  </a:txBody>
                  <a:tcPr/>
                </a:tc>
                <a:tc>
                  <a:txBody>
                    <a:bodyPr/>
                    <a:lstStyle/>
                    <a:p>
                      <a:r>
                        <a:rPr lang="en-US" sz="1800" b="0" i="0" u="none" strike="noStrike" kern="1200" baseline="0" dirty="0" smtClean="0">
                          <a:solidFill>
                            <a:schemeClr val="dk1"/>
                          </a:solidFill>
                          <a:latin typeface="+mn-lt"/>
                          <a:ea typeface="+mn-ea"/>
                          <a:cs typeface="+mn-cs"/>
                        </a:rPr>
                        <a:t>Negative</a:t>
                      </a:r>
                      <a:endParaRPr lang="en-US" dirty="0"/>
                    </a:p>
                  </a:txBody>
                  <a:tcPr/>
                </a:tc>
                <a:tc>
                  <a:txBody>
                    <a:bodyPr/>
                    <a:lstStyle/>
                    <a:p>
                      <a:r>
                        <a:rPr lang="en-US" sz="1800" b="0" i="0" u="none" strike="noStrike" kern="1200" baseline="0" dirty="0" smtClean="0">
                          <a:solidFill>
                            <a:schemeClr val="dk1"/>
                          </a:solidFill>
                          <a:latin typeface="+mn-lt"/>
                          <a:ea typeface="+mn-ea"/>
                          <a:cs typeface="+mn-cs"/>
                        </a:rPr>
                        <a:t>Positive</a:t>
                      </a:r>
                      <a:endParaRPr lang="en-US" dirty="0"/>
                    </a:p>
                  </a:txBody>
                  <a:tcPr/>
                </a:tc>
              </a:tr>
              <a:tr h="649302">
                <a:tc>
                  <a:txBody>
                    <a:bodyPr/>
                    <a:lstStyle/>
                    <a:p>
                      <a:r>
                        <a:rPr lang="en-US" sz="1800" b="0" i="0" u="none" strike="noStrike" kern="1200" baseline="0" dirty="0" smtClean="0">
                          <a:solidFill>
                            <a:schemeClr val="dk1"/>
                          </a:solidFill>
                          <a:latin typeface="+mn-lt"/>
                          <a:ea typeface="+mn-ea"/>
                          <a:cs typeface="+mn-cs"/>
                        </a:rPr>
                        <a:t>Context sensitive</a:t>
                      </a:r>
                      <a:endParaRPr lang="en-US" dirty="0"/>
                    </a:p>
                  </a:txBody>
                  <a:tcPr/>
                </a:tc>
                <a:tc>
                  <a:txBody>
                    <a:bodyPr/>
                    <a:lstStyle/>
                    <a:p>
                      <a:r>
                        <a:rPr lang="en-US" dirty="0" smtClean="0"/>
                        <a:t>yes</a:t>
                      </a:r>
                      <a:endParaRPr lang="en-US" dirty="0"/>
                    </a:p>
                  </a:txBody>
                  <a:tcPr/>
                </a:tc>
                <a:tc>
                  <a:txBody>
                    <a:bodyPr/>
                    <a:lstStyle/>
                    <a:p>
                      <a:r>
                        <a:rPr lang="en-US" dirty="0" smtClean="0"/>
                        <a:t>yes</a:t>
                      </a:r>
                      <a:endParaRPr lang="en-US" dirty="0"/>
                    </a:p>
                  </a:txBody>
                  <a:tcPr/>
                </a:tc>
                <a:tc>
                  <a:txBody>
                    <a:bodyPr/>
                    <a:lstStyle/>
                    <a:p>
                      <a:r>
                        <a:rPr lang="en-US" dirty="0" smtClean="0"/>
                        <a:t>yes</a:t>
                      </a:r>
                      <a:endParaRPr lang="en-US" dirty="0"/>
                    </a:p>
                  </a:txBody>
                  <a:tcPr/>
                </a:tc>
              </a:tr>
              <a:tr h="649302">
                <a:tc>
                  <a:txBody>
                    <a:bodyPr/>
                    <a:lstStyle/>
                    <a:p>
                      <a:r>
                        <a:rPr lang="en-US" sz="1800" b="0" i="0" u="none" strike="noStrike" kern="1200" baseline="0" dirty="0" smtClean="0">
                          <a:solidFill>
                            <a:schemeClr val="dk1"/>
                          </a:solidFill>
                          <a:latin typeface="+mn-lt"/>
                          <a:ea typeface="+mn-ea"/>
                          <a:cs typeface="+mn-cs"/>
                        </a:rPr>
                        <a:t>Expressivity of</a:t>
                      </a:r>
                    </a:p>
                    <a:p>
                      <a:r>
                        <a:rPr lang="en-US" sz="1800" b="0" i="0" u="none" strike="noStrike" kern="1200" baseline="0" dirty="0" smtClean="0">
                          <a:solidFill>
                            <a:schemeClr val="dk1"/>
                          </a:solidFill>
                          <a:latin typeface="+mn-lt"/>
                          <a:ea typeface="+mn-ea"/>
                          <a:cs typeface="+mn-cs"/>
                        </a:rPr>
                        <a:t>user preference</a:t>
                      </a:r>
                      <a:endParaRPr lang="en-US" dirty="0"/>
                    </a:p>
                  </a:txBody>
                  <a:tcPr/>
                </a:tc>
                <a:tc>
                  <a:txBody>
                    <a:bodyPr/>
                    <a:lstStyle/>
                    <a:p>
                      <a:r>
                        <a:rPr lang="en-US" sz="1800" b="0" i="0" u="none" strike="noStrike" kern="1200" baseline="0" dirty="0" smtClean="0">
                          <a:solidFill>
                            <a:schemeClr val="dk1"/>
                          </a:solidFill>
                          <a:latin typeface="+mn-lt"/>
                          <a:ea typeface="+mn-ea"/>
                          <a:cs typeface="+mn-cs"/>
                        </a:rPr>
                        <a:t>Positive</a:t>
                      </a:r>
                      <a:endParaRPr lang="en-US" dirty="0"/>
                    </a:p>
                  </a:txBody>
                  <a:tcPr/>
                </a:tc>
                <a:tc>
                  <a:txBody>
                    <a:bodyPr/>
                    <a:lstStyle/>
                    <a:p>
                      <a:r>
                        <a:rPr lang="en-US" sz="1800" b="0" i="0" u="none" strike="noStrike" kern="1200" baseline="0" dirty="0" smtClean="0">
                          <a:solidFill>
                            <a:schemeClr val="dk1"/>
                          </a:solidFill>
                          <a:latin typeface="+mn-lt"/>
                          <a:ea typeface="+mn-ea"/>
                          <a:cs typeface="+mn-cs"/>
                        </a:rPr>
                        <a:t>Positive &amp;</a:t>
                      </a:r>
                    </a:p>
                    <a:p>
                      <a:r>
                        <a:rPr lang="en-US" sz="1800" b="0" i="0" u="none" strike="noStrike" kern="1200" baseline="0" dirty="0" smtClean="0">
                          <a:solidFill>
                            <a:schemeClr val="dk1"/>
                          </a:solidFill>
                          <a:latin typeface="+mn-lt"/>
                          <a:ea typeface="+mn-ea"/>
                          <a:cs typeface="+mn-cs"/>
                        </a:rPr>
                        <a:t>Negative</a:t>
                      </a:r>
                      <a:endParaRPr lang="en-US" dirty="0"/>
                    </a:p>
                  </a:txBody>
                  <a:tcPr/>
                </a:tc>
                <a:tc>
                  <a:txBody>
                    <a:bodyPr/>
                    <a:lstStyle/>
                    <a:p>
                      <a:r>
                        <a:rPr lang="en-US" sz="1800" b="0" i="0" u="none" strike="noStrike" kern="1200" baseline="0" dirty="0" smtClean="0">
                          <a:solidFill>
                            <a:schemeClr val="dk1"/>
                          </a:solidFill>
                          <a:latin typeface="+mn-lt"/>
                          <a:ea typeface="+mn-ea"/>
                          <a:cs typeface="+mn-cs"/>
                        </a:rPr>
                        <a:t>Positive</a:t>
                      </a:r>
                      <a:endParaRPr lang="en-US" dirty="0"/>
                    </a:p>
                  </a:txBody>
                  <a:tcPr/>
                </a:tc>
              </a:tr>
              <a:tr h="649302">
                <a:tc>
                  <a:txBody>
                    <a:bodyPr/>
                    <a:lstStyle/>
                    <a:p>
                      <a:r>
                        <a:rPr lang="en-US" sz="1800" b="0" i="0" u="none" strike="noStrike" kern="1200" baseline="0" dirty="0" smtClean="0">
                          <a:solidFill>
                            <a:schemeClr val="dk1"/>
                          </a:solidFill>
                          <a:latin typeface="+mn-lt"/>
                          <a:ea typeface="+mn-ea"/>
                          <a:cs typeface="+mn-cs"/>
                        </a:rPr>
                        <a:t>Accuracy</a:t>
                      </a:r>
                      <a:endParaRPr lang="en-US" dirty="0"/>
                    </a:p>
                  </a:txBody>
                  <a:tcPr/>
                </a:tc>
                <a:tc>
                  <a:txBody>
                    <a:bodyPr/>
                    <a:lstStyle/>
                    <a:p>
                      <a:r>
                        <a:rPr lang="en-US" sz="1800" b="0" i="0" u="none" strike="noStrike" kern="1200" baseline="0" dirty="0" smtClean="0">
                          <a:solidFill>
                            <a:schemeClr val="dk1"/>
                          </a:solidFill>
                          <a:latin typeface="+mn-lt"/>
                          <a:ea typeface="+mn-ea"/>
                          <a:cs typeface="+mn-cs"/>
                        </a:rPr>
                        <a:t>Low</a:t>
                      </a:r>
                      <a:endParaRPr lang="en-US" dirty="0"/>
                    </a:p>
                  </a:txBody>
                  <a:tcPr/>
                </a:tc>
                <a:tc>
                  <a:txBody>
                    <a:bodyPr/>
                    <a:lstStyle/>
                    <a:p>
                      <a:r>
                        <a:rPr lang="en-US" dirty="0" smtClean="0"/>
                        <a:t>High</a:t>
                      </a:r>
                      <a:endParaRPr lang="en-US" dirty="0"/>
                    </a:p>
                  </a:txBody>
                  <a:tcPr/>
                </a:tc>
                <a:tc>
                  <a:txBody>
                    <a:bodyPr/>
                    <a:lstStyle/>
                    <a:p>
                      <a:r>
                        <a:rPr lang="en-US" dirty="0" smtClean="0"/>
                        <a:t>Very</a:t>
                      </a:r>
                      <a:r>
                        <a:rPr lang="en-US" baseline="0" dirty="0" smtClean="0"/>
                        <a:t> High</a:t>
                      </a:r>
                      <a:endParaRPr lang="en-US" dirty="0"/>
                    </a:p>
                  </a:txBody>
                  <a:tcPr/>
                </a:tc>
              </a:tr>
              <a:tr h="649302">
                <a:tc>
                  <a:txBody>
                    <a:bodyPr/>
                    <a:lstStyle/>
                    <a:p>
                      <a:r>
                        <a:rPr lang="en-US" sz="1800" b="0" i="0" u="none" strike="noStrike" kern="1200" baseline="0" dirty="0" smtClean="0">
                          <a:solidFill>
                            <a:schemeClr val="dk1"/>
                          </a:solidFill>
                          <a:latin typeface="+mn-lt"/>
                          <a:ea typeface="+mn-ea"/>
                          <a:cs typeface="+mn-cs"/>
                        </a:rPr>
                        <a:t>Noise</a:t>
                      </a:r>
                      <a:endParaRPr lang="en-US" dirty="0"/>
                    </a:p>
                  </a:txBody>
                  <a:tcPr/>
                </a:tc>
                <a:tc>
                  <a:txBody>
                    <a:bodyPr/>
                    <a:lstStyle/>
                    <a:p>
                      <a:r>
                        <a:rPr lang="en-US" sz="1800" b="0" i="0" u="none" strike="noStrike" kern="1200" baseline="0" dirty="0" smtClean="0">
                          <a:solidFill>
                            <a:schemeClr val="dk1"/>
                          </a:solidFill>
                          <a:latin typeface="+mn-lt"/>
                          <a:ea typeface="+mn-ea"/>
                          <a:cs typeface="+mn-cs"/>
                        </a:rPr>
                        <a:t>Yes</a:t>
                      </a:r>
                      <a:endParaRPr lang="en-US" dirty="0"/>
                    </a:p>
                  </a:txBody>
                  <a:tcPr/>
                </a:tc>
                <a:tc>
                  <a:txBody>
                    <a:bodyPr/>
                    <a:lstStyle/>
                    <a:p>
                      <a:r>
                        <a:rPr lang="en-US" sz="1800" b="0" i="0" u="none" strike="noStrike" kern="1200" baseline="0" dirty="0" smtClean="0">
                          <a:solidFill>
                            <a:schemeClr val="dk1"/>
                          </a:solidFill>
                          <a:latin typeface="+mn-lt"/>
                          <a:ea typeface="+mn-ea"/>
                          <a:cs typeface="+mn-cs"/>
                        </a:rPr>
                        <a:t>Yes</a:t>
                      </a:r>
                      <a:endParaRPr lang="en-US" dirty="0"/>
                    </a:p>
                  </a:txBody>
                  <a:tcPr/>
                </a:tc>
                <a:tc>
                  <a:txBody>
                    <a:bodyPr/>
                    <a:lstStyle/>
                    <a:p>
                      <a:r>
                        <a:rPr lang="en-US" sz="1800" b="0" i="0" u="none" strike="noStrike" kern="1200" baseline="0" dirty="0" smtClean="0">
                          <a:solidFill>
                            <a:schemeClr val="dk1"/>
                          </a:solidFill>
                          <a:latin typeface="+mn-lt"/>
                          <a:ea typeface="+mn-ea"/>
                          <a:cs typeface="+mn-cs"/>
                        </a:rPr>
                        <a:t>Yes</a:t>
                      </a:r>
                      <a:endParaRPr lang="en-US" dirty="0"/>
                    </a:p>
                  </a:txBody>
                  <a:tcPr/>
                </a:tc>
              </a:tr>
              <a:tr h="649302">
                <a:tc>
                  <a:txBody>
                    <a:bodyPr/>
                    <a:lstStyle/>
                    <a:p>
                      <a:r>
                        <a:rPr lang="en-US" sz="1800" b="0" i="0" u="none" strike="noStrike" kern="1200" baseline="0" dirty="0" smtClean="0">
                          <a:solidFill>
                            <a:schemeClr val="dk1"/>
                          </a:solidFill>
                          <a:latin typeface="+mn-lt"/>
                          <a:ea typeface="+mn-ea"/>
                          <a:cs typeface="+mn-cs"/>
                        </a:rPr>
                        <a:t>Measurement Reference</a:t>
                      </a:r>
                      <a:endParaRPr lang="en-US" dirty="0"/>
                    </a:p>
                  </a:txBody>
                  <a:tcPr/>
                </a:tc>
                <a:tc>
                  <a:txBody>
                    <a:bodyPr/>
                    <a:lstStyle/>
                    <a:p>
                      <a:r>
                        <a:rPr lang="en-US" sz="1800" b="0" i="0" u="none" strike="noStrike" kern="1200" baseline="0" dirty="0" smtClean="0">
                          <a:solidFill>
                            <a:schemeClr val="dk1"/>
                          </a:solidFill>
                          <a:latin typeface="+mn-lt"/>
                          <a:ea typeface="+mn-ea"/>
                          <a:cs typeface="+mn-cs"/>
                        </a:rPr>
                        <a:t>Relative</a:t>
                      </a:r>
                      <a:endParaRPr lang="en-US" dirty="0"/>
                    </a:p>
                  </a:txBody>
                  <a:tcPr/>
                </a:tc>
                <a:tc>
                  <a:txBody>
                    <a:bodyPr/>
                    <a:lstStyle/>
                    <a:p>
                      <a:r>
                        <a:rPr lang="en-US" sz="1800" b="0" i="0" u="none" strike="noStrike" kern="1200" baseline="0" dirty="0" smtClean="0">
                          <a:solidFill>
                            <a:schemeClr val="dk1"/>
                          </a:solidFill>
                          <a:latin typeface="+mn-lt"/>
                          <a:ea typeface="+mn-ea"/>
                          <a:cs typeface="+mn-cs"/>
                        </a:rPr>
                        <a:t>Absolute</a:t>
                      </a:r>
                      <a:endParaRPr lang="en-US" dirty="0"/>
                    </a:p>
                  </a:txBody>
                  <a:tcPr/>
                </a:tc>
                <a:tc>
                  <a:txBody>
                    <a:bodyPr/>
                    <a:lstStyle/>
                    <a:p>
                      <a:r>
                        <a:rPr lang="en-US" sz="1800" b="0" i="0" u="none" strike="noStrike" kern="1200" baseline="0" dirty="0" smtClean="0">
                          <a:solidFill>
                            <a:schemeClr val="dk1"/>
                          </a:solidFill>
                          <a:latin typeface="+mn-lt"/>
                          <a:ea typeface="+mn-ea"/>
                          <a:cs typeface="+mn-cs"/>
                        </a:rPr>
                        <a:t>Absolute</a:t>
                      </a:r>
                      <a:endParaRPr lang="en-US" dirty="0"/>
                    </a:p>
                  </a:txBody>
                  <a:tcPr/>
                </a:tc>
              </a:tr>
            </a:tbl>
          </a:graphicData>
        </a:graphic>
      </p:graphicFrame>
    </p:spTree>
    <p:extLst>
      <p:ext uri="{BB962C8B-B14F-4D97-AF65-F5344CB8AC3E}">
        <p14:creationId xmlns:p14="http://schemas.microsoft.com/office/powerpoint/2010/main" val="335067609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20775"/>
          </a:xfrm>
        </p:spPr>
        <p:txBody>
          <a:bodyPr>
            <a:normAutofit fontScale="90000"/>
          </a:bodyPr>
          <a:lstStyle/>
          <a:p>
            <a:r>
              <a:rPr lang="en-US" dirty="0"/>
              <a:t>METRIC EVALUATION OF RECOMMENDER SYSTEMS</a:t>
            </a:r>
          </a:p>
        </p:txBody>
      </p:sp>
      <p:sp>
        <p:nvSpPr>
          <p:cNvPr id="3" name="Content Placeholder 2"/>
          <p:cNvSpPr>
            <a:spLocks noGrp="1"/>
          </p:cNvSpPr>
          <p:nvPr>
            <p:ph idx="1"/>
          </p:nvPr>
        </p:nvSpPr>
        <p:spPr/>
        <p:txBody>
          <a:bodyPr>
            <a:normAutofit/>
          </a:bodyPr>
          <a:lstStyle/>
          <a:p>
            <a:r>
              <a:rPr lang="en-US" sz="2400" dirty="0"/>
              <a:t>The evaluation metric of recommender System can </a:t>
            </a:r>
            <a:r>
              <a:rPr lang="en-US" sz="2400" dirty="0" smtClean="0"/>
              <a:t>be used </a:t>
            </a:r>
            <a:r>
              <a:rPr lang="en-US" sz="2400" dirty="0"/>
              <a:t>to measure the performance of the system in order </a:t>
            </a:r>
            <a:r>
              <a:rPr lang="en-US" sz="2400" dirty="0" smtClean="0"/>
              <a:t>to obtain </a:t>
            </a:r>
            <a:r>
              <a:rPr lang="en-US" sz="2400" dirty="0"/>
              <a:t>the error the system can encounter during </a:t>
            </a:r>
            <a:r>
              <a:rPr lang="en-US" sz="2400" dirty="0" smtClean="0"/>
              <a:t>the implementations.</a:t>
            </a:r>
          </a:p>
          <a:p>
            <a:r>
              <a:rPr lang="en-US" sz="2400" dirty="0"/>
              <a:t>The following metric can be used to predict the rate </a:t>
            </a:r>
            <a:r>
              <a:rPr lang="en-US" sz="2400" dirty="0" smtClean="0"/>
              <a:t>a user </a:t>
            </a:r>
            <a:r>
              <a:rPr lang="en-US" sz="2400" dirty="0"/>
              <a:t>will give to items</a:t>
            </a:r>
            <a:r>
              <a:rPr lang="en-US" sz="2400" dirty="0" smtClean="0"/>
              <a:t>.</a:t>
            </a:r>
          </a:p>
          <a:p>
            <a:r>
              <a:rPr lang="en-US" sz="2400" b="1" dirty="0"/>
              <a:t>Mean Absolute Error (MAE): </a:t>
            </a:r>
            <a:r>
              <a:rPr lang="en-US" sz="2400" dirty="0"/>
              <a:t>This measures </a:t>
            </a:r>
            <a:r>
              <a:rPr lang="en-US" sz="2400" dirty="0" smtClean="0"/>
              <a:t>the average </a:t>
            </a:r>
            <a:r>
              <a:rPr lang="en-US" sz="2400" dirty="0"/>
              <a:t>of the absolute deviance between the predicted </a:t>
            </a:r>
            <a:r>
              <a:rPr lang="en-US" sz="2400" dirty="0" smtClean="0"/>
              <a:t>rating and </a:t>
            </a:r>
            <a:r>
              <a:rPr lang="en-US" sz="2400" dirty="0"/>
              <a:t>the actual rating given by the users in the </a:t>
            </a:r>
            <a:r>
              <a:rPr lang="en-US" sz="2400" dirty="0" smtClean="0"/>
              <a:t>system.</a:t>
            </a:r>
            <a:endParaRPr lang="en-US"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02101" y="4508500"/>
            <a:ext cx="2154364" cy="1130300"/>
          </a:xfrm>
          <a:prstGeom prst="rect">
            <a:avLst/>
          </a:prstGeom>
        </p:spPr>
      </p:pic>
    </p:spTree>
    <p:extLst>
      <p:ext uri="{BB962C8B-B14F-4D97-AF65-F5344CB8AC3E}">
        <p14:creationId xmlns:p14="http://schemas.microsoft.com/office/powerpoint/2010/main" val="11720569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Cont..</a:t>
            </a:r>
            <a:endParaRPr lang="en-US" b="1" dirty="0"/>
          </a:p>
        </p:txBody>
      </p:sp>
      <p:sp>
        <p:nvSpPr>
          <p:cNvPr id="3" name="Content Placeholder 2"/>
          <p:cNvSpPr>
            <a:spLocks noGrp="1"/>
          </p:cNvSpPr>
          <p:nvPr>
            <p:ph idx="1"/>
          </p:nvPr>
        </p:nvSpPr>
        <p:spPr>
          <a:xfrm>
            <a:off x="838200" y="1460500"/>
            <a:ext cx="10515600" cy="4716463"/>
          </a:xfrm>
        </p:spPr>
        <p:txBody>
          <a:bodyPr>
            <a:normAutofit/>
          </a:bodyPr>
          <a:lstStyle/>
          <a:p>
            <a:r>
              <a:rPr lang="en-US" b="1" dirty="0"/>
              <a:t>Mean Square Error (MSE): </a:t>
            </a:r>
            <a:r>
              <a:rPr lang="en-US" sz="2400" dirty="0"/>
              <a:t>This is used in order </a:t>
            </a:r>
            <a:r>
              <a:rPr lang="en-US" sz="2400" dirty="0" smtClean="0"/>
              <a:t>to give </a:t>
            </a:r>
            <a:r>
              <a:rPr lang="en-US" sz="2400" dirty="0"/>
              <a:t>more </a:t>
            </a:r>
            <a:r>
              <a:rPr lang="en-US" sz="2400" dirty="0" smtClean="0"/>
              <a:t> importance </a:t>
            </a:r>
            <a:r>
              <a:rPr lang="en-US" sz="2400" dirty="0"/>
              <a:t>to cases with larger deviance from </a:t>
            </a:r>
            <a:r>
              <a:rPr lang="en-US" sz="2400" dirty="0" smtClean="0"/>
              <a:t>the actual </a:t>
            </a:r>
            <a:r>
              <a:rPr lang="en-US" sz="2400" dirty="0"/>
              <a:t>rating. It is used instead of </a:t>
            </a:r>
            <a:r>
              <a:rPr lang="en-US" sz="2400" dirty="0" smtClean="0"/>
              <a:t>MAE as</a:t>
            </a:r>
          </a:p>
          <a:p>
            <a:endParaRPr lang="en-US" dirty="0"/>
          </a:p>
          <a:p>
            <a:pPr marL="0" indent="0">
              <a:buNone/>
            </a:pPr>
            <a:endParaRPr lang="en-US" dirty="0"/>
          </a:p>
          <a:p>
            <a:r>
              <a:rPr lang="en-US" b="1" dirty="0" smtClean="0"/>
              <a:t>Root </a:t>
            </a:r>
            <a:r>
              <a:rPr lang="en-US" b="1" dirty="0"/>
              <a:t>Means Square Error (RMSE):</a:t>
            </a:r>
            <a:r>
              <a:rPr lang="en-US" sz="2400" b="1" dirty="0"/>
              <a:t> </a:t>
            </a:r>
            <a:r>
              <a:rPr lang="en-US" sz="2400" dirty="0"/>
              <a:t>This is </a:t>
            </a:r>
            <a:r>
              <a:rPr lang="en-US" sz="2400" dirty="0" smtClean="0"/>
              <a:t>the variant </a:t>
            </a:r>
            <a:r>
              <a:rPr lang="en-US" sz="2400" dirty="0"/>
              <a:t>of MSE is the Root Mean Squared Error (RMSE</a:t>
            </a:r>
            <a:r>
              <a:rPr lang="en-US" sz="2400" dirty="0" smtClean="0"/>
              <a:t>), which </a:t>
            </a:r>
            <a:r>
              <a:rPr lang="en-US" sz="2400" dirty="0"/>
              <a:t>was the error metric, used in the Netflix. The </a:t>
            </a:r>
            <a:r>
              <a:rPr lang="en-US" sz="2400" dirty="0" smtClean="0"/>
              <a:t>RMSE between </a:t>
            </a:r>
            <a:r>
              <a:rPr lang="en-US" sz="2400" dirty="0"/>
              <a:t>the predicted and actual ratings is given as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41487" y="2358896"/>
            <a:ext cx="3095813" cy="1019303"/>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41487" y="4660900"/>
            <a:ext cx="3451413" cy="1260553"/>
          </a:xfrm>
          <a:prstGeom prst="rect">
            <a:avLst/>
          </a:prstGeom>
        </p:spPr>
      </p:pic>
    </p:spTree>
    <p:extLst>
      <p:ext uri="{BB962C8B-B14F-4D97-AF65-F5344CB8AC3E}">
        <p14:creationId xmlns:p14="http://schemas.microsoft.com/office/powerpoint/2010/main" val="195304859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a:bodyPr>
          <a:lstStyle/>
          <a:p>
            <a:r>
              <a:rPr lang="en-US" sz="2400" dirty="0"/>
              <a:t>In application where a list of recommendations </a:t>
            </a:r>
            <a:r>
              <a:rPr lang="en-US" sz="2400" dirty="0" smtClean="0"/>
              <a:t>are provided </a:t>
            </a:r>
            <a:r>
              <a:rPr lang="en-US" sz="2400" dirty="0"/>
              <a:t>for user to evaluate relevant and irrelevant </a:t>
            </a:r>
            <a:r>
              <a:rPr lang="en-US" sz="2400" dirty="0" smtClean="0"/>
              <a:t>items. Precision</a:t>
            </a:r>
            <a:r>
              <a:rPr lang="en-US" sz="2400" dirty="0"/>
              <a:t>, Recall and DGG are used for information </a:t>
            </a:r>
            <a:r>
              <a:rPr lang="en-US" sz="2400" dirty="0" smtClean="0"/>
              <a:t>retrieval in </a:t>
            </a:r>
            <a:r>
              <a:rPr lang="en-US" sz="2400" dirty="0"/>
              <a:t>such </a:t>
            </a:r>
            <a:r>
              <a:rPr lang="en-US" sz="2400" dirty="0" smtClean="0"/>
              <a:t>scenarios.</a:t>
            </a:r>
          </a:p>
          <a:p>
            <a:endParaRPr lang="en-US" sz="2400" dirty="0"/>
          </a:p>
          <a:p>
            <a:r>
              <a:rPr lang="en-US" sz="2400" b="1" dirty="0"/>
              <a:t>Precision: </a:t>
            </a:r>
            <a:r>
              <a:rPr lang="en-US" sz="2400" dirty="0"/>
              <a:t>This is the fraction of relevant </a:t>
            </a:r>
            <a:r>
              <a:rPr lang="en-US" sz="2400" dirty="0" smtClean="0"/>
              <a:t>item recommended </a:t>
            </a:r>
            <a:r>
              <a:rPr lang="en-US" sz="2400" dirty="0"/>
              <a:t>to the items in the recommendation list as in</a:t>
            </a:r>
            <a:endParaRPr lang="en-US" sz="2400" dirty="0" smtClean="0"/>
          </a:p>
          <a:p>
            <a:endParaRPr lang="en-US"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73180" y="4305300"/>
            <a:ext cx="4734219" cy="1182753"/>
          </a:xfrm>
          <a:prstGeom prst="rect">
            <a:avLst/>
          </a:prstGeom>
        </p:spPr>
      </p:pic>
    </p:spTree>
    <p:extLst>
      <p:ext uri="{BB962C8B-B14F-4D97-AF65-F5344CB8AC3E}">
        <p14:creationId xmlns:p14="http://schemas.microsoft.com/office/powerpoint/2010/main" val="34689848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70C0"/>
                </a:solidFill>
              </a:rPr>
              <a:t>Content</a:t>
            </a:r>
            <a:endParaRPr lang="en-US" b="1" dirty="0">
              <a:solidFill>
                <a:srgbClr val="0070C0"/>
              </a:solidFill>
            </a:endParaRPr>
          </a:p>
        </p:txBody>
      </p:sp>
      <p:sp>
        <p:nvSpPr>
          <p:cNvPr id="3" name="Content Placeholder 2"/>
          <p:cNvSpPr>
            <a:spLocks noGrp="1"/>
          </p:cNvSpPr>
          <p:nvPr>
            <p:ph idx="1"/>
          </p:nvPr>
        </p:nvSpPr>
        <p:spPr/>
        <p:txBody>
          <a:bodyPr>
            <a:normAutofit fontScale="62500" lnSpcReduction="20000"/>
          </a:bodyPr>
          <a:lstStyle/>
          <a:p>
            <a:pPr algn="just">
              <a:lnSpc>
                <a:spcPct val="200000"/>
              </a:lnSpc>
            </a:pPr>
            <a:r>
              <a:rPr lang="en-US" sz="3200" dirty="0" smtClean="0"/>
              <a:t>Introduction</a:t>
            </a:r>
          </a:p>
          <a:p>
            <a:pPr algn="just">
              <a:lnSpc>
                <a:spcPct val="200000"/>
              </a:lnSpc>
            </a:pPr>
            <a:r>
              <a:rPr lang="en-US" sz="3200" dirty="0" smtClean="0"/>
              <a:t>Literature survey</a:t>
            </a:r>
          </a:p>
          <a:p>
            <a:pPr algn="just">
              <a:lnSpc>
                <a:spcPct val="200000"/>
              </a:lnSpc>
            </a:pPr>
            <a:r>
              <a:rPr lang="en-US" sz="3200" dirty="0" smtClean="0"/>
              <a:t>Proposed approach</a:t>
            </a:r>
          </a:p>
          <a:p>
            <a:pPr algn="just">
              <a:lnSpc>
                <a:spcPct val="200000"/>
              </a:lnSpc>
            </a:pPr>
            <a:r>
              <a:rPr lang="en-US" sz="3200" dirty="0"/>
              <a:t>Future Work </a:t>
            </a:r>
          </a:p>
          <a:p>
            <a:pPr algn="just">
              <a:lnSpc>
                <a:spcPct val="200000"/>
              </a:lnSpc>
            </a:pPr>
            <a:r>
              <a:rPr lang="en-US" sz="3200" dirty="0" smtClean="0"/>
              <a:t>Conclusion</a:t>
            </a:r>
          </a:p>
          <a:p>
            <a:pPr algn="just">
              <a:lnSpc>
                <a:spcPct val="200000"/>
              </a:lnSpc>
            </a:pPr>
            <a:r>
              <a:rPr lang="en-US" sz="3200" dirty="0" smtClean="0"/>
              <a:t>Reference</a:t>
            </a:r>
          </a:p>
          <a:p>
            <a:pPr marL="0" indent="0">
              <a:buNone/>
            </a:pPr>
            <a:r>
              <a:rPr lang="en-US" dirty="0" smtClean="0"/>
              <a:t>  </a:t>
            </a:r>
          </a:p>
          <a:p>
            <a:endParaRPr lang="en-US" dirty="0"/>
          </a:p>
        </p:txBody>
      </p:sp>
    </p:spTree>
    <p:extLst>
      <p:ext uri="{BB962C8B-B14F-4D97-AF65-F5344CB8AC3E}">
        <p14:creationId xmlns:p14="http://schemas.microsoft.com/office/powerpoint/2010/main" val="25203666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a:bodyPr>
          <a:lstStyle/>
          <a:p>
            <a:r>
              <a:rPr lang="en-US" b="1" dirty="0"/>
              <a:t>Recall: </a:t>
            </a:r>
            <a:r>
              <a:rPr lang="en-US" sz="2400" dirty="0"/>
              <a:t>This is defined as the fraction of </a:t>
            </a:r>
            <a:r>
              <a:rPr lang="en-US" sz="2400" dirty="0" smtClean="0"/>
              <a:t>item recommended </a:t>
            </a:r>
            <a:r>
              <a:rPr lang="en-US" sz="2400" dirty="0"/>
              <a:t>to be relevant by user to relevant items as </a:t>
            </a:r>
            <a:r>
              <a:rPr lang="en-US" sz="2400" dirty="0" smtClean="0"/>
              <a:t>in</a:t>
            </a:r>
          </a:p>
          <a:p>
            <a:endParaRPr lang="en-US" sz="2400" dirty="0"/>
          </a:p>
          <a:p>
            <a:endParaRPr lang="en-US" sz="2400" dirty="0" smtClean="0"/>
          </a:p>
          <a:p>
            <a:r>
              <a:rPr lang="en-US" b="1" dirty="0" smtClean="0"/>
              <a:t>Discounted </a:t>
            </a:r>
            <a:r>
              <a:rPr lang="en-US" b="1" dirty="0"/>
              <a:t>Cumulative Gain (DCG): </a:t>
            </a:r>
            <a:r>
              <a:rPr lang="en-US" sz="2400" dirty="0"/>
              <a:t>This is used </a:t>
            </a:r>
            <a:r>
              <a:rPr lang="en-US" sz="2400" dirty="0" smtClean="0"/>
              <a:t>for measuring </a:t>
            </a:r>
            <a:r>
              <a:rPr lang="en-US" sz="2400" dirty="0"/>
              <a:t>the effectiveness of the recommendation method </a:t>
            </a:r>
            <a:r>
              <a:rPr lang="en-US" sz="2400" dirty="0" smtClean="0"/>
              <a:t>in locating </a:t>
            </a:r>
            <a:r>
              <a:rPr lang="en-US" sz="2400" dirty="0"/>
              <a:t>the most relevant item at the top and the fewer </a:t>
            </a:r>
            <a:r>
              <a:rPr lang="en-US" sz="2400" dirty="0" smtClean="0"/>
              <a:t>items at </a:t>
            </a:r>
            <a:r>
              <a:rPr lang="en-US" sz="2400" dirty="0"/>
              <a:t>the bottom of the recommendation list as in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84601" y="2527301"/>
            <a:ext cx="4316692" cy="116689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05300" y="4851400"/>
            <a:ext cx="3149600" cy="1028700"/>
          </a:xfrm>
          <a:prstGeom prst="rect">
            <a:avLst/>
          </a:prstGeom>
        </p:spPr>
      </p:pic>
    </p:spTree>
    <p:extLst>
      <p:ext uri="{BB962C8B-B14F-4D97-AF65-F5344CB8AC3E}">
        <p14:creationId xmlns:p14="http://schemas.microsoft.com/office/powerpoint/2010/main" val="233629649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83609" y="1197828"/>
            <a:ext cx="10625919" cy="4657062"/>
          </a:xfrm>
        </p:spPr>
        <p:txBody>
          <a:bodyPr>
            <a:normAutofit/>
          </a:bodyPr>
          <a:lstStyle/>
          <a:p>
            <a:pPr marL="0" indent="0" algn="ctr">
              <a:buNone/>
            </a:pPr>
            <a:r>
              <a:rPr lang="en-US" sz="3200" b="1" dirty="0" smtClean="0"/>
              <a:t>“</a:t>
            </a:r>
            <a:r>
              <a:rPr lang="en-US" sz="3200" b="1" dirty="0"/>
              <a:t>BIG DATA BASED RETAIL RECOMMENDER </a:t>
            </a:r>
            <a:r>
              <a:rPr lang="en-US" sz="3200" b="1" dirty="0" smtClean="0"/>
              <a:t>SYSTEM OF </a:t>
            </a:r>
            <a:r>
              <a:rPr lang="en-US" sz="3200" b="1" dirty="0"/>
              <a:t>NON E-COMMERCE</a:t>
            </a:r>
            <a:r>
              <a:rPr lang="en-US" sz="3200" b="1" dirty="0" smtClean="0"/>
              <a:t>”</a:t>
            </a:r>
          </a:p>
          <a:p>
            <a:pPr marL="0" indent="0" algn="ctr">
              <a:buNone/>
            </a:pPr>
            <a:r>
              <a:rPr lang="en-US" dirty="0" smtClean="0"/>
              <a:t>Authors: </a:t>
            </a:r>
            <a:r>
              <a:rPr lang="en-US" dirty="0"/>
              <a:t>Chen Sun</a:t>
            </a:r>
            <a:r>
              <a:rPr lang="en-US" baseline="30000" dirty="0"/>
              <a:t>1</a:t>
            </a:r>
            <a:r>
              <a:rPr lang="en-US" dirty="0"/>
              <a:t>, Rong Gao</a:t>
            </a:r>
            <a:r>
              <a:rPr lang="en-US" baseline="30000" dirty="0"/>
              <a:t>1</a:t>
            </a:r>
            <a:r>
              <a:rPr lang="en-US" dirty="0"/>
              <a:t>, Hongsheng Xi</a:t>
            </a:r>
            <a:r>
              <a:rPr lang="en-US" baseline="30000" dirty="0"/>
              <a:t>1</a:t>
            </a:r>
            <a:endParaRPr lang="en-US" baseline="30000" dirty="0" smtClean="0"/>
          </a:p>
          <a:p>
            <a:pPr marL="0" indent="0" algn="ctr">
              <a:buNone/>
            </a:pPr>
            <a:endParaRPr lang="en-US" dirty="0" smtClean="0"/>
          </a:p>
          <a:p>
            <a:pPr marL="0" indent="0">
              <a:buNone/>
            </a:pPr>
            <a:endParaRPr lang="en-US" dirty="0"/>
          </a:p>
          <a:p>
            <a:pPr marL="0" indent="0">
              <a:buNone/>
            </a:pPr>
            <a:r>
              <a:rPr lang="en-US" b="1" dirty="0" smtClean="0"/>
              <a:t>Problem Definition:</a:t>
            </a:r>
            <a:endParaRPr lang="en-US" dirty="0" smtClean="0"/>
          </a:p>
          <a:p>
            <a:pPr marL="0" indent="0">
              <a:buNone/>
            </a:pPr>
            <a:r>
              <a:rPr lang="en-US" dirty="0" smtClean="0"/>
              <a:t>To implement </a:t>
            </a:r>
            <a:r>
              <a:rPr lang="en-US" dirty="0"/>
              <a:t>a big data based retail recommender </a:t>
            </a:r>
            <a:r>
              <a:rPr lang="en-US" dirty="0" smtClean="0"/>
              <a:t>system to achieve precision marketing.</a:t>
            </a:r>
            <a:endParaRPr lang="en-US" dirty="0"/>
          </a:p>
        </p:txBody>
      </p:sp>
    </p:spTree>
    <p:extLst>
      <p:ext uri="{BB962C8B-B14F-4D97-AF65-F5344CB8AC3E}">
        <p14:creationId xmlns:p14="http://schemas.microsoft.com/office/powerpoint/2010/main" val="339467942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BIG DATA BASED </a:t>
            </a:r>
            <a:r>
              <a:rPr lang="en-US" b="1" dirty="0" smtClean="0"/>
              <a:t>RETAIL RECOMMENDER </a:t>
            </a:r>
            <a:r>
              <a:rPr lang="en-US" b="1" dirty="0"/>
              <a:t>SYSTEM</a:t>
            </a:r>
          </a:p>
        </p:txBody>
      </p:sp>
      <p:sp>
        <p:nvSpPr>
          <p:cNvPr id="3" name="Content Placeholder 2"/>
          <p:cNvSpPr>
            <a:spLocks noGrp="1"/>
          </p:cNvSpPr>
          <p:nvPr>
            <p:ph idx="1"/>
          </p:nvPr>
        </p:nvSpPr>
        <p:spPr/>
        <p:txBody>
          <a:bodyPr>
            <a:normAutofit/>
          </a:bodyPr>
          <a:lstStyle/>
          <a:p>
            <a:pPr algn="just">
              <a:lnSpc>
                <a:spcPct val="100000"/>
              </a:lnSpc>
            </a:pPr>
            <a:r>
              <a:rPr lang="en-US" dirty="0"/>
              <a:t>P</a:t>
            </a:r>
            <a:r>
              <a:rPr lang="en-US" dirty="0" smtClean="0"/>
              <a:t>recision marketing: </a:t>
            </a:r>
            <a:r>
              <a:rPr lang="en-US" sz="2400" dirty="0" smtClean="0"/>
              <a:t>This means </a:t>
            </a:r>
            <a:r>
              <a:rPr lang="en-US" sz="2400" dirty="0"/>
              <a:t>applying more rigor to capturing, analyzing </a:t>
            </a:r>
            <a:r>
              <a:rPr lang="en-US" sz="2400" dirty="0" smtClean="0"/>
              <a:t>and manipulating </a:t>
            </a:r>
            <a:r>
              <a:rPr lang="en-US" sz="2400" dirty="0"/>
              <a:t>customer data, and delivering </a:t>
            </a:r>
            <a:r>
              <a:rPr lang="en-US" sz="2400" dirty="0" smtClean="0"/>
              <a:t>narrowly defined messages </a:t>
            </a:r>
            <a:r>
              <a:rPr lang="en-US" sz="2400" dirty="0"/>
              <a:t>designed to resonate with </a:t>
            </a:r>
            <a:r>
              <a:rPr lang="en-US" sz="2400" dirty="0" smtClean="0"/>
              <a:t>customers’ specific </a:t>
            </a:r>
            <a:r>
              <a:rPr lang="en-US" sz="2400" dirty="0"/>
              <a:t>wants and </a:t>
            </a:r>
            <a:r>
              <a:rPr lang="en-US" sz="2400" dirty="0" smtClean="0"/>
              <a:t>needs.</a:t>
            </a:r>
          </a:p>
          <a:p>
            <a:pPr algn="just">
              <a:lnSpc>
                <a:spcPct val="100000"/>
              </a:lnSpc>
            </a:pPr>
            <a:r>
              <a:rPr lang="en-US" sz="2400" dirty="0"/>
              <a:t>E</a:t>
            </a:r>
            <a:r>
              <a:rPr lang="en-US" sz="2400" dirty="0" smtClean="0"/>
              <a:t>ach </a:t>
            </a:r>
            <a:r>
              <a:rPr lang="en-US" sz="2400" dirty="0"/>
              <a:t>geographical </a:t>
            </a:r>
            <a:r>
              <a:rPr lang="en-US" sz="2400" dirty="0" smtClean="0"/>
              <a:t>store confronts </a:t>
            </a:r>
            <a:r>
              <a:rPr lang="en-US" sz="2400" dirty="0"/>
              <a:t>a group of characteristic customers, so </a:t>
            </a:r>
            <a:r>
              <a:rPr lang="en-US" sz="2400" dirty="0" smtClean="0"/>
              <a:t>if companies </a:t>
            </a:r>
            <a:r>
              <a:rPr lang="en-US" sz="2400" dirty="0"/>
              <a:t>could make prediction of the wants and </a:t>
            </a:r>
            <a:r>
              <a:rPr lang="en-US" sz="2400" dirty="0" smtClean="0"/>
              <a:t>needs of </a:t>
            </a:r>
            <a:r>
              <a:rPr lang="en-US" sz="2400" dirty="0"/>
              <a:t>each customer group identified by the store for </a:t>
            </a:r>
            <a:r>
              <a:rPr lang="en-US" sz="2400" dirty="0" smtClean="0"/>
              <a:t>each product </a:t>
            </a:r>
            <a:r>
              <a:rPr lang="en-US" sz="2400" dirty="0"/>
              <a:t>specification, they would benefit from a </a:t>
            </a:r>
            <a:r>
              <a:rPr lang="en-US" sz="2400" dirty="0" smtClean="0"/>
              <a:t>precision marketing </a:t>
            </a:r>
            <a:r>
              <a:rPr lang="en-US" sz="2400" dirty="0"/>
              <a:t>of targeted product promotion on </a:t>
            </a:r>
            <a:r>
              <a:rPr lang="en-US" sz="2400" dirty="0" smtClean="0"/>
              <a:t>stores.</a:t>
            </a:r>
          </a:p>
          <a:p>
            <a:pPr algn="just">
              <a:lnSpc>
                <a:spcPct val="100000"/>
              </a:lnSpc>
            </a:pPr>
            <a:r>
              <a:rPr lang="en-US" sz="2400" dirty="0" smtClean="0"/>
              <a:t>This  </a:t>
            </a:r>
            <a:r>
              <a:rPr lang="en-US" sz="2400" dirty="0"/>
              <a:t>retail model, which offers a new direction </a:t>
            </a:r>
            <a:r>
              <a:rPr lang="en-US" sz="2400" dirty="0" smtClean="0"/>
              <a:t>for non-e-commerce </a:t>
            </a:r>
            <a:r>
              <a:rPr lang="en-US" sz="2400" dirty="0"/>
              <a:t>enterprises to achieve </a:t>
            </a:r>
            <a:r>
              <a:rPr lang="en-US" sz="2400" dirty="0" smtClean="0"/>
              <a:t>precision marketing </a:t>
            </a:r>
            <a:r>
              <a:rPr lang="en-US" sz="2400" dirty="0"/>
              <a:t>by taking advantage of recommender system.</a:t>
            </a:r>
          </a:p>
        </p:txBody>
      </p:sp>
    </p:spTree>
    <p:extLst>
      <p:ext uri="{BB962C8B-B14F-4D97-AF65-F5344CB8AC3E}">
        <p14:creationId xmlns:p14="http://schemas.microsoft.com/office/powerpoint/2010/main" val="240243416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t>
            </a:r>
            <a:r>
              <a:rPr lang="en-US" dirty="0" smtClean="0"/>
              <a:t>etailing </a:t>
            </a:r>
            <a:r>
              <a:rPr lang="en-US" dirty="0"/>
              <a:t>recommender model</a:t>
            </a:r>
          </a:p>
        </p:txBody>
      </p:sp>
      <p:sp>
        <p:nvSpPr>
          <p:cNvPr id="3" name="Content Placeholder 2"/>
          <p:cNvSpPr>
            <a:spLocks noGrp="1"/>
          </p:cNvSpPr>
          <p:nvPr>
            <p:ph idx="1"/>
          </p:nvPr>
        </p:nvSpPr>
        <p:spPr/>
        <p:txBody>
          <a:bodyPr>
            <a:normAutofit fontScale="92500" lnSpcReduction="10000"/>
          </a:bodyPr>
          <a:lstStyle/>
          <a:p>
            <a:pPr marL="0" indent="0">
              <a:buNone/>
            </a:pPr>
            <a:endParaRPr lang="en-US" sz="1800" dirty="0" smtClean="0"/>
          </a:p>
          <a:p>
            <a:pPr marL="0" indent="0">
              <a:buNone/>
            </a:pPr>
            <a:endParaRPr lang="en-US" sz="1800" dirty="0"/>
          </a:p>
          <a:p>
            <a:pPr marL="0" indent="0">
              <a:buNone/>
            </a:pPr>
            <a:endParaRPr lang="en-US" sz="1800" dirty="0" smtClean="0"/>
          </a:p>
          <a:p>
            <a:pPr marL="0" indent="0">
              <a:buNone/>
            </a:pPr>
            <a:endParaRPr lang="en-US" sz="1800" dirty="0"/>
          </a:p>
          <a:p>
            <a:pPr marL="0" indent="0">
              <a:buNone/>
            </a:pPr>
            <a:endParaRPr lang="en-US" sz="1800" dirty="0" smtClean="0"/>
          </a:p>
          <a:p>
            <a:pPr marL="0" indent="0">
              <a:buNone/>
            </a:pPr>
            <a:endParaRPr lang="en-US" sz="1800" dirty="0"/>
          </a:p>
          <a:p>
            <a:pPr marL="0" indent="0">
              <a:buNone/>
            </a:pPr>
            <a:endParaRPr lang="en-US" sz="1800" dirty="0" smtClean="0"/>
          </a:p>
          <a:p>
            <a:pPr marL="0" indent="0">
              <a:buNone/>
            </a:pPr>
            <a:endParaRPr lang="en-US" sz="1800" dirty="0"/>
          </a:p>
          <a:p>
            <a:pPr marL="0" indent="0">
              <a:buNone/>
            </a:pPr>
            <a:endParaRPr lang="en-US" sz="1800" dirty="0" smtClean="0"/>
          </a:p>
          <a:p>
            <a:pPr marL="0" indent="0">
              <a:buNone/>
            </a:pPr>
            <a:endParaRPr lang="en-US" sz="1800" dirty="0"/>
          </a:p>
          <a:p>
            <a:pPr marL="0" indent="0">
              <a:buNone/>
            </a:pPr>
            <a:endParaRPr lang="en-US" sz="1800" dirty="0" smtClean="0"/>
          </a:p>
          <a:p>
            <a:pPr marL="0" indent="0">
              <a:buNone/>
            </a:pPr>
            <a:endParaRPr lang="en-US" sz="1800" dirty="0"/>
          </a:p>
          <a:p>
            <a:pPr marL="0" indent="0" algn="just">
              <a:buNone/>
            </a:pPr>
            <a:r>
              <a:rPr lang="en-US" sz="1800" b="1" dirty="0" smtClean="0"/>
              <a:t>                                            Figure 1:Illustration of retailing recommender model</a:t>
            </a:r>
            <a:endParaRPr lang="en-US" sz="1800" b="1" dirty="0"/>
          </a:p>
        </p:txBody>
      </p:sp>
      <p:pic>
        <p:nvPicPr>
          <p:cNvPr id="5"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2900" y="1690688"/>
            <a:ext cx="7543799" cy="3801005"/>
          </a:xfrm>
          <a:prstGeom prst="rect">
            <a:avLst/>
          </a:prstGeom>
        </p:spPr>
      </p:pic>
    </p:spTree>
    <p:extLst>
      <p:ext uri="{BB962C8B-B14F-4D97-AF65-F5344CB8AC3E}">
        <p14:creationId xmlns:p14="http://schemas.microsoft.com/office/powerpoint/2010/main" val="338495207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a:xfrm>
            <a:off x="838200" y="1384300"/>
            <a:ext cx="10515600" cy="5080000"/>
          </a:xfrm>
        </p:spPr>
        <p:txBody>
          <a:bodyPr>
            <a:normAutofit/>
          </a:bodyPr>
          <a:lstStyle/>
          <a:p>
            <a:r>
              <a:rPr lang="en-US" sz="2400" dirty="0"/>
              <a:t>In this paper </a:t>
            </a:r>
            <a:r>
              <a:rPr lang="en-US" sz="2400" dirty="0" smtClean="0"/>
              <a:t>two kinds </a:t>
            </a:r>
            <a:r>
              <a:rPr lang="en-US" sz="2400" dirty="0"/>
              <a:t>of transform are </a:t>
            </a:r>
            <a:r>
              <a:rPr lang="en-US" sz="2400" dirty="0" smtClean="0"/>
              <a:t>presented:</a:t>
            </a:r>
          </a:p>
          <a:p>
            <a:pPr lvl="1" algn="just">
              <a:buFont typeface="Wingdings" panose="05000000000000000000" pitchFamily="2" charset="2"/>
              <a:buChar char="Ø"/>
            </a:pPr>
            <a:r>
              <a:rPr lang="en-US" dirty="0" smtClean="0"/>
              <a:t> Relative percentage </a:t>
            </a:r>
            <a:r>
              <a:rPr lang="en-US" dirty="0"/>
              <a:t>of total product sales based </a:t>
            </a:r>
            <a:r>
              <a:rPr lang="en-US" dirty="0" smtClean="0"/>
              <a:t>transform.</a:t>
            </a:r>
            <a:endParaRPr lang="en-US" dirty="0"/>
          </a:p>
          <a:p>
            <a:pPr lvl="1" algn="just">
              <a:buFont typeface="Wingdings" panose="05000000000000000000" pitchFamily="2" charset="2"/>
              <a:buChar char="Ø"/>
            </a:pPr>
            <a:r>
              <a:rPr lang="en-US" dirty="0" smtClean="0"/>
              <a:t> Relative </a:t>
            </a:r>
            <a:r>
              <a:rPr lang="en-US" dirty="0"/>
              <a:t>percentage of maximum </a:t>
            </a:r>
            <a:r>
              <a:rPr lang="en-US" dirty="0" smtClean="0"/>
              <a:t>product </a:t>
            </a:r>
            <a:r>
              <a:rPr lang="en-US" dirty="0"/>
              <a:t>sales </a:t>
            </a:r>
            <a:r>
              <a:rPr lang="en-US" dirty="0" smtClean="0"/>
              <a:t>based transform.</a:t>
            </a:r>
          </a:p>
          <a:p>
            <a:r>
              <a:rPr lang="en-US" sz="2400" dirty="0"/>
              <a:t>Let the sales of store </a:t>
            </a:r>
            <a:r>
              <a:rPr lang="en-US" sz="2400" i="1" dirty="0"/>
              <a:t>u </a:t>
            </a:r>
            <a:r>
              <a:rPr lang="en-US" sz="2400" dirty="0"/>
              <a:t>on the sold product </a:t>
            </a:r>
            <a:r>
              <a:rPr lang="en-US" sz="2400" i="1" dirty="0" err="1"/>
              <a:t>i</a:t>
            </a:r>
            <a:r>
              <a:rPr lang="en-US" sz="2400" i="1" dirty="0"/>
              <a:t> </a:t>
            </a:r>
            <a:r>
              <a:rPr lang="en-US" sz="2400" dirty="0"/>
              <a:t>is </a:t>
            </a:r>
            <a:r>
              <a:rPr lang="en-US" sz="2400" i="1" dirty="0" smtClean="0"/>
              <a:t>s</a:t>
            </a:r>
            <a:r>
              <a:rPr lang="en-US" sz="2400" i="1" baseline="-25000" dirty="0" smtClean="0"/>
              <a:t>ui</a:t>
            </a:r>
            <a:r>
              <a:rPr lang="en-US" sz="2400" i="1" dirty="0" smtClean="0"/>
              <a:t> </a:t>
            </a:r>
            <a:r>
              <a:rPr lang="en-US" sz="2400" dirty="0" smtClean="0"/>
              <a:t>, the </a:t>
            </a:r>
            <a:r>
              <a:rPr lang="en-US" sz="2400" dirty="0"/>
              <a:t>estimated sales of store </a:t>
            </a:r>
            <a:r>
              <a:rPr lang="en-US" sz="2400" i="1" dirty="0"/>
              <a:t>v </a:t>
            </a:r>
            <a:r>
              <a:rPr lang="en-US" sz="2400" dirty="0"/>
              <a:t>on the unsold product </a:t>
            </a:r>
            <a:r>
              <a:rPr lang="en-US" sz="2400" i="1" dirty="0" smtClean="0"/>
              <a:t>j </a:t>
            </a:r>
            <a:r>
              <a:rPr lang="en-US" sz="2400" dirty="0" smtClean="0"/>
              <a:t>is </a:t>
            </a:r>
            <a:r>
              <a:rPr lang="en-US" sz="2400" i="1" dirty="0" smtClean="0"/>
              <a:t>s</a:t>
            </a:r>
            <a:r>
              <a:rPr lang="en-US" sz="2400" dirty="0" smtClean="0"/>
              <a:t>ˆ</a:t>
            </a:r>
            <a:r>
              <a:rPr lang="en-US" sz="2400" baseline="-25000" dirty="0" smtClean="0"/>
              <a:t>vj</a:t>
            </a:r>
            <a:r>
              <a:rPr lang="en-US" sz="2400" dirty="0" smtClean="0"/>
              <a:t> </a:t>
            </a:r>
            <a:r>
              <a:rPr lang="en-US" sz="2400" dirty="0"/>
              <a:t>, the two kinds of transform are explained as follows</a:t>
            </a:r>
            <a:r>
              <a:rPr lang="en-US" sz="2400" dirty="0" smtClean="0"/>
              <a:t>:</a:t>
            </a:r>
          </a:p>
          <a:p>
            <a:r>
              <a:rPr lang="en-US" sz="2400" b="1" dirty="0" smtClean="0"/>
              <a:t>Relative </a:t>
            </a:r>
            <a:r>
              <a:rPr lang="en-US" sz="2400" b="1" dirty="0"/>
              <a:t>percentage of total product sales based </a:t>
            </a:r>
            <a:r>
              <a:rPr lang="en-US" sz="2400" b="1" dirty="0" smtClean="0"/>
              <a:t>transform:</a:t>
            </a:r>
            <a:r>
              <a:rPr lang="en-US" sz="2400" dirty="0"/>
              <a:t> The relative percentage of total product sales </a:t>
            </a:r>
            <a:r>
              <a:rPr lang="en-US" sz="2400" dirty="0" smtClean="0"/>
              <a:t>based transform </a:t>
            </a:r>
            <a:r>
              <a:rPr lang="en-US" sz="2400" dirty="0"/>
              <a:t>(marked as TotalTf) for store </a:t>
            </a:r>
            <a:r>
              <a:rPr lang="en-US" sz="2400" i="1" dirty="0"/>
              <a:t>u </a:t>
            </a:r>
            <a:r>
              <a:rPr lang="en-US" sz="2400" dirty="0"/>
              <a:t>on the </a:t>
            </a:r>
            <a:r>
              <a:rPr lang="en-US" sz="2400" dirty="0" smtClean="0"/>
              <a:t>sold product </a:t>
            </a:r>
            <a:r>
              <a:rPr lang="en-US" sz="2400" i="1" dirty="0" err="1"/>
              <a:t>i</a:t>
            </a:r>
            <a:r>
              <a:rPr lang="en-US" sz="2400" i="1" dirty="0"/>
              <a:t> </a:t>
            </a:r>
            <a:r>
              <a:rPr lang="en-US" sz="2400" dirty="0"/>
              <a:t>, get the value of its sales percentage in the </a:t>
            </a:r>
            <a:r>
              <a:rPr lang="en-US" sz="2400" dirty="0" smtClean="0"/>
              <a:t>total sales </a:t>
            </a:r>
            <a:r>
              <a:rPr lang="en-US" sz="2400" dirty="0"/>
              <a:t>of product </a:t>
            </a:r>
            <a:r>
              <a:rPr lang="en-US" sz="2400" i="1" dirty="0" err="1"/>
              <a:t>i</a:t>
            </a:r>
            <a:r>
              <a:rPr lang="en-US" sz="2400" i="1" dirty="0"/>
              <a:t> </a:t>
            </a:r>
            <a:r>
              <a:rPr lang="en-US" sz="2400" dirty="0"/>
              <a:t>:</a:t>
            </a:r>
            <a:endParaRPr lang="en-US" sz="2400"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54501" y="5016500"/>
            <a:ext cx="2946400" cy="1050974"/>
          </a:xfrm>
          <a:prstGeom prst="rect">
            <a:avLst/>
          </a:prstGeom>
        </p:spPr>
      </p:pic>
    </p:spTree>
    <p:extLst>
      <p:ext uri="{BB962C8B-B14F-4D97-AF65-F5344CB8AC3E}">
        <p14:creationId xmlns:p14="http://schemas.microsoft.com/office/powerpoint/2010/main" val="5173616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a:xfrm>
            <a:off x="838200" y="1270000"/>
            <a:ext cx="10515600" cy="5232400"/>
          </a:xfrm>
        </p:spPr>
        <p:txBody>
          <a:bodyPr/>
          <a:lstStyle/>
          <a:p>
            <a:pPr algn="just"/>
            <a:r>
              <a:rPr lang="en-US" dirty="0" smtClean="0"/>
              <a:t> </a:t>
            </a:r>
            <a:r>
              <a:rPr lang="en-US" sz="2400" dirty="0"/>
              <a:t>T</a:t>
            </a:r>
            <a:r>
              <a:rPr lang="en-US" sz="2400" dirty="0" smtClean="0"/>
              <a:t>he </a:t>
            </a:r>
            <a:r>
              <a:rPr lang="en-US" sz="2400" dirty="0"/>
              <a:t>rating prediction </a:t>
            </a:r>
            <a:r>
              <a:rPr lang="en-US" sz="2400" dirty="0" err="1" smtClean="0"/>
              <a:t>r^</a:t>
            </a:r>
            <a:r>
              <a:rPr lang="en-US" sz="2400" i="1" baseline="-25000" dirty="0" err="1" smtClean="0"/>
              <a:t>vj</a:t>
            </a:r>
            <a:r>
              <a:rPr lang="en-US" sz="2400" i="1" dirty="0" smtClean="0"/>
              <a:t> can be </a:t>
            </a:r>
            <a:r>
              <a:rPr lang="en-US" sz="2400" dirty="0" smtClean="0"/>
              <a:t>computed by using r^</a:t>
            </a:r>
            <a:r>
              <a:rPr lang="en-US" sz="2400" baseline="30000" dirty="0" smtClean="0"/>
              <a:t>(</a:t>
            </a:r>
            <a:r>
              <a:rPr lang="en-US" sz="2400" baseline="30000" dirty="0" err="1" smtClean="0"/>
              <a:t>cos</a:t>
            </a:r>
            <a:r>
              <a:rPr lang="en-US" sz="2400" baseline="30000" dirty="0" smtClean="0"/>
              <a:t>)</a:t>
            </a:r>
            <a:r>
              <a:rPr lang="en-US" sz="2400" baseline="-25000" dirty="0" err="1" smtClean="0"/>
              <a:t>ui</a:t>
            </a:r>
            <a:r>
              <a:rPr lang="en-US" sz="2400" dirty="0" smtClean="0"/>
              <a:t> </a:t>
            </a:r>
            <a:r>
              <a:rPr lang="en-US" sz="2400" dirty="0"/>
              <a:t>is the prediction using </a:t>
            </a:r>
            <a:r>
              <a:rPr lang="en-US" sz="2400" dirty="0" smtClean="0"/>
              <a:t>Cosine Similarity </a:t>
            </a:r>
            <a:r>
              <a:rPr lang="en-US" sz="2400" dirty="0"/>
              <a:t>and </a:t>
            </a:r>
            <a:r>
              <a:rPr lang="en-US" sz="2400" dirty="0" smtClean="0"/>
              <a:t>rˆ</a:t>
            </a:r>
            <a:r>
              <a:rPr lang="en-US" sz="2400" baseline="30000" dirty="0"/>
              <a:t>(</a:t>
            </a:r>
            <a:r>
              <a:rPr lang="en-US" sz="2400" i="1" baseline="30000" dirty="0" smtClean="0"/>
              <a:t>Pearson</a:t>
            </a:r>
            <a:r>
              <a:rPr lang="en-US" sz="2400" baseline="30000" dirty="0" smtClean="0"/>
              <a:t>)</a:t>
            </a:r>
            <a:r>
              <a:rPr lang="en-US" sz="2400" dirty="0" smtClean="0"/>
              <a:t> </a:t>
            </a:r>
            <a:r>
              <a:rPr lang="en-US" sz="2400" i="1" baseline="-25000" dirty="0" err="1" smtClean="0"/>
              <a:t>ui</a:t>
            </a:r>
            <a:r>
              <a:rPr lang="en-US" sz="2400" i="1" dirty="0" smtClean="0"/>
              <a:t> </a:t>
            </a:r>
            <a:r>
              <a:rPr lang="en-US" sz="2400" dirty="0" smtClean="0"/>
              <a:t>is </a:t>
            </a:r>
            <a:r>
              <a:rPr lang="en-US" sz="2400" dirty="0"/>
              <a:t>the prediction using </a:t>
            </a:r>
            <a:r>
              <a:rPr lang="en-US" sz="2400" dirty="0" smtClean="0"/>
              <a:t>Pearson Similarity as follow:</a:t>
            </a:r>
          </a:p>
          <a:p>
            <a:pPr algn="just"/>
            <a:endParaRPr lang="en-US" sz="2400" dirty="0"/>
          </a:p>
          <a:p>
            <a:pPr algn="just"/>
            <a:endParaRPr lang="en-US" sz="2400" dirty="0" smtClean="0"/>
          </a:p>
          <a:p>
            <a:pPr algn="just"/>
            <a:endParaRPr lang="en-US" sz="2400" dirty="0"/>
          </a:p>
          <a:p>
            <a:pPr algn="just"/>
            <a:endParaRPr lang="en-US" sz="2400" dirty="0" smtClean="0"/>
          </a:p>
          <a:p>
            <a:pPr algn="just"/>
            <a:endParaRPr lang="en-US" sz="2400" dirty="0"/>
          </a:p>
          <a:p>
            <a:r>
              <a:rPr lang="en-US" sz="2400" dirty="0"/>
              <a:t>T</a:t>
            </a:r>
            <a:r>
              <a:rPr lang="en-US" sz="2400" dirty="0" smtClean="0"/>
              <a:t>hen </a:t>
            </a:r>
            <a:r>
              <a:rPr lang="en-US" sz="2400" dirty="0"/>
              <a:t>use the inverse transform </a:t>
            </a:r>
            <a:r>
              <a:rPr lang="en-US" sz="2400" dirty="0" smtClean="0"/>
              <a:t>to get </a:t>
            </a:r>
            <a:r>
              <a:rPr lang="en-US" sz="2400" dirty="0"/>
              <a:t>the sales estimation is: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8500" y="2387599"/>
            <a:ext cx="5562600" cy="208280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27393" y="5319711"/>
            <a:ext cx="2571908" cy="814390"/>
          </a:xfrm>
          <a:prstGeom prst="rect">
            <a:avLst/>
          </a:prstGeom>
        </p:spPr>
      </p:pic>
    </p:spTree>
    <p:extLst>
      <p:ext uri="{BB962C8B-B14F-4D97-AF65-F5344CB8AC3E}">
        <p14:creationId xmlns:p14="http://schemas.microsoft.com/office/powerpoint/2010/main" val="121717051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a:xfrm>
            <a:off x="838200" y="1333500"/>
            <a:ext cx="10515600" cy="5105400"/>
          </a:xfrm>
        </p:spPr>
        <p:txBody>
          <a:bodyPr>
            <a:normAutofit/>
          </a:bodyPr>
          <a:lstStyle/>
          <a:p>
            <a:pPr algn="just"/>
            <a:r>
              <a:rPr lang="en-US" sz="2400" b="1" dirty="0"/>
              <a:t>Relative percentage of maximum product sales based </a:t>
            </a:r>
            <a:r>
              <a:rPr lang="en-US" sz="2400" b="1" dirty="0" smtClean="0"/>
              <a:t>transform:</a:t>
            </a:r>
            <a:r>
              <a:rPr lang="en-US" sz="2400" dirty="0"/>
              <a:t> (marked as </a:t>
            </a:r>
            <a:r>
              <a:rPr lang="en-US" sz="2400" b="1" dirty="0"/>
              <a:t>MaxTf</a:t>
            </a:r>
            <a:r>
              <a:rPr lang="en-US" sz="2400" dirty="0"/>
              <a:t>) for store </a:t>
            </a:r>
            <a:r>
              <a:rPr lang="en-US" sz="2400" i="1" dirty="0"/>
              <a:t>u </a:t>
            </a:r>
            <a:r>
              <a:rPr lang="en-US" sz="2400" dirty="0"/>
              <a:t>on </a:t>
            </a:r>
            <a:r>
              <a:rPr lang="en-US" sz="2400" dirty="0" smtClean="0"/>
              <a:t>the sold </a:t>
            </a:r>
            <a:r>
              <a:rPr lang="en-US" sz="2400" dirty="0"/>
              <a:t>product </a:t>
            </a:r>
            <a:r>
              <a:rPr lang="en-US" sz="2400" i="1" dirty="0" err="1"/>
              <a:t>i</a:t>
            </a:r>
            <a:r>
              <a:rPr lang="en-US" sz="2400" i="1" dirty="0"/>
              <a:t> </a:t>
            </a:r>
            <a:r>
              <a:rPr lang="en-US" sz="2400" dirty="0"/>
              <a:t>, get the value of its sales percentage in </a:t>
            </a:r>
            <a:r>
              <a:rPr lang="en-US" sz="2400" dirty="0" smtClean="0"/>
              <a:t>the max </a:t>
            </a:r>
            <a:r>
              <a:rPr lang="en-US" sz="2400" dirty="0"/>
              <a:t>store sales of product </a:t>
            </a:r>
            <a:r>
              <a:rPr lang="en-US" sz="2400" i="1" dirty="0" err="1"/>
              <a:t>i</a:t>
            </a:r>
            <a:r>
              <a:rPr lang="en-US" sz="2400" i="1" dirty="0"/>
              <a:t> </a:t>
            </a:r>
            <a:r>
              <a:rPr lang="en-US" sz="2400" dirty="0" smtClean="0"/>
              <a:t>:</a:t>
            </a:r>
          </a:p>
          <a:p>
            <a:endParaRPr lang="en-US" sz="2400" b="1" dirty="0"/>
          </a:p>
          <a:p>
            <a:endParaRPr lang="en-US" sz="2400" b="1" dirty="0" smtClean="0"/>
          </a:p>
          <a:p>
            <a:endParaRPr lang="en-US" sz="2400" b="1" dirty="0"/>
          </a:p>
          <a:p>
            <a:endParaRPr lang="en-US" sz="2400" b="1" dirty="0" smtClean="0"/>
          </a:p>
          <a:p>
            <a:r>
              <a:rPr lang="en-US" sz="2400" dirty="0"/>
              <a:t>And the inverse transform to get the sales estimation is</a:t>
            </a:r>
            <a:r>
              <a:rPr lang="en-US" sz="2400" dirty="0" smtClean="0"/>
              <a:t>:</a:t>
            </a:r>
          </a:p>
          <a:p>
            <a:endParaRPr lang="en-US" sz="2400"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4801" y="2659063"/>
            <a:ext cx="2730500" cy="1062037"/>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81500" y="4994275"/>
            <a:ext cx="2743199" cy="669925"/>
          </a:xfrm>
          <a:prstGeom prst="rect">
            <a:avLst/>
          </a:prstGeom>
        </p:spPr>
      </p:pic>
    </p:spTree>
    <p:extLst>
      <p:ext uri="{BB962C8B-B14F-4D97-AF65-F5344CB8AC3E}">
        <p14:creationId xmlns:p14="http://schemas.microsoft.com/office/powerpoint/2010/main" val="367236839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 </a:t>
            </a:r>
            <a:endParaRPr lang="en-US" dirty="0"/>
          </a:p>
        </p:txBody>
      </p:sp>
      <p:sp>
        <p:nvSpPr>
          <p:cNvPr id="3" name="Content Placeholder 2"/>
          <p:cNvSpPr>
            <a:spLocks noGrp="1"/>
          </p:cNvSpPr>
          <p:nvPr>
            <p:ph idx="1"/>
          </p:nvPr>
        </p:nvSpPr>
        <p:spPr/>
        <p:txBody>
          <a:bodyPr>
            <a:normAutofit/>
          </a:bodyPr>
          <a:lstStyle/>
          <a:p>
            <a:r>
              <a:rPr lang="en-US" sz="2400" b="1" dirty="0"/>
              <a:t>The algorithm flow for computing sales estimate </a:t>
            </a:r>
            <a:r>
              <a:rPr lang="en-US" sz="2400" b="1" dirty="0" smtClean="0"/>
              <a:t>on store </a:t>
            </a:r>
            <a:r>
              <a:rPr lang="en-US" sz="2400" b="1" i="1" dirty="0"/>
              <a:t>v </a:t>
            </a:r>
            <a:r>
              <a:rPr lang="en-US" sz="2400" b="1" dirty="0"/>
              <a:t>and product </a:t>
            </a:r>
            <a:r>
              <a:rPr lang="en-US" sz="2400" b="1" i="1" dirty="0"/>
              <a:t>j </a:t>
            </a:r>
            <a:r>
              <a:rPr lang="en-US" sz="2400" b="1" dirty="0"/>
              <a:t>is described as follows</a:t>
            </a:r>
            <a:r>
              <a:rPr lang="en-US" sz="2400" b="1" dirty="0" smtClean="0"/>
              <a:t>:</a:t>
            </a:r>
          </a:p>
          <a:p>
            <a:pPr marL="914400" lvl="1" indent="-457200">
              <a:lnSpc>
                <a:spcPct val="150000"/>
              </a:lnSpc>
              <a:buFont typeface="+mj-lt"/>
              <a:buAutoNum type="alphaLcPeriod"/>
            </a:pPr>
            <a:r>
              <a:rPr lang="en-US" dirty="0"/>
              <a:t>Select a Sales→Rate transform, calculate the </a:t>
            </a:r>
            <a:r>
              <a:rPr lang="en-US" dirty="0" smtClean="0"/>
              <a:t>ratings </a:t>
            </a:r>
            <a:r>
              <a:rPr lang="en-US" dirty="0"/>
              <a:t>for all stores on their sold products</a:t>
            </a:r>
            <a:r>
              <a:rPr lang="en-US" dirty="0" smtClean="0"/>
              <a:t>;</a:t>
            </a:r>
            <a:endParaRPr lang="en-US" dirty="0"/>
          </a:p>
          <a:p>
            <a:pPr marL="914400" lvl="1" indent="-457200">
              <a:lnSpc>
                <a:spcPct val="150000"/>
              </a:lnSpc>
              <a:buFont typeface="+mj-lt"/>
              <a:buAutoNum type="alphaLcPeriod"/>
            </a:pPr>
            <a:r>
              <a:rPr lang="en-US" dirty="0" smtClean="0"/>
              <a:t>Select </a:t>
            </a:r>
            <a:r>
              <a:rPr lang="en-US" dirty="0"/>
              <a:t>a collaborative filtering algorithm, </a:t>
            </a:r>
            <a:r>
              <a:rPr lang="en-US" dirty="0" smtClean="0"/>
              <a:t>compute the </a:t>
            </a:r>
            <a:r>
              <a:rPr lang="en-US" dirty="0"/>
              <a:t>rating prediction for </a:t>
            </a:r>
            <a:r>
              <a:rPr lang="en-US" i="1" dirty="0"/>
              <a:t>v </a:t>
            </a:r>
            <a:r>
              <a:rPr lang="en-US" dirty="0"/>
              <a:t>on </a:t>
            </a:r>
            <a:r>
              <a:rPr lang="en-US" i="1" dirty="0"/>
              <a:t>j </a:t>
            </a:r>
            <a:r>
              <a:rPr lang="en-US" dirty="0"/>
              <a:t>with </a:t>
            </a:r>
            <a:r>
              <a:rPr lang="en-US" dirty="0" smtClean="0"/>
              <a:t>the calculated </a:t>
            </a:r>
            <a:r>
              <a:rPr lang="en-US" dirty="0"/>
              <a:t>ratings from </a:t>
            </a:r>
            <a:r>
              <a:rPr lang="en-US" b="1" dirty="0" smtClean="0"/>
              <a:t>a</a:t>
            </a:r>
            <a:r>
              <a:rPr lang="en-US" dirty="0" smtClean="0"/>
              <a:t>;</a:t>
            </a:r>
            <a:endParaRPr lang="en-US" dirty="0"/>
          </a:p>
          <a:p>
            <a:pPr marL="914400" lvl="1" indent="-457200">
              <a:lnSpc>
                <a:spcPct val="150000"/>
              </a:lnSpc>
              <a:buFont typeface="+mj-lt"/>
              <a:buAutoNum type="alphaLcPeriod"/>
            </a:pPr>
            <a:r>
              <a:rPr lang="en-US" dirty="0" smtClean="0"/>
              <a:t> </a:t>
            </a:r>
            <a:r>
              <a:rPr lang="en-US" dirty="0"/>
              <a:t>Using the corresponding inverse transform of </a:t>
            </a:r>
            <a:r>
              <a:rPr lang="en-US" b="1" dirty="0" smtClean="0"/>
              <a:t>a</a:t>
            </a:r>
            <a:r>
              <a:rPr lang="en-US" dirty="0" smtClean="0"/>
              <a:t>, and the </a:t>
            </a:r>
            <a:r>
              <a:rPr lang="en-US" dirty="0"/>
              <a:t>rating prediction from </a:t>
            </a:r>
            <a:r>
              <a:rPr lang="en-US" b="1" dirty="0" smtClean="0"/>
              <a:t>b</a:t>
            </a:r>
            <a:r>
              <a:rPr lang="en-US" dirty="0" smtClean="0"/>
              <a:t>, </a:t>
            </a:r>
            <a:r>
              <a:rPr lang="en-US" dirty="0"/>
              <a:t>calculate the </a:t>
            </a:r>
            <a:r>
              <a:rPr lang="en-US" dirty="0" smtClean="0"/>
              <a:t>sales estimation</a:t>
            </a:r>
            <a:r>
              <a:rPr lang="en-US" dirty="0"/>
              <a:t>.</a:t>
            </a:r>
            <a:endParaRPr lang="en-US" b="1" dirty="0"/>
          </a:p>
        </p:txBody>
      </p:sp>
    </p:spTree>
    <p:extLst>
      <p:ext uri="{BB962C8B-B14F-4D97-AF65-F5344CB8AC3E}">
        <p14:creationId xmlns:p14="http://schemas.microsoft.com/office/powerpoint/2010/main" val="379601751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Off-line error measure</a:t>
            </a:r>
            <a:endParaRPr lang="en-US" dirty="0"/>
          </a:p>
        </p:txBody>
      </p:sp>
      <p:sp>
        <p:nvSpPr>
          <p:cNvPr id="3" name="Content Placeholder 2"/>
          <p:cNvSpPr>
            <a:spLocks noGrp="1"/>
          </p:cNvSpPr>
          <p:nvPr>
            <p:ph idx="1"/>
          </p:nvPr>
        </p:nvSpPr>
        <p:spPr>
          <a:xfrm>
            <a:off x="838200" y="1574800"/>
            <a:ext cx="10515600" cy="4602163"/>
          </a:xfrm>
        </p:spPr>
        <p:txBody>
          <a:bodyPr>
            <a:normAutofit/>
          </a:bodyPr>
          <a:lstStyle/>
          <a:p>
            <a:pPr algn="just"/>
            <a:r>
              <a:rPr lang="en-US" sz="2400" dirty="0" smtClean="0"/>
              <a:t> MAE(</a:t>
            </a:r>
            <a:r>
              <a:rPr lang="en-US" sz="2400" dirty="0"/>
              <a:t>mean absolute </a:t>
            </a:r>
            <a:r>
              <a:rPr lang="en-US" sz="2400" dirty="0" smtClean="0"/>
              <a:t>error) </a:t>
            </a:r>
            <a:r>
              <a:rPr lang="en-US" sz="2400" dirty="0"/>
              <a:t>is used to measure the off-line error </a:t>
            </a:r>
            <a:r>
              <a:rPr lang="en-US" sz="2400" dirty="0" smtClean="0"/>
              <a:t>of common </a:t>
            </a:r>
            <a:r>
              <a:rPr lang="en-US" sz="2400" dirty="0"/>
              <a:t>recommendation prediction problem, the value </a:t>
            </a:r>
            <a:r>
              <a:rPr lang="en-US" sz="2400" dirty="0" smtClean="0"/>
              <a:t>of SMAE </a:t>
            </a:r>
            <a:r>
              <a:rPr lang="en-US" sz="2400" dirty="0"/>
              <a:t>(Sales MAE) is defined to measure the </a:t>
            </a:r>
            <a:r>
              <a:rPr lang="en-US" sz="2400" dirty="0" smtClean="0"/>
              <a:t>retail recommendation </a:t>
            </a:r>
            <a:r>
              <a:rPr lang="en-US" sz="2400" dirty="0"/>
              <a:t>problem. The smaller of SMAE, </a:t>
            </a:r>
            <a:r>
              <a:rPr lang="en-US" sz="2400" dirty="0" smtClean="0"/>
              <a:t>the better </a:t>
            </a:r>
            <a:r>
              <a:rPr lang="en-US" sz="2400" dirty="0"/>
              <a:t>of the prediction </a:t>
            </a:r>
            <a:r>
              <a:rPr lang="en-US" sz="2400" dirty="0" smtClean="0"/>
              <a:t>effect:</a:t>
            </a:r>
          </a:p>
          <a:p>
            <a:pPr algn="just"/>
            <a:endParaRPr lang="en-US" sz="2400" dirty="0"/>
          </a:p>
          <a:p>
            <a:pPr algn="just"/>
            <a:endParaRPr lang="en-US" sz="2400" dirty="0" smtClean="0"/>
          </a:p>
          <a:p>
            <a:pPr algn="just"/>
            <a:endParaRPr lang="en-US" sz="2400" dirty="0"/>
          </a:p>
          <a:p>
            <a:pPr algn="just"/>
            <a:endParaRPr lang="en-US" sz="2400" dirty="0" smtClean="0"/>
          </a:p>
          <a:p>
            <a:pPr marL="0" indent="0" algn="just">
              <a:buNone/>
            </a:pPr>
            <a:r>
              <a:rPr lang="en-US" sz="2400" dirty="0"/>
              <a:t> </a:t>
            </a:r>
            <a:r>
              <a:rPr lang="en-US" sz="2400" dirty="0" smtClean="0"/>
              <a:t>         where T-Test set, each element of T is the corresponding user rating on item.</a:t>
            </a:r>
          </a:p>
          <a:p>
            <a:pPr marL="0" indent="0" algn="just">
              <a:buNone/>
            </a:pPr>
            <a:r>
              <a:rPr lang="en-US" sz="2400" dirty="0" smtClean="0"/>
              <a:t>                       |T|-No. of elements in T</a:t>
            </a:r>
            <a:endParaRPr lang="en-US"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2174" y="2851977"/>
            <a:ext cx="3005052" cy="959732"/>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63416" y="3811709"/>
            <a:ext cx="3182566" cy="976191"/>
          </a:xfrm>
          <a:prstGeom prst="rect">
            <a:avLst/>
          </a:prstGeom>
        </p:spPr>
      </p:pic>
    </p:spTree>
    <p:extLst>
      <p:ext uri="{BB962C8B-B14F-4D97-AF65-F5344CB8AC3E}">
        <p14:creationId xmlns:p14="http://schemas.microsoft.com/office/powerpoint/2010/main" val="325920253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Cont..</a:t>
            </a:r>
            <a:endParaRPr lang="en-US" b="1" dirty="0"/>
          </a:p>
        </p:txBody>
      </p:sp>
      <p:sp>
        <p:nvSpPr>
          <p:cNvPr id="3" name="Content Placeholder 2"/>
          <p:cNvSpPr>
            <a:spLocks noGrp="1"/>
          </p:cNvSpPr>
          <p:nvPr>
            <p:ph idx="1"/>
          </p:nvPr>
        </p:nvSpPr>
        <p:spPr/>
        <p:txBody>
          <a:bodyPr>
            <a:normAutofit lnSpcReduction="10000"/>
          </a:bodyPr>
          <a:lstStyle/>
          <a:p>
            <a:r>
              <a:rPr lang="en-US" sz="2400" dirty="0"/>
              <a:t>The similarity between items is measured using </a:t>
            </a:r>
            <a:r>
              <a:rPr lang="en-US" sz="2400" dirty="0" smtClean="0"/>
              <a:t>Cosine Similarity </a:t>
            </a:r>
            <a:r>
              <a:rPr lang="en-US" sz="2400" dirty="0"/>
              <a:t>or Correlation similarity (also called </a:t>
            </a:r>
            <a:r>
              <a:rPr lang="en-US" sz="2400" dirty="0" smtClean="0"/>
              <a:t>Pearson Similarity:</a:t>
            </a:r>
          </a:p>
          <a:p>
            <a:endParaRPr lang="en-US" sz="2400" dirty="0"/>
          </a:p>
          <a:p>
            <a:endParaRPr lang="en-US" sz="2400" dirty="0" smtClean="0"/>
          </a:p>
          <a:p>
            <a:endParaRPr lang="en-US" sz="2400" dirty="0"/>
          </a:p>
          <a:p>
            <a:pPr marL="0" indent="0">
              <a:buNone/>
            </a:pPr>
            <a:r>
              <a:rPr lang="en-US" sz="2400" dirty="0" smtClean="0"/>
              <a:t> </a:t>
            </a:r>
          </a:p>
          <a:p>
            <a:endParaRPr lang="en-US" sz="2400" dirty="0"/>
          </a:p>
          <a:p>
            <a:r>
              <a:rPr lang="en-US" sz="2400" dirty="0" smtClean="0"/>
              <a:t> </a:t>
            </a:r>
          </a:p>
          <a:p>
            <a:r>
              <a:rPr lang="en-US" sz="2400" dirty="0"/>
              <a:t> </a:t>
            </a:r>
            <a:r>
              <a:rPr lang="en-US" sz="2400" dirty="0" smtClean="0"/>
              <a:t> </a:t>
            </a:r>
            <a:r>
              <a:rPr lang="en-US" sz="2400" dirty="0" err="1" smtClean="0"/>
              <a:t>N</a:t>
            </a:r>
            <a:r>
              <a:rPr lang="en-US" sz="2400" baseline="-25000" dirty="0" err="1" smtClean="0"/>
              <a:t>ij</a:t>
            </a:r>
            <a:r>
              <a:rPr lang="en-US" sz="2400" dirty="0" smtClean="0"/>
              <a:t> is the stores set that have sold product </a:t>
            </a:r>
            <a:r>
              <a:rPr lang="en-US" sz="2400" dirty="0" err="1" smtClean="0"/>
              <a:t>i</a:t>
            </a:r>
            <a:r>
              <a:rPr lang="en-US" sz="2400" dirty="0" smtClean="0"/>
              <a:t> and j.</a:t>
            </a:r>
          </a:p>
          <a:p>
            <a:r>
              <a:rPr lang="en-US" sz="2400" dirty="0" smtClean="0"/>
              <a:t>S</a:t>
            </a:r>
            <a:r>
              <a:rPr lang="en-US" sz="2400" baseline="30000" dirty="0" smtClean="0"/>
              <a:t>k</a:t>
            </a:r>
            <a:r>
              <a:rPr lang="en-US" sz="2400" baseline="-25000" dirty="0" smtClean="0"/>
              <a:t>i</a:t>
            </a:r>
            <a:r>
              <a:rPr lang="en-US" sz="2400" dirty="0" smtClean="0"/>
              <a:t> is the biggest K similarity of product </a:t>
            </a:r>
            <a:r>
              <a:rPr lang="en-US" sz="2400" dirty="0" err="1" smtClean="0"/>
              <a:t>i</a:t>
            </a:r>
            <a:r>
              <a:rPr lang="en-US" sz="2400" dirty="0" smtClean="0"/>
              <a:t>.</a:t>
            </a:r>
            <a:endParaRPr lang="en-US"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2301" y="2485893"/>
            <a:ext cx="4991797" cy="1886213"/>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3682" y="4764041"/>
            <a:ext cx="2529017" cy="657317"/>
          </a:xfrm>
          <a:prstGeom prst="rect">
            <a:avLst/>
          </a:prstGeom>
        </p:spPr>
      </p:pic>
    </p:spTree>
    <p:extLst>
      <p:ext uri="{BB962C8B-B14F-4D97-AF65-F5344CB8AC3E}">
        <p14:creationId xmlns:p14="http://schemas.microsoft.com/office/powerpoint/2010/main" val="12011450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90469"/>
          </a:xfrm>
        </p:spPr>
        <p:txBody>
          <a:bodyPr/>
          <a:lstStyle/>
          <a:p>
            <a:pPr algn="ctr"/>
            <a:r>
              <a:rPr lang="en-US" b="1" dirty="0" smtClean="0">
                <a:solidFill>
                  <a:srgbClr val="7030A0"/>
                </a:solidFill>
                <a:cs typeface="Times New Roman" panose="02020603050405020304" pitchFamily="18" charset="0"/>
              </a:rPr>
              <a:t>Introduction</a:t>
            </a:r>
            <a:endParaRPr lang="en-US" b="1" dirty="0">
              <a:solidFill>
                <a:srgbClr val="7030A0"/>
              </a:solidFill>
              <a:cs typeface="Times New Roman" panose="02020603050405020304" pitchFamily="18" charset="0"/>
            </a:endParaRPr>
          </a:p>
        </p:txBody>
      </p:sp>
      <p:sp>
        <p:nvSpPr>
          <p:cNvPr id="3" name="Content Placeholder 2"/>
          <p:cNvSpPr>
            <a:spLocks noGrp="1"/>
          </p:cNvSpPr>
          <p:nvPr>
            <p:ph idx="1"/>
          </p:nvPr>
        </p:nvSpPr>
        <p:spPr>
          <a:xfrm>
            <a:off x="838200" y="1634555"/>
            <a:ext cx="10515600" cy="4493289"/>
          </a:xfrm>
        </p:spPr>
        <p:txBody>
          <a:bodyPr>
            <a:normAutofit/>
          </a:bodyPr>
          <a:lstStyle/>
          <a:p>
            <a:pPr algn="just">
              <a:buFont typeface="Wingdings" panose="05000000000000000000" pitchFamily="2" charset="2"/>
              <a:buChar char="Ø"/>
            </a:pPr>
            <a:r>
              <a:rPr lang="en-IN" sz="2000" dirty="0">
                <a:cs typeface="Times New Roman" panose="02020603050405020304" pitchFamily="18" charset="0"/>
              </a:rPr>
              <a:t>The sudden and excessive growth of data in the beginning of the twenty first century has become a challenge for human civilization. In the initial stage that mans around the latter part of the 20th century the concept of relational database came into the lime </a:t>
            </a:r>
            <a:r>
              <a:rPr lang="en-IN" sz="2000" dirty="0" smtClean="0">
                <a:cs typeface="Times New Roman" panose="02020603050405020304" pitchFamily="18" charset="0"/>
              </a:rPr>
              <a:t>light</a:t>
            </a:r>
          </a:p>
          <a:p>
            <a:pPr algn="just">
              <a:buFont typeface="Wingdings" panose="05000000000000000000" pitchFamily="2" charset="2"/>
              <a:buChar char="Ø"/>
            </a:pPr>
            <a:r>
              <a:rPr lang="en-IN" sz="2000" dirty="0">
                <a:cs typeface="Times New Roman" panose="02020603050405020304" pitchFamily="18" charset="0"/>
              </a:rPr>
              <a:t>Due to the vast use of internet, we got some data having huge-volume, high-velocity, </a:t>
            </a:r>
            <a:r>
              <a:rPr lang="en-IN" sz="2000" dirty="0" smtClean="0">
                <a:cs typeface="Times New Roman" panose="02020603050405020304" pitchFamily="18" charset="0"/>
              </a:rPr>
              <a:t>wide-variety. </a:t>
            </a:r>
            <a:r>
              <a:rPr lang="en-IN" sz="2000" dirty="0">
                <a:cs typeface="Times New Roman" panose="02020603050405020304" pitchFamily="18" charset="0"/>
              </a:rPr>
              <a:t>The relational database could not able to handle and process that data. Hence, a new type of data known as </a:t>
            </a:r>
            <a:r>
              <a:rPr lang="en-IN" sz="2000" b="1" dirty="0">
                <a:cs typeface="Times New Roman" panose="02020603050405020304" pitchFamily="18" charset="0"/>
              </a:rPr>
              <a:t>Big Data</a:t>
            </a:r>
            <a:r>
              <a:rPr lang="en-IN" sz="2000" dirty="0">
                <a:cs typeface="Times New Roman" panose="02020603050405020304" pitchFamily="18" charset="0"/>
              </a:rPr>
              <a:t> was introduced with different concepts and different </a:t>
            </a:r>
            <a:r>
              <a:rPr lang="en-IN" sz="2000" dirty="0" smtClean="0">
                <a:cs typeface="Times New Roman" panose="02020603050405020304" pitchFamily="18" charset="0"/>
              </a:rPr>
              <a:t>technologies.</a:t>
            </a:r>
          </a:p>
          <a:p>
            <a:pPr algn="just">
              <a:buFont typeface="Wingdings" panose="05000000000000000000" pitchFamily="2" charset="2"/>
              <a:buChar char="Ø"/>
            </a:pPr>
            <a:r>
              <a:rPr lang="en-US" sz="2000" b="1" dirty="0">
                <a:ea typeface="Times New Roman" pitchFamily="18" charset="0"/>
                <a:cs typeface="Times New Roman" panose="02020603050405020304" pitchFamily="18" charset="0"/>
              </a:rPr>
              <a:t>Structured Data : </a:t>
            </a:r>
            <a:r>
              <a:rPr lang="en-US" sz="2000" dirty="0">
                <a:cs typeface="Times New Roman" panose="02020603050405020304" pitchFamily="18" charset="0"/>
              </a:rPr>
              <a:t>The data which can be stored in a fixed field in a record or file is known as Structured </a:t>
            </a:r>
            <a:r>
              <a:rPr lang="en-US" sz="2000" dirty="0" smtClean="0">
                <a:cs typeface="Times New Roman" panose="02020603050405020304" pitchFamily="18" charset="0"/>
              </a:rPr>
              <a:t>data.</a:t>
            </a:r>
          </a:p>
          <a:p>
            <a:pPr marL="228600" lvl="1" algn="just">
              <a:spcBef>
                <a:spcPts val="1000"/>
              </a:spcBef>
              <a:buFont typeface="Wingdings" panose="05000000000000000000" pitchFamily="2" charset="2"/>
              <a:buChar char="Ø"/>
            </a:pPr>
            <a:r>
              <a:rPr lang="en-US" sz="2000" b="1" dirty="0">
                <a:ea typeface="Times New Roman" pitchFamily="18" charset="0"/>
                <a:cs typeface="Times New Roman" panose="02020603050405020304" pitchFamily="18" charset="0"/>
              </a:rPr>
              <a:t>Semi-Structured Data : </a:t>
            </a:r>
            <a:r>
              <a:rPr lang="en-IN" sz="2000" dirty="0">
                <a:cs typeface="Times New Roman" panose="02020603050405020304" pitchFamily="18" charset="0"/>
              </a:rPr>
              <a:t>The data which is in the form of structured data but that does not fit with the data models defined for the structured data is known as semi-structured </a:t>
            </a:r>
            <a:r>
              <a:rPr lang="en-IN" sz="2000" dirty="0" smtClean="0">
                <a:cs typeface="Times New Roman" panose="02020603050405020304" pitchFamily="18" charset="0"/>
              </a:rPr>
              <a:t>data.</a:t>
            </a:r>
          </a:p>
          <a:p>
            <a:pPr marL="228600" lvl="1" algn="just">
              <a:spcBef>
                <a:spcPts val="1000"/>
              </a:spcBef>
              <a:buFont typeface="Wingdings" panose="05000000000000000000" pitchFamily="2" charset="2"/>
              <a:buChar char="Ø"/>
            </a:pPr>
            <a:r>
              <a:rPr lang="en-US" sz="2000" b="1" dirty="0">
                <a:ea typeface="Times New Roman" pitchFamily="18" charset="0"/>
                <a:cs typeface="Times New Roman" panose="02020603050405020304" pitchFamily="18" charset="0"/>
              </a:rPr>
              <a:t>Unstructured Data : </a:t>
            </a:r>
            <a:r>
              <a:rPr lang="en-IN" sz="2000" dirty="0">
                <a:cs typeface="Times New Roman" panose="02020603050405020304" pitchFamily="18" charset="0"/>
              </a:rPr>
              <a:t>The data which doesn't have any specific structure, therefore, can't be stored in a row-column format of a traditional database is known as unstructured </a:t>
            </a:r>
            <a:r>
              <a:rPr lang="en-IN" sz="2000" dirty="0" smtClean="0">
                <a:cs typeface="Times New Roman" panose="02020603050405020304" pitchFamily="18" charset="0"/>
              </a:rPr>
              <a:t>data.</a:t>
            </a:r>
            <a:endParaRPr lang="en-US" sz="2000" dirty="0">
              <a:cs typeface="Times New Roman" panose="02020603050405020304" pitchFamily="18" charset="0"/>
            </a:endParaRPr>
          </a:p>
          <a:p>
            <a:pPr>
              <a:buFont typeface="Wingdings" panose="05000000000000000000" pitchFamily="2" charset="2"/>
              <a:buChar char="Ø"/>
            </a:pPr>
            <a:endParaRPr lang="en-US" sz="1600" dirty="0">
              <a:cs typeface="Times New Roman" panose="02020603050405020304" pitchFamily="18" charset="0"/>
            </a:endParaRPr>
          </a:p>
        </p:txBody>
      </p:sp>
    </p:spTree>
    <p:extLst>
      <p:ext uri="{BB962C8B-B14F-4D97-AF65-F5344CB8AC3E}">
        <p14:creationId xmlns:p14="http://schemas.microsoft.com/office/powerpoint/2010/main" val="136504583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83609" y="1197828"/>
            <a:ext cx="10625919" cy="4657062"/>
          </a:xfrm>
        </p:spPr>
        <p:txBody>
          <a:bodyPr>
            <a:normAutofit lnSpcReduction="10000"/>
          </a:bodyPr>
          <a:lstStyle/>
          <a:p>
            <a:pPr marL="0" indent="0" algn="ctr">
              <a:buNone/>
            </a:pPr>
            <a:r>
              <a:rPr lang="en-US" sz="3200" b="1" dirty="0" smtClean="0"/>
              <a:t>“</a:t>
            </a:r>
            <a:r>
              <a:rPr lang="en-US" sz="3200" b="1" dirty="0"/>
              <a:t>Big Data Analysis: Recommendation System </a:t>
            </a:r>
            <a:r>
              <a:rPr lang="en-US" sz="3200" b="1" dirty="0" smtClean="0"/>
              <a:t>with Hadoop </a:t>
            </a:r>
            <a:r>
              <a:rPr lang="en-US" sz="3200" b="1" dirty="0"/>
              <a:t>Framework</a:t>
            </a:r>
            <a:r>
              <a:rPr lang="en-US" sz="3200" b="1" dirty="0" smtClean="0"/>
              <a:t>”</a:t>
            </a:r>
          </a:p>
          <a:p>
            <a:pPr marL="0" indent="0" algn="ctr">
              <a:buNone/>
            </a:pPr>
            <a:r>
              <a:rPr lang="en-US" dirty="0" smtClean="0"/>
              <a:t>Authors: </a:t>
            </a:r>
            <a:r>
              <a:rPr lang="en-US" dirty="0"/>
              <a:t>Jai Prakash </a:t>
            </a:r>
            <a:r>
              <a:rPr lang="en-US" dirty="0" smtClean="0"/>
              <a:t>Verma,</a:t>
            </a:r>
            <a:r>
              <a:rPr lang="en-US" dirty="0"/>
              <a:t> Bankim </a:t>
            </a:r>
            <a:r>
              <a:rPr lang="en-US" dirty="0" smtClean="0"/>
              <a:t>Patel,</a:t>
            </a:r>
            <a:r>
              <a:rPr lang="en-US" dirty="0"/>
              <a:t> Atul </a:t>
            </a:r>
            <a:r>
              <a:rPr lang="en-US" dirty="0" smtClean="0"/>
              <a:t>Patel</a:t>
            </a:r>
          </a:p>
          <a:p>
            <a:pPr marL="0" indent="0" algn="ctr">
              <a:buNone/>
            </a:pPr>
            <a:endParaRPr lang="en-US" dirty="0" smtClean="0"/>
          </a:p>
          <a:p>
            <a:pPr marL="0" indent="0">
              <a:buNone/>
            </a:pPr>
            <a:endParaRPr lang="en-US" dirty="0"/>
          </a:p>
          <a:p>
            <a:pPr marL="0" indent="0">
              <a:buNone/>
            </a:pPr>
            <a:r>
              <a:rPr lang="en-US" b="1" dirty="0" smtClean="0"/>
              <a:t>Problem Definition:</a:t>
            </a:r>
          </a:p>
          <a:p>
            <a:pPr marL="0" indent="0">
              <a:buNone/>
            </a:pPr>
            <a:r>
              <a:rPr lang="en-US" dirty="0" smtClean="0"/>
              <a:t>A recommendation </a:t>
            </a:r>
            <a:r>
              <a:rPr lang="en-US" dirty="0"/>
              <a:t>system for the large amount of data </a:t>
            </a:r>
            <a:r>
              <a:rPr lang="en-US" dirty="0" smtClean="0"/>
              <a:t>available on </a:t>
            </a:r>
            <a:r>
              <a:rPr lang="en-US" dirty="0"/>
              <a:t>the web in the form of ratings, reviews, opinions, </a:t>
            </a:r>
            <a:r>
              <a:rPr lang="en-US" dirty="0" smtClean="0"/>
              <a:t>complaints, remarks</a:t>
            </a:r>
            <a:r>
              <a:rPr lang="en-US" dirty="0"/>
              <a:t>, feedback, and comments about any item (</a:t>
            </a:r>
            <a:r>
              <a:rPr lang="en-US" dirty="0" smtClean="0"/>
              <a:t>product, event</a:t>
            </a:r>
            <a:r>
              <a:rPr lang="en-US" dirty="0"/>
              <a:t>, individual and services) using Hadoop Framework.</a:t>
            </a:r>
            <a:endParaRPr lang="en-US" dirty="0" smtClean="0"/>
          </a:p>
        </p:txBody>
      </p:sp>
    </p:spTree>
    <p:extLst>
      <p:ext uri="{BB962C8B-B14F-4D97-AF65-F5344CB8AC3E}">
        <p14:creationId xmlns:p14="http://schemas.microsoft.com/office/powerpoint/2010/main" val="154101952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 Based Filtering: Challenges</a:t>
            </a:r>
          </a:p>
        </p:txBody>
      </p:sp>
      <p:sp>
        <p:nvSpPr>
          <p:cNvPr id="3" name="Content Placeholder 2"/>
          <p:cNvSpPr>
            <a:spLocks noGrp="1"/>
          </p:cNvSpPr>
          <p:nvPr>
            <p:ph idx="1"/>
          </p:nvPr>
        </p:nvSpPr>
        <p:spPr/>
        <p:txBody>
          <a:bodyPr/>
          <a:lstStyle/>
          <a:p>
            <a:endParaRPr lang="en-US" dirty="0"/>
          </a:p>
          <a:p>
            <a:r>
              <a:rPr lang="en-US" dirty="0"/>
              <a:t>Regional and SMS type’s language data</a:t>
            </a:r>
          </a:p>
          <a:p>
            <a:r>
              <a:rPr lang="en-US" dirty="0" smtClean="0"/>
              <a:t>Positive </a:t>
            </a:r>
            <a:r>
              <a:rPr lang="en-US" dirty="0"/>
              <a:t>and negative reviews and opinions</a:t>
            </a:r>
          </a:p>
          <a:p>
            <a:r>
              <a:rPr lang="en-US" dirty="0" smtClean="0"/>
              <a:t>Review </a:t>
            </a:r>
            <a:r>
              <a:rPr lang="en-US" dirty="0"/>
              <a:t>that may not express any meaning</a:t>
            </a:r>
          </a:p>
          <a:p>
            <a:r>
              <a:rPr lang="en-US" dirty="0" smtClean="0"/>
              <a:t>Sarcastic </a:t>
            </a:r>
            <a:r>
              <a:rPr lang="en-US" dirty="0"/>
              <a:t>reviews</a:t>
            </a:r>
          </a:p>
          <a:p>
            <a:r>
              <a:rPr lang="en-US" dirty="0" smtClean="0"/>
              <a:t>Internet </a:t>
            </a:r>
            <a:r>
              <a:rPr lang="en-US" dirty="0"/>
              <a:t>slang words and emotion icons</a:t>
            </a:r>
          </a:p>
          <a:p>
            <a:r>
              <a:rPr lang="en-US" dirty="0" smtClean="0"/>
              <a:t>Conditional </a:t>
            </a:r>
            <a:r>
              <a:rPr lang="en-US" dirty="0"/>
              <a:t>sentences or opinions</a:t>
            </a:r>
          </a:p>
          <a:p>
            <a:r>
              <a:rPr lang="en-US" dirty="0" smtClean="0"/>
              <a:t>Spam </a:t>
            </a:r>
            <a:r>
              <a:rPr lang="en-US" dirty="0"/>
              <a:t>reviews</a:t>
            </a:r>
          </a:p>
          <a:p>
            <a:endParaRPr lang="en-US" dirty="0"/>
          </a:p>
        </p:txBody>
      </p:sp>
    </p:spTree>
    <p:extLst>
      <p:ext uri="{BB962C8B-B14F-4D97-AF65-F5344CB8AC3E}">
        <p14:creationId xmlns:p14="http://schemas.microsoft.com/office/powerpoint/2010/main" val="71637866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OPINION QUINTUPLE </a:t>
            </a:r>
            <a:r>
              <a:rPr lang="en-US" b="1" dirty="0" smtClean="0"/>
              <a:t>GENERATION</a:t>
            </a:r>
            <a:endParaRPr lang="en-US" dirty="0"/>
          </a:p>
        </p:txBody>
      </p:sp>
      <p:sp>
        <p:nvSpPr>
          <p:cNvPr id="3" name="Content Placeholder 2"/>
          <p:cNvSpPr>
            <a:spLocks noGrp="1"/>
          </p:cNvSpPr>
          <p:nvPr>
            <p:ph idx="1"/>
          </p:nvPr>
        </p:nvSpPr>
        <p:spPr/>
        <p:txBody>
          <a:bodyPr>
            <a:normAutofit/>
          </a:bodyPr>
          <a:lstStyle/>
          <a:p>
            <a:r>
              <a:rPr lang="en-US" dirty="0"/>
              <a:t>An opinion or review can be represented by a quadruple</a:t>
            </a:r>
            <a:r>
              <a:rPr lang="en-US" dirty="0" smtClean="0"/>
              <a:t>, </a:t>
            </a:r>
            <a:r>
              <a:rPr lang="pt-BR" dirty="0" smtClean="0"/>
              <a:t>(</a:t>
            </a:r>
            <a:r>
              <a:rPr lang="pt-BR" dirty="0"/>
              <a:t>e, s, h, a, and t</a:t>
            </a:r>
            <a:r>
              <a:rPr lang="pt-BR" dirty="0" smtClean="0"/>
              <a:t>)</a:t>
            </a:r>
          </a:p>
          <a:p>
            <a:pPr marL="0" indent="0">
              <a:buNone/>
            </a:pPr>
            <a:r>
              <a:rPr lang="pt-BR" sz="2400" dirty="0"/>
              <a:t> </a:t>
            </a:r>
            <a:r>
              <a:rPr lang="pt-BR" sz="2400" dirty="0" smtClean="0"/>
              <a:t>             where </a:t>
            </a:r>
          </a:p>
          <a:p>
            <a:pPr marL="914400" lvl="2" indent="0" algn="just">
              <a:buNone/>
            </a:pPr>
            <a:r>
              <a:rPr lang="en-US" sz="2400" dirty="0" smtClean="0"/>
              <a:t>‘</a:t>
            </a:r>
            <a:r>
              <a:rPr lang="en-US" sz="2400" dirty="0"/>
              <a:t>e’ represents target entity (item) </a:t>
            </a:r>
            <a:r>
              <a:rPr lang="en-US" sz="2400" dirty="0" smtClean="0"/>
              <a:t>on  which </a:t>
            </a:r>
            <a:r>
              <a:rPr lang="en-US" sz="2400" dirty="0"/>
              <a:t>we are finding opinion or </a:t>
            </a:r>
            <a:r>
              <a:rPr lang="en-US" sz="2400" dirty="0" smtClean="0"/>
              <a:t>     review</a:t>
            </a:r>
            <a:r>
              <a:rPr lang="en-US" sz="2400" dirty="0"/>
              <a:t>, </a:t>
            </a:r>
            <a:endParaRPr lang="en-US" sz="2400" dirty="0" smtClean="0"/>
          </a:p>
          <a:p>
            <a:pPr marL="914400" lvl="2" indent="0" algn="just">
              <a:buNone/>
            </a:pPr>
            <a:r>
              <a:rPr lang="en-US" sz="2400" dirty="0" smtClean="0"/>
              <a:t>’s</a:t>
            </a:r>
            <a:r>
              <a:rPr lang="en-US" sz="2400" dirty="0"/>
              <a:t>’ is a string that </a:t>
            </a:r>
            <a:r>
              <a:rPr lang="en-US" sz="2400" dirty="0" smtClean="0"/>
              <a:t>is actual </a:t>
            </a:r>
            <a:r>
              <a:rPr lang="en-US" sz="2400" dirty="0"/>
              <a:t>opinion or review about the target entity, </a:t>
            </a:r>
            <a:endParaRPr lang="en-US" sz="2400" dirty="0" smtClean="0"/>
          </a:p>
          <a:p>
            <a:pPr marL="914400" lvl="2" indent="0" algn="just">
              <a:buNone/>
            </a:pPr>
            <a:r>
              <a:rPr lang="en-US" sz="2400" dirty="0" smtClean="0"/>
              <a:t>‘</a:t>
            </a:r>
            <a:r>
              <a:rPr lang="en-US" sz="2400" dirty="0"/>
              <a:t>h’ </a:t>
            </a:r>
            <a:r>
              <a:rPr lang="en-US" sz="2400" dirty="0" smtClean="0"/>
              <a:t>represents opinion </a:t>
            </a:r>
            <a:r>
              <a:rPr lang="en-US" sz="2400" dirty="0"/>
              <a:t>holder who reviewed or opinionated the target entity,</a:t>
            </a:r>
          </a:p>
          <a:p>
            <a:pPr marL="914400" lvl="2" indent="0" algn="just">
              <a:buNone/>
            </a:pPr>
            <a:r>
              <a:rPr lang="en-US" sz="2400" dirty="0"/>
              <a:t>‘a’ represents aspect of sentiment (positive, negative </a:t>
            </a:r>
            <a:r>
              <a:rPr lang="en-US" sz="2400" dirty="0" smtClean="0"/>
              <a:t>and neutral</a:t>
            </a:r>
            <a:r>
              <a:rPr lang="en-US" sz="2400" dirty="0"/>
              <a:t>) </a:t>
            </a:r>
          </a:p>
          <a:p>
            <a:pPr marL="914400" lvl="2" indent="0" algn="just">
              <a:buNone/>
            </a:pPr>
            <a:r>
              <a:rPr lang="en-US" sz="2400" dirty="0" smtClean="0"/>
              <a:t> </a:t>
            </a:r>
            <a:r>
              <a:rPr lang="en-US" sz="2400" dirty="0"/>
              <a:t>‘t’ represents time on which opinion or </a:t>
            </a:r>
            <a:r>
              <a:rPr lang="en-US" sz="2400" dirty="0" smtClean="0"/>
              <a:t>review generated</a:t>
            </a:r>
            <a:r>
              <a:rPr lang="en-US" sz="2400" dirty="0"/>
              <a:t>.</a:t>
            </a:r>
          </a:p>
        </p:txBody>
      </p:sp>
    </p:spTree>
    <p:extLst>
      <p:ext uri="{BB962C8B-B14F-4D97-AF65-F5344CB8AC3E}">
        <p14:creationId xmlns:p14="http://schemas.microsoft.com/office/powerpoint/2010/main" val="1927341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Cont..</a:t>
            </a:r>
            <a:endParaRPr lang="en-US" b="1" dirty="0"/>
          </a:p>
        </p:txBody>
      </p:sp>
      <p:sp>
        <p:nvSpPr>
          <p:cNvPr id="3" name="Content Placeholder 2"/>
          <p:cNvSpPr>
            <a:spLocks noGrp="1"/>
          </p:cNvSpPr>
          <p:nvPr>
            <p:ph idx="1"/>
          </p:nvPr>
        </p:nvSpPr>
        <p:spPr/>
        <p:txBody>
          <a:bodyPr>
            <a:normAutofit/>
          </a:bodyPr>
          <a:lstStyle/>
          <a:p>
            <a:pPr algn="just"/>
            <a:r>
              <a:rPr lang="en-US" sz="2400" dirty="0"/>
              <a:t>Following are the template for quadruple, (e, s, h, a, and t</a:t>
            </a:r>
            <a:r>
              <a:rPr lang="en-US" sz="2400" dirty="0" smtClean="0"/>
              <a:t>)  </a:t>
            </a:r>
            <a:r>
              <a:rPr lang="en-US" sz="2400" dirty="0"/>
              <a:t>in different item category. That can be used </a:t>
            </a:r>
            <a:r>
              <a:rPr lang="en-US" sz="2400" dirty="0" smtClean="0"/>
              <a:t>for storing </a:t>
            </a:r>
            <a:r>
              <a:rPr lang="en-US" sz="2400" dirty="0"/>
              <a:t>data in ETL (Extraction, Transformation, and </a:t>
            </a:r>
            <a:r>
              <a:rPr lang="en-US" sz="2400" dirty="0" smtClean="0"/>
              <a:t>Loading) process </a:t>
            </a:r>
            <a:r>
              <a:rPr lang="en-US" sz="2400" dirty="0"/>
              <a:t>of Recommendation System</a:t>
            </a:r>
            <a:r>
              <a:rPr lang="en-US" sz="2400" dirty="0" smtClean="0"/>
              <a:t>.</a:t>
            </a:r>
          </a:p>
          <a:p>
            <a:pPr algn="just"/>
            <a:endParaRPr lang="en-US" sz="2400" dirty="0"/>
          </a:p>
          <a:p>
            <a:pPr algn="just"/>
            <a:endParaRPr lang="en-US" sz="2400" dirty="0" smtClean="0"/>
          </a:p>
          <a:p>
            <a:pPr algn="just"/>
            <a:endParaRPr lang="en-US" sz="2400" dirty="0"/>
          </a:p>
          <a:p>
            <a:pPr algn="just"/>
            <a:endParaRPr lang="en-US" sz="2400" dirty="0" smtClean="0"/>
          </a:p>
          <a:p>
            <a:pPr algn="just"/>
            <a:endParaRPr lang="en-US" sz="2400" dirty="0"/>
          </a:p>
          <a:p>
            <a:pPr algn="just"/>
            <a:endParaRPr lang="en-US" sz="2400" dirty="0" smtClean="0"/>
          </a:p>
          <a:p>
            <a:pPr marL="0" indent="0" algn="just">
              <a:buNone/>
            </a:pPr>
            <a:endParaRPr lang="en-US" sz="2400" dirty="0"/>
          </a:p>
        </p:txBody>
      </p:sp>
      <p:sp>
        <p:nvSpPr>
          <p:cNvPr id="6" name="TextBox 5"/>
          <p:cNvSpPr txBox="1"/>
          <p:nvPr/>
        </p:nvSpPr>
        <p:spPr>
          <a:xfrm>
            <a:off x="2095500" y="2870200"/>
            <a:ext cx="6959600" cy="2862322"/>
          </a:xfrm>
          <a:prstGeom prst="rect">
            <a:avLst/>
          </a:prstGeom>
          <a:noFill/>
        </p:spPr>
        <p:txBody>
          <a:bodyPr wrap="square" rtlCol="0">
            <a:spAutoFit/>
          </a:bodyPr>
          <a:lstStyle/>
          <a:p>
            <a:pPr algn="just"/>
            <a:r>
              <a:rPr lang="en-US" b="1" dirty="0"/>
              <a:t>Product: </a:t>
            </a:r>
            <a:r>
              <a:rPr lang="en-US" dirty="0"/>
              <a:t>{Digital Camera, </a:t>
            </a:r>
            <a:r>
              <a:rPr lang="en-US" dirty="0" err="1"/>
              <a:t>Str_review</a:t>
            </a:r>
            <a:r>
              <a:rPr lang="en-US" dirty="0"/>
              <a:t>, positive/ negative, </a:t>
            </a:r>
            <a:r>
              <a:rPr lang="en-US" dirty="0" err="1"/>
              <a:t>Mr</a:t>
            </a:r>
            <a:endParaRPr lang="en-US" dirty="0"/>
          </a:p>
          <a:p>
            <a:pPr algn="just"/>
            <a:r>
              <a:rPr lang="en-US" dirty="0"/>
              <a:t>xyz, 11-05-2014}</a:t>
            </a:r>
          </a:p>
          <a:p>
            <a:pPr algn="just"/>
            <a:r>
              <a:rPr lang="en-US" b="1" dirty="0"/>
              <a:t>Service: </a:t>
            </a:r>
            <a:r>
              <a:rPr lang="en-US" dirty="0"/>
              <a:t>{Passport Apply, </a:t>
            </a:r>
            <a:r>
              <a:rPr lang="en-US" dirty="0" err="1"/>
              <a:t>Str_review</a:t>
            </a:r>
            <a:r>
              <a:rPr lang="en-US" dirty="0"/>
              <a:t>, positive/ negative, </a:t>
            </a:r>
            <a:r>
              <a:rPr lang="en-US" dirty="0" err="1"/>
              <a:t>Mr</a:t>
            </a:r>
            <a:endParaRPr lang="en-US" dirty="0"/>
          </a:p>
          <a:p>
            <a:pPr algn="just"/>
            <a:r>
              <a:rPr lang="en-US" dirty="0"/>
              <a:t>xyz, 12-05-2011}</a:t>
            </a:r>
          </a:p>
          <a:p>
            <a:pPr algn="just"/>
            <a:r>
              <a:rPr lang="it-IT" b="1" dirty="0"/>
              <a:t>Person: </a:t>
            </a:r>
            <a:r>
              <a:rPr lang="it-IT" dirty="0"/>
              <a:t>{Shri Narendra Modi, Str_review, positive/ negative,</a:t>
            </a:r>
          </a:p>
          <a:p>
            <a:pPr algn="just"/>
            <a:r>
              <a:rPr lang="en-US" dirty="0" err="1"/>
              <a:t>Mr</a:t>
            </a:r>
            <a:r>
              <a:rPr lang="en-US" dirty="0"/>
              <a:t> xyz, 26-05-2014}</a:t>
            </a:r>
          </a:p>
          <a:p>
            <a:pPr algn="just"/>
            <a:r>
              <a:rPr lang="en-US" b="1" dirty="0"/>
              <a:t>Event: </a:t>
            </a:r>
            <a:r>
              <a:rPr lang="en-US" dirty="0"/>
              <a:t>{Election Result 2014, </a:t>
            </a:r>
            <a:r>
              <a:rPr lang="en-US" dirty="0" err="1"/>
              <a:t>str_review</a:t>
            </a:r>
            <a:r>
              <a:rPr lang="en-US" dirty="0"/>
              <a:t>, positive/ negative,</a:t>
            </a:r>
          </a:p>
          <a:p>
            <a:pPr algn="just"/>
            <a:r>
              <a:rPr lang="en-US" dirty="0" err="1"/>
              <a:t>Mr</a:t>
            </a:r>
            <a:r>
              <a:rPr lang="en-US" dirty="0"/>
              <a:t> xyz, 16-05-2014}</a:t>
            </a:r>
          </a:p>
          <a:p>
            <a:pPr algn="just"/>
            <a:r>
              <a:rPr lang="en-US" b="1" dirty="0"/>
              <a:t>Opinion on any Issue: </a:t>
            </a:r>
            <a:r>
              <a:rPr lang="en-US" dirty="0"/>
              <a:t>{IPL Match Fixing, </a:t>
            </a:r>
            <a:r>
              <a:rPr lang="en-US" dirty="0" err="1"/>
              <a:t>Str_review</a:t>
            </a:r>
            <a:r>
              <a:rPr lang="en-US" dirty="0"/>
              <a:t>,</a:t>
            </a:r>
          </a:p>
          <a:p>
            <a:pPr algn="just"/>
            <a:r>
              <a:rPr lang="en-US" dirty="0"/>
              <a:t>positive/ negative, </a:t>
            </a:r>
            <a:r>
              <a:rPr lang="en-US" dirty="0" err="1"/>
              <a:t>Mr</a:t>
            </a:r>
            <a:r>
              <a:rPr lang="en-US" dirty="0"/>
              <a:t> xyz, 14-06-2013}</a:t>
            </a:r>
          </a:p>
        </p:txBody>
      </p:sp>
    </p:spTree>
    <p:extLst>
      <p:ext uri="{BB962C8B-B14F-4D97-AF65-F5344CB8AC3E}">
        <p14:creationId xmlns:p14="http://schemas.microsoft.com/office/powerpoint/2010/main" val="30565423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Recommendation </a:t>
            </a:r>
            <a:r>
              <a:rPr lang="en-US" b="1" dirty="0" smtClean="0"/>
              <a:t>System process</a:t>
            </a:r>
            <a:endParaRPr lang="en-US" b="1" dirty="0"/>
          </a:p>
        </p:txBody>
      </p:sp>
      <p:sp>
        <p:nvSpPr>
          <p:cNvPr id="3" name="Content Placeholder 2"/>
          <p:cNvSpPr>
            <a:spLocks noGrp="1"/>
          </p:cNvSpPr>
          <p:nvPr>
            <p:ph idx="1"/>
          </p:nvPr>
        </p:nvSpPr>
        <p:spPr/>
        <p:txBody>
          <a:bodyPr/>
          <a:lstStyle/>
          <a:p>
            <a:r>
              <a:rPr lang="en-US" dirty="0"/>
              <a:t>ETL</a:t>
            </a:r>
          </a:p>
          <a:p>
            <a:r>
              <a:rPr lang="en-US" dirty="0"/>
              <a:t>Feature Generation</a:t>
            </a:r>
          </a:p>
          <a:p>
            <a:r>
              <a:rPr lang="en-US" dirty="0"/>
              <a:t>Recommendation </a:t>
            </a:r>
            <a:r>
              <a:rPr lang="en-US" dirty="0" smtClean="0"/>
              <a:t>Algorithms/Model Generation</a:t>
            </a:r>
            <a:endParaRPr lang="en-US" dirty="0"/>
          </a:p>
          <a:p>
            <a:r>
              <a:rPr lang="en-US" dirty="0"/>
              <a:t>Workflows &amp; Scheduling</a:t>
            </a:r>
          </a:p>
          <a:p>
            <a:r>
              <a:rPr lang="en-US" dirty="0"/>
              <a:t>Support Testing of the model</a:t>
            </a:r>
          </a:p>
          <a:p>
            <a:r>
              <a:rPr lang="en-US" dirty="0"/>
              <a:t>Measure Performance</a:t>
            </a:r>
          </a:p>
        </p:txBody>
      </p:sp>
    </p:spTree>
    <p:extLst>
      <p:ext uri="{BB962C8B-B14F-4D97-AF65-F5344CB8AC3E}">
        <p14:creationId xmlns:p14="http://schemas.microsoft.com/office/powerpoint/2010/main" val="5456118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t/>
            </a:r>
            <a:br>
              <a:rPr lang="en-US" dirty="0"/>
            </a:br>
            <a:r>
              <a:rPr lang="en-US" b="1" dirty="0"/>
              <a:t>Item based Recommendation with Mahout on Hadoop Framework</a:t>
            </a:r>
            <a:r>
              <a:rPr lang="en-US" dirty="0"/>
              <a:t/>
            </a:r>
            <a:br>
              <a:rPr lang="en-US" dirty="0"/>
            </a:br>
            <a:endParaRPr lang="en-US" dirty="0"/>
          </a:p>
        </p:txBody>
      </p:sp>
      <p:sp>
        <p:nvSpPr>
          <p:cNvPr id="3" name="Content Placeholder 2"/>
          <p:cNvSpPr>
            <a:spLocks noGrp="1"/>
          </p:cNvSpPr>
          <p:nvPr>
            <p:ph idx="1"/>
          </p:nvPr>
        </p:nvSpPr>
        <p:spPr/>
        <p:txBody>
          <a:bodyPr>
            <a:normAutofit/>
          </a:bodyPr>
          <a:lstStyle/>
          <a:p>
            <a:endParaRPr lang="en-US" dirty="0"/>
          </a:p>
          <a:p>
            <a:r>
              <a:rPr lang="en-US" b="1" dirty="0"/>
              <a:t>Input: </a:t>
            </a:r>
            <a:r>
              <a:rPr lang="en-US" dirty="0"/>
              <a:t>raw data (user preferences)</a:t>
            </a:r>
          </a:p>
          <a:p>
            <a:r>
              <a:rPr lang="en-US" b="1" dirty="0" smtClean="0"/>
              <a:t>Output</a:t>
            </a:r>
            <a:r>
              <a:rPr lang="en-US" b="1" dirty="0"/>
              <a:t>: </a:t>
            </a:r>
            <a:r>
              <a:rPr lang="en-US" dirty="0"/>
              <a:t>preferences estimation</a:t>
            </a:r>
          </a:p>
          <a:p>
            <a:r>
              <a:rPr lang="en-US" b="1" dirty="0" smtClean="0"/>
              <a:t>Step 1:</a:t>
            </a:r>
            <a:r>
              <a:rPr lang="en-US" dirty="0" smtClean="0"/>
              <a:t>Mapping </a:t>
            </a:r>
            <a:r>
              <a:rPr lang="en-US" dirty="0"/>
              <a:t>raw data into a </a:t>
            </a:r>
            <a:r>
              <a:rPr lang="en-US" dirty="0" smtClean="0"/>
              <a:t>Data Model </a:t>
            </a:r>
            <a:r>
              <a:rPr lang="en-US" dirty="0"/>
              <a:t>Mahout-compliant</a:t>
            </a:r>
          </a:p>
          <a:p>
            <a:r>
              <a:rPr lang="en-US" b="1" dirty="0" smtClean="0"/>
              <a:t>Step 2:</a:t>
            </a:r>
            <a:r>
              <a:rPr lang="en-US" dirty="0" smtClean="0"/>
              <a:t>Tuning </a:t>
            </a:r>
            <a:r>
              <a:rPr lang="en-US" dirty="0"/>
              <a:t>recommender components: Similarity measure, neighborhood, etc.</a:t>
            </a:r>
          </a:p>
          <a:p>
            <a:r>
              <a:rPr lang="en-US" b="1" dirty="0" smtClean="0"/>
              <a:t>Step 3:</a:t>
            </a:r>
            <a:r>
              <a:rPr lang="en-US" dirty="0" smtClean="0"/>
              <a:t>Computing </a:t>
            </a:r>
            <a:r>
              <a:rPr lang="en-US" dirty="0"/>
              <a:t>rating estimations</a:t>
            </a:r>
          </a:p>
          <a:p>
            <a:r>
              <a:rPr lang="en-US" b="1" dirty="0" smtClean="0"/>
              <a:t>Step 4:</a:t>
            </a:r>
            <a:r>
              <a:rPr lang="en-US" dirty="0" smtClean="0"/>
              <a:t>Evaluating </a:t>
            </a:r>
            <a:r>
              <a:rPr lang="en-US" dirty="0"/>
              <a:t>recommendation</a:t>
            </a:r>
          </a:p>
          <a:p>
            <a:endParaRPr lang="en-US" dirty="0"/>
          </a:p>
        </p:txBody>
      </p:sp>
    </p:spTree>
    <p:extLst>
      <p:ext uri="{BB962C8B-B14F-4D97-AF65-F5344CB8AC3E}">
        <p14:creationId xmlns:p14="http://schemas.microsoft.com/office/powerpoint/2010/main" val="15242881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Available Similarity and Neighborhood Measures</a:t>
            </a:r>
          </a:p>
        </p:txBody>
      </p:sp>
      <p:sp>
        <p:nvSpPr>
          <p:cNvPr id="3" name="Content Placeholder 2"/>
          <p:cNvSpPr>
            <a:spLocks noGrp="1"/>
          </p:cNvSpPr>
          <p:nvPr>
            <p:ph idx="1"/>
          </p:nvPr>
        </p:nvSpPr>
        <p:spPr>
          <a:xfrm>
            <a:off x="609600" y="1546225"/>
            <a:ext cx="10515600" cy="4351338"/>
          </a:xfrm>
        </p:spPr>
        <p:txBody>
          <a:bodyPr>
            <a:normAutofit/>
          </a:bodyPr>
          <a:lstStyle/>
          <a:p>
            <a:pPr marL="0" indent="0">
              <a:buNone/>
            </a:pPr>
            <a:r>
              <a:rPr lang="en-US" b="1" dirty="0" smtClean="0"/>
              <a:t>Similarity Measures:</a:t>
            </a:r>
            <a:endParaRPr lang="en-US" b="1" dirty="0"/>
          </a:p>
          <a:p>
            <a:pPr>
              <a:buFont typeface="Wingdings" panose="05000000000000000000" pitchFamily="2" charset="2"/>
              <a:buChar char="Ø"/>
            </a:pPr>
            <a:r>
              <a:rPr lang="en-US" sz="2400" dirty="0" smtClean="0"/>
              <a:t>Pearson </a:t>
            </a:r>
            <a:r>
              <a:rPr lang="en-US" sz="2400" dirty="0"/>
              <a:t>Correlation</a:t>
            </a:r>
          </a:p>
          <a:p>
            <a:pPr>
              <a:buFont typeface="Wingdings" panose="05000000000000000000" pitchFamily="2" charset="2"/>
              <a:buChar char="Ø"/>
            </a:pPr>
            <a:r>
              <a:rPr lang="en-US" sz="2400" dirty="0" smtClean="0"/>
              <a:t>Spearman </a:t>
            </a:r>
            <a:r>
              <a:rPr lang="en-US" sz="2400" dirty="0"/>
              <a:t>Correlation</a:t>
            </a:r>
          </a:p>
          <a:p>
            <a:pPr>
              <a:buFont typeface="Wingdings" panose="05000000000000000000" pitchFamily="2" charset="2"/>
              <a:buChar char="Ø"/>
            </a:pPr>
            <a:r>
              <a:rPr lang="en-US" sz="2400" dirty="0" smtClean="0"/>
              <a:t>Euclidean </a:t>
            </a:r>
            <a:r>
              <a:rPr lang="en-US" sz="2400" dirty="0"/>
              <a:t>Distance</a:t>
            </a:r>
          </a:p>
          <a:p>
            <a:pPr>
              <a:buFont typeface="Wingdings" panose="05000000000000000000" pitchFamily="2" charset="2"/>
              <a:buChar char="Ø"/>
            </a:pPr>
            <a:r>
              <a:rPr lang="en-US" sz="2400" dirty="0" smtClean="0"/>
              <a:t>Tanimoto Coefficient</a:t>
            </a:r>
            <a:endParaRPr lang="en-US" sz="2400" dirty="0"/>
          </a:p>
          <a:p>
            <a:pPr>
              <a:buFont typeface="Wingdings" panose="05000000000000000000" pitchFamily="2" charset="2"/>
              <a:buChar char="Ø"/>
            </a:pPr>
            <a:r>
              <a:rPr lang="en-US" sz="2400" dirty="0" smtClean="0"/>
              <a:t>Log </a:t>
            </a:r>
            <a:r>
              <a:rPr lang="en-US" sz="2400" dirty="0"/>
              <a:t>Likelihood Similarity</a:t>
            </a:r>
          </a:p>
          <a:p>
            <a:pPr marL="0" indent="0">
              <a:buNone/>
            </a:pPr>
            <a:r>
              <a:rPr lang="en-US" b="1" dirty="0" smtClean="0"/>
              <a:t>Neighborhood </a:t>
            </a:r>
            <a:r>
              <a:rPr lang="en-US" b="1" dirty="0"/>
              <a:t>Measures</a:t>
            </a:r>
          </a:p>
          <a:p>
            <a:pPr>
              <a:buFont typeface="Wingdings" panose="05000000000000000000" pitchFamily="2" charset="2"/>
              <a:buChar char="Ø"/>
            </a:pPr>
            <a:r>
              <a:rPr lang="en-US" sz="2400" dirty="0" smtClean="0"/>
              <a:t>Nearest </a:t>
            </a:r>
            <a:r>
              <a:rPr lang="en-US" sz="2400" dirty="0"/>
              <a:t>N Users Algorithm</a:t>
            </a:r>
          </a:p>
          <a:p>
            <a:endParaRPr lang="en-US" dirty="0"/>
          </a:p>
        </p:txBody>
      </p:sp>
    </p:spTree>
    <p:extLst>
      <p:ext uri="{BB962C8B-B14F-4D97-AF65-F5344CB8AC3E}">
        <p14:creationId xmlns:p14="http://schemas.microsoft.com/office/powerpoint/2010/main" val="41154324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Future Work</a:t>
            </a:r>
            <a:endParaRPr lang="en-US" b="1" dirty="0"/>
          </a:p>
        </p:txBody>
      </p:sp>
      <p:sp>
        <p:nvSpPr>
          <p:cNvPr id="3" name="Content Placeholder 2"/>
          <p:cNvSpPr>
            <a:spLocks noGrp="1"/>
          </p:cNvSpPr>
          <p:nvPr>
            <p:ph idx="1"/>
          </p:nvPr>
        </p:nvSpPr>
        <p:spPr/>
        <p:txBody>
          <a:bodyPr>
            <a:normAutofit lnSpcReduction="10000"/>
          </a:bodyPr>
          <a:lstStyle/>
          <a:p>
            <a:pPr>
              <a:lnSpc>
                <a:spcPct val="150000"/>
              </a:lnSpc>
            </a:pPr>
            <a:r>
              <a:rPr lang="en-US" sz="2400" dirty="0" smtClean="0"/>
              <a:t>On Twitter More </a:t>
            </a:r>
            <a:r>
              <a:rPr lang="en-US" sz="2400" dirty="0"/>
              <a:t>than 140M active users, more than 400M tweets per day, even about 25k per second at peak </a:t>
            </a:r>
            <a:r>
              <a:rPr lang="en-US" sz="2400" dirty="0" smtClean="0"/>
              <a:t>time.</a:t>
            </a:r>
          </a:p>
          <a:p>
            <a:pPr>
              <a:lnSpc>
                <a:spcPct val="150000"/>
              </a:lnSpc>
            </a:pPr>
            <a:r>
              <a:rPr lang="en-US" sz="2400" dirty="0" smtClean="0"/>
              <a:t>A </a:t>
            </a:r>
            <a:r>
              <a:rPr lang="en-US" sz="2400" dirty="0"/>
              <a:t>large information base, but </a:t>
            </a:r>
            <a:r>
              <a:rPr lang="en-US" sz="2400" dirty="0" smtClean="0"/>
              <a:t>complicate.</a:t>
            </a:r>
          </a:p>
          <a:p>
            <a:pPr>
              <a:lnSpc>
                <a:spcPct val="150000"/>
              </a:lnSpc>
            </a:pPr>
            <a:r>
              <a:rPr lang="en-US" sz="2400" dirty="0" smtClean="0"/>
              <a:t>Some </a:t>
            </a:r>
            <a:r>
              <a:rPr lang="en-US" sz="2400" dirty="0"/>
              <a:t>distinct </a:t>
            </a:r>
            <a:r>
              <a:rPr lang="en-US" sz="2400" dirty="0" smtClean="0"/>
              <a:t>characteristics</a:t>
            </a:r>
          </a:p>
          <a:p>
            <a:pPr lvl="2">
              <a:lnSpc>
                <a:spcPct val="150000"/>
              </a:lnSpc>
              <a:buFont typeface="Wingdings" panose="05000000000000000000" pitchFamily="2" charset="2"/>
              <a:buChar char="Ø"/>
            </a:pPr>
            <a:r>
              <a:rPr lang="en-US" sz="2400" dirty="0" smtClean="0"/>
              <a:t>Short </a:t>
            </a:r>
            <a:r>
              <a:rPr lang="en-US" sz="2400" dirty="0"/>
              <a:t>due to the 140-character length </a:t>
            </a:r>
            <a:r>
              <a:rPr lang="en-US" sz="2400" dirty="0" smtClean="0"/>
              <a:t>limit.</a:t>
            </a:r>
          </a:p>
          <a:p>
            <a:pPr lvl="2">
              <a:lnSpc>
                <a:spcPct val="150000"/>
              </a:lnSpc>
              <a:buFont typeface="Wingdings" panose="05000000000000000000" pitchFamily="2" charset="2"/>
              <a:buChar char="Ø"/>
            </a:pPr>
            <a:r>
              <a:rPr lang="en-US" sz="2400" dirty="0" smtClean="0"/>
              <a:t>Noisy</a:t>
            </a:r>
            <a:r>
              <a:rPr lang="en-US" sz="2400" dirty="0"/>
              <a:t>, </a:t>
            </a:r>
            <a:r>
              <a:rPr lang="en-US" sz="2400" dirty="0" smtClean="0"/>
              <a:t>ungrammatical</a:t>
            </a:r>
          </a:p>
          <a:p>
            <a:pPr lvl="2">
              <a:lnSpc>
                <a:spcPct val="150000"/>
              </a:lnSpc>
              <a:buFont typeface="Wingdings" panose="05000000000000000000" pitchFamily="2" charset="2"/>
              <a:buChar char="Ø"/>
            </a:pPr>
            <a:r>
              <a:rPr lang="en-US" sz="2400" dirty="0" smtClean="0"/>
              <a:t>Full </a:t>
            </a:r>
            <a:r>
              <a:rPr lang="en-US" sz="2400" dirty="0"/>
              <a:t>of abbreviations, symbols and misspellings</a:t>
            </a:r>
          </a:p>
          <a:p>
            <a:endParaRPr lang="en-US" sz="2000" dirty="0"/>
          </a:p>
          <a:p>
            <a:pPr marL="0" indent="0">
              <a:buNone/>
            </a:pPr>
            <a:endParaRPr lang="en-US" sz="2000" dirty="0"/>
          </a:p>
          <a:p>
            <a:endParaRPr lang="en-US" sz="2000" dirty="0"/>
          </a:p>
          <a:p>
            <a:pPr marL="0" indent="0">
              <a:buNone/>
            </a:pPr>
            <a:endParaRPr lang="en-US" sz="2000" dirty="0"/>
          </a:p>
          <a:p>
            <a:endParaRPr lang="en-US" sz="2000" dirty="0"/>
          </a:p>
          <a:p>
            <a:endParaRPr lang="en-US" sz="2000" dirty="0" smtClean="0"/>
          </a:p>
          <a:p>
            <a:endParaRPr lang="en-US" sz="2000" dirty="0"/>
          </a:p>
          <a:p>
            <a:endParaRPr lang="en-US" dirty="0"/>
          </a:p>
        </p:txBody>
      </p:sp>
    </p:spTree>
    <p:extLst>
      <p:ext uri="{BB962C8B-B14F-4D97-AF65-F5344CB8AC3E}">
        <p14:creationId xmlns:p14="http://schemas.microsoft.com/office/powerpoint/2010/main" val="36718530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a:bodyPr>
          <a:lstStyle/>
          <a:p>
            <a:pPr>
              <a:lnSpc>
                <a:spcPct val="150000"/>
              </a:lnSpc>
            </a:pPr>
            <a:r>
              <a:rPr lang="en-US" sz="2400" dirty="0" smtClean="0">
                <a:cs typeface="Times New Roman" panose="02020603050405020304" pitchFamily="18" charset="0"/>
              </a:rPr>
              <a:t>General </a:t>
            </a:r>
            <a:r>
              <a:rPr lang="en-US" sz="2400" dirty="0">
                <a:cs typeface="Times New Roman" panose="02020603050405020304" pitchFamily="18" charset="0"/>
              </a:rPr>
              <a:t>rating of </a:t>
            </a:r>
            <a:r>
              <a:rPr lang="en-US" sz="2400" dirty="0" smtClean="0">
                <a:cs typeface="Times New Roman" panose="02020603050405020304" pitchFamily="18" charset="0"/>
              </a:rPr>
              <a:t>movies: Collect </a:t>
            </a:r>
            <a:r>
              <a:rPr lang="en-US" sz="2400" dirty="0">
                <a:cs typeface="Times New Roman" panose="02020603050405020304" pitchFamily="18" charset="0"/>
              </a:rPr>
              <a:t>tweets from the streaming API and see what and how much people talk about the movie in question. The rating will roughly depend on the volume and the sentiment polarity of </a:t>
            </a:r>
            <a:r>
              <a:rPr lang="en-US" sz="2400" dirty="0" smtClean="0">
                <a:cs typeface="Times New Roman" panose="02020603050405020304" pitchFamily="18" charset="0"/>
              </a:rPr>
              <a:t>tweets.</a:t>
            </a:r>
            <a:endParaRPr lang="en-US" sz="2400" dirty="0">
              <a:cs typeface="Times New Roman" panose="02020603050405020304" pitchFamily="18" charset="0"/>
            </a:endParaRPr>
          </a:p>
          <a:p>
            <a:pPr>
              <a:lnSpc>
                <a:spcPct val="150000"/>
              </a:lnSpc>
            </a:pPr>
            <a:endParaRPr lang="en-US" sz="2400" dirty="0" smtClean="0">
              <a:cs typeface="Times New Roman" panose="02020603050405020304" pitchFamily="18" charset="0"/>
            </a:endParaRPr>
          </a:p>
          <a:p>
            <a:pPr>
              <a:lnSpc>
                <a:spcPct val="150000"/>
              </a:lnSpc>
            </a:pPr>
            <a:r>
              <a:rPr lang="en-US" sz="2400" dirty="0" smtClean="0">
                <a:cs typeface="Times New Roman" panose="02020603050405020304" pitchFamily="18" charset="0"/>
              </a:rPr>
              <a:t>Personalized </a:t>
            </a:r>
            <a:r>
              <a:rPr lang="en-US" sz="2400" dirty="0">
                <a:cs typeface="Times New Roman" panose="02020603050405020304" pitchFamily="18" charset="0"/>
              </a:rPr>
              <a:t>movie </a:t>
            </a:r>
            <a:r>
              <a:rPr lang="en-US" sz="2400" dirty="0" smtClean="0">
                <a:cs typeface="Times New Roman" panose="02020603050405020304" pitchFamily="18" charset="0"/>
              </a:rPr>
              <a:t>recommendation: Use </a:t>
            </a:r>
            <a:r>
              <a:rPr lang="en-US" sz="2400" dirty="0">
                <a:cs typeface="Times New Roman" panose="02020603050405020304" pitchFamily="18" charset="0"/>
              </a:rPr>
              <a:t>only tweets that are published by a specific user’s friends, and friends of friends within 2 degree of separation, and see how his/her circle talks about that movie. </a:t>
            </a:r>
          </a:p>
          <a:p>
            <a:endParaRPr lang="en-US" dirty="0"/>
          </a:p>
        </p:txBody>
      </p:sp>
    </p:spTree>
    <p:extLst>
      <p:ext uri="{BB962C8B-B14F-4D97-AF65-F5344CB8AC3E}">
        <p14:creationId xmlns:p14="http://schemas.microsoft.com/office/powerpoint/2010/main" val="41735082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90469"/>
          </a:xfrm>
        </p:spPr>
        <p:txBody>
          <a:bodyPr/>
          <a:lstStyle/>
          <a:p>
            <a:r>
              <a:rPr lang="en-US" dirty="0" smtClean="0"/>
              <a:t>Cont.. </a:t>
            </a:r>
            <a:endParaRPr lang="en-US" dirty="0"/>
          </a:p>
        </p:txBody>
      </p:sp>
      <p:sp>
        <p:nvSpPr>
          <p:cNvPr id="3" name="Content Placeholder 2"/>
          <p:cNvSpPr>
            <a:spLocks noGrp="1"/>
          </p:cNvSpPr>
          <p:nvPr>
            <p:ph idx="1"/>
          </p:nvPr>
        </p:nvSpPr>
        <p:spPr>
          <a:xfrm>
            <a:off x="838200" y="1160060"/>
            <a:ext cx="10515600" cy="5494740"/>
          </a:xfrm>
        </p:spPr>
        <p:txBody>
          <a:bodyPr/>
          <a:lstStyle/>
          <a:p>
            <a:pPr marL="0" indent="0" algn="ctr">
              <a:buNone/>
            </a:pPr>
            <a:endParaRPr lang="en-US" dirty="0" smtClean="0"/>
          </a:p>
          <a:p>
            <a:pPr marL="0" indent="0" algn="ctr">
              <a:buNone/>
            </a:pPr>
            <a:endParaRPr lang="en-US" dirty="0"/>
          </a:p>
          <a:p>
            <a:pPr marL="0" indent="0" algn="ctr">
              <a:buNone/>
            </a:pPr>
            <a:endParaRPr lang="en-US" dirty="0" smtClean="0"/>
          </a:p>
          <a:p>
            <a:pPr marL="0" indent="0" algn="ctr">
              <a:buNone/>
            </a:pPr>
            <a:endParaRPr lang="en-US" dirty="0"/>
          </a:p>
          <a:p>
            <a:pPr marL="0" indent="0" algn="ctr">
              <a:buNone/>
            </a:pPr>
            <a:endParaRPr lang="en-US" dirty="0" smtClean="0"/>
          </a:p>
          <a:p>
            <a:pPr marL="0" indent="0" algn="ctr">
              <a:buNone/>
            </a:pPr>
            <a:endParaRPr lang="en-US" dirty="0"/>
          </a:p>
          <a:p>
            <a:pPr marL="0" indent="0" algn="ctr">
              <a:buNone/>
            </a:pPr>
            <a:endParaRPr lang="en-US" dirty="0" smtClean="0"/>
          </a:p>
          <a:p>
            <a:pPr marL="0" indent="0" algn="ctr">
              <a:buNone/>
            </a:pPr>
            <a:endParaRPr lang="en-US" dirty="0"/>
          </a:p>
          <a:p>
            <a:pPr marL="0" indent="0" algn="ctr">
              <a:buNone/>
            </a:pPr>
            <a:endParaRPr lang="en-US" dirty="0" smtClean="0"/>
          </a:p>
          <a:p>
            <a:pPr marL="0" indent="0" algn="ctr">
              <a:buNone/>
            </a:pPr>
            <a:endParaRPr lang="en-US" dirty="0"/>
          </a:p>
          <a:p>
            <a:pPr marL="0" indent="0" algn="ctr">
              <a:buNone/>
            </a:pPr>
            <a:r>
              <a:rPr lang="en-US" sz="1400" b="1" dirty="0" smtClean="0"/>
              <a:t>Fig-2</a:t>
            </a:r>
            <a:r>
              <a:rPr lang="en-US" sz="1400" dirty="0" smtClean="0"/>
              <a:t>:Basic Information Retrieval Approach </a:t>
            </a:r>
            <a:endParaRPr lang="en-US" sz="1400" dirty="0"/>
          </a:p>
        </p:txBody>
      </p:sp>
      <p:sp>
        <p:nvSpPr>
          <p:cNvPr id="4" name="Rounded Rectangle 3"/>
          <p:cNvSpPr/>
          <p:nvPr/>
        </p:nvSpPr>
        <p:spPr>
          <a:xfrm>
            <a:off x="2606722" y="1255593"/>
            <a:ext cx="5595582" cy="7949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Retrieve the lists of the user’s, friend’s, friend’s of friend’s</a:t>
            </a:r>
            <a:endParaRPr lang="en-US" dirty="0"/>
          </a:p>
        </p:txBody>
      </p:sp>
      <p:sp>
        <p:nvSpPr>
          <p:cNvPr id="5" name="Rounded Rectangle 4"/>
          <p:cNvSpPr/>
          <p:nvPr/>
        </p:nvSpPr>
        <p:spPr>
          <a:xfrm>
            <a:off x="2784143" y="2492303"/>
            <a:ext cx="5609230" cy="7063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r>
              <a:rPr lang="en-US" dirty="0" smtClean="0"/>
              <a:t>nalysis of user’s, friend’s, friend’s of friend’s tweets</a:t>
            </a:r>
            <a:endParaRPr lang="en-US" dirty="0"/>
          </a:p>
        </p:txBody>
      </p:sp>
      <p:sp>
        <p:nvSpPr>
          <p:cNvPr id="6" name="Rounded Rectangle 5"/>
          <p:cNvSpPr/>
          <p:nvPr/>
        </p:nvSpPr>
        <p:spPr>
          <a:xfrm>
            <a:off x="3179928" y="3712191"/>
            <a:ext cx="5540991" cy="8461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Retrieve status of each user, stored tweets with a valid movie names</a:t>
            </a:r>
            <a:endParaRPr lang="en-US" dirty="0"/>
          </a:p>
        </p:txBody>
      </p:sp>
      <p:sp>
        <p:nvSpPr>
          <p:cNvPr id="7" name="Rounded Rectangle 6"/>
          <p:cNvSpPr/>
          <p:nvPr/>
        </p:nvSpPr>
        <p:spPr>
          <a:xfrm>
            <a:off x="3534770" y="5162216"/>
            <a:ext cx="5500048" cy="8406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Conduct sentiment analysis to examine each tweets polarity</a:t>
            </a:r>
            <a:endParaRPr lang="en-US" dirty="0"/>
          </a:p>
        </p:txBody>
      </p:sp>
      <p:sp>
        <p:nvSpPr>
          <p:cNvPr id="8" name="Down Arrow 7"/>
          <p:cNvSpPr/>
          <p:nvPr/>
        </p:nvSpPr>
        <p:spPr>
          <a:xfrm>
            <a:off x="7342496" y="2050528"/>
            <a:ext cx="450376" cy="44177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Down Arrow 8"/>
          <p:cNvSpPr/>
          <p:nvPr/>
        </p:nvSpPr>
        <p:spPr>
          <a:xfrm>
            <a:off x="7533564" y="3198623"/>
            <a:ext cx="477672" cy="5135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Down Arrow 9"/>
          <p:cNvSpPr/>
          <p:nvPr/>
        </p:nvSpPr>
        <p:spPr>
          <a:xfrm>
            <a:off x="7792872" y="4558352"/>
            <a:ext cx="409432" cy="6038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801818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7801"/>
            <a:ext cx="10515600" cy="1181100"/>
          </a:xfrm>
        </p:spPr>
        <p:txBody>
          <a:bodyPr>
            <a:noAutofit/>
          </a:bodyPr>
          <a:lstStyle/>
          <a:p>
            <a:pPr lvl="0" algn="ctr"/>
            <a:r>
              <a:rPr lang="en-US" b="1" dirty="0" smtClean="0">
                <a:solidFill>
                  <a:srgbClr val="7030A0"/>
                </a:solidFill>
                <a:ea typeface="Times New Roman" panose="02020603050405020304" pitchFamily="18" charset="0"/>
                <a:cs typeface="Times New Roman" panose="02020603050405020304" pitchFamily="18" charset="0"/>
              </a:rPr>
              <a:t>Big </a:t>
            </a:r>
            <a:r>
              <a:rPr lang="en-US" b="1" dirty="0">
                <a:solidFill>
                  <a:srgbClr val="7030A0"/>
                </a:solidFill>
                <a:ea typeface="Times New Roman" panose="02020603050405020304" pitchFamily="18" charset="0"/>
                <a:cs typeface="Times New Roman" panose="02020603050405020304" pitchFamily="18" charset="0"/>
              </a:rPr>
              <a:t>Data </a:t>
            </a:r>
            <a:r>
              <a:rPr lang="en-US" b="1" dirty="0">
                <a:solidFill>
                  <a:srgbClr val="7030A0"/>
                </a:solidFill>
                <a:cs typeface="Times New Roman" panose="02020603050405020304" pitchFamily="18" charset="0"/>
              </a:rPr>
              <a:t/>
            </a:r>
            <a:br>
              <a:rPr lang="en-US" b="1" dirty="0">
                <a:solidFill>
                  <a:srgbClr val="7030A0"/>
                </a:solidFill>
                <a:cs typeface="Times New Roman" panose="02020603050405020304" pitchFamily="18" charset="0"/>
              </a:rPr>
            </a:br>
            <a:endParaRPr lang="en-US" b="1" dirty="0">
              <a:solidFill>
                <a:srgbClr val="7030A0"/>
              </a:solidFill>
              <a:cs typeface="Times New Roman" panose="02020603050405020304" pitchFamily="18" charset="0"/>
            </a:endParaRPr>
          </a:p>
        </p:txBody>
      </p:sp>
      <p:sp>
        <p:nvSpPr>
          <p:cNvPr id="3" name="Content Placeholder 2"/>
          <p:cNvSpPr>
            <a:spLocks noGrp="1"/>
          </p:cNvSpPr>
          <p:nvPr>
            <p:ph idx="1"/>
          </p:nvPr>
        </p:nvSpPr>
        <p:spPr>
          <a:xfrm>
            <a:off x="838200" y="1358900"/>
            <a:ext cx="10515600" cy="4818063"/>
          </a:xfrm>
        </p:spPr>
        <p:txBody>
          <a:bodyPr>
            <a:normAutofit/>
          </a:bodyPr>
          <a:lstStyle/>
          <a:p>
            <a:endParaRPr lang="en-US" sz="1800" dirty="0"/>
          </a:p>
          <a:p>
            <a:pPr marL="0" indent="0">
              <a:buNone/>
            </a:pPr>
            <a:r>
              <a:rPr lang="en-US" sz="2000" b="1" u="sng" dirty="0" smtClean="0">
                <a:cs typeface="Times New Roman" panose="02020603050405020304" pitchFamily="18" charset="0"/>
              </a:rPr>
              <a:t>TechAmerica Foundation defines big data</a:t>
            </a:r>
            <a:r>
              <a:rPr lang="en-US" sz="2000" b="1" u="sng" dirty="0">
                <a:cs typeface="Times New Roman" panose="02020603050405020304" pitchFamily="18" charset="0"/>
              </a:rPr>
              <a:t>:</a:t>
            </a:r>
          </a:p>
          <a:p>
            <a:pPr marL="0" indent="0">
              <a:buNone/>
            </a:pPr>
            <a:r>
              <a:rPr lang="en-US" sz="1800" dirty="0">
                <a:cs typeface="Times New Roman" panose="02020603050405020304" pitchFamily="18" charset="0"/>
              </a:rPr>
              <a:t>“</a:t>
            </a:r>
            <a:r>
              <a:rPr lang="en-US" sz="1800" dirty="0" smtClean="0">
                <a:cs typeface="Times New Roman" panose="02020603050405020304" pitchFamily="18" charset="0"/>
              </a:rPr>
              <a:t>Big data is a term that describes large volumes of high velocity, complex and variable data that require advanced techniques and technologies to enable the capture, storage, distribution, management, and analysis of the information.”</a:t>
            </a:r>
          </a:p>
          <a:p>
            <a:pPr marL="0" indent="0">
              <a:buNone/>
            </a:pPr>
            <a:endParaRPr lang="en-US" sz="1800" dirty="0">
              <a:cs typeface="Times New Roman" panose="02020603050405020304" pitchFamily="18" charset="0"/>
            </a:endParaRPr>
          </a:p>
          <a:p>
            <a:pPr marL="0" indent="0">
              <a:buNone/>
            </a:pPr>
            <a:r>
              <a:rPr lang="en-US" sz="1800" b="1" u="sng" dirty="0">
                <a:cs typeface="Times New Roman" panose="02020603050405020304" pitchFamily="18" charset="0"/>
              </a:rPr>
              <a:t>Initially Big Data describe by three V’s</a:t>
            </a:r>
            <a:r>
              <a:rPr lang="en-US" sz="1800" b="1" u="sng" dirty="0" smtClean="0">
                <a:cs typeface="Times New Roman" panose="02020603050405020304" pitchFamily="18" charset="0"/>
              </a:rPr>
              <a:t>:</a:t>
            </a:r>
          </a:p>
          <a:p>
            <a:pPr marL="0" indent="0">
              <a:buNone/>
            </a:pPr>
            <a:endParaRPr lang="en-US" sz="1800" b="1" dirty="0" smtClean="0">
              <a:cs typeface="Times New Roman" panose="02020603050405020304" pitchFamily="18" charset="0"/>
            </a:endParaRPr>
          </a:p>
          <a:p>
            <a:pPr>
              <a:lnSpc>
                <a:spcPct val="100000"/>
              </a:lnSpc>
              <a:spcBef>
                <a:spcPct val="20000"/>
              </a:spcBef>
            </a:pPr>
            <a:r>
              <a:rPr lang="en-US" sz="1800" b="1" dirty="0" smtClean="0">
                <a:cs typeface="Times New Roman" panose="02020603050405020304" pitchFamily="18" charset="0"/>
              </a:rPr>
              <a:t> volume :</a:t>
            </a:r>
            <a:r>
              <a:rPr lang="en-US" sz="1900" dirty="0">
                <a:solidFill>
                  <a:prstClr val="black"/>
                </a:solidFill>
                <a:cs typeface="Times New Roman" panose="02020603050405020304" pitchFamily="18" charset="0"/>
              </a:rPr>
              <a:t>Volume is the amount of data generated by organizations or individuals. The sources may be internal or external.</a:t>
            </a:r>
          </a:p>
          <a:p>
            <a:r>
              <a:rPr lang="en-US" sz="1800" b="1" dirty="0" smtClean="0">
                <a:cs typeface="Times New Roman" panose="02020603050405020304" pitchFamily="18" charset="0"/>
              </a:rPr>
              <a:t>Velocity: </a:t>
            </a:r>
            <a:r>
              <a:rPr lang="en-US" sz="1800" dirty="0" smtClean="0">
                <a:cs typeface="Times New Roman" panose="02020603050405020304" pitchFamily="18" charset="0"/>
              </a:rPr>
              <a:t>Velocity </a:t>
            </a:r>
            <a:r>
              <a:rPr lang="en-US" sz="1800" dirty="0">
                <a:cs typeface="Times New Roman" panose="02020603050405020304" pitchFamily="18" charset="0"/>
              </a:rPr>
              <a:t>describes the rate at which data is generated, captured and </a:t>
            </a:r>
            <a:r>
              <a:rPr lang="en-US" sz="1800" dirty="0" smtClean="0">
                <a:cs typeface="Times New Roman" panose="02020603050405020304" pitchFamily="18" charset="0"/>
              </a:rPr>
              <a:t>shared.</a:t>
            </a:r>
          </a:p>
          <a:p>
            <a:r>
              <a:rPr lang="en-US" sz="1800" b="1" dirty="0" smtClean="0">
                <a:cs typeface="Times New Roman" panose="02020603050405020304" pitchFamily="18" charset="0"/>
              </a:rPr>
              <a:t>Variety: </a:t>
            </a:r>
            <a:r>
              <a:rPr lang="en-US" sz="1800" dirty="0" smtClean="0">
                <a:cs typeface="Times New Roman" panose="02020603050405020304" pitchFamily="18" charset="0"/>
              </a:rPr>
              <a:t>represents </a:t>
            </a:r>
            <a:r>
              <a:rPr lang="en-US" sz="1800" dirty="0">
                <a:cs typeface="Times New Roman" panose="02020603050405020304" pitchFamily="18" charset="0"/>
              </a:rPr>
              <a:t>different type of </a:t>
            </a:r>
            <a:r>
              <a:rPr lang="en-US" sz="1800" dirty="0" smtClean="0">
                <a:cs typeface="Times New Roman" panose="02020603050405020304" pitchFamily="18" charset="0"/>
              </a:rPr>
              <a:t>data extracted </a:t>
            </a:r>
            <a:r>
              <a:rPr lang="en-US" sz="1800" dirty="0">
                <a:cs typeface="Times New Roman" panose="02020603050405020304" pitchFamily="18" charset="0"/>
              </a:rPr>
              <a:t>from different sources like blogs, Facebook, </a:t>
            </a:r>
            <a:r>
              <a:rPr lang="en-US" sz="1800" dirty="0" smtClean="0">
                <a:cs typeface="Times New Roman" panose="02020603050405020304" pitchFamily="18" charset="0"/>
              </a:rPr>
              <a:t>twitter as </a:t>
            </a:r>
            <a:r>
              <a:rPr lang="en-US" sz="1800" dirty="0">
                <a:cs typeface="Times New Roman" panose="02020603050405020304" pitchFamily="18" charset="0"/>
              </a:rPr>
              <a:t>well as different review and opinion sites.</a:t>
            </a:r>
          </a:p>
          <a:p>
            <a:pPr marL="0" indent="0">
              <a:buNone/>
            </a:pPr>
            <a:endParaRPr lang="en-US" sz="1800" dirty="0"/>
          </a:p>
          <a:p>
            <a:endParaRPr lang="en-US" sz="1800" dirty="0"/>
          </a:p>
          <a:p>
            <a:pPr marL="0" indent="0">
              <a:buNone/>
            </a:pPr>
            <a:endParaRPr lang="en-US" sz="1800" dirty="0"/>
          </a:p>
          <a:p>
            <a:endParaRPr lang="en-US" sz="1800" b="1" dirty="0">
              <a:cs typeface="Times New Roman" panose="02020603050405020304" pitchFamily="18" charset="0"/>
            </a:endParaRPr>
          </a:p>
          <a:p>
            <a:endParaRPr lang="en-US" sz="1800" dirty="0" smtClean="0"/>
          </a:p>
          <a:p>
            <a:pPr marL="0" indent="0">
              <a:buNone/>
            </a:pPr>
            <a:endParaRPr lang="en-US" sz="1800" dirty="0" smtClean="0">
              <a:ea typeface="Times New Roman" panose="02020603050405020304" pitchFamily="18" charset="0"/>
              <a:cs typeface="Times New Roman" panose="02020603050405020304" pitchFamily="18" charset="0"/>
            </a:endParaRPr>
          </a:p>
          <a:p>
            <a:pPr marL="0" indent="0">
              <a:buNone/>
            </a:pPr>
            <a:endParaRPr lang="en-US" sz="2400" dirty="0" smtClean="0">
              <a:cs typeface="Arial" pitchFamily="34" charset="0"/>
            </a:endParaRPr>
          </a:p>
          <a:p>
            <a:pPr marL="0" lvl="0" indent="0">
              <a:buNone/>
            </a:pPr>
            <a:endParaRPr lang="en-US" sz="1800" dirty="0">
              <a:cs typeface="Times New Roman" panose="02020603050405020304" pitchFamily="18" charset="0"/>
            </a:endParaRPr>
          </a:p>
          <a:p>
            <a:endParaRPr lang="en-US" dirty="0"/>
          </a:p>
        </p:txBody>
      </p:sp>
    </p:spTree>
    <p:extLst>
      <p:ext uri="{BB962C8B-B14F-4D97-AF65-F5344CB8AC3E}">
        <p14:creationId xmlns:p14="http://schemas.microsoft.com/office/powerpoint/2010/main" val="106492847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Personalized movie recommendation approach</a:t>
            </a:r>
            <a:endParaRPr lang="en-US" b="1" dirty="0"/>
          </a:p>
        </p:txBody>
      </p:sp>
      <p:sp>
        <p:nvSpPr>
          <p:cNvPr id="3" name="Content Placeholder 2"/>
          <p:cNvSpPr>
            <a:spLocks noGrp="1"/>
          </p:cNvSpPr>
          <p:nvPr>
            <p:ph idx="1"/>
          </p:nvPr>
        </p:nvSpPr>
        <p:spPr>
          <a:xfrm>
            <a:off x="109182" y="1825624"/>
            <a:ext cx="11244618" cy="5273676"/>
          </a:xfrm>
        </p:spPr>
        <p:txBody>
          <a:bodyPr>
            <a:normAutofit/>
          </a:bodyPr>
          <a:lstStyle/>
          <a:p>
            <a:pPr marL="0" indent="0">
              <a:buNone/>
            </a:pPr>
            <a:r>
              <a:rPr lang="en-US" sz="1200" dirty="0" smtClean="0"/>
              <a:t> </a:t>
            </a:r>
            <a:endParaRPr lang="en-US" sz="1200" dirty="0"/>
          </a:p>
          <a:p>
            <a:pPr marL="0" indent="0">
              <a:buNone/>
            </a:pPr>
            <a:endParaRPr lang="en-US" sz="1200" dirty="0" smtClean="0"/>
          </a:p>
          <a:p>
            <a:pPr marL="0" indent="0">
              <a:buNone/>
            </a:pPr>
            <a:r>
              <a:rPr lang="en-US" sz="1200" dirty="0" smtClean="0"/>
              <a:t>                                                                                                                                                                                                              </a:t>
            </a:r>
          </a:p>
          <a:p>
            <a:endParaRPr lang="en-US" sz="1200" dirty="0"/>
          </a:p>
          <a:p>
            <a:endParaRPr lang="en-US" sz="1200" dirty="0" smtClean="0"/>
          </a:p>
          <a:p>
            <a:pPr marL="0" indent="0">
              <a:buNone/>
            </a:pPr>
            <a:r>
              <a:rPr lang="en-US" sz="1200" dirty="0" smtClean="0"/>
              <a:t>                                                                                                                                                                                                                               </a:t>
            </a:r>
            <a:r>
              <a:rPr lang="en-US" sz="1400" dirty="0" smtClean="0"/>
              <a:t>Store the keyword’s</a:t>
            </a:r>
          </a:p>
          <a:p>
            <a:pPr marL="0" indent="0">
              <a:buNone/>
            </a:pPr>
            <a:endParaRPr lang="en-US" sz="1400" dirty="0"/>
          </a:p>
          <a:p>
            <a:pPr marL="0" indent="0">
              <a:buNone/>
            </a:pPr>
            <a:endParaRPr lang="en-US" sz="1400" dirty="0" smtClean="0"/>
          </a:p>
          <a:p>
            <a:pPr marL="0" indent="0">
              <a:buNone/>
            </a:pPr>
            <a:endParaRPr lang="en-US" sz="1400" dirty="0"/>
          </a:p>
          <a:p>
            <a:pPr marL="0" indent="0">
              <a:buNone/>
            </a:pPr>
            <a:endParaRPr lang="en-US" sz="1400" dirty="0" smtClean="0"/>
          </a:p>
          <a:p>
            <a:pPr marL="0" indent="0">
              <a:buNone/>
            </a:pPr>
            <a:endParaRPr lang="en-US" sz="1400" dirty="0"/>
          </a:p>
          <a:p>
            <a:pPr marL="0" indent="0">
              <a:buNone/>
            </a:pPr>
            <a:endParaRPr lang="en-US" sz="1400" dirty="0" smtClean="0"/>
          </a:p>
          <a:p>
            <a:pPr marL="0" indent="0">
              <a:buNone/>
            </a:pPr>
            <a:endParaRPr lang="en-US" sz="1400" dirty="0"/>
          </a:p>
          <a:p>
            <a:pPr marL="0" indent="0">
              <a:buNone/>
            </a:pPr>
            <a:endParaRPr lang="en-US" sz="1400" dirty="0" smtClean="0"/>
          </a:p>
          <a:p>
            <a:pPr marL="0" indent="0">
              <a:buNone/>
            </a:pPr>
            <a:endParaRPr lang="en-US" sz="1400" dirty="0"/>
          </a:p>
          <a:p>
            <a:pPr marL="0" indent="0" algn="ctr">
              <a:buNone/>
            </a:pPr>
            <a:r>
              <a:rPr lang="en-US" sz="1400" b="1" dirty="0" smtClean="0"/>
              <a:t>Fig-3</a:t>
            </a:r>
            <a:r>
              <a:rPr lang="en-US" sz="1400" dirty="0" smtClean="0"/>
              <a:t>:Personalized Movie Recommendation Approach</a:t>
            </a:r>
            <a:endParaRPr lang="en-US" sz="1400" dirty="0"/>
          </a:p>
        </p:txBody>
      </p:sp>
      <p:sp>
        <p:nvSpPr>
          <p:cNvPr id="6" name="Rectangle 5"/>
          <p:cNvSpPr/>
          <p:nvPr/>
        </p:nvSpPr>
        <p:spPr>
          <a:xfrm>
            <a:off x="109182" y="2429301"/>
            <a:ext cx="1801505" cy="81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Extract tweets</a:t>
            </a:r>
            <a:endParaRPr lang="en-US" dirty="0"/>
          </a:p>
        </p:txBody>
      </p:sp>
      <p:sp>
        <p:nvSpPr>
          <p:cNvPr id="7" name="Rectangle 6"/>
          <p:cNvSpPr/>
          <p:nvPr/>
        </p:nvSpPr>
        <p:spPr>
          <a:xfrm>
            <a:off x="723332" y="3070746"/>
            <a:ext cx="1815152" cy="14326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t>.Create twitter append get access key and token</a:t>
            </a:r>
          </a:p>
          <a:p>
            <a:r>
              <a:rPr lang="en-US" sz="1400" dirty="0"/>
              <a:t>.</a:t>
            </a:r>
            <a:r>
              <a:rPr lang="en-US" sz="1400" dirty="0" smtClean="0"/>
              <a:t>Complete authentication and extract Tweets</a:t>
            </a:r>
            <a:endParaRPr lang="en-US" sz="1400" dirty="0"/>
          </a:p>
        </p:txBody>
      </p:sp>
      <p:sp>
        <p:nvSpPr>
          <p:cNvPr id="8" name="Rectangle 7"/>
          <p:cNvSpPr/>
          <p:nvPr/>
        </p:nvSpPr>
        <p:spPr>
          <a:xfrm>
            <a:off x="2811439" y="2429301"/>
            <a:ext cx="1390933" cy="6414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Clean Data</a:t>
            </a:r>
            <a:endParaRPr lang="en-US" dirty="0"/>
          </a:p>
        </p:txBody>
      </p:sp>
      <p:sp>
        <p:nvSpPr>
          <p:cNvPr id="9" name="Rectangle 8"/>
          <p:cNvSpPr/>
          <p:nvPr/>
        </p:nvSpPr>
        <p:spPr>
          <a:xfrm>
            <a:off x="3629737" y="2974439"/>
            <a:ext cx="1624083" cy="15289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a:t>
            </a:r>
            <a:r>
              <a:rPr lang="en-US" sz="1400" dirty="0" smtClean="0"/>
              <a:t>Remove #tags</a:t>
            </a:r>
          </a:p>
          <a:p>
            <a:r>
              <a:rPr lang="en-US" sz="1400" dirty="0" smtClean="0"/>
              <a:t>.Remove other stop words, preposition,</a:t>
            </a:r>
          </a:p>
          <a:p>
            <a:r>
              <a:rPr lang="en-US" sz="1400" dirty="0" smtClean="0"/>
              <a:t>helping verbs</a:t>
            </a:r>
          </a:p>
          <a:p>
            <a:r>
              <a:rPr lang="en-US" sz="1400" dirty="0" smtClean="0"/>
              <a:t>.Keep movie relevant tweets only</a:t>
            </a:r>
          </a:p>
        </p:txBody>
      </p:sp>
      <p:sp>
        <p:nvSpPr>
          <p:cNvPr id="10" name="Rectangle 9"/>
          <p:cNvSpPr/>
          <p:nvPr/>
        </p:nvSpPr>
        <p:spPr>
          <a:xfrm>
            <a:off x="5403946" y="2407198"/>
            <a:ext cx="1705400" cy="6414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Keyword Extraction</a:t>
            </a:r>
            <a:endParaRPr lang="en-US" dirty="0"/>
          </a:p>
        </p:txBody>
      </p:sp>
      <p:sp>
        <p:nvSpPr>
          <p:cNvPr id="11" name="Rectangle 10"/>
          <p:cNvSpPr/>
          <p:nvPr/>
        </p:nvSpPr>
        <p:spPr>
          <a:xfrm>
            <a:off x="6161680" y="2934265"/>
            <a:ext cx="1768241" cy="12282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t>.Create term document matrix</a:t>
            </a:r>
          </a:p>
          <a:p>
            <a:r>
              <a:rPr lang="en-US" sz="1400" dirty="0" smtClean="0"/>
              <a:t>.Extract the keywords from long comments</a:t>
            </a:r>
            <a:endParaRPr lang="en-US" sz="1400" dirty="0"/>
          </a:p>
        </p:txBody>
      </p:sp>
      <p:sp>
        <p:nvSpPr>
          <p:cNvPr id="14" name="Flowchart: Magnetic Disk 13"/>
          <p:cNvSpPr/>
          <p:nvPr/>
        </p:nvSpPr>
        <p:spPr>
          <a:xfrm>
            <a:off x="9497136" y="3002506"/>
            <a:ext cx="2006790" cy="1262423"/>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Database</a:t>
            </a:r>
            <a:endParaRPr lang="en-US" dirty="0"/>
          </a:p>
        </p:txBody>
      </p:sp>
      <p:sp>
        <p:nvSpPr>
          <p:cNvPr id="17" name="Rectangle 16"/>
          <p:cNvSpPr/>
          <p:nvPr/>
        </p:nvSpPr>
        <p:spPr>
          <a:xfrm>
            <a:off x="27295" y="5711585"/>
            <a:ext cx="1733266" cy="6414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Movie Scenario</a:t>
            </a:r>
            <a:endParaRPr lang="en-US" dirty="0"/>
          </a:p>
        </p:txBody>
      </p:sp>
      <p:sp>
        <p:nvSpPr>
          <p:cNvPr id="18" name="Rectangle 17"/>
          <p:cNvSpPr/>
          <p:nvPr/>
        </p:nvSpPr>
        <p:spPr>
          <a:xfrm>
            <a:off x="2248695" y="5711585"/>
            <a:ext cx="1554706" cy="5732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Keyword Extraction</a:t>
            </a:r>
            <a:endParaRPr lang="en-US" dirty="0"/>
          </a:p>
        </p:txBody>
      </p:sp>
      <p:sp>
        <p:nvSpPr>
          <p:cNvPr id="22" name="Flowchart: Multidocument 21"/>
          <p:cNvSpPr/>
          <p:nvPr/>
        </p:nvSpPr>
        <p:spPr>
          <a:xfrm>
            <a:off x="9800689" y="4805753"/>
            <a:ext cx="1899323" cy="1937981"/>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List of recommended movies for the specific user</a:t>
            </a:r>
          </a:p>
          <a:p>
            <a:pPr algn="ctr"/>
            <a:endParaRPr lang="en-US" dirty="0"/>
          </a:p>
        </p:txBody>
      </p:sp>
      <p:cxnSp>
        <p:nvCxnSpPr>
          <p:cNvPr id="33" name="Elbow Connector 32"/>
          <p:cNvCxnSpPr/>
          <p:nvPr/>
        </p:nvCxnSpPr>
        <p:spPr>
          <a:xfrm rot="10800000" flipV="1">
            <a:off x="8168469" y="3944201"/>
            <a:ext cx="1959313" cy="172310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Right Arrow 45"/>
          <p:cNvSpPr/>
          <p:nvPr/>
        </p:nvSpPr>
        <p:spPr>
          <a:xfrm>
            <a:off x="1800939" y="5916300"/>
            <a:ext cx="396352" cy="28699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ight Arrow 46"/>
          <p:cNvSpPr/>
          <p:nvPr/>
        </p:nvSpPr>
        <p:spPr>
          <a:xfrm>
            <a:off x="3875962" y="5827206"/>
            <a:ext cx="478810" cy="3419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ight Arrow 48"/>
          <p:cNvSpPr/>
          <p:nvPr/>
        </p:nvSpPr>
        <p:spPr>
          <a:xfrm>
            <a:off x="8150390" y="5786409"/>
            <a:ext cx="1613057" cy="4575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ight Arrow 49"/>
          <p:cNvSpPr/>
          <p:nvPr/>
        </p:nvSpPr>
        <p:spPr>
          <a:xfrm>
            <a:off x="2006221" y="2681780"/>
            <a:ext cx="641445" cy="3207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p:cNvSpPr/>
          <p:nvPr/>
        </p:nvSpPr>
        <p:spPr>
          <a:xfrm>
            <a:off x="4366145" y="2631997"/>
            <a:ext cx="887675" cy="3022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ight Arrow 52"/>
          <p:cNvSpPr/>
          <p:nvPr/>
        </p:nvSpPr>
        <p:spPr>
          <a:xfrm>
            <a:off x="7950394" y="3524534"/>
            <a:ext cx="1514332" cy="2183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6213825" y="5431990"/>
            <a:ext cx="1937983" cy="10508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Apply relevant recommendation algorithm</a:t>
            </a:r>
          </a:p>
          <a:p>
            <a:pPr algn="ctr"/>
            <a:endParaRPr lang="en-US" dirty="0"/>
          </a:p>
        </p:txBody>
      </p:sp>
      <p:sp>
        <p:nvSpPr>
          <p:cNvPr id="55" name="Flowchart: Magnetic Disk 54"/>
          <p:cNvSpPr/>
          <p:nvPr/>
        </p:nvSpPr>
        <p:spPr>
          <a:xfrm>
            <a:off x="4401402" y="5400332"/>
            <a:ext cx="1255594" cy="1091821"/>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Database</a:t>
            </a:r>
            <a:endParaRPr lang="en-US" dirty="0"/>
          </a:p>
        </p:txBody>
      </p:sp>
      <p:sp>
        <p:nvSpPr>
          <p:cNvPr id="57" name="Right Arrow 56"/>
          <p:cNvSpPr/>
          <p:nvPr/>
        </p:nvSpPr>
        <p:spPr>
          <a:xfrm>
            <a:off x="5673657" y="5916300"/>
            <a:ext cx="523508" cy="2675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1257330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cs typeface="Times New Roman" panose="02020603050405020304" pitchFamily="18" charset="0"/>
              </a:rPr>
              <a:t>Proposed Algorithm</a:t>
            </a:r>
            <a:endParaRPr lang="en-US" b="1" dirty="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marR="0" indent="0" algn="just">
              <a:lnSpc>
                <a:spcPct val="150000"/>
              </a:lnSpc>
              <a:spcBef>
                <a:spcPts val="0"/>
              </a:spcBef>
              <a:spcAft>
                <a:spcPts val="0"/>
              </a:spcAft>
              <a:buNone/>
              <a:tabLst>
                <a:tab pos="0" algn="l"/>
              </a:tabLst>
            </a:pPr>
            <a:r>
              <a:rPr lang="en-US" sz="2000" b="1" dirty="0">
                <a:ea typeface="Calibri" panose="020F0502020204030204" pitchFamily="34" charset="0"/>
              </a:rPr>
              <a:t>INPUT</a:t>
            </a:r>
            <a:r>
              <a:rPr lang="en-US" sz="2000" dirty="0">
                <a:ea typeface="Calibri" panose="020F0502020204030204" pitchFamily="34" charset="0"/>
              </a:rPr>
              <a:t>: Twitter datasets-Movies.csv, Ratings.csv, and Users.csv.</a:t>
            </a:r>
          </a:p>
          <a:p>
            <a:pPr marL="0" marR="0" indent="0" algn="just">
              <a:lnSpc>
                <a:spcPct val="150000"/>
              </a:lnSpc>
              <a:spcBef>
                <a:spcPts val="0"/>
              </a:spcBef>
              <a:spcAft>
                <a:spcPts val="0"/>
              </a:spcAft>
              <a:buNone/>
              <a:tabLst>
                <a:tab pos="0" algn="l"/>
              </a:tabLst>
            </a:pPr>
            <a:r>
              <a:rPr lang="en-US" sz="2000" b="1" dirty="0">
                <a:ea typeface="Calibri" panose="020F0502020204030204" pitchFamily="34" charset="0"/>
              </a:rPr>
              <a:t>OUTPUT</a:t>
            </a:r>
            <a:r>
              <a:rPr lang="en-US" sz="2000" dirty="0">
                <a:ea typeface="Calibri" panose="020F0502020204030204" pitchFamily="34" charset="0"/>
              </a:rPr>
              <a:t>: Top recommended movies for specific users.</a:t>
            </a:r>
          </a:p>
          <a:p>
            <a:pPr marL="0" marR="0" indent="0" algn="just">
              <a:lnSpc>
                <a:spcPct val="150000"/>
              </a:lnSpc>
              <a:spcBef>
                <a:spcPts val="0"/>
              </a:spcBef>
              <a:spcAft>
                <a:spcPts val="0"/>
              </a:spcAft>
              <a:buNone/>
              <a:tabLst>
                <a:tab pos="0" algn="l"/>
              </a:tabLst>
            </a:pPr>
            <a:r>
              <a:rPr lang="en-US" sz="2000" b="1" dirty="0">
                <a:ea typeface="Calibri" panose="020F0502020204030204" pitchFamily="34" charset="0"/>
              </a:rPr>
              <a:t>STEP-1:</a:t>
            </a:r>
            <a:r>
              <a:rPr lang="en-US" sz="2000" dirty="0">
                <a:ea typeface="Calibri" panose="020F0502020204030204" pitchFamily="34" charset="0"/>
              </a:rPr>
              <a:t> Download and reformat the dataset as per the program.</a:t>
            </a:r>
          </a:p>
          <a:p>
            <a:pPr marL="0" marR="0" indent="0" algn="just">
              <a:lnSpc>
                <a:spcPct val="150000"/>
              </a:lnSpc>
              <a:spcBef>
                <a:spcPts val="0"/>
              </a:spcBef>
              <a:spcAft>
                <a:spcPts val="0"/>
              </a:spcAft>
              <a:buNone/>
              <a:tabLst>
                <a:tab pos="0" algn="l"/>
              </a:tabLst>
            </a:pPr>
            <a:r>
              <a:rPr lang="en-US" sz="2000" b="1" dirty="0">
                <a:ea typeface="Calibri" panose="020F0502020204030204" pitchFamily="34" charset="0"/>
              </a:rPr>
              <a:t>STEP-2:</a:t>
            </a:r>
            <a:r>
              <a:rPr lang="en-US" sz="2000" dirty="0">
                <a:ea typeface="Calibri" panose="020F0502020204030204" pitchFamily="34" charset="0"/>
              </a:rPr>
              <a:t> Make two objects (movies, Ratings) and read the two data file Movies.csv   &amp; Ratings.csv using read.csv function.</a:t>
            </a:r>
          </a:p>
          <a:p>
            <a:pPr marL="0" marR="0" indent="0" algn="just">
              <a:lnSpc>
                <a:spcPct val="150000"/>
              </a:lnSpc>
              <a:spcBef>
                <a:spcPts val="0"/>
              </a:spcBef>
              <a:spcAft>
                <a:spcPts val="0"/>
              </a:spcAft>
              <a:buNone/>
              <a:tabLst>
                <a:tab pos="0" algn="l"/>
              </a:tabLst>
            </a:pPr>
            <a:r>
              <a:rPr lang="en-US" sz="2000" b="1" dirty="0">
                <a:ea typeface="Calibri" panose="020F0502020204030204" pitchFamily="34" charset="0"/>
              </a:rPr>
              <a:t>STEP-3:</a:t>
            </a:r>
            <a:r>
              <a:rPr lang="en-US" sz="2000" dirty="0">
                <a:ea typeface="Calibri" panose="020F0502020204030204" pitchFamily="34" charset="0"/>
              </a:rPr>
              <a:t> Remove the unwanted columns like time stamps. </a:t>
            </a:r>
          </a:p>
          <a:p>
            <a:pPr marL="0" marR="0" indent="0" algn="just">
              <a:lnSpc>
                <a:spcPct val="150000"/>
              </a:lnSpc>
              <a:spcBef>
                <a:spcPts val="0"/>
              </a:spcBef>
              <a:spcAft>
                <a:spcPts val="0"/>
              </a:spcAft>
              <a:buNone/>
              <a:tabLst>
                <a:tab pos="0" algn="l"/>
              </a:tabLst>
            </a:pPr>
            <a:r>
              <a:rPr lang="en-US" sz="2000" b="1" dirty="0">
                <a:ea typeface="Calibri" panose="020F0502020204030204" pitchFamily="34" charset="0"/>
              </a:rPr>
              <a:t>STEP-4:</a:t>
            </a:r>
            <a:r>
              <a:rPr lang="en-US" sz="2000" dirty="0">
                <a:ea typeface="Calibri" panose="020F0502020204030204" pitchFamily="34" charset="0"/>
              </a:rPr>
              <a:t> Calculate dot product of movie and genres, i.e. Movie$geners and store in genres object.</a:t>
            </a:r>
          </a:p>
          <a:p>
            <a:pPr marL="0" marR="0" indent="0" algn="just">
              <a:lnSpc>
                <a:spcPct val="150000"/>
              </a:lnSpc>
              <a:spcBef>
                <a:spcPts val="0"/>
              </a:spcBef>
              <a:spcAft>
                <a:spcPts val="0"/>
              </a:spcAft>
              <a:buNone/>
              <a:tabLst>
                <a:tab pos="0" algn="l"/>
              </a:tabLst>
            </a:pPr>
            <a:r>
              <a:rPr lang="en-US" sz="1400" dirty="0">
                <a:ea typeface="Calibri" panose="020F0502020204030204" pitchFamily="34" charset="0"/>
              </a:rPr>
              <a:t>genres&lt;-as.data.frame(movies$genres,stringsAsFactors=FALSE</a:t>
            </a:r>
            <a:r>
              <a:rPr lang="en-US" sz="1400" dirty="0" smtClean="0">
                <a:ea typeface="Calibri" panose="020F0502020204030204" pitchFamily="34" charset="0"/>
              </a:rPr>
              <a:t>)</a:t>
            </a:r>
          </a:p>
          <a:p>
            <a:pPr marL="0" marR="0" indent="0" algn="just">
              <a:lnSpc>
                <a:spcPct val="150000"/>
              </a:lnSpc>
              <a:spcBef>
                <a:spcPts val="0"/>
              </a:spcBef>
              <a:spcAft>
                <a:spcPts val="0"/>
              </a:spcAft>
              <a:buNone/>
              <a:tabLst>
                <a:tab pos="0" algn="l"/>
              </a:tabLst>
            </a:pPr>
            <a:endParaRPr lang="en-US" sz="2000" dirty="0">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366070428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a:bodyPr>
          <a:lstStyle/>
          <a:p>
            <a:pPr marL="0" marR="0" indent="0" algn="just">
              <a:lnSpc>
                <a:spcPct val="150000"/>
              </a:lnSpc>
              <a:spcBef>
                <a:spcPts val="0"/>
              </a:spcBef>
              <a:spcAft>
                <a:spcPts val="0"/>
              </a:spcAft>
              <a:buNone/>
              <a:tabLst>
                <a:tab pos="0" algn="l"/>
              </a:tabLst>
            </a:pPr>
            <a:r>
              <a:rPr lang="en-US" sz="2000" b="1" dirty="0">
                <a:ea typeface="Calibri" panose="020F0502020204030204" pitchFamily="34" charset="0"/>
              </a:rPr>
              <a:t>STEP-5:</a:t>
            </a:r>
            <a:r>
              <a:rPr lang="en-US" sz="2000" dirty="0">
                <a:ea typeface="Calibri" panose="020F0502020204030204" pitchFamily="34" charset="0"/>
              </a:rPr>
              <a:t> Obtain movie feature matrix, i.e. </a:t>
            </a:r>
            <a:r>
              <a:rPr lang="en-US" sz="2000" dirty="0" err="1">
                <a:ea typeface="Calibri" panose="020F0502020204030204" pitchFamily="34" charset="0"/>
              </a:rPr>
              <a:t>movie$genres</a:t>
            </a:r>
            <a:r>
              <a:rPr lang="en-US" sz="2000" dirty="0">
                <a:ea typeface="Calibri" panose="020F0502020204030204" pitchFamily="34" charset="0"/>
              </a:rPr>
              <a:t> matrix, but each genre is separated into columns by splitting the pipe (“|”) separate genres available in movie dataset using tstrsplit() function available in data.table package.</a:t>
            </a:r>
          </a:p>
          <a:p>
            <a:pPr marL="0" marR="0" indent="0" algn="just">
              <a:lnSpc>
                <a:spcPct val="150000"/>
              </a:lnSpc>
              <a:spcBef>
                <a:spcPts val="0"/>
              </a:spcBef>
              <a:spcAft>
                <a:spcPts val="0"/>
              </a:spcAft>
              <a:buNone/>
              <a:tabLst>
                <a:tab pos="0" algn="l"/>
              </a:tabLst>
            </a:pPr>
            <a:r>
              <a:rPr lang="en-US" sz="1400" dirty="0">
                <a:ea typeface="Calibri" panose="020F0502020204030204" pitchFamily="34" charset="0"/>
              </a:rPr>
              <a:t>genres2&lt;as.data.frame(tstrsplit(genres[,1],'[|]',</a:t>
            </a:r>
            <a:r>
              <a:rPr lang="en-US" sz="1400" dirty="0" err="1">
                <a:ea typeface="Calibri" panose="020F0502020204030204" pitchFamily="34" charset="0"/>
              </a:rPr>
              <a:t>type.convert</a:t>
            </a:r>
            <a:r>
              <a:rPr lang="en-US" sz="1400" dirty="0">
                <a:ea typeface="Calibri" panose="020F0502020204030204" pitchFamily="34" charset="0"/>
              </a:rPr>
              <a:t>=TRUE), </a:t>
            </a:r>
            <a:r>
              <a:rPr lang="en-US" sz="1400" dirty="0" err="1">
                <a:ea typeface="Calibri" panose="020F0502020204030204" pitchFamily="34" charset="0"/>
              </a:rPr>
              <a:t>stringsAsFactors</a:t>
            </a:r>
            <a:r>
              <a:rPr lang="en-US" sz="1400" dirty="0">
                <a:ea typeface="Calibri" panose="020F0502020204030204" pitchFamily="34" charset="0"/>
              </a:rPr>
              <a:t>=FALSE</a:t>
            </a:r>
            <a:r>
              <a:rPr lang="en-US" sz="1400" dirty="0" smtClean="0">
                <a:ea typeface="Calibri" panose="020F0502020204030204" pitchFamily="34" charset="0"/>
              </a:rPr>
              <a:t>)</a:t>
            </a:r>
          </a:p>
          <a:p>
            <a:pPr marL="0" marR="0" indent="0" algn="just">
              <a:lnSpc>
                <a:spcPct val="150000"/>
              </a:lnSpc>
              <a:spcBef>
                <a:spcPts val="0"/>
              </a:spcBef>
              <a:spcAft>
                <a:spcPts val="0"/>
              </a:spcAft>
              <a:buNone/>
              <a:tabLst>
                <a:tab pos="0" algn="l"/>
              </a:tabLst>
            </a:pPr>
            <a:r>
              <a:rPr lang="en-US" sz="2000" b="1" dirty="0">
                <a:ea typeface="Calibri" panose="020F0502020204030204" pitchFamily="34" charset="0"/>
              </a:rPr>
              <a:t>STEP-6:</a:t>
            </a:r>
            <a:r>
              <a:rPr lang="en-US" sz="2000" dirty="0">
                <a:ea typeface="Calibri" panose="020F0502020204030204" pitchFamily="34" charset="0"/>
              </a:rPr>
              <a:t> Create a genre matrix with column contain every unique genre and row contain movie and indicates genre is present or not for each movie.</a:t>
            </a:r>
          </a:p>
          <a:p>
            <a:pPr marL="0" marR="0" indent="0" algn="just">
              <a:lnSpc>
                <a:spcPct val="150000"/>
              </a:lnSpc>
              <a:spcBef>
                <a:spcPts val="0"/>
              </a:spcBef>
              <a:spcAft>
                <a:spcPts val="0"/>
              </a:spcAft>
              <a:buNone/>
              <a:tabLst>
                <a:tab pos="0" algn="l"/>
              </a:tabLst>
            </a:pPr>
            <a:r>
              <a:rPr lang="en-US" sz="1400" dirty="0" err="1">
                <a:ea typeface="Calibri" panose="020F0502020204030204" pitchFamily="34" charset="0"/>
                <a:cs typeface="Times New Roman" panose="02020603050405020304" pitchFamily="18" charset="0"/>
              </a:rPr>
              <a:t>genre_list</a:t>
            </a:r>
            <a:r>
              <a:rPr lang="en-US" sz="1400" dirty="0">
                <a:ea typeface="Calibri" panose="020F0502020204030204" pitchFamily="34" charset="0"/>
                <a:cs typeface="Times New Roman" panose="02020603050405020304" pitchFamily="18" charset="0"/>
              </a:rPr>
              <a:t> &lt;- c("Action", "Adventure"……."Western")</a:t>
            </a:r>
          </a:p>
          <a:p>
            <a:pPr marL="0" marR="0" indent="0" algn="just">
              <a:lnSpc>
                <a:spcPct val="150000"/>
              </a:lnSpc>
              <a:spcBef>
                <a:spcPts val="0"/>
              </a:spcBef>
              <a:spcAft>
                <a:spcPts val="0"/>
              </a:spcAft>
              <a:buNone/>
              <a:tabLst>
                <a:tab pos="0" algn="l"/>
              </a:tabLst>
            </a:pPr>
            <a:r>
              <a:rPr lang="en-US" sz="1400" dirty="0" err="1">
                <a:ea typeface="Calibri" panose="020F0502020204030204" pitchFamily="34" charset="0"/>
                <a:cs typeface="Times New Roman" panose="02020603050405020304" pitchFamily="18" charset="0"/>
              </a:rPr>
              <a:t>genre_matrix</a:t>
            </a:r>
            <a:r>
              <a:rPr lang="en-US" sz="1400" dirty="0">
                <a:ea typeface="Calibri" panose="020F0502020204030204" pitchFamily="34" charset="0"/>
                <a:cs typeface="Times New Roman" panose="02020603050405020304" pitchFamily="18" charset="0"/>
              </a:rPr>
              <a:t>[1,] &lt;- </a:t>
            </a:r>
            <a:r>
              <a:rPr lang="en-US" sz="1400" dirty="0" err="1">
                <a:ea typeface="Calibri" panose="020F0502020204030204" pitchFamily="34" charset="0"/>
                <a:cs typeface="Times New Roman" panose="02020603050405020304" pitchFamily="18" charset="0"/>
              </a:rPr>
              <a:t>genre_list</a:t>
            </a:r>
            <a:r>
              <a:rPr lang="en-US" sz="1400" dirty="0">
                <a:ea typeface="Calibri" panose="020F0502020204030204" pitchFamily="34" charset="0"/>
                <a:cs typeface="Times New Roman" panose="02020603050405020304" pitchFamily="18" charset="0"/>
              </a:rPr>
              <a:t> #set first row to genre list</a:t>
            </a:r>
          </a:p>
          <a:p>
            <a:pPr marL="0" marR="0" indent="0" algn="just">
              <a:lnSpc>
                <a:spcPct val="150000"/>
              </a:lnSpc>
              <a:spcBef>
                <a:spcPts val="0"/>
              </a:spcBef>
              <a:spcAft>
                <a:spcPts val="0"/>
              </a:spcAft>
              <a:buNone/>
              <a:tabLst>
                <a:tab pos="0" algn="l"/>
              </a:tabLst>
            </a:pPr>
            <a:r>
              <a:rPr lang="en-US" sz="1400" dirty="0" err="1">
                <a:ea typeface="Calibri" panose="020F0502020204030204" pitchFamily="34" charset="0"/>
                <a:cs typeface="Times New Roman" panose="02020603050405020304" pitchFamily="18" charset="0"/>
              </a:rPr>
              <a:t>colnames</a:t>
            </a:r>
            <a:r>
              <a:rPr lang="en-US" sz="1400" dirty="0">
                <a:ea typeface="Calibri" panose="020F0502020204030204" pitchFamily="34" charset="0"/>
                <a:cs typeface="Times New Roman" panose="02020603050405020304" pitchFamily="18" charset="0"/>
              </a:rPr>
              <a:t>(</a:t>
            </a:r>
            <a:r>
              <a:rPr lang="en-US" sz="1400" dirty="0" err="1">
                <a:ea typeface="Calibri" panose="020F0502020204030204" pitchFamily="34" charset="0"/>
                <a:cs typeface="Times New Roman" panose="02020603050405020304" pitchFamily="18" charset="0"/>
              </a:rPr>
              <a:t>genre_matrix</a:t>
            </a:r>
            <a:r>
              <a:rPr lang="en-US" sz="1400" dirty="0">
                <a:ea typeface="Calibri" panose="020F0502020204030204" pitchFamily="34" charset="0"/>
                <a:cs typeface="Times New Roman" panose="02020603050405020304" pitchFamily="18" charset="0"/>
              </a:rPr>
              <a:t>) &lt;- </a:t>
            </a:r>
            <a:r>
              <a:rPr lang="en-US" sz="1400" dirty="0" err="1">
                <a:ea typeface="Calibri" panose="020F0502020204030204" pitchFamily="34" charset="0"/>
                <a:cs typeface="Times New Roman" panose="02020603050405020304" pitchFamily="18" charset="0"/>
              </a:rPr>
              <a:t>genre_list</a:t>
            </a:r>
            <a:r>
              <a:rPr lang="en-US" sz="1400" dirty="0">
                <a:ea typeface="Calibri" panose="020F0502020204030204" pitchFamily="34" charset="0"/>
                <a:cs typeface="Times New Roman" panose="02020603050405020304" pitchFamily="18" charset="0"/>
              </a:rPr>
              <a:t> #set column names to genre list</a:t>
            </a:r>
          </a:p>
          <a:p>
            <a:pPr marL="0" marR="0" indent="0" algn="just">
              <a:lnSpc>
                <a:spcPct val="150000"/>
              </a:lnSpc>
              <a:spcBef>
                <a:spcPts val="0"/>
              </a:spcBef>
              <a:spcAft>
                <a:spcPts val="0"/>
              </a:spcAft>
              <a:buNone/>
              <a:tabLst>
                <a:tab pos="0" algn="l"/>
              </a:tabLst>
            </a:pPr>
            <a:endParaRPr lang="en-US" sz="2000" dirty="0">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240267946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sp>
        <p:nvSpPr>
          <p:cNvPr id="3" name="Content Placeholder 2"/>
          <p:cNvSpPr>
            <a:spLocks noGrp="1"/>
          </p:cNvSpPr>
          <p:nvPr>
            <p:ph idx="1"/>
          </p:nvPr>
        </p:nvSpPr>
        <p:spPr/>
        <p:txBody>
          <a:bodyPr/>
          <a:lstStyle/>
          <a:p>
            <a:pPr marL="0" indent="0">
              <a:lnSpc>
                <a:spcPct val="100000"/>
              </a:lnSpc>
              <a:buNone/>
            </a:pPr>
            <a:r>
              <a:rPr lang="en-US" sz="1400" dirty="0"/>
              <a:t>#iterate through matrix</a:t>
            </a:r>
          </a:p>
          <a:p>
            <a:pPr marL="0" indent="0">
              <a:lnSpc>
                <a:spcPct val="100000"/>
              </a:lnSpc>
              <a:buNone/>
            </a:pPr>
            <a:r>
              <a:rPr lang="en-US" sz="1400" dirty="0"/>
              <a:t>for (</a:t>
            </a:r>
            <a:r>
              <a:rPr lang="en-US" sz="1400" dirty="0" err="1"/>
              <a:t>i</a:t>
            </a:r>
            <a:r>
              <a:rPr lang="en-US" sz="1400" dirty="0"/>
              <a:t> in 1:nrow(genres2)) {</a:t>
            </a:r>
          </a:p>
          <a:p>
            <a:pPr marL="0" indent="0">
              <a:lnSpc>
                <a:spcPct val="100000"/>
              </a:lnSpc>
              <a:buNone/>
            </a:pPr>
            <a:r>
              <a:rPr lang="en-US" sz="1400" dirty="0"/>
              <a:t> for (c in 1:ncol(genres2)) {</a:t>
            </a:r>
          </a:p>
          <a:p>
            <a:pPr marL="0" indent="0">
              <a:lnSpc>
                <a:spcPct val="100000"/>
              </a:lnSpc>
              <a:buNone/>
            </a:pPr>
            <a:r>
              <a:rPr lang="en-US" sz="1400" dirty="0" err="1"/>
              <a:t>genmat_col</a:t>
            </a:r>
            <a:r>
              <a:rPr lang="en-US" sz="1400" dirty="0"/>
              <a:t> = which(</a:t>
            </a:r>
            <a:r>
              <a:rPr lang="en-US" sz="1400" dirty="0" err="1"/>
              <a:t>genre_matrix</a:t>
            </a:r>
            <a:r>
              <a:rPr lang="en-US" sz="1400" dirty="0"/>
              <a:t>[1,] == genres2[</a:t>
            </a:r>
            <a:r>
              <a:rPr lang="en-US" sz="1400" dirty="0" err="1"/>
              <a:t>i,c</a:t>
            </a:r>
            <a:r>
              <a:rPr lang="en-US" sz="1400" dirty="0"/>
              <a:t>])</a:t>
            </a:r>
          </a:p>
          <a:p>
            <a:pPr marL="0" indent="0">
              <a:lnSpc>
                <a:spcPct val="100000"/>
              </a:lnSpc>
              <a:buNone/>
            </a:pPr>
            <a:r>
              <a:rPr lang="en-US" sz="1400" dirty="0" err="1"/>
              <a:t>genre_matrix</a:t>
            </a:r>
            <a:r>
              <a:rPr lang="en-US" sz="1400" dirty="0"/>
              <a:t>[i+1,genmat_col] &lt;- 1</a:t>
            </a:r>
          </a:p>
          <a:p>
            <a:pPr marL="0" indent="0">
              <a:lnSpc>
                <a:spcPct val="100000"/>
              </a:lnSpc>
              <a:buNone/>
            </a:pPr>
            <a:r>
              <a:rPr lang="en-US" sz="1400" dirty="0"/>
              <a:t>  }</a:t>
            </a:r>
          </a:p>
          <a:p>
            <a:pPr marL="0" indent="0">
              <a:lnSpc>
                <a:spcPct val="100000"/>
              </a:lnSpc>
              <a:buNone/>
            </a:pPr>
            <a:r>
              <a:rPr lang="en-US" sz="1400" dirty="0"/>
              <a:t>} </a:t>
            </a:r>
          </a:p>
          <a:p>
            <a:endParaRPr lang="en-US" dirty="0"/>
          </a:p>
        </p:txBody>
      </p:sp>
    </p:spTree>
    <p:extLst>
      <p:ext uri="{BB962C8B-B14F-4D97-AF65-F5344CB8AC3E}">
        <p14:creationId xmlns:p14="http://schemas.microsoft.com/office/powerpoint/2010/main" val="9825129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sp>
        <p:nvSpPr>
          <p:cNvPr id="3" name="Content Placeholder 2"/>
          <p:cNvSpPr>
            <a:spLocks noGrp="1"/>
          </p:cNvSpPr>
          <p:nvPr>
            <p:ph idx="1"/>
          </p:nvPr>
        </p:nvSpPr>
        <p:spPr>
          <a:xfrm>
            <a:off x="838200" y="1825625"/>
            <a:ext cx="10515600" cy="4643414"/>
          </a:xfrm>
        </p:spPr>
        <p:txBody>
          <a:bodyPr>
            <a:normAutofit fontScale="92500" lnSpcReduction="10000"/>
          </a:bodyPr>
          <a:lstStyle/>
          <a:p>
            <a:pPr marL="0" indent="0">
              <a:lnSpc>
                <a:spcPct val="170000"/>
              </a:lnSpc>
              <a:buNone/>
            </a:pPr>
            <a:r>
              <a:rPr lang="en-US" sz="2200" b="1" dirty="0"/>
              <a:t>STEP-7:</a:t>
            </a:r>
            <a:r>
              <a:rPr lang="en-US" sz="2200" dirty="0"/>
              <a:t> Convert Rating matrix into binary format i.e.</a:t>
            </a:r>
          </a:p>
          <a:p>
            <a:pPr marL="0" indent="0" algn="just">
              <a:lnSpc>
                <a:spcPct val="120000"/>
              </a:lnSpc>
              <a:buNone/>
            </a:pPr>
            <a:r>
              <a:rPr lang="en-US" sz="1400" dirty="0" err="1"/>
              <a:t>binaryratings</a:t>
            </a:r>
            <a:r>
              <a:rPr lang="en-US" sz="1400" dirty="0"/>
              <a:t> &lt;- ratings</a:t>
            </a:r>
          </a:p>
          <a:p>
            <a:pPr marL="0" indent="0" algn="just">
              <a:lnSpc>
                <a:spcPct val="120000"/>
              </a:lnSpc>
              <a:buNone/>
            </a:pPr>
            <a:r>
              <a:rPr lang="en-US" sz="1400" dirty="0"/>
              <a:t>for (</a:t>
            </a:r>
            <a:r>
              <a:rPr lang="en-US" sz="1400" dirty="0" err="1"/>
              <a:t>i</a:t>
            </a:r>
            <a:r>
              <a:rPr lang="en-US" sz="1400" dirty="0"/>
              <a:t> in 1:nrow(</a:t>
            </a:r>
            <a:r>
              <a:rPr lang="en-US" sz="1400" dirty="0" err="1"/>
              <a:t>binaryratings</a:t>
            </a:r>
            <a:r>
              <a:rPr lang="en-US" sz="1400" dirty="0"/>
              <a:t>)){</a:t>
            </a:r>
          </a:p>
          <a:p>
            <a:pPr marL="0" indent="0" algn="just">
              <a:lnSpc>
                <a:spcPct val="120000"/>
              </a:lnSpc>
              <a:buNone/>
            </a:pPr>
            <a:r>
              <a:rPr lang="en-US" sz="1400" dirty="0"/>
              <a:t> if (</a:t>
            </a:r>
            <a:r>
              <a:rPr lang="en-US" sz="1400" dirty="0" err="1"/>
              <a:t>binaryratings</a:t>
            </a:r>
            <a:r>
              <a:rPr lang="en-US" sz="1400" dirty="0"/>
              <a:t>[i,3] &gt; 3){</a:t>
            </a:r>
          </a:p>
          <a:p>
            <a:pPr marL="0" indent="0" algn="just">
              <a:lnSpc>
                <a:spcPct val="120000"/>
              </a:lnSpc>
              <a:buNone/>
            </a:pPr>
            <a:r>
              <a:rPr lang="en-US" sz="1400" dirty="0"/>
              <a:t> </a:t>
            </a:r>
            <a:r>
              <a:rPr lang="en-US" sz="1400" dirty="0" err="1"/>
              <a:t>binaryratings</a:t>
            </a:r>
            <a:r>
              <a:rPr lang="en-US" sz="1400" dirty="0"/>
              <a:t>[i,3] &lt;- </a:t>
            </a:r>
            <a:r>
              <a:rPr lang="en-US" sz="1400" dirty="0" smtClean="0"/>
              <a:t>1</a:t>
            </a:r>
            <a:endParaRPr lang="en-US" sz="1400" dirty="0"/>
          </a:p>
          <a:p>
            <a:pPr marL="0" indent="0" algn="just">
              <a:lnSpc>
                <a:spcPct val="120000"/>
              </a:lnSpc>
              <a:buNone/>
            </a:pPr>
            <a:r>
              <a:rPr lang="en-US" sz="1400" dirty="0"/>
              <a:t>  </a:t>
            </a:r>
            <a:r>
              <a:rPr lang="en-US" sz="1400" dirty="0" smtClean="0"/>
              <a:t>else</a:t>
            </a:r>
            <a:endParaRPr lang="en-US" sz="1400" dirty="0"/>
          </a:p>
          <a:p>
            <a:pPr marL="0" indent="0" algn="just">
              <a:lnSpc>
                <a:spcPct val="120000"/>
              </a:lnSpc>
              <a:buNone/>
            </a:pPr>
            <a:r>
              <a:rPr lang="en-US" sz="1400" dirty="0"/>
              <a:t> </a:t>
            </a:r>
            <a:r>
              <a:rPr lang="en-US" sz="1400" dirty="0" err="1"/>
              <a:t>binaryratings</a:t>
            </a:r>
            <a:r>
              <a:rPr lang="en-US" sz="1400" dirty="0"/>
              <a:t>[i,3] &lt;- -1</a:t>
            </a:r>
          </a:p>
          <a:p>
            <a:pPr marL="0" indent="0">
              <a:lnSpc>
                <a:spcPct val="110000"/>
              </a:lnSpc>
              <a:buNone/>
            </a:pPr>
            <a:r>
              <a:rPr lang="en-US" sz="2200" b="1" dirty="0" smtClean="0"/>
              <a:t>STEP-8</a:t>
            </a:r>
            <a:r>
              <a:rPr lang="en-US" sz="2200" b="1" dirty="0"/>
              <a:t>:</a:t>
            </a:r>
            <a:r>
              <a:rPr lang="en-US" sz="2200" dirty="0"/>
              <a:t> Remove movies that never been rated </a:t>
            </a:r>
            <a:r>
              <a:rPr lang="en-US" sz="2200" dirty="0" err="1"/>
              <a:t>i.e</a:t>
            </a:r>
            <a:r>
              <a:rPr lang="en-US" sz="2200" dirty="0"/>
              <a:t> remove the rows that are not rated in movie dataset and also from the genre matrix.</a:t>
            </a:r>
          </a:p>
          <a:p>
            <a:pPr marL="0" indent="0">
              <a:buNone/>
            </a:pPr>
            <a:r>
              <a:rPr lang="en-US" sz="1600" dirty="0"/>
              <a:t>movies&lt;-movies[-which((</a:t>
            </a:r>
            <a:r>
              <a:rPr lang="en-US" sz="1600" dirty="0" err="1"/>
              <a:t>movieIds%in%ratingmovieIds</a:t>
            </a:r>
            <a:r>
              <a:rPr lang="en-US" sz="1600" dirty="0"/>
              <a:t>) == FALSE),]</a:t>
            </a:r>
          </a:p>
          <a:p>
            <a:pPr marL="0" indent="0">
              <a:buNone/>
            </a:pPr>
            <a:r>
              <a:rPr lang="en-US" sz="1600" dirty="0" err="1"/>
              <a:t>rownames</a:t>
            </a:r>
            <a:r>
              <a:rPr lang="en-US" sz="1600" dirty="0"/>
              <a:t>(movies2) &lt;- NULL</a:t>
            </a:r>
          </a:p>
          <a:p>
            <a:pPr marL="0" indent="0">
              <a:buNone/>
            </a:pPr>
            <a:r>
              <a:rPr lang="en-US" sz="1600" dirty="0" err="1"/>
              <a:t>genre_matrix</a:t>
            </a:r>
            <a:r>
              <a:rPr lang="en-US" sz="1600" dirty="0"/>
              <a:t> &lt;- </a:t>
            </a:r>
            <a:r>
              <a:rPr lang="en-US" sz="1600" dirty="0" err="1"/>
              <a:t>genre_matrix</a:t>
            </a:r>
            <a:r>
              <a:rPr lang="en-US" sz="1600" dirty="0"/>
              <a:t>[-which((</a:t>
            </a:r>
            <a:r>
              <a:rPr lang="en-US" sz="1600" dirty="0" err="1"/>
              <a:t>movieIds</a:t>
            </a:r>
            <a:r>
              <a:rPr lang="en-US" sz="1600" dirty="0"/>
              <a:t> %in% </a:t>
            </a:r>
            <a:r>
              <a:rPr lang="en-US" sz="1600" dirty="0" err="1"/>
              <a:t>ratingmovieIds</a:t>
            </a:r>
            <a:r>
              <a:rPr lang="en-US" sz="1600" dirty="0"/>
              <a:t>) == FALSE),]</a:t>
            </a:r>
          </a:p>
          <a:p>
            <a:pPr marL="0" indent="0">
              <a:buNone/>
            </a:pPr>
            <a:r>
              <a:rPr lang="en-US" sz="1600" dirty="0" err="1"/>
              <a:t>rownames</a:t>
            </a:r>
            <a:r>
              <a:rPr lang="en-US" sz="1600" dirty="0"/>
              <a:t>(</a:t>
            </a:r>
            <a:r>
              <a:rPr lang="en-US" sz="1600" dirty="0" err="1"/>
              <a:t>genre_matrix</a:t>
            </a:r>
            <a:r>
              <a:rPr lang="en-US" sz="1600" dirty="0"/>
              <a:t>) &lt;- NULL</a:t>
            </a:r>
          </a:p>
          <a:p>
            <a:pPr marL="0" indent="0">
              <a:lnSpc>
                <a:spcPct val="170000"/>
              </a:lnSpc>
              <a:buNone/>
            </a:pPr>
            <a:endParaRPr lang="en-US" sz="2500" dirty="0"/>
          </a:p>
          <a:p>
            <a:pPr marL="0" indent="0">
              <a:lnSpc>
                <a:spcPct val="170000"/>
              </a:lnSpc>
              <a:buNone/>
            </a:pPr>
            <a:endParaRPr lang="en-US" sz="2500" dirty="0"/>
          </a:p>
          <a:p>
            <a:endParaRPr lang="en-US" dirty="0"/>
          </a:p>
        </p:txBody>
      </p:sp>
    </p:spTree>
    <p:extLst>
      <p:ext uri="{BB962C8B-B14F-4D97-AF65-F5344CB8AC3E}">
        <p14:creationId xmlns:p14="http://schemas.microsoft.com/office/powerpoint/2010/main" val="144822089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sp>
        <p:nvSpPr>
          <p:cNvPr id="3" name="Content Placeholder 2"/>
          <p:cNvSpPr>
            <a:spLocks noGrp="1"/>
          </p:cNvSpPr>
          <p:nvPr>
            <p:ph idx="1"/>
          </p:nvPr>
        </p:nvSpPr>
        <p:spPr>
          <a:xfrm>
            <a:off x="682388" y="1825624"/>
            <a:ext cx="10671412" cy="5032376"/>
          </a:xfrm>
        </p:spPr>
        <p:txBody>
          <a:bodyPr>
            <a:normAutofit fontScale="70000" lnSpcReduction="20000"/>
          </a:bodyPr>
          <a:lstStyle/>
          <a:p>
            <a:pPr marL="0" indent="0" algn="just">
              <a:lnSpc>
                <a:spcPct val="120000"/>
              </a:lnSpc>
              <a:buNone/>
            </a:pPr>
            <a:r>
              <a:rPr lang="en-US" sz="2900" b="1" dirty="0"/>
              <a:t>STEP-9:</a:t>
            </a:r>
            <a:r>
              <a:rPr lang="en-US" sz="2900" dirty="0"/>
              <a:t> Create a user profile matrix, i.e. result matrix by calculating Dot product between Movie genre matrix and binary rating matrix. Convert all negative value to 0.</a:t>
            </a:r>
          </a:p>
          <a:p>
            <a:pPr marL="0" indent="0">
              <a:buNone/>
            </a:pPr>
            <a:r>
              <a:rPr lang="en-US" sz="1800" dirty="0"/>
              <a:t>for (c in 1:ncol(binaryratings2</a:t>
            </a:r>
            <a:r>
              <a:rPr lang="en-US" sz="1800" dirty="0" smtClean="0"/>
              <a:t>))</a:t>
            </a:r>
            <a:endParaRPr lang="en-US" sz="1800" dirty="0"/>
          </a:p>
          <a:p>
            <a:pPr marL="0" indent="0">
              <a:buNone/>
            </a:pPr>
            <a:r>
              <a:rPr lang="en-US" sz="1800" dirty="0"/>
              <a:t>for (</a:t>
            </a:r>
            <a:r>
              <a:rPr lang="en-US" sz="1800" dirty="0" err="1"/>
              <a:t>i</a:t>
            </a:r>
            <a:r>
              <a:rPr lang="en-US" sz="1800" dirty="0"/>
              <a:t> in 1:ncol(genre_matrix3))</a:t>
            </a:r>
          </a:p>
          <a:p>
            <a:pPr marL="0" indent="0">
              <a:buNone/>
            </a:pPr>
            <a:r>
              <a:rPr lang="en-US" sz="1800" dirty="0"/>
              <a:t>result[</a:t>
            </a:r>
            <a:r>
              <a:rPr lang="en-US" sz="1800" dirty="0" err="1"/>
              <a:t>i,c</a:t>
            </a:r>
            <a:r>
              <a:rPr lang="en-US" sz="1800" dirty="0"/>
              <a:t>] &lt;- sum((genre_matrix3[,</a:t>
            </a:r>
            <a:r>
              <a:rPr lang="en-US" sz="1800" dirty="0" err="1"/>
              <a:t>i</a:t>
            </a:r>
            <a:r>
              <a:rPr lang="en-US" sz="1800" dirty="0"/>
              <a:t>]) * (binaryratings2[,c</a:t>
            </a:r>
            <a:r>
              <a:rPr lang="en-US" sz="1800" dirty="0" smtClean="0"/>
              <a:t>])</a:t>
            </a:r>
          </a:p>
          <a:p>
            <a:pPr marL="0" indent="0">
              <a:lnSpc>
                <a:spcPct val="120000"/>
              </a:lnSpc>
              <a:buNone/>
            </a:pPr>
            <a:endParaRPr lang="en-US" sz="2400" b="1" dirty="0" smtClean="0"/>
          </a:p>
          <a:p>
            <a:pPr marL="0" indent="0" algn="just">
              <a:lnSpc>
                <a:spcPct val="120000"/>
              </a:lnSpc>
              <a:buNone/>
            </a:pPr>
            <a:r>
              <a:rPr lang="en-US" sz="2900" b="1" dirty="0" smtClean="0"/>
              <a:t>STEP-10</a:t>
            </a:r>
            <a:r>
              <a:rPr lang="en-US" sz="2900" b="1" dirty="0"/>
              <a:t>:</a:t>
            </a:r>
            <a:r>
              <a:rPr lang="en-US" sz="2900" dirty="0"/>
              <a:t> Now the user profiles are created shows the aggregated inclination of each user towards movie genres and each column represents a unique user Id, and positive values shows a preference towards a certain genre, then simplified the values into </a:t>
            </a:r>
            <a:r>
              <a:rPr lang="en-US" sz="2900" dirty="0" smtClean="0"/>
              <a:t>Binary </a:t>
            </a:r>
            <a:r>
              <a:rPr lang="en-US" sz="2900" dirty="0"/>
              <a:t>matrix, i.e. positive values mapped to 1 represents likeness and negative values to 0.</a:t>
            </a:r>
          </a:p>
          <a:p>
            <a:pPr marL="0" indent="0">
              <a:buNone/>
            </a:pPr>
            <a:r>
              <a:rPr lang="en-US" sz="1800" dirty="0"/>
              <a:t>for (</a:t>
            </a:r>
            <a:r>
              <a:rPr lang="en-US" sz="1800" dirty="0" err="1"/>
              <a:t>i</a:t>
            </a:r>
            <a:r>
              <a:rPr lang="en-US" sz="1800" dirty="0"/>
              <a:t> in 1:nrow(result</a:t>
            </a:r>
            <a:r>
              <a:rPr lang="en-US" sz="1800" dirty="0" smtClean="0"/>
              <a:t>))</a:t>
            </a:r>
            <a:endParaRPr lang="en-US" sz="1800" dirty="0"/>
          </a:p>
          <a:p>
            <a:pPr marL="0" indent="0">
              <a:buNone/>
            </a:pPr>
            <a:r>
              <a:rPr lang="en-US" sz="1800" dirty="0"/>
              <a:t>  if (result[</a:t>
            </a:r>
            <a:r>
              <a:rPr lang="en-US" sz="1800" dirty="0" err="1"/>
              <a:t>i</a:t>
            </a:r>
            <a:r>
              <a:rPr lang="en-US" sz="1800" dirty="0"/>
              <a:t>] &lt; 0</a:t>
            </a:r>
            <a:r>
              <a:rPr lang="en-US" sz="1800" dirty="0" smtClean="0"/>
              <a:t>)</a:t>
            </a:r>
            <a:endParaRPr lang="en-US" sz="1800" dirty="0"/>
          </a:p>
          <a:p>
            <a:pPr marL="0" indent="0">
              <a:buNone/>
            </a:pPr>
            <a:r>
              <a:rPr lang="en-US" sz="1800" dirty="0"/>
              <a:t>    result[</a:t>
            </a:r>
            <a:r>
              <a:rPr lang="en-US" sz="1800" dirty="0" err="1"/>
              <a:t>i</a:t>
            </a:r>
            <a:r>
              <a:rPr lang="en-US" sz="1800" dirty="0"/>
              <a:t>] &lt;- </a:t>
            </a:r>
            <a:r>
              <a:rPr lang="en-US" sz="1800" dirty="0" smtClean="0"/>
              <a:t>0</a:t>
            </a:r>
            <a:endParaRPr lang="en-US" sz="1800" dirty="0"/>
          </a:p>
          <a:p>
            <a:pPr marL="0" indent="0">
              <a:buNone/>
            </a:pPr>
            <a:r>
              <a:rPr lang="en-US" sz="1800" dirty="0"/>
              <a:t>  else </a:t>
            </a:r>
          </a:p>
          <a:p>
            <a:pPr marL="0" indent="0">
              <a:buNone/>
            </a:pPr>
            <a:r>
              <a:rPr lang="en-US" sz="1800" dirty="0"/>
              <a:t>    result[</a:t>
            </a:r>
            <a:r>
              <a:rPr lang="en-US" sz="1800" dirty="0" err="1"/>
              <a:t>i</a:t>
            </a:r>
            <a:r>
              <a:rPr lang="en-US" sz="1800" dirty="0"/>
              <a:t>] &lt;- </a:t>
            </a:r>
            <a:r>
              <a:rPr lang="en-US" sz="1800" dirty="0" smtClean="0"/>
              <a:t>1</a:t>
            </a:r>
            <a:endParaRPr lang="en-US" sz="1800" dirty="0"/>
          </a:p>
          <a:p>
            <a:pPr marL="0" indent="0">
              <a:buNone/>
            </a:pPr>
            <a:endParaRPr lang="en-US" sz="1400" dirty="0"/>
          </a:p>
          <a:p>
            <a:pPr marL="0" indent="0">
              <a:buNone/>
            </a:pPr>
            <a:r>
              <a:rPr lang="en-US" sz="1400" dirty="0"/>
              <a:t> </a:t>
            </a:r>
          </a:p>
          <a:p>
            <a:pPr marL="0" indent="0">
              <a:buNone/>
            </a:pPr>
            <a:endParaRPr lang="en-US" sz="1400" dirty="0"/>
          </a:p>
        </p:txBody>
      </p:sp>
    </p:spTree>
    <p:extLst>
      <p:ext uri="{BB962C8B-B14F-4D97-AF65-F5344CB8AC3E}">
        <p14:creationId xmlns:p14="http://schemas.microsoft.com/office/powerpoint/2010/main" val="87818601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sp>
        <p:nvSpPr>
          <p:cNvPr id="3" name="Content Placeholder 2"/>
          <p:cNvSpPr>
            <a:spLocks noGrp="1"/>
          </p:cNvSpPr>
          <p:nvPr>
            <p:ph idx="1"/>
          </p:nvPr>
        </p:nvSpPr>
        <p:spPr/>
        <p:txBody>
          <a:bodyPr/>
          <a:lstStyle/>
          <a:p>
            <a:pPr marL="0" indent="0" algn="just">
              <a:lnSpc>
                <a:spcPct val="200000"/>
              </a:lnSpc>
              <a:buNone/>
            </a:pPr>
            <a:r>
              <a:rPr lang="en-US" sz="2000" b="1" dirty="0"/>
              <a:t>STEP-11:</a:t>
            </a:r>
            <a:r>
              <a:rPr lang="en-US" sz="2000" dirty="0"/>
              <a:t> Then assume that users like similar items, and retrieve     movies that are closest in similarity to a user’s profile, which represents a user’s preference for an item’s feature.</a:t>
            </a:r>
          </a:p>
          <a:p>
            <a:pPr marL="0" indent="0" algn="just">
              <a:lnSpc>
                <a:spcPct val="200000"/>
              </a:lnSpc>
              <a:buNone/>
            </a:pPr>
            <a:r>
              <a:rPr lang="en-US" sz="2000" b="1" dirty="0"/>
              <a:t>STEP-12:</a:t>
            </a:r>
            <a:r>
              <a:rPr lang="en-US" sz="2000" dirty="0"/>
              <a:t> Use Jacquard similarity coefficient to measure the similarities between user profile &amp; the movie genre matrix.  The </a:t>
            </a:r>
            <a:r>
              <a:rPr lang="en-US" sz="2000" dirty="0" err="1"/>
              <a:t>dist</a:t>
            </a:r>
            <a:r>
              <a:rPr lang="en-US" sz="2000" dirty="0"/>
              <a:t> () function from the proxy library to calculate Jaccard Distance. </a:t>
            </a:r>
          </a:p>
          <a:p>
            <a:pPr marL="0" indent="0" algn="just">
              <a:lnSpc>
                <a:spcPct val="200000"/>
              </a:lnSpc>
              <a:buNone/>
            </a:pPr>
            <a:r>
              <a:rPr lang="en-US" sz="2000" b="1" dirty="0"/>
              <a:t>STEP-13:</a:t>
            </a:r>
            <a:r>
              <a:rPr lang="en-US" sz="2000" dirty="0"/>
              <a:t> Recommend the movie for specific user with highest similarities.</a:t>
            </a:r>
          </a:p>
          <a:p>
            <a:endParaRPr lang="en-US" dirty="0"/>
          </a:p>
        </p:txBody>
      </p:sp>
    </p:spTree>
    <p:extLst>
      <p:ext uri="{BB962C8B-B14F-4D97-AF65-F5344CB8AC3E}">
        <p14:creationId xmlns:p14="http://schemas.microsoft.com/office/powerpoint/2010/main" val="369446436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Result </a:t>
            </a:r>
            <a:endParaRPr lang="en-US" b="1" dirty="0"/>
          </a:p>
        </p:txBody>
      </p:sp>
      <p:sp>
        <p:nvSpPr>
          <p:cNvPr id="3" name="Content Placeholder 2"/>
          <p:cNvSpPr>
            <a:spLocks noGrp="1"/>
          </p:cNvSpPr>
          <p:nvPr>
            <p:ph idx="1"/>
          </p:nvPr>
        </p:nvSpPr>
        <p:spPr/>
        <p:txBody>
          <a:bodyPr>
            <a:normAutofit/>
          </a:bodyPr>
          <a:lstStyle/>
          <a:p>
            <a:pPr marL="0" indent="0" algn="just">
              <a:buNone/>
            </a:pPr>
            <a:r>
              <a:rPr lang="en-US" b="1" dirty="0" smtClean="0"/>
              <a:t>For User-1</a:t>
            </a:r>
            <a:r>
              <a:rPr lang="en-US" dirty="0" smtClean="0"/>
              <a:t>:Occurrence </a:t>
            </a:r>
            <a:r>
              <a:rPr lang="en-US" dirty="0"/>
              <a:t>at Owl Creek Bridge, An (La </a:t>
            </a:r>
            <a:r>
              <a:rPr lang="en-US" dirty="0" err="1"/>
              <a:t>riviÃ¨re</a:t>
            </a:r>
            <a:r>
              <a:rPr lang="en-US" dirty="0"/>
              <a:t> du </a:t>
            </a:r>
            <a:r>
              <a:rPr lang="en-US" dirty="0" err="1"/>
              <a:t>hibou</a:t>
            </a:r>
            <a:r>
              <a:rPr lang="en-US" dirty="0"/>
              <a:t>) (1962)</a:t>
            </a:r>
          </a:p>
          <a:p>
            <a:pPr marL="0" indent="0" algn="just">
              <a:buNone/>
            </a:pPr>
            <a:r>
              <a:rPr lang="en-US" dirty="0"/>
              <a:t>9123 Levels: 'burbs, The (1989) '</a:t>
            </a:r>
            <a:r>
              <a:rPr lang="en-US" dirty="0" err="1"/>
              <a:t>Hellboy</a:t>
            </a:r>
            <a:r>
              <a:rPr lang="en-US" dirty="0"/>
              <a:t>': The Seeds of Creation (2004) </a:t>
            </a:r>
            <a:r>
              <a:rPr lang="en-US" dirty="0" smtClean="0"/>
              <a:t>. </a:t>
            </a:r>
            <a:r>
              <a:rPr lang="en-US" dirty="0"/>
              <a:t>Zulu (2013</a:t>
            </a:r>
            <a:r>
              <a:rPr lang="en-US" dirty="0" smtClean="0"/>
              <a:t>)</a:t>
            </a:r>
          </a:p>
          <a:p>
            <a:pPr marL="0" indent="0" algn="just">
              <a:buNone/>
            </a:pPr>
            <a:r>
              <a:rPr lang="en-US" b="1" dirty="0"/>
              <a:t>For User-5</a:t>
            </a:r>
            <a:r>
              <a:rPr lang="en-US" dirty="0"/>
              <a:t>: </a:t>
            </a:r>
            <a:r>
              <a:rPr lang="en-US" dirty="0" err="1"/>
              <a:t>Kaboom</a:t>
            </a:r>
            <a:r>
              <a:rPr lang="en-US" dirty="0"/>
              <a:t> (2010) The (1989) '</a:t>
            </a:r>
            <a:r>
              <a:rPr lang="en-US" dirty="0" err="1"/>
              <a:t>Hellboy</a:t>
            </a:r>
            <a:r>
              <a:rPr lang="en-US" dirty="0"/>
              <a:t>': The Seeds of Creation (2004) ... Zulu (2013)</a:t>
            </a:r>
          </a:p>
          <a:p>
            <a:pPr marL="0" indent="0" algn="just">
              <a:buNone/>
            </a:pPr>
            <a:r>
              <a:rPr lang="en-US" b="1" dirty="0" smtClean="0"/>
              <a:t>For </a:t>
            </a:r>
            <a:r>
              <a:rPr lang="en-US" b="1" dirty="0"/>
              <a:t>User-10</a:t>
            </a:r>
            <a:r>
              <a:rPr lang="en-US" dirty="0"/>
              <a:t>: Totally F***</a:t>
            </a:r>
            <a:r>
              <a:rPr lang="en-US" dirty="0" err="1"/>
              <a:t>ed</a:t>
            </a:r>
            <a:r>
              <a:rPr lang="en-US" dirty="0"/>
              <a:t> Up (1993)   Jarhead (2005)  Grindhouse (2007)  Sunset Limited, </a:t>
            </a:r>
            <a:r>
              <a:rPr lang="en-US" dirty="0" smtClean="0"/>
              <a:t>The burbs </a:t>
            </a:r>
            <a:r>
              <a:rPr lang="en-US" dirty="0"/>
              <a:t>(2011)</a:t>
            </a:r>
            <a:r>
              <a:rPr lang="en-US" dirty="0" smtClean="0"/>
              <a:t>, </a:t>
            </a:r>
            <a:r>
              <a:rPr lang="en-US" dirty="0"/>
              <a:t>The (1989) '</a:t>
            </a:r>
            <a:r>
              <a:rPr lang="en-US" dirty="0" err="1"/>
              <a:t>Hellboy</a:t>
            </a:r>
            <a:r>
              <a:rPr lang="en-US" dirty="0"/>
              <a:t>': The Seeds of Creation (2004) ... Zulu (2013</a:t>
            </a:r>
            <a:r>
              <a:rPr lang="en-US" dirty="0" smtClean="0"/>
              <a:t>).</a:t>
            </a:r>
            <a:endParaRPr lang="en-US" dirty="0"/>
          </a:p>
        </p:txBody>
      </p:sp>
    </p:spTree>
    <p:extLst>
      <p:ext uri="{BB962C8B-B14F-4D97-AF65-F5344CB8AC3E}">
        <p14:creationId xmlns:p14="http://schemas.microsoft.com/office/powerpoint/2010/main" val="211184500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cs typeface="Times New Roman" panose="02020603050405020304" pitchFamily="18" charset="0"/>
              </a:rPr>
              <a:t>Conclusion and Future Work</a:t>
            </a:r>
          </a:p>
        </p:txBody>
      </p:sp>
      <p:sp>
        <p:nvSpPr>
          <p:cNvPr id="3" name="Content Placeholder 2"/>
          <p:cNvSpPr>
            <a:spLocks noGrp="1"/>
          </p:cNvSpPr>
          <p:nvPr>
            <p:ph idx="1"/>
          </p:nvPr>
        </p:nvSpPr>
        <p:spPr/>
        <p:txBody>
          <a:bodyPr>
            <a:normAutofit/>
          </a:bodyPr>
          <a:lstStyle/>
          <a:p>
            <a:pPr marL="0" indent="0" algn="just">
              <a:lnSpc>
                <a:spcPct val="100000"/>
              </a:lnSpc>
              <a:buNone/>
            </a:pPr>
            <a:r>
              <a:rPr lang="de-DE" sz="2000" dirty="0"/>
              <a:t>we have presented our approach on building personalize movie recommendation engine. We tried to recommend a list of movies to specific twitter users using content based collaborative filtering approach by analyzing rating datasets collected from twitter. This algorithm also can be applied to other products with small modification.</a:t>
            </a:r>
            <a:endParaRPr lang="en-US" sz="2000" dirty="0"/>
          </a:p>
          <a:p>
            <a:pPr marL="0" indent="0" algn="just">
              <a:lnSpc>
                <a:spcPct val="100000"/>
              </a:lnSpc>
              <a:buNone/>
            </a:pPr>
            <a:r>
              <a:rPr lang="en-US" sz="2000" dirty="0"/>
              <a:t>         In the future, various other attributes like textual data analysis for sentiment evaluation and techniques can be developed and evaluated for efficient implementation of recommendation systems. Also by combining recommendation systems with machine learning (ML) and natural language processing (NLP), we can develop powerful and efficient recommendation systems which will consider various aspects. Using machine learning, we can train the system to provide better recommendations based on its past experiences</a:t>
            </a:r>
            <a:endParaRPr lang="en-US" sz="2000" dirty="0">
              <a:cs typeface="Times New Roman" panose="02020603050405020304" pitchFamily="18" charset="0"/>
            </a:endParaRPr>
          </a:p>
        </p:txBody>
      </p:sp>
    </p:spTree>
    <p:extLst>
      <p:ext uri="{BB962C8B-B14F-4D97-AF65-F5344CB8AC3E}">
        <p14:creationId xmlns:p14="http://schemas.microsoft.com/office/powerpoint/2010/main" val="245182941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 </a:t>
            </a:r>
            <a:endParaRPr lang="en-US" dirty="0"/>
          </a:p>
        </p:txBody>
      </p:sp>
      <p:sp>
        <p:nvSpPr>
          <p:cNvPr id="3" name="Content Placeholder 2"/>
          <p:cNvSpPr>
            <a:spLocks noGrp="1"/>
          </p:cNvSpPr>
          <p:nvPr>
            <p:ph idx="1"/>
          </p:nvPr>
        </p:nvSpPr>
        <p:spPr/>
        <p:txBody>
          <a:bodyPr>
            <a:normAutofit fontScale="92500"/>
          </a:bodyPr>
          <a:lstStyle/>
          <a:p>
            <a:pPr marL="0" indent="0" algn="just">
              <a:buNone/>
            </a:pPr>
            <a:r>
              <a:rPr lang="en-US" sz="1800" b="1" dirty="0" smtClean="0">
                <a:cs typeface="Times New Roman" panose="02020603050405020304" pitchFamily="18" charset="0"/>
              </a:rPr>
              <a:t>[1] </a:t>
            </a:r>
            <a:r>
              <a:rPr lang="en-US" sz="1800" dirty="0" smtClean="0">
                <a:cs typeface="Times New Roman" panose="02020603050405020304" pitchFamily="18" charset="0"/>
              </a:rPr>
              <a:t>Lerato</a:t>
            </a:r>
            <a:r>
              <a:rPr lang="en-US" sz="1800" dirty="0">
                <a:cs typeface="Times New Roman" panose="02020603050405020304" pitchFamily="18" charset="0"/>
              </a:rPr>
              <a:t>, Masupha, et al. "A survey of recommender system feedback techniques, comparison and evaluation metrics." </a:t>
            </a:r>
            <a:r>
              <a:rPr lang="en-US" sz="1800" i="1" dirty="0">
                <a:cs typeface="Times New Roman" panose="02020603050405020304" pitchFamily="18" charset="0"/>
              </a:rPr>
              <a:t>Computing, Communication and Security (ICCCS), 2015 International Conference on</a:t>
            </a:r>
            <a:r>
              <a:rPr lang="en-US" sz="1800" dirty="0">
                <a:cs typeface="Times New Roman" panose="02020603050405020304" pitchFamily="18" charset="0"/>
              </a:rPr>
              <a:t>. IEEE, 2015.</a:t>
            </a:r>
          </a:p>
          <a:p>
            <a:pPr marL="0" indent="0" algn="just">
              <a:buNone/>
            </a:pPr>
            <a:r>
              <a:rPr lang="en-US" sz="1800" b="1" dirty="0" smtClean="0">
                <a:cs typeface="Times New Roman" panose="02020603050405020304" pitchFamily="18" charset="0"/>
              </a:rPr>
              <a:t>[2] </a:t>
            </a:r>
            <a:r>
              <a:rPr lang="en-US" sz="1800" dirty="0">
                <a:cs typeface="Times New Roman" panose="02020603050405020304" pitchFamily="18" charset="0"/>
              </a:rPr>
              <a:t>Verma, Jai Prakash, Bankim Patel, and Atul Patel. "Big data analysis: recommendation system with Hadoop framework." Computational Intelligence &amp; Communication Technology (CICT), 2015 IEEE International Conference on. IEEE, 2015.</a:t>
            </a:r>
          </a:p>
          <a:p>
            <a:pPr marL="0" indent="0" algn="just">
              <a:buNone/>
            </a:pPr>
            <a:r>
              <a:rPr lang="en-US" sz="1800" b="1" dirty="0" smtClean="0">
                <a:cs typeface="Times New Roman" panose="02020603050405020304" pitchFamily="18" charset="0"/>
              </a:rPr>
              <a:t>[3] </a:t>
            </a:r>
            <a:r>
              <a:rPr lang="en-US" sz="1800" dirty="0">
                <a:cs typeface="Times New Roman" panose="02020603050405020304" pitchFamily="18" charset="0"/>
              </a:rPr>
              <a:t>Chen Sun</a:t>
            </a:r>
            <a:r>
              <a:rPr lang="en-US" sz="1800" baseline="30000" dirty="0">
                <a:cs typeface="Times New Roman" panose="02020603050405020304" pitchFamily="18" charset="0"/>
              </a:rPr>
              <a:t>1</a:t>
            </a:r>
            <a:r>
              <a:rPr lang="en-US" sz="1800" dirty="0">
                <a:cs typeface="Times New Roman" panose="02020603050405020304" pitchFamily="18" charset="0"/>
              </a:rPr>
              <a:t>, Rong Gao</a:t>
            </a:r>
            <a:r>
              <a:rPr lang="en-US" sz="1800" baseline="30000" dirty="0">
                <a:cs typeface="Times New Roman" panose="02020603050405020304" pitchFamily="18" charset="0"/>
              </a:rPr>
              <a:t>1</a:t>
            </a:r>
            <a:r>
              <a:rPr lang="en-US" sz="1800" dirty="0">
                <a:cs typeface="Times New Roman" panose="02020603050405020304" pitchFamily="18" charset="0"/>
              </a:rPr>
              <a:t>, Hongsheng Xi</a:t>
            </a:r>
            <a:r>
              <a:rPr lang="en-US" sz="1800" baseline="30000" dirty="0">
                <a:cs typeface="Times New Roman" panose="02020603050405020304" pitchFamily="18" charset="0"/>
              </a:rPr>
              <a:t>1 </a:t>
            </a:r>
            <a:r>
              <a:rPr lang="en-US" sz="1800" dirty="0">
                <a:cs typeface="Times New Roman" panose="02020603050405020304" pitchFamily="18" charset="0"/>
              </a:rPr>
              <a:t>“BIG DATA BASED RETAIL RECOMMENDER SYSTEM OF NON </a:t>
            </a:r>
            <a:r>
              <a:rPr lang="en-US" sz="1800" dirty="0" smtClean="0">
                <a:cs typeface="Times New Roman" panose="02020603050405020304" pitchFamily="18" charset="0"/>
              </a:rPr>
              <a:t>E-   COMMERCE</a:t>
            </a:r>
            <a:r>
              <a:rPr lang="en-US" sz="1800" dirty="0">
                <a:cs typeface="Times New Roman" panose="02020603050405020304" pitchFamily="18" charset="0"/>
              </a:rPr>
              <a:t>” 5th ICCCNT </a:t>
            </a:r>
            <a:r>
              <a:rPr lang="en-US" sz="1800" dirty="0" smtClean="0">
                <a:cs typeface="Times New Roman" panose="02020603050405020304" pitchFamily="18" charset="0"/>
              </a:rPr>
              <a:t>2014 July </a:t>
            </a:r>
            <a:r>
              <a:rPr lang="en-US" sz="1800" dirty="0">
                <a:cs typeface="Times New Roman" panose="02020603050405020304" pitchFamily="18" charset="0"/>
              </a:rPr>
              <a:t>11- 13</a:t>
            </a:r>
            <a:r>
              <a:rPr lang="en-US" sz="1800" dirty="0" smtClean="0">
                <a:cs typeface="Times New Roman" panose="02020603050405020304" pitchFamily="18" charset="0"/>
              </a:rPr>
              <a:t>, </a:t>
            </a:r>
            <a:r>
              <a:rPr lang="en-US" sz="1800" dirty="0">
                <a:cs typeface="Times New Roman" panose="02020603050405020304" pitchFamily="18" charset="0"/>
              </a:rPr>
              <a:t>Hefei, China. IEEE 2014</a:t>
            </a:r>
            <a:r>
              <a:rPr lang="en-US" sz="1800" dirty="0" smtClean="0">
                <a:cs typeface="Times New Roman" panose="02020603050405020304" pitchFamily="18" charset="0"/>
              </a:rPr>
              <a:t>.</a:t>
            </a:r>
          </a:p>
          <a:p>
            <a:pPr marL="0" indent="0" algn="just">
              <a:buNone/>
            </a:pPr>
            <a:r>
              <a:rPr lang="en-US" sz="1800" b="1" dirty="0" smtClean="0">
                <a:cs typeface="Times New Roman" panose="02020603050405020304" pitchFamily="18" charset="0"/>
              </a:rPr>
              <a:t>[4]</a:t>
            </a:r>
            <a:r>
              <a:rPr lang="en-US" sz="1800" b="1" dirty="0">
                <a:cs typeface="Times New Roman" panose="02020603050405020304" pitchFamily="18" charset="0"/>
              </a:rPr>
              <a:t> </a:t>
            </a:r>
            <a:r>
              <a:rPr lang="en-US" sz="1800" dirty="0">
                <a:cs typeface="Times New Roman" panose="02020603050405020304" pitchFamily="18" charset="0"/>
              </a:rPr>
              <a:t>Gawesh Jawaheer, Martin Szomsor and Patty Kostkova Comparison </a:t>
            </a:r>
            <a:r>
              <a:rPr lang="en-US" sz="1800" dirty="0" smtClean="0">
                <a:cs typeface="Times New Roman" panose="02020603050405020304" pitchFamily="18" charset="0"/>
              </a:rPr>
              <a:t>of Implicit </a:t>
            </a:r>
            <a:r>
              <a:rPr lang="en-US" sz="1800" dirty="0">
                <a:cs typeface="Times New Roman" panose="02020603050405020304" pitchFamily="18" charset="0"/>
              </a:rPr>
              <a:t>and Explicit Feedback from an Online Musinc </a:t>
            </a:r>
            <a:r>
              <a:rPr lang="en-US" sz="1800" dirty="0" smtClean="0">
                <a:cs typeface="Times New Roman" panose="02020603050405020304" pitchFamily="18" charset="0"/>
              </a:rPr>
              <a:t>Recommendation Service</a:t>
            </a:r>
            <a:r>
              <a:rPr lang="en-US" sz="1800" dirty="0">
                <a:cs typeface="Times New Roman" panose="02020603050405020304" pitchFamily="18" charset="0"/>
              </a:rPr>
              <a:t>, Her ’10, </a:t>
            </a:r>
            <a:r>
              <a:rPr lang="en-US" sz="1800" dirty="0" smtClean="0">
                <a:cs typeface="Times New Roman" panose="02020603050405020304" pitchFamily="18" charset="0"/>
              </a:rPr>
              <a:t>September </a:t>
            </a:r>
            <a:r>
              <a:rPr lang="en-US" sz="1800" dirty="0">
                <a:cs typeface="Times New Roman" panose="02020603050405020304" pitchFamily="18" charset="0"/>
              </a:rPr>
              <a:t>2010.</a:t>
            </a:r>
            <a:endParaRPr lang="en-US" sz="1800" dirty="0" smtClean="0">
              <a:cs typeface="Times New Roman" panose="02020603050405020304" pitchFamily="18" charset="0"/>
            </a:endParaRPr>
          </a:p>
          <a:p>
            <a:pPr marL="0" indent="0" algn="just">
              <a:buNone/>
            </a:pPr>
            <a:r>
              <a:rPr lang="en-US" sz="1800" b="1" dirty="0" smtClean="0">
                <a:cs typeface="Times New Roman" panose="02020603050405020304" pitchFamily="18" charset="0"/>
              </a:rPr>
              <a:t>[5]</a:t>
            </a:r>
            <a:r>
              <a:rPr lang="en-US" sz="1800" b="1" dirty="0">
                <a:cs typeface="Times New Roman" panose="02020603050405020304" pitchFamily="18" charset="0"/>
              </a:rPr>
              <a:t> </a:t>
            </a:r>
            <a:r>
              <a:rPr lang="en-US" sz="1800" dirty="0">
                <a:cs typeface="Times New Roman" panose="02020603050405020304" pitchFamily="18" charset="0"/>
              </a:rPr>
              <a:t>Jayalath, Chamikara, Julian Stephen, and Patrick Eugster</a:t>
            </a:r>
            <a:r>
              <a:rPr lang="en-US" sz="1800" dirty="0" smtClean="0">
                <a:cs typeface="Times New Roman" panose="02020603050405020304" pitchFamily="18" charset="0"/>
              </a:rPr>
              <a:t>. "</a:t>
            </a:r>
            <a:r>
              <a:rPr lang="en-US" sz="1800" dirty="0">
                <a:cs typeface="Times New Roman" panose="02020603050405020304" pitchFamily="18" charset="0"/>
              </a:rPr>
              <a:t>From the Cloud to the Atmosphere: </a:t>
            </a:r>
            <a:r>
              <a:rPr lang="en-US" sz="1800" dirty="0" smtClean="0">
                <a:cs typeface="Times New Roman" panose="02020603050405020304" pitchFamily="18" charset="0"/>
              </a:rPr>
              <a:t>Running </a:t>
            </a:r>
            <a:r>
              <a:rPr lang="en-US" sz="1800" dirty="0">
                <a:cs typeface="Times New Roman" panose="02020603050405020304" pitchFamily="18" charset="0"/>
              </a:rPr>
              <a:t>MapReduce across Datacenters." IEEE Transactions </a:t>
            </a:r>
            <a:r>
              <a:rPr lang="en-US" sz="1800" dirty="0" smtClean="0">
                <a:cs typeface="Times New Roman" panose="02020603050405020304" pitchFamily="18" charset="0"/>
              </a:rPr>
              <a:t>on </a:t>
            </a:r>
            <a:r>
              <a:rPr lang="nl-NL" sz="1800" dirty="0" smtClean="0">
                <a:cs typeface="Times New Roman" panose="02020603050405020304" pitchFamily="18" charset="0"/>
              </a:rPr>
              <a:t>Computers</a:t>
            </a:r>
            <a:r>
              <a:rPr lang="nl-NL" sz="1800" dirty="0">
                <a:cs typeface="Times New Roman" panose="02020603050405020304" pitchFamily="18" charset="0"/>
              </a:rPr>
              <a:t>, vol. 99.1, pp.1, </a:t>
            </a:r>
            <a:r>
              <a:rPr lang="nl-NL" sz="1800" dirty="0" smtClean="0">
                <a:cs typeface="Times New Roman" panose="02020603050405020304" pitchFamily="18" charset="0"/>
              </a:rPr>
              <a:t>2013.</a:t>
            </a:r>
          </a:p>
          <a:p>
            <a:pPr marL="0" indent="0" algn="just">
              <a:buNone/>
            </a:pPr>
            <a:r>
              <a:rPr lang="nl-NL" sz="1800" b="1" dirty="0" smtClean="0">
                <a:cs typeface="Times New Roman" panose="02020603050405020304" pitchFamily="18" charset="0"/>
              </a:rPr>
              <a:t>[6] </a:t>
            </a:r>
            <a:r>
              <a:rPr lang="en-US" sz="1800" b="1" dirty="0" smtClean="0">
                <a:cs typeface="Times New Roman" panose="02020603050405020304" pitchFamily="18" charset="0"/>
              </a:rPr>
              <a:t> </a:t>
            </a:r>
            <a:r>
              <a:rPr lang="en-US" sz="1800" dirty="0">
                <a:cs typeface="Times New Roman" panose="02020603050405020304" pitchFamily="18" charset="0"/>
              </a:rPr>
              <a:t>Aurangzeb khan, Baharum Baharudin, “Sentiment Classification </a:t>
            </a:r>
            <a:r>
              <a:rPr lang="en-US" sz="1800" dirty="0" smtClean="0">
                <a:cs typeface="Times New Roman" panose="02020603050405020304" pitchFamily="18" charset="0"/>
              </a:rPr>
              <a:t>Using Sentence-level </a:t>
            </a:r>
            <a:r>
              <a:rPr lang="en-US" sz="1800" dirty="0">
                <a:cs typeface="Times New Roman" panose="02020603050405020304" pitchFamily="18" charset="0"/>
              </a:rPr>
              <a:t>Semantic Orientation of Opinion Terms from </a:t>
            </a:r>
            <a:r>
              <a:rPr lang="en-US" sz="1800" dirty="0" smtClean="0">
                <a:cs typeface="Times New Roman" panose="02020603050405020304" pitchFamily="18" charset="0"/>
              </a:rPr>
              <a:t>Blogs” 2011</a:t>
            </a:r>
            <a:r>
              <a:rPr lang="en-US" sz="1800" dirty="0">
                <a:cs typeface="Times New Roman" panose="02020603050405020304" pitchFamily="18" charset="0"/>
              </a:rPr>
              <a:t>, </a:t>
            </a:r>
            <a:r>
              <a:rPr lang="en-US" sz="1800" dirty="0" smtClean="0">
                <a:cs typeface="Times New Roman" panose="02020603050405020304" pitchFamily="18" charset="0"/>
              </a:rPr>
              <a:t>IEEE.</a:t>
            </a:r>
          </a:p>
          <a:p>
            <a:pPr marL="0" indent="0" algn="just">
              <a:buNone/>
            </a:pPr>
            <a:r>
              <a:rPr lang="en-US" sz="1800" b="1" dirty="0" smtClean="0">
                <a:cs typeface="Times New Roman" panose="02020603050405020304" pitchFamily="18" charset="0"/>
              </a:rPr>
              <a:t>[7] </a:t>
            </a:r>
            <a:r>
              <a:rPr lang="en-US" sz="1800" dirty="0">
                <a:cs typeface="Times New Roman" panose="02020603050405020304" pitchFamily="18" charset="0"/>
              </a:rPr>
              <a:t>Kim, </a:t>
            </a:r>
            <a:r>
              <a:rPr lang="en-US" sz="1800" dirty="0" err="1">
                <a:cs typeface="Times New Roman" panose="02020603050405020304" pitchFamily="18" charset="0"/>
              </a:rPr>
              <a:t>RyuRi</a:t>
            </a:r>
            <a:r>
              <a:rPr lang="en-US" sz="1800" dirty="0">
                <a:cs typeface="Times New Roman" panose="02020603050405020304" pitchFamily="18" charset="0"/>
              </a:rPr>
              <a:t>, et al. "Trustworthy Movie Recommender System with Correct Assessment and Emotion Evaluation." </a:t>
            </a:r>
            <a:r>
              <a:rPr lang="en-US" sz="1800" i="1" dirty="0">
                <a:cs typeface="Times New Roman" panose="02020603050405020304" pitchFamily="18" charset="0"/>
              </a:rPr>
              <a:t>Proceedings of the International </a:t>
            </a:r>
            <a:r>
              <a:rPr lang="en-US" sz="1800" i="1" dirty="0" err="1">
                <a:cs typeface="Times New Roman" panose="02020603050405020304" pitchFamily="18" charset="0"/>
              </a:rPr>
              <a:t>MultiConference</a:t>
            </a:r>
            <a:r>
              <a:rPr lang="en-US" sz="1800" i="1" dirty="0">
                <a:cs typeface="Times New Roman" panose="02020603050405020304" pitchFamily="18" charset="0"/>
              </a:rPr>
              <a:t> of Engineers and Computer Scientists</a:t>
            </a:r>
            <a:r>
              <a:rPr lang="en-US" sz="1800" dirty="0">
                <a:cs typeface="Times New Roman" panose="02020603050405020304" pitchFamily="18" charset="0"/>
              </a:rPr>
              <a:t>. Vol. 2. 2015.</a:t>
            </a:r>
          </a:p>
          <a:p>
            <a:pPr marL="0" indent="0">
              <a:buNone/>
            </a:pPr>
            <a:endParaRPr lang="en-US" sz="1800" dirty="0">
              <a:cs typeface="Times New Roman" panose="02020603050405020304" pitchFamily="18" charset="0"/>
            </a:endParaRPr>
          </a:p>
        </p:txBody>
      </p:sp>
    </p:spTree>
    <p:extLst>
      <p:ext uri="{BB962C8B-B14F-4D97-AF65-F5344CB8AC3E}">
        <p14:creationId xmlns:p14="http://schemas.microsoft.com/office/powerpoint/2010/main" val="3337015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B0F0"/>
                </a:solidFill>
                <a:latin typeface="Times New Roman" panose="02020603050405020304" pitchFamily="18" charset="0"/>
                <a:cs typeface="Times New Roman" panose="02020603050405020304" pitchFamily="18" charset="0"/>
              </a:rPr>
              <a:t>Cont..</a:t>
            </a:r>
            <a:endParaRPr lang="en-US" b="1" dirty="0">
              <a:solidFill>
                <a:srgbClr val="00B0F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a:r>
              <a:rPr lang="en-US" sz="2400" b="1" dirty="0" smtClean="0">
                <a:cs typeface="Times New Roman" panose="02020603050405020304" pitchFamily="18" charset="0"/>
              </a:rPr>
              <a:t>In addition to the three V’s, other dimensions of big data have also been mentioned:</a:t>
            </a:r>
          </a:p>
          <a:p>
            <a:pPr marL="0" indent="0" algn="just">
              <a:buNone/>
            </a:pPr>
            <a:endParaRPr lang="en-US" dirty="0">
              <a:cs typeface="Times New Roman" panose="02020603050405020304" pitchFamily="18" charset="0"/>
            </a:endParaRPr>
          </a:p>
          <a:p>
            <a:pPr algn="just">
              <a:buFont typeface="Wingdings" panose="05000000000000000000" pitchFamily="2" charset="2"/>
              <a:buChar char="Ø"/>
            </a:pPr>
            <a:r>
              <a:rPr lang="en-US" sz="1800" b="1" dirty="0">
                <a:cs typeface="Times New Roman" panose="02020603050405020304" pitchFamily="18" charset="0"/>
              </a:rPr>
              <a:t>Veracity</a:t>
            </a:r>
            <a:r>
              <a:rPr lang="en-US" sz="1800" dirty="0">
                <a:cs typeface="Times New Roman" panose="02020603050405020304" pitchFamily="18" charset="0"/>
              </a:rPr>
              <a:t>: IBM coined Veracity as the fourth V, which represents the unreliability inherent in some sources of data. </a:t>
            </a:r>
            <a:endParaRPr lang="en-US" sz="1800" dirty="0" smtClean="0">
              <a:cs typeface="Times New Roman" panose="02020603050405020304" pitchFamily="18" charset="0"/>
            </a:endParaRPr>
          </a:p>
          <a:p>
            <a:pPr algn="just"/>
            <a:endParaRPr lang="en-US" sz="1800" dirty="0">
              <a:cs typeface="Times New Roman" panose="02020603050405020304" pitchFamily="18" charset="0"/>
            </a:endParaRPr>
          </a:p>
          <a:p>
            <a:pPr algn="just">
              <a:buFont typeface="Wingdings" panose="05000000000000000000" pitchFamily="2" charset="2"/>
              <a:buChar char="Ø"/>
            </a:pPr>
            <a:r>
              <a:rPr lang="en-US" sz="1800" b="1" dirty="0">
                <a:cs typeface="Times New Roman" panose="02020603050405020304" pitchFamily="18" charset="0"/>
              </a:rPr>
              <a:t>Variability</a:t>
            </a:r>
            <a:r>
              <a:rPr lang="en-US" sz="1800" dirty="0">
                <a:cs typeface="Times New Roman" panose="02020603050405020304" pitchFamily="18" charset="0"/>
              </a:rPr>
              <a:t>: SAS introduced Variability and Complexity as two additional dimensions of big </a:t>
            </a:r>
            <a:r>
              <a:rPr lang="en-US" sz="1800" dirty="0" smtClean="0">
                <a:cs typeface="Times New Roman" panose="02020603050405020304" pitchFamily="18" charset="0"/>
              </a:rPr>
              <a:t>data.</a:t>
            </a:r>
          </a:p>
          <a:p>
            <a:pPr marL="0" indent="0" algn="just">
              <a:buNone/>
            </a:pPr>
            <a:endParaRPr lang="en-US" sz="1800" dirty="0">
              <a:cs typeface="Times New Roman" panose="02020603050405020304" pitchFamily="18" charset="0"/>
            </a:endParaRPr>
          </a:p>
          <a:p>
            <a:pPr algn="just">
              <a:buFont typeface="Wingdings" panose="05000000000000000000" pitchFamily="2" charset="2"/>
              <a:buChar char="Ø"/>
            </a:pPr>
            <a:r>
              <a:rPr lang="en-US" sz="1800" b="1" dirty="0">
                <a:cs typeface="Times New Roman" panose="02020603050405020304" pitchFamily="18" charset="0"/>
              </a:rPr>
              <a:t>Value</a:t>
            </a:r>
            <a:r>
              <a:rPr lang="en-US" sz="1800" dirty="0">
                <a:cs typeface="Times New Roman" panose="02020603050405020304" pitchFamily="18" charset="0"/>
              </a:rPr>
              <a:t>: Oracle introduced Value as a defining attribute of big data</a:t>
            </a:r>
          </a:p>
          <a:p>
            <a:pPr marL="0" indent="0">
              <a:buNone/>
            </a:pPr>
            <a:endParaRPr lang="en-US" sz="2400" b="1" dirty="0"/>
          </a:p>
          <a:p>
            <a:pPr marL="0" indent="0">
              <a:buNone/>
            </a:pPr>
            <a:endParaRPr lang="en-US" dirty="0"/>
          </a:p>
        </p:txBody>
      </p:sp>
    </p:spTree>
    <p:extLst>
      <p:ext uri="{BB962C8B-B14F-4D97-AF65-F5344CB8AC3E}">
        <p14:creationId xmlns:p14="http://schemas.microsoft.com/office/powerpoint/2010/main" val="22864633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 </a:t>
            </a:r>
            <a:endParaRPr lang="en-US" dirty="0"/>
          </a:p>
        </p:txBody>
      </p:sp>
      <p:sp>
        <p:nvSpPr>
          <p:cNvPr id="3" name="Content Placeholder 2"/>
          <p:cNvSpPr>
            <a:spLocks noGrp="1"/>
          </p:cNvSpPr>
          <p:nvPr>
            <p:ph idx="1"/>
          </p:nvPr>
        </p:nvSpPr>
        <p:spPr/>
        <p:txBody>
          <a:bodyPr>
            <a:normAutofit/>
          </a:bodyPr>
          <a:lstStyle/>
          <a:p>
            <a:pPr marL="0" indent="0">
              <a:buNone/>
            </a:pPr>
            <a:r>
              <a:rPr lang="en-US" sz="1600" b="1" dirty="0" smtClean="0">
                <a:cs typeface="Times New Roman" panose="02020603050405020304" pitchFamily="18" charset="0"/>
              </a:rPr>
              <a:t>[8] </a:t>
            </a:r>
            <a:r>
              <a:rPr lang="en-US" sz="1600" dirty="0" err="1">
                <a:cs typeface="Times New Roman" panose="02020603050405020304" pitchFamily="18" charset="0"/>
              </a:rPr>
              <a:t>Peleja</a:t>
            </a:r>
            <a:r>
              <a:rPr lang="en-US" sz="1600" dirty="0">
                <a:cs typeface="Times New Roman" panose="02020603050405020304" pitchFamily="18" charset="0"/>
              </a:rPr>
              <a:t>, </a:t>
            </a:r>
            <a:r>
              <a:rPr lang="en-US" sz="1600" dirty="0" err="1">
                <a:cs typeface="Times New Roman" panose="02020603050405020304" pitchFamily="18" charset="0"/>
              </a:rPr>
              <a:t>Filipa</a:t>
            </a:r>
            <a:r>
              <a:rPr lang="en-US" sz="1600" dirty="0">
                <a:cs typeface="Times New Roman" panose="02020603050405020304" pitchFamily="18" charset="0"/>
              </a:rPr>
              <a:t>, Pedro Dias, and </a:t>
            </a:r>
            <a:r>
              <a:rPr lang="en-US" sz="1600" dirty="0" err="1">
                <a:cs typeface="Times New Roman" panose="02020603050405020304" pitchFamily="18" charset="0"/>
              </a:rPr>
              <a:t>João</a:t>
            </a:r>
            <a:r>
              <a:rPr lang="en-US" sz="1600" dirty="0">
                <a:cs typeface="Times New Roman" panose="02020603050405020304" pitchFamily="18" charset="0"/>
              </a:rPr>
              <a:t> </a:t>
            </a:r>
            <a:r>
              <a:rPr lang="en-US" sz="1600" dirty="0" err="1">
                <a:cs typeface="Times New Roman" panose="02020603050405020304" pitchFamily="18" charset="0"/>
              </a:rPr>
              <a:t>Magalhães</a:t>
            </a:r>
            <a:r>
              <a:rPr lang="en-US" sz="1600" dirty="0">
                <a:cs typeface="Times New Roman" panose="02020603050405020304" pitchFamily="18" charset="0"/>
              </a:rPr>
              <a:t>. "A regularized recommendation algorithm with probabilistic sentiment-ratings." </a:t>
            </a:r>
            <a:r>
              <a:rPr lang="en-US" sz="1600" i="1" dirty="0">
                <a:cs typeface="Times New Roman" panose="02020603050405020304" pitchFamily="18" charset="0"/>
              </a:rPr>
              <a:t>2012 IEEE 12th International Conference on Data Mining Workshops</a:t>
            </a:r>
            <a:r>
              <a:rPr lang="en-US" sz="1600" dirty="0">
                <a:cs typeface="Times New Roman" panose="02020603050405020304" pitchFamily="18" charset="0"/>
              </a:rPr>
              <a:t>. IEEE, 2012</a:t>
            </a:r>
            <a:r>
              <a:rPr lang="en-US" sz="1600" dirty="0" smtClean="0">
                <a:cs typeface="Times New Roman" panose="02020603050405020304" pitchFamily="18" charset="0"/>
              </a:rPr>
              <a:t>.</a:t>
            </a:r>
          </a:p>
          <a:p>
            <a:pPr marL="0" indent="0">
              <a:buNone/>
            </a:pPr>
            <a:r>
              <a:rPr lang="en-US" sz="1600" b="1" dirty="0" smtClean="0">
                <a:cs typeface="Times New Roman" panose="02020603050405020304" pitchFamily="18" charset="0"/>
              </a:rPr>
              <a:t>[9]  </a:t>
            </a:r>
            <a:r>
              <a:rPr lang="en-US" sz="1600" dirty="0" err="1">
                <a:cs typeface="Times New Roman" panose="02020603050405020304" pitchFamily="18" charset="0"/>
              </a:rPr>
              <a:t>Yengi</a:t>
            </a:r>
            <a:r>
              <a:rPr lang="en-US" sz="1600" dirty="0">
                <a:cs typeface="Times New Roman" panose="02020603050405020304" pitchFamily="18" charset="0"/>
              </a:rPr>
              <a:t>, </a:t>
            </a:r>
            <a:r>
              <a:rPr lang="en-US" sz="1600" dirty="0" err="1">
                <a:cs typeface="Times New Roman" panose="02020603050405020304" pitchFamily="18" charset="0"/>
              </a:rPr>
              <a:t>Yeliz</a:t>
            </a:r>
            <a:r>
              <a:rPr lang="en-US" sz="1600" dirty="0">
                <a:cs typeface="Times New Roman" panose="02020603050405020304" pitchFamily="18" charset="0"/>
              </a:rPr>
              <a:t>, and </a:t>
            </a:r>
            <a:r>
              <a:rPr lang="en-US" sz="1600" dirty="0" err="1">
                <a:cs typeface="Times New Roman" panose="02020603050405020304" pitchFamily="18" charset="0"/>
              </a:rPr>
              <a:t>Sevinç</a:t>
            </a:r>
            <a:r>
              <a:rPr lang="en-US" sz="1600" dirty="0">
                <a:cs typeface="Times New Roman" panose="02020603050405020304" pitchFamily="18" charset="0"/>
              </a:rPr>
              <a:t> </a:t>
            </a:r>
            <a:r>
              <a:rPr lang="en-US" sz="1600" dirty="0" err="1">
                <a:cs typeface="Times New Roman" panose="02020603050405020304" pitchFamily="18" charset="0"/>
              </a:rPr>
              <a:t>İlhan</a:t>
            </a:r>
            <a:r>
              <a:rPr lang="en-US" sz="1600" dirty="0">
                <a:cs typeface="Times New Roman" panose="02020603050405020304" pitchFamily="18" charset="0"/>
              </a:rPr>
              <a:t> </a:t>
            </a:r>
            <a:r>
              <a:rPr lang="en-US" sz="1600" dirty="0" err="1">
                <a:cs typeface="Times New Roman" panose="02020603050405020304" pitchFamily="18" charset="0"/>
              </a:rPr>
              <a:t>Omurca</a:t>
            </a:r>
            <a:r>
              <a:rPr lang="en-US" sz="1600" dirty="0">
                <a:cs typeface="Times New Roman" panose="02020603050405020304" pitchFamily="18" charset="0"/>
              </a:rPr>
              <a:t>. "Distributed Recommender Systems with Sentiment Analysis." </a:t>
            </a:r>
            <a:r>
              <a:rPr lang="en-US" sz="1600" i="1" dirty="0">
                <a:cs typeface="Times New Roman" panose="02020603050405020304" pitchFamily="18" charset="0"/>
              </a:rPr>
              <a:t>EJOSAT: European Journal of Science and Technology, </a:t>
            </a:r>
            <a:r>
              <a:rPr lang="en-US" sz="1600" i="1" dirty="0" err="1">
                <a:cs typeface="Times New Roman" panose="02020603050405020304" pitchFamily="18" charset="0"/>
              </a:rPr>
              <a:t>Avrupa</a:t>
            </a:r>
            <a:r>
              <a:rPr lang="en-US" sz="1600" i="1" dirty="0">
                <a:cs typeface="Times New Roman" panose="02020603050405020304" pitchFamily="18" charset="0"/>
              </a:rPr>
              <a:t> </a:t>
            </a:r>
            <a:r>
              <a:rPr lang="en-US" sz="1600" i="1" dirty="0" err="1">
                <a:cs typeface="Times New Roman" panose="02020603050405020304" pitchFamily="18" charset="0"/>
              </a:rPr>
              <a:t>Bilim</a:t>
            </a:r>
            <a:r>
              <a:rPr lang="en-US" sz="1600" i="1" dirty="0">
                <a:cs typeface="Times New Roman" panose="02020603050405020304" pitchFamily="18" charset="0"/>
              </a:rPr>
              <a:t> </a:t>
            </a:r>
            <a:r>
              <a:rPr lang="en-US" sz="1600" i="1" dirty="0" err="1">
                <a:cs typeface="Times New Roman" panose="02020603050405020304" pitchFamily="18" charset="0"/>
              </a:rPr>
              <a:t>ve</a:t>
            </a:r>
            <a:r>
              <a:rPr lang="en-US" sz="1600" i="1" dirty="0">
                <a:cs typeface="Times New Roman" panose="02020603050405020304" pitchFamily="18" charset="0"/>
              </a:rPr>
              <a:t> </a:t>
            </a:r>
            <a:r>
              <a:rPr lang="en-US" sz="1600" i="1" dirty="0" err="1">
                <a:cs typeface="Times New Roman" panose="02020603050405020304" pitchFamily="18" charset="0"/>
              </a:rPr>
              <a:t>Teknoloji</a:t>
            </a:r>
            <a:r>
              <a:rPr lang="en-US" sz="1600" i="1" dirty="0">
                <a:cs typeface="Times New Roman" panose="02020603050405020304" pitchFamily="18" charset="0"/>
              </a:rPr>
              <a:t> </a:t>
            </a:r>
            <a:r>
              <a:rPr lang="en-US" sz="1600" i="1" dirty="0" err="1">
                <a:cs typeface="Times New Roman" panose="02020603050405020304" pitchFamily="18" charset="0"/>
              </a:rPr>
              <a:t>Dergisi</a:t>
            </a:r>
            <a:r>
              <a:rPr lang="en-US" sz="1600" dirty="0">
                <a:cs typeface="Times New Roman" panose="02020603050405020304" pitchFamily="18" charset="0"/>
              </a:rPr>
              <a:t> 4.7 (2016</a:t>
            </a:r>
            <a:r>
              <a:rPr lang="en-US" sz="1600" dirty="0" smtClean="0">
                <a:cs typeface="Times New Roman" panose="02020603050405020304" pitchFamily="18" charset="0"/>
              </a:rPr>
              <a:t>).</a:t>
            </a:r>
          </a:p>
          <a:p>
            <a:pPr marL="0" indent="0">
              <a:buNone/>
            </a:pPr>
            <a:r>
              <a:rPr lang="en-US" sz="1600" b="1" dirty="0" smtClean="0">
                <a:cs typeface="Times New Roman" panose="02020603050405020304" pitchFamily="18" charset="0"/>
              </a:rPr>
              <a:t>[10] </a:t>
            </a:r>
            <a:r>
              <a:rPr lang="en-US" sz="1600" dirty="0">
                <a:cs typeface="Times New Roman" panose="02020603050405020304" pitchFamily="18" charset="0"/>
              </a:rPr>
              <a:t>Rosa, </a:t>
            </a:r>
            <a:r>
              <a:rPr lang="en-US" sz="1600" dirty="0" err="1">
                <a:cs typeface="Times New Roman" panose="02020603050405020304" pitchFamily="18" charset="0"/>
              </a:rPr>
              <a:t>Renata</a:t>
            </a:r>
            <a:r>
              <a:rPr lang="en-US" sz="1600" dirty="0">
                <a:cs typeface="Times New Roman" panose="02020603050405020304" pitchFamily="18" charset="0"/>
              </a:rPr>
              <a:t> L., </a:t>
            </a:r>
            <a:r>
              <a:rPr lang="en-US" sz="1600" dirty="0" err="1">
                <a:cs typeface="Times New Roman" panose="02020603050405020304" pitchFamily="18" charset="0"/>
              </a:rPr>
              <a:t>Demsteneso</a:t>
            </a:r>
            <a:r>
              <a:rPr lang="en-US" sz="1600" dirty="0">
                <a:cs typeface="Times New Roman" panose="02020603050405020304" pitchFamily="18" charset="0"/>
              </a:rPr>
              <a:t> Z. Rodriguez, and </a:t>
            </a:r>
            <a:r>
              <a:rPr lang="en-US" sz="1600" dirty="0" err="1">
                <a:cs typeface="Times New Roman" panose="02020603050405020304" pitchFamily="18" charset="0"/>
              </a:rPr>
              <a:t>Graça</a:t>
            </a:r>
            <a:r>
              <a:rPr lang="en-US" sz="1600" dirty="0">
                <a:cs typeface="Times New Roman" panose="02020603050405020304" pitchFamily="18" charset="0"/>
              </a:rPr>
              <a:t> </a:t>
            </a:r>
            <a:r>
              <a:rPr lang="en-US" sz="1600" dirty="0" err="1">
                <a:cs typeface="Times New Roman" panose="02020603050405020304" pitchFamily="18" charset="0"/>
              </a:rPr>
              <a:t>Bressan</a:t>
            </a:r>
            <a:r>
              <a:rPr lang="en-US" sz="1600" dirty="0">
                <a:cs typeface="Times New Roman" panose="02020603050405020304" pitchFamily="18" charset="0"/>
              </a:rPr>
              <a:t>. "Music recommendation system based on user's sentiments extracted from social networks." </a:t>
            </a:r>
            <a:r>
              <a:rPr lang="en-US" sz="1600" i="1" dirty="0">
                <a:cs typeface="Times New Roman" panose="02020603050405020304" pitchFamily="18" charset="0"/>
              </a:rPr>
              <a:t>IEEE Transactions on Consumer Electronics</a:t>
            </a:r>
            <a:r>
              <a:rPr lang="en-US" sz="1600" dirty="0">
                <a:cs typeface="Times New Roman" panose="02020603050405020304" pitchFamily="18" charset="0"/>
              </a:rPr>
              <a:t> 61.3 (2015): 359-367</a:t>
            </a:r>
            <a:r>
              <a:rPr lang="en-US" sz="1600" dirty="0" smtClean="0">
                <a:cs typeface="Times New Roman" panose="02020603050405020304" pitchFamily="18" charset="0"/>
              </a:rPr>
              <a:t>.</a:t>
            </a:r>
          </a:p>
          <a:p>
            <a:pPr marL="0" indent="0">
              <a:buNone/>
            </a:pPr>
            <a:endParaRPr lang="en-US" sz="1600" dirty="0">
              <a:cs typeface="Times New Roman" panose="02020603050405020304" pitchFamily="18" charset="0"/>
            </a:endParaRPr>
          </a:p>
        </p:txBody>
      </p:sp>
    </p:spTree>
    <p:extLst>
      <p:ext uri="{BB962C8B-B14F-4D97-AF65-F5344CB8AC3E}">
        <p14:creationId xmlns:p14="http://schemas.microsoft.com/office/powerpoint/2010/main" val="186830622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Publications</a:t>
            </a:r>
            <a:endParaRPr lang="en-US" dirty="0"/>
          </a:p>
        </p:txBody>
      </p:sp>
      <p:sp>
        <p:nvSpPr>
          <p:cNvPr id="3" name="Content Placeholder 2"/>
          <p:cNvSpPr>
            <a:spLocks noGrp="1"/>
          </p:cNvSpPr>
          <p:nvPr>
            <p:ph idx="1"/>
          </p:nvPr>
        </p:nvSpPr>
        <p:spPr/>
        <p:txBody>
          <a:bodyPr>
            <a:normAutofit/>
          </a:bodyPr>
          <a:lstStyle/>
          <a:p>
            <a:pPr marL="0" lvl="0" indent="0" algn="just">
              <a:lnSpc>
                <a:spcPct val="200000"/>
              </a:lnSpc>
              <a:buNone/>
            </a:pPr>
            <a:r>
              <a:rPr lang="en-US" sz="1800" dirty="0" smtClean="0"/>
              <a:t>[1] Debashis </a:t>
            </a:r>
            <a:r>
              <a:rPr lang="en-US" sz="1800" dirty="0"/>
              <a:t>Das, Laxman </a:t>
            </a:r>
            <a:r>
              <a:rPr lang="en-US" sz="1800" dirty="0" err="1"/>
              <a:t>Sahoo</a:t>
            </a:r>
            <a:r>
              <a:rPr lang="en-US" sz="1800" dirty="0"/>
              <a:t> and Sujoy </a:t>
            </a:r>
            <a:r>
              <a:rPr lang="en-US" sz="1800" dirty="0" err="1"/>
              <a:t>Datta</a:t>
            </a:r>
            <a:r>
              <a:rPr lang="en-US" sz="1800" dirty="0"/>
              <a:t>. “A Survey on Recommendation System”. </a:t>
            </a:r>
            <a:r>
              <a:rPr lang="en-US" sz="1800" i="1" dirty="0"/>
              <a:t>International Journal of Computer Applications</a:t>
            </a:r>
            <a:r>
              <a:rPr lang="en-US" sz="1800" dirty="0"/>
              <a:t> 160(7):6-10, February 2017.[Published]</a:t>
            </a:r>
          </a:p>
          <a:p>
            <a:pPr marL="0" lvl="0" indent="0" algn="just">
              <a:lnSpc>
                <a:spcPct val="200000"/>
              </a:lnSpc>
              <a:buNone/>
            </a:pPr>
            <a:r>
              <a:rPr lang="en-US" sz="1800" dirty="0" smtClean="0"/>
              <a:t>[2] Debashis </a:t>
            </a:r>
            <a:r>
              <a:rPr lang="en-US" sz="1800" dirty="0"/>
              <a:t>Das, Laxman </a:t>
            </a:r>
            <a:r>
              <a:rPr lang="en-US" sz="1800" dirty="0" err="1"/>
              <a:t>Sahoo</a:t>
            </a:r>
            <a:r>
              <a:rPr lang="en-US" sz="1800" dirty="0"/>
              <a:t> and Sujoy </a:t>
            </a:r>
            <a:r>
              <a:rPr lang="en-US" sz="1800" dirty="0" err="1"/>
              <a:t>Datta</a:t>
            </a:r>
            <a:r>
              <a:rPr lang="en-US" sz="1800" dirty="0"/>
              <a:t>. “Personalize Movie Recommendation System Using Twitter Data” </a:t>
            </a:r>
            <a:r>
              <a:rPr lang="en-US" sz="1800" i="1" dirty="0"/>
              <a:t>International Conference on Computing Analytics and Networking (ICCAN 2017).</a:t>
            </a:r>
            <a:r>
              <a:rPr lang="en-US" sz="1800" dirty="0"/>
              <a:t>[Communicated]</a:t>
            </a:r>
          </a:p>
          <a:p>
            <a:pPr algn="just">
              <a:lnSpc>
                <a:spcPct val="200000"/>
              </a:lnSpc>
            </a:pPr>
            <a:endParaRPr lang="en-US" sz="1800" dirty="0"/>
          </a:p>
        </p:txBody>
      </p:sp>
    </p:spTree>
    <p:extLst>
      <p:ext uri="{BB962C8B-B14F-4D97-AF65-F5344CB8AC3E}">
        <p14:creationId xmlns:p14="http://schemas.microsoft.com/office/powerpoint/2010/main" val="181054677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marL="0" indent="0">
              <a:buNone/>
            </a:pPr>
            <a:r>
              <a:rPr lang="en-US" sz="8800" dirty="0" smtClean="0"/>
              <a:t> </a:t>
            </a:r>
          </a:p>
          <a:p>
            <a:pPr marL="0" indent="0">
              <a:buNone/>
            </a:pPr>
            <a:r>
              <a:rPr lang="en-US" sz="8800" dirty="0"/>
              <a:t> </a:t>
            </a:r>
            <a:r>
              <a:rPr lang="en-US" sz="8800" dirty="0" smtClean="0"/>
              <a:t>        </a:t>
            </a:r>
            <a:r>
              <a:rPr lang="en-US" sz="8800" dirty="0" smtClean="0">
                <a:solidFill>
                  <a:srgbClr val="0070C0"/>
                </a:solidFill>
              </a:rPr>
              <a:t>Thank You</a:t>
            </a:r>
            <a:endParaRPr lang="en-US" sz="8800" dirty="0">
              <a:solidFill>
                <a:srgbClr val="0070C0"/>
              </a:solidFill>
            </a:endParaRPr>
          </a:p>
        </p:txBody>
      </p:sp>
    </p:spTree>
    <p:extLst>
      <p:ext uri="{BB962C8B-B14F-4D97-AF65-F5344CB8AC3E}">
        <p14:creationId xmlns:p14="http://schemas.microsoft.com/office/powerpoint/2010/main" val="20645768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0070C0"/>
                </a:solidFill>
                <a:cs typeface="Times New Roman" panose="02020603050405020304" pitchFamily="18" charset="0"/>
              </a:rPr>
              <a:t>Recommendation </a:t>
            </a:r>
            <a:r>
              <a:rPr lang="en-US" b="1" dirty="0">
                <a:solidFill>
                  <a:srgbClr val="0070C0"/>
                </a:solidFill>
                <a:cs typeface="Times New Roman" panose="02020603050405020304" pitchFamily="18" charset="0"/>
              </a:rPr>
              <a:t>System</a:t>
            </a:r>
          </a:p>
        </p:txBody>
      </p:sp>
      <p:sp>
        <p:nvSpPr>
          <p:cNvPr id="3" name="Content Placeholder 2"/>
          <p:cNvSpPr>
            <a:spLocks noGrp="1"/>
          </p:cNvSpPr>
          <p:nvPr>
            <p:ph idx="1"/>
          </p:nvPr>
        </p:nvSpPr>
        <p:spPr/>
        <p:txBody>
          <a:bodyPr>
            <a:normAutofit/>
          </a:bodyPr>
          <a:lstStyle/>
          <a:p>
            <a:pPr algn="just">
              <a:lnSpc>
                <a:spcPct val="100000"/>
              </a:lnSpc>
            </a:pPr>
            <a:r>
              <a:rPr lang="en-US" sz="2000" b="1" i="1" dirty="0">
                <a:cs typeface="Times New Roman" panose="02020603050405020304" pitchFamily="18" charset="0"/>
              </a:rPr>
              <a:t>Recommender system </a:t>
            </a:r>
            <a:r>
              <a:rPr lang="en-US" sz="2000" dirty="0">
                <a:cs typeface="Times New Roman" panose="02020603050405020304" pitchFamily="18" charset="0"/>
              </a:rPr>
              <a:t>is an application that </a:t>
            </a:r>
            <a:r>
              <a:rPr lang="en-US" sz="2000" dirty="0" smtClean="0">
                <a:cs typeface="Times New Roman" panose="02020603050405020304" pitchFamily="18" charset="0"/>
              </a:rPr>
              <a:t>filtered personalized information and </a:t>
            </a:r>
            <a:r>
              <a:rPr lang="en-US" sz="2000" dirty="0">
                <a:cs typeface="Times New Roman" panose="02020603050405020304" pitchFamily="18" charset="0"/>
              </a:rPr>
              <a:t>provides the facility to understand </a:t>
            </a:r>
            <a:r>
              <a:rPr lang="en-US" sz="2000" dirty="0" smtClean="0">
                <a:cs typeface="Times New Roman" panose="02020603050405020304" pitchFamily="18" charset="0"/>
              </a:rPr>
              <a:t>a person’s </a:t>
            </a:r>
            <a:r>
              <a:rPr lang="en-US" sz="2000" dirty="0">
                <a:cs typeface="Times New Roman" panose="02020603050405020304" pitchFamily="18" charset="0"/>
              </a:rPr>
              <a:t>taste and find new, desirable content for </a:t>
            </a:r>
            <a:r>
              <a:rPr lang="en-US" sz="2000" dirty="0" smtClean="0">
                <a:cs typeface="Times New Roman" panose="02020603050405020304" pitchFamily="18" charset="0"/>
              </a:rPr>
              <a:t>them automatically </a:t>
            </a:r>
            <a:r>
              <a:rPr lang="en-US" sz="2000" dirty="0">
                <a:cs typeface="Times New Roman" panose="02020603050405020304" pitchFamily="18" charset="0"/>
              </a:rPr>
              <a:t>based on the pattern between their likes and </a:t>
            </a:r>
            <a:r>
              <a:rPr lang="en-US" sz="2000" dirty="0" smtClean="0">
                <a:cs typeface="Times New Roman" panose="02020603050405020304" pitchFamily="18" charset="0"/>
              </a:rPr>
              <a:t>rating of </a:t>
            </a:r>
            <a:r>
              <a:rPr lang="en-US" sz="2000" dirty="0">
                <a:cs typeface="Times New Roman" panose="02020603050405020304" pitchFamily="18" charset="0"/>
              </a:rPr>
              <a:t>different </a:t>
            </a:r>
            <a:r>
              <a:rPr lang="en-US" sz="2000" dirty="0" smtClean="0">
                <a:cs typeface="Times New Roman" panose="02020603050405020304" pitchFamily="18" charset="0"/>
              </a:rPr>
              <a:t>items.</a:t>
            </a:r>
          </a:p>
          <a:p>
            <a:pPr algn="just">
              <a:lnSpc>
                <a:spcPct val="100000"/>
              </a:lnSpc>
            </a:pPr>
            <a:r>
              <a:rPr lang="en-US" sz="2000" dirty="0">
                <a:cs typeface="Times New Roman" panose="02020603050405020304" pitchFamily="18" charset="0"/>
              </a:rPr>
              <a:t>T</a:t>
            </a:r>
            <a:r>
              <a:rPr lang="en-US" sz="2000" dirty="0" smtClean="0">
                <a:cs typeface="Times New Roman" panose="02020603050405020304" pitchFamily="18" charset="0"/>
              </a:rPr>
              <a:t>wo </a:t>
            </a:r>
            <a:r>
              <a:rPr lang="en-US" sz="2000" dirty="0">
                <a:cs typeface="Times New Roman" panose="02020603050405020304" pitchFamily="18" charset="0"/>
              </a:rPr>
              <a:t>broadcast categories of recommender engine algorithms</a:t>
            </a:r>
            <a:r>
              <a:rPr lang="en-US" sz="2000" dirty="0" smtClean="0">
                <a:cs typeface="Times New Roman" panose="02020603050405020304" pitchFamily="18" charset="0"/>
              </a:rPr>
              <a:t>:</a:t>
            </a:r>
          </a:p>
          <a:p>
            <a:pPr lvl="1" algn="just">
              <a:lnSpc>
                <a:spcPct val="100000"/>
              </a:lnSpc>
              <a:buFont typeface="Wingdings" panose="05000000000000000000" pitchFamily="2" charset="2"/>
              <a:buChar char="Ø"/>
            </a:pPr>
            <a:r>
              <a:rPr lang="en-US" sz="2000" dirty="0" smtClean="0">
                <a:cs typeface="Times New Roman" panose="02020603050405020304" pitchFamily="18" charset="0"/>
              </a:rPr>
              <a:t>User-based recommenders.</a:t>
            </a:r>
          </a:p>
          <a:p>
            <a:pPr lvl="1" algn="just">
              <a:lnSpc>
                <a:spcPct val="100000"/>
              </a:lnSpc>
              <a:buFont typeface="Wingdings" panose="05000000000000000000" pitchFamily="2" charset="2"/>
              <a:buChar char="Ø"/>
            </a:pPr>
            <a:r>
              <a:rPr lang="en-US" sz="2000" dirty="0">
                <a:cs typeface="Times New Roman" panose="02020603050405020304" pitchFamily="18" charset="0"/>
              </a:rPr>
              <a:t>I</a:t>
            </a:r>
            <a:r>
              <a:rPr lang="en-US" sz="2000" dirty="0" smtClean="0">
                <a:cs typeface="Times New Roman" panose="02020603050405020304" pitchFamily="18" charset="0"/>
              </a:rPr>
              <a:t>tem-based recommenders.</a:t>
            </a:r>
          </a:p>
          <a:p>
            <a:pPr algn="just">
              <a:lnSpc>
                <a:spcPct val="100000"/>
              </a:lnSpc>
              <a:buFont typeface="Wingdings" panose="05000000000000000000" pitchFamily="2" charset="2"/>
              <a:buChar char="Ø"/>
            </a:pPr>
            <a:endParaRPr lang="en-US" sz="2000" dirty="0">
              <a:cs typeface="Times New Roman" panose="02020603050405020304" pitchFamily="18" charset="0"/>
            </a:endParaRPr>
          </a:p>
          <a:p>
            <a:pPr algn="just">
              <a:lnSpc>
                <a:spcPct val="100000"/>
              </a:lnSpc>
            </a:pPr>
            <a:r>
              <a:rPr lang="en-US" sz="2000" dirty="0">
                <a:cs typeface="Times New Roman" panose="02020603050405020304" pitchFamily="18" charset="0"/>
              </a:rPr>
              <a:t>R</a:t>
            </a:r>
            <a:r>
              <a:rPr lang="en-US" sz="2000" dirty="0" smtClean="0">
                <a:cs typeface="Times New Roman" panose="02020603050405020304" pitchFamily="18" charset="0"/>
              </a:rPr>
              <a:t>ecommendations </a:t>
            </a:r>
            <a:r>
              <a:rPr lang="en-US" sz="2000" dirty="0">
                <a:cs typeface="Times New Roman" panose="02020603050405020304" pitchFamily="18" charset="0"/>
              </a:rPr>
              <a:t>are based on two filtering </a:t>
            </a:r>
            <a:r>
              <a:rPr lang="en-US" sz="2000" dirty="0" smtClean="0">
                <a:cs typeface="Times New Roman" panose="02020603050405020304" pitchFamily="18" charset="0"/>
              </a:rPr>
              <a:t>techniques:</a:t>
            </a:r>
          </a:p>
          <a:p>
            <a:pPr lvl="1" algn="just">
              <a:lnSpc>
                <a:spcPct val="100000"/>
              </a:lnSpc>
              <a:buFont typeface="Wingdings" panose="05000000000000000000" pitchFamily="2" charset="2"/>
              <a:buChar char="Ø"/>
            </a:pPr>
            <a:r>
              <a:rPr lang="en-US" sz="2000" dirty="0">
                <a:cs typeface="Times New Roman" panose="02020603050405020304" pitchFamily="18" charset="0"/>
              </a:rPr>
              <a:t>Collaborative </a:t>
            </a:r>
            <a:r>
              <a:rPr lang="en-US" sz="2000" dirty="0" smtClean="0">
                <a:cs typeface="Times New Roman" panose="02020603050405020304" pitchFamily="18" charset="0"/>
              </a:rPr>
              <a:t>filtering.</a:t>
            </a:r>
          </a:p>
          <a:p>
            <a:pPr lvl="1" algn="just">
              <a:lnSpc>
                <a:spcPct val="100000"/>
              </a:lnSpc>
              <a:buFont typeface="Wingdings" panose="05000000000000000000" pitchFamily="2" charset="2"/>
              <a:buChar char="Ø"/>
            </a:pPr>
            <a:r>
              <a:rPr lang="en-US" sz="2000" dirty="0" smtClean="0">
                <a:cs typeface="Times New Roman" panose="02020603050405020304" pitchFamily="18" charset="0"/>
              </a:rPr>
              <a:t>Content-</a:t>
            </a:r>
            <a:r>
              <a:rPr lang="en-US" sz="2000" dirty="0">
                <a:cs typeface="Times New Roman" panose="02020603050405020304" pitchFamily="18" charset="0"/>
              </a:rPr>
              <a:t>based </a:t>
            </a:r>
            <a:r>
              <a:rPr lang="en-US" sz="2000" dirty="0" smtClean="0">
                <a:cs typeface="Times New Roman" panose="02020603050405020304" pitchFamily="18" charset="0"/>
              </a:rPr>
              <a:t>filtering</a:t>
            </a:r>
            <a:r>
              <a:rPr lang="en-US" sz="1600" dirty="0" smtClean="0">
                <a:cs typeface="Times New Roman" panose="02020603050405020304" pitchFamily="18" charset="0"/>
              </a:rPr>
              <a:t>.</a:t>
            </a:r>
            <a:endParaRPr lang="en-US" sz="1600" dirty="0">
              <a:cs typeface="Times New Roman" panose="02020603050405020304" pitchFamily="18" charset="0"/>
            </a:endParaRPr>
          </a:p>
        </p:txBody>
      </p:sp>
    </p:spTree>
    <p:extLst>
      <p:ext uri="{BB962C8B-B14F-4D97-AF65-F5344CB8AC3E}">
        <p14:creationId xmlns:p14="http://schemas.microsoft.com/office/powerpoint/2010/main" val="30881169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70C0"/>
                </a:solidFill>
                <a:cs typeface="Times New Roman" panose="02020603050405020304" pitchFamily="18" charset="0"/>
              </a:rPr>
              <a:t>Cont..</a:t>
            </a:r>
            <a:endParaRPr lang="en-US" b="1" dirty="0">
              <a:solidFill>
                <a:srgbClr val="0070C0"/>
              </a:solidFill>
              <a:cs typeface="Times New Roman" panose="02020603050405020304" pitchFamily="18" charset="0"/>
            </a:endParaRPr>
          </a:p>
        </p:txBody>
      </p:sp>
      <p:sp>
        <p:nvSpPr>
          <p:cNvPr id="3" name="Content Placeholder 2"/>
          <p:cNvSpPr>
            <a:spLocks noGrp="1"/>
          </p:cNvSpPr>
          <p:nvPr>
            <p:ph idx="1"/>
          </p:nvPr>
        </p:nvSpPr>
        <p:spPr/>
        <p:txBody>
          <a:bodyPr/>
          <a:lstStyle/>
          <a:p>
            <a:r>
              <a:rPr lang="en-US" b="1" dirty="0">
                <a:cs typeface="Times New Roman" panose="02020603050405020304" pitchFamily="18" charset="0"/>
              </a:rPr>
              <a:t>Collaborative </a:t>
            </a:r>
            <a:r>
              <a:rPr lang="en-US" b="1" dirty="0" smtClean="0">
                <a:cs typeface="Times New Roman" panose="02020603050405020304" pitchFamily="18" charset="0"/>
              </a:rPr>
              <a:t>filtering:</a:t>
            </a:r>
            <a:r>
              <a:rPr lang="en-US" dirty="0"/>
              <a:t> </a:t>
            </a:r>
            <a:r>
              <a:rPr lang="en-US" sz="2000" dirty="0">
                <a:cs typeface="Times New Roman" panose="02020603050405020304" pitchFamily="18" charset="0"/>
              </a:rPr>
              <a:t>Collaborative filtering produces recommendations based </a:t>
            </a:r>
            <a:r>
              <a:rPr lang="en-US" sz="2000" dirty="0" smtClean="0">
                <a:cs typeface="Times New Roman" panose="02020603050405020304" pitchFamily="18" charset="0"/>
              </a:rPr>
              <a:t>on, and </a:t>
            </a:r>
            <a:r>
              <a:rPr lang="en-US" sz="2000" dirty="0">
                <a:cs typeface="Times New Roman" panose="02020603050405020304" pitchFamily="18" charset="0"/>
              </a:rPr>
              <a:t>only based on, knowledge of users relationship with </a:t>
            </a:r>
            <a:r>
              <a:rPr lang="en-US" sz="2000" dirty="0" smtClean="0">
                <a:cs typeface="Times New Roman" panose="02020603050405020304" pitchFamily="18" charset="0"/>
              </a:rPr>
              <a:t>items, product </a:t>
            </a:r>
            <a:r>
              <a:rPr lang="en-US" sz="2000" dirty="0">
                <a:cs typeface="Times New Roman" panose="02020603050405020304" pitchFamily="18" charset="0"/>
              </a:rPr>
              <a:t>and services. These techniques require no </a:t>
            </a:r>
            <a:r>
              <a:rPr lang="en-US" sz="2000" dirty="0" smtClean="0">
                <a:cs typeface="Times New Roman" panose="02020603050405020304" pitchFamily="18" charset="0"/>
              </a:rPr>
              <a:t>knowledge of </a:t>
            </a:r>
            <a:r>
              <a:rPr lang="en-US" sz="2000" dirty="0">
                <a:cs typeface="Times New Roman" panose="02020603050405020304" pitchFamily="18" charset="0"/>
              </a:rPr>
              <a:t>properties of items and </a:t>
            </a:r>
            <a:r>
              <a:rPr lang="en-US" sz="2000" dirty="0" smtClean="0">
                <a:cs typeface="Times New Roman" panose="02020603050405020304" pitchFamily="18" charset="0"/>
              </a:rPr>
              <a:t>characteristics.</a:t>
            </a:r>
          </a:p>
          <a:p>
            <a:endParaRPr lang="en-US" sz="2000" b="1" u="sng" dirty="0" smtClean="0">
              <a:cs typeface="Times New Roman" panose="02020603050405020304" pitchFamily="18" charset="0"/>
            </a:endParaRPr>
          </a:p>
          <a:p>
            <a:r>
              <a:rPr lang="en-US" b="1" dirty="0">
                <a:cs typeface="Times New Roman" panose="02020603050405020304" pitchFamily="18" charset="0"/>
              </a:rPr>
              <a:t>Content-based </a:t>
            </a:r>
            <a:r>
              <a:rPr lang="en-US" b="1" dirty="0" smtClean="0">
                <a:cs typeface="Times New Roman" panose="02020603050405020304" pitchFamily="18" charset="0"/>
              </a:rPr>
              <a:t>filtering : </a:t>
            </a:r>
            <a:r>
              <a:rPr lang="en-US" sz="2000" dirty="0">
                <a:cs typeface="Times New Roman" panose="02020603050405020304" pitchFamily="18" charset="0"/>
              </a:rPr>
              <a:t>R</a:t>
            </a:r>
            <a:r>
              <a:rPr lang="en-US" sz="2000" dirty="0" smtClean="0">
                <a:cs typeface="Times New Roman" panose="02020603050405020304" pitchFamily="18" charset="0"/>
              </a:rPr>
              <a:t>ecommendations </a:t>
            </a:r>
            <a:r>
              <a:rPr lang="en-US" sz="2000" dirty="0">
                <a:cs typeface="Times New Roman" panose="02020603050405020304" pitchFamily="18" charset="0"/>
              </a:rPr>
              <a:t>are based on attributes of items. </a:t>
            </a:r>
            <a:r>
              <a:rPr lang="en-US" sz="2000" dirty="0" smtClean="0">
                <a:cs typeface="Times New Roman" panose="02020603050405020304" pitchFamily="18" charset="0"/>
              </a:rPr>
              <a:t>Here suggestions </a:t>
            </a:r>
            <a:r>
              <a:rPr lang="en-US" sz="2000" dirty="0">
                <a:cs typeface="Times New Roman" panose="02020603050405020304" pitchFamily="18" charset="0"/>
              </a:rPr>
              <a:t>are based on the content related to items and </a:t>
            </a:r>
            <a:r>
              <a:rPr lang="en-US" sz="2000" dirty="0" smtClean="0">
                <a:cs typeface="Times New Roman" panose="02020603050405020304" pitchFamily="18" charset="0"/>
              </a:rPr>
              <a:t>their aspects</a:t>
            </a:r>
            <a:r>
              <a:rPr lang="en-US" sz="2000" dirty="0">
                <a:cs typeface="Times New Roman" panose="02020603050405020304" pitchFamily="18" charset="0"/>
              </a:rPr>
              <a:t>.</a:t>
            </a:r>
            <a:endParaRPr lang="en-US" sz="2000" b="1" u="sng" dirty="0">
              <a:cs typeface="Times New Roman" panose="02020603050405020304" pitchFamily="18" charset="0"/>
            </a:endParaRPr>
          </a:p>
          <a:p>
            <a:pPr marL="0" indent="0">
              <a:buNone/>
            </a:pPr>
            <a:endParaRPr lang="en-US" sz="2000" b="1" u="sng" dirty="0">
              <a:cs typeface="Times New Roman" panose="02020603050405020304" pitchFamily="18" charset="0"/>
            </a:endParaRPr>
          </a:p>
          <a:p>
            <a:r>
              <a:rPr lang="en-US" sz="2000" dirty="0">
                <a:cs typeface="Times New Roman" panose="02020603050405020304" pitchFamily="18" charset="0"/>
              </a:rPr>
              <a:t>One more approach has become more popular </a:t>
            </a:r>
            <a:r>
              <a:rPr lang="en-US" sz="2000" dirty="0" smtClean="0">
                <a:cs typeface="Times New Roman" panose="02020603050405020304" pitchFamily="18" charset="0"/>
              </a:rPr>
              <a:t>where both </a:t>
            </a:r>
            <a:r>
              <a:rPr lang="en-US" sz="2000" dirty="0">
                <a:cs typeface="Times New Roman" panose="02020603050405020304" pitchFamily="18" charset="0"/>
              </a:rPr>
              <a:t>the filtering techniques can be applied on different </a:t>
            </a:r>
            <a:r>
              <a:rPr lang="en-US" sz="2000" dirty="0" smtClean="0">
                <a:cs typeface="Times New Roman" panose="02020603050405020304" pitchFamily="18" charset="0"/>
              </a:rPr>
              <a:t>levels of </a:t>
            </a:r>
            <a:r>
              <a:rPr lang="en-US" sz="2000" dirty="0">
                <a:cs typeface="Times New Roman" panose="02020603050405020304" pitchFamily="18" charset="0"/>
              </a:rPr>
              <a:t>recommendation system, called </a:t>
            </a:r>
            <a:r>
              <a:rPr lang="en-US" sz="2000" b="1" dirty="0">
                <a:cs typeface="Times New Roman" panose="02020603050405020304" pitchFamily="18" charset="0"/>
              </a:rPr>
              <a:t>hybrid filtering technique</a:t>
            </a:r>
            <a:r>
              <a:rPr lang="en-US" sz="2000" dirty="0">
                <a:cs typeface="Times New Roman" panose="02020603050405020304" pitchFamily="18" charset="0"/>
              </a:rPr>
              <a:t>.</a:t>
            </a:r>
            <a:endParaRPr lang="en-US" sz="2000" b="1" u="sng" dirty="0">
              <a:cs typeface="Times New Roman" panose="02020603050405020304" pitchFamily="18" charset="0"/>
            </a:endParaRPr>
          </a:p>
        </p:txBody>
      </p:sp>
    </p:spTree>
    <p:extLst>
      <p:ext uri="{BB962C8B-B14F-4D97-AF65-F5344CB8AC3E}">
        <p14:creationId xmlns:p14="http://schemas.microsoft.com/office/powerpoint/2010/main" val="3807011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95185"/>
          </a:xfrm>
        </p:spPr>
        <p:txBody>
          <a:bodyPr/>
          <a:lstStyle/>
          <a:p>
            <a:pPr algn="ctr"/>
            <a:r>
              <a:rPr lang="en-US" b="1" dirty="0" smtClean="0">
                <a:solidFill>
                  <a:srgbClr val="7030A0"/>
                </a:solidFill>
              </a:rPr>
              <a:t>Literature Survey</a:t>
            </a:r>
            <a:endParaRPr lang="en-US" b="1" dirty="0">
              <a:solidFill>
                <a:srgbClr val="7030A0"/>
              </a:solidFill>
            </a:endParaRPr>
          </a:p>
        </p:txBody>
      </p:sp>
      <p:sp>
        <p:nvSpPr>
          <p:cNvPr id="3" name="Content Placeholder 2"/>
          <p:cNvSpPr>
            <a:spLocks noGrp="1"/>
          </p:cNvSpPr>
          <p:nvPr>
            <p:ph idx="1"/>
          </p:nvPr>
        </p:nvSpPr>
        <p:spPr>
          <a:xfrm>
            <a:off x="736979" y="1484430"/>
            <a:ext cx="10616821" cy="4779891"/>
          </a:xfrm>
        </p:spPr>
        <p:txBody>
          <a:bodyPr/>
          <a:lstStyle/>
          <a:p>
            <a:pPr marL="0" indent="0" algn="ctr">
              <a:buNone/>
            </a:pPr>
            <a:r>
              <a:rPr lang="en-US" sz="3200" b="1" dirty="0" smtClean="0">
                <a:latin typeface="+mj-lt"/>
                <a:cs typeface="Times New Roman" panose="02020603050405020304" pitchFamily="18" charset="0"/>
              </a:rPr>
              <a:t>“</a:t>
            </a:r>
            <a:r>
              <a:rPr lang="en-US" sz="3200" b="1" dirty="0">
                <a:latin typeface="+mj-lt"/>
                <a:cs typeface="Times New Roman" panose="02020603050405020304" pitchFamily="18" charset="0"/>
              </a:rPr>
              <a:t>A Survey of Recommender System </a:t>
            </a:r>
            <a:r>
              <a:rPr lang="en-US" sz="3200" b="1" dirty="0" smtClean="0">
                <a:latin typeface="+mj-lt"/>
                <a:cs typeface="Times New Roman" panose="02020603050405020304" pitchFamily="18" charset="0"/>
              </a:rPr>
              <a:t>Feedback Techniques, Comparison </a:t>
            </a:r>
            <a:r>
              <a:rPr lang="en-US" sz="3200" b="1" dirty="0">
                <a:latin typeface="+mj-lt"/>
                <a:cs typeface="Times New Roman" panose="02020603050405020304" pitchFamily="18" charset="0"/>
              </a:rPr>
              <a:t>and Evaluation Metrics</a:t>
            </a:r>
            <a:r>
              <a:rPr lang="en-US" sz="3200" b="1" dirty="0" smtClean="0">
                <a:latin typeface="+mj-lt"/>
                <a:cs typeface="Times New Roman" panose="02020603050405020304" pitchFamily="18" charset="0"/>
              </a:rPr>
              <a:t>”</a:t>
            </a:r>
          </a:p>
          <a:p>
            <a:pPr marL="0" indent="0" algn="ctr">
              <a:buNone/>
            </a:pPr>
            <a:r>
              <a:rPr lang="en-US" dirty="0" smtClean="0">
                <a:latin typeface="+mj-lt"/>
                <a:cs typeface="Times New Roman" panose="02020603050405020304" pitchFamily="18" charset="0"/>
              </a:rPr>
              <a:t>Authors: </a:t>
            </a:r>
            <a:r>
              <a:rPr lang="es-ES" dirty="0" err="1" smtClean="0">
                <a:latin typeface="+mj-lt"/>
                <a:cs typeface="Times New Roman" panose="02020603050405020304" pitchFamily="18" charset="0"/>
              </a:rPr>
              <a:t>Masupha</a:t>
            </a:r>
            <a:r>
              <a:rPr lang="es-ES" dirty="0" smtClean="0">
                <a:latin typeface="+mj-lt"/>
                <a:cs typeface="Times New Roman" panose="02020603050405020304" pitchFamily="18" charset="0"/>
              </a:rPr>
              <a:t> L., </a:t>
            </a:r>
            <a:r>
              <a:rPr lang="es-ES" dirty="0">
                <a:latin typeface="+mj-lt"/>
                <a:cs typeface="Times New Roman" panose="02020603050405020304" pitchFamily="18" charset="0"/>
              </a:rPr>
              <a:t>Omobayo </a:t>
            </a:r>
            <a:r>
              <a:rPr lang="es-ES" dirty="0" smtClean="0">
                <a:latin typeface="+mj-lt"/>
                <a:cs typeface="Times New Roman" panose="02020603050405020304" pitchFamily="18" charset="0"/>
              </a:rPr>
              <a:t> E., Ashley-Dejo </a:t>
            </a:r>
            <a:r>
              <a:rPr lang="en-US" dirty="0" smtClean="0">
                <a:latin typeface="+mj-lt"/>
                <a:cs typeface="Times New Roman" panose="02020603050405020304" pitchFamily="18" charset="0"/>
              </a:rPr>
              <a:t>E.,</a:t>
            </a:r>
            <a:r>
              <a:rPr lang="en-US" dirty="0">
                <a:latin typeface="+mj-lt"/>
                <a:cs typeface="Times New Roman" panose="02020603050405020304" pitchFamily="18" charset="0"/>
              </a:rPr>
              <a:t> Ngwira </a:t>
            </a:r>
            <a:r>
              <a:rPr lang="en-US" dirty="0" smtClean="0">
                <a:latin typeface="+mj-lt"/>
                <a:cs typeface="Times New Roman" panose="02020603050405020304" pitchFamily="18" charset="0"/>
              </a:rPr>
              <a:t>S., Tranos Z.</a:t>
            </a:r>
          </a:p>
          <a:p>
            <a:pPr marL="0" indent="0" algn="ctr">
              <a:buNone/>
            </a:pPr>
            <a:endParaRPr lang="en-US" dirty="0" smtClean="0">
              <a:latin typeface="+mj-lt"/>
              <a:cs typeface="Times New Roman" panose="02020603050405020304" pitchFamily="18" charset="0"/>
            </a:endParaRPr>
          </a:p>
          <a:p>
            <a:pPr marL="0" indent="0">
              <a:buNone/>
            </a:pPr>
            <a:endParaRPr lang="en-US" dirty="0">
              <a:latin typeface="+mj-lt"/>
              <a:cs typeface="Times New Roman" panose="02020603050405020304" pitchFamily="18" charset="0"/>
            </a:endParaRPr>
          </a:p>
          <a:p>
            <a:pPr marL="0" indent="0">
              <a:buNone/>
            </a:pPr>
            <a:r>
              <a:rPr lang="en-US" b="1" dirty="0" smtClean="0">
                <a:latin typeface="+mj-lt"/>
                <a:cs typeface="Times New Roman" panose="02020603050405020304" pitchFamily="18" charset="0"/>
              </a:rPr>
              <a:t>Problem Definition</a:t>
            </a:r>
            <a:r>
              <a:rPr lang="en-US" dirty="0" smtClean="0">
                <a:latin typeface="+mj-lt"/>
                <a:cs typeface="Times New Roman" panose="02020603050405020304" pitchFamily="18" charset="0"/>
              </a:rPr>
              <a:t>: </a:t>
            </a:r>
          </a:p>
          <a:p>
            <a:pPr marL="0" indent="0">
              <a:buNone/>
            </a:pPr>
            <a:r>
              <a:rPr lang="en-US" dirty="0">
                <a:latin typeface="+mj-lt"/>
                <a:cs typeface="Times New Roman" panose="02020603050405020304" pitchFamily="18" charset="0"/>
              </a:rPr>
              <a:t>T</a:t>
            </a:r>
            <a:r>
              <a:rPr lang="en-US" dirty="0" smtClean="0">
                <a:latin typeface="+mj-lt"/>
                <a:cs typeface="Times New Roman" panose="02020603050405020304" pitchFamily="18" charset="0"/>
              </a:rPr>
              <a:t>o </a:t>
            </a:r>
            <a:r>
              <a:rPr lang="en-US" dirty="0">
                <a:latin typeface="+mj-lt"/>
                <a:cs typeface="Times New Roman" panose="02020603050405020304" pitchFamily="18" charset="0"/>
              </a:rPr>
              <a:t>highlight various Recommender Systems, their </a:t>
            </a:r>
            <a:r>
              <a:rPr lang="en-US" dirty="0" smtClean="0">
                <a:latin typeface="+mj-lt"/>
                <a:cs typeface="Times New Roman" panose="02020603050405020304" pitchFamily="18" charset="0"/>
              </a:rPr>
              <a:t>merits and </a:t>
            </a:r>
            <a:r>
              <a:rPr lang="en-US" dirty="0">
                <a:latin typeface="+mj-lt"/>
                <a:cs typeface="Times New Roman" panose="02020603050405020304" pitchFamily="18" charset="0"/>
              </a:rPr>
              <a:t>demerits; and overview of recommender </a:t>
            </a:r>
            <a:r>
              <a:rPr lang="en-US" dirty="0" smtClean="0">
                <a:latin typeface="+mj-lt"/>
                <a:cs typeface="Times New Roman" panose="02020603050405020304" pitchFamily="18" charset="0"/>
              </a:rPr>
              <a:t>System.</a:t>
            </a:r>
            <a:endParaRPr lang="en-US" dirty="0">
              <a:latin typeface="+mj-lt"/>
              <a:cs typeface="Times New Roman" panose="02020603050405020304" pitchFamily="18" charset="0"/>
            </a:endParaRPr>
          </a:p>
        </p:txBody>
      </p:sp>
    </p:spTree>
    <p:extLst>
      <p:ext uri="{BB962C8B-B14F-4D97-AF65-F5344CB8AC3E}">
        <p14:creationId xmlns:p14="http://schemas.microsoft.com/office/powerpoint/2010/main" val="10997166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42900"/>
            <a:ext cx="10515600" cy="5834063"/>
          </a:xfrm>
        </p:spPr>
        <p:txBody>
          <a:bodyPr/>
          <a:lstStyle/>
          <a:p>
            <a:pPr marL="0" indent="0">
              <a:buNone/>
            </a:pPr>
            <a:r>
              <a:rPr lang="en-US" b="1" u="sng" dirty="0">
                <a:cs typeface="Times New Roman" panose="02020603050405020304" pitchFamily="18" charset="0"/>
              </a:rPr>
              <a:t>The major contributions of this paper are as follows</a:t>
            </a:r>
            <a:r>
              <a:rPr lang="en-US" b="1" u="sng" dirty="0" smtClean="0">
                <a:cs typeface="Times New Roman" panose="02020603050405020304" pitchFamily="18" charset="0"/>
              </a:rPr>
              <a:t>:</a:t>
            </a:r>
          </a:p>
          <a:p>
            <a:pPr>
              <a:buFont typeface="Wingdings" panose="05000000000000000000" pitchFamily="2" charset="2"/>
              <a:buChar char="Ø"/>
            </a:pPr>
            <a:endParaRPr lang="en-US" b="1" dirty="0">
              <a:cs typeface="Times New Roman" panose="02020603050405020304" pitchFamily="18" charset="0"/>
            </a:endParaRPr>
          </a:p>
          <a:p>
            <a:pPr>
              <a:buFont typeface="Wingdings" panose="05000000000000000000" pitchFamily="2" charset="2"/>
              <a:buChar char="Ø"/>
            </a:pPr>
            <a:r>
              <a:rPr lang="en-US" dirty="0">
                <a:cs typeface="Times New Roman" panose="02020603050405020304" pitchFamily="18" charset="0"/>
              </a:rPr>
              <a:t>To highlight the classification of </a:t>
            </a:r>
            <a:r>
              <a:rPr lang="en-US" dirty="0" smtClean="0">
                <a:cs typeface="Times New Roman" panose="02020603050405020304" pitchFamily="18" charset="0"/>
              </a:rPr>
              <a:t>various Recommender </a:t>
            </a:r>
            <a:r>
              <a:rPr lang="en-US" dirty="0">
                <a:cs typeface="Times New Roman" panose="02020603050405020304" pitchFamily="18" charset="0"/>
              </a:rPr>
              <a:t>Systems (RS) feedback </a:t>
            </a:r>
            <a:r>
              <a:rPr lang="en-US" dirty="0" smtClean="0">
                <a:cs typeface="Times New Roman" panose="02020603050405020304" pitchFamily="18" charset="0"/>
              </a:rPr>
              <a:t>techniques, their </a:t>
            </a:r>
            <a:r>
              <a:rPr lang="en-US" dirty="0">
                <a:cs typeface="Times New Roman" panose="02020603050405020304" pitchFamily="18" charset="0"/>
              </a:rPr>
              <a:t>merit and </a:t>
            </a:r>
            <a:r>
              <a:rPr lang="en-US" dirty="0" smtClean="0">
                <a:cs typeface="Times New Roman" panose="02020603050405020304" pitchFamily="18" charset="0"/>
              </a:rPr>
              <a:t>demerits.</a:t>
            </a:r>
          </a:p>
          <a:p>
            <a:pPr>
              <a:buFont typeface="Wingdings" panose="05000000000000000000" pitchFamily="2" charset="2"/>
              <a:buChar char="Ø"/>
            </a:pPr>
            <a:endParaRPr lang="en-US" b="1" dirty="0">
              <a:cs typeface="Times New Roman" panose="02020603050405020304" pitchFamily="18" charset="0"/>
            </a:endParaRPr>
          </a:p>
          <a:p>
            <a:pPr>
              <a:buFont typeface="Wingdings" panose="05000000000000000000" pitchFamily="2" charset="2"/>
              <a:buChar char="Ø"/>
            </a:pPr>
            <a:r>
              <a:rPr lang="en-US" dirty="0">
                <a:cs typeface="Times New Roman" panose="02020603050405020304" pitchFamily="18" charset="0"/>
              </a:rPr>
              <a:t>Comparison between Implicit, Explicit and </a:t>
            </a:r>
            <a:r>
              <a:rPr lang="en-US" dirty="0" smtClean="0">
                <a:cs typeface="Times New Roman" panose="02020603050405020304" pitchFamily="18" charset="0"/>
              </a:rPr>
              <a:t>Hybrid feedback </a:t>
            </a:r>
            <a:r>
              <a:rPr lang="en-US" dirty="0">
                <a:cs typeface="Times New Roman" panose="02020603050405020304" pitchFamily="18" charset="0"/>
              </a:rPr>
              <a:t>techniques using </a:t>
            </a:r>
            <a:r>
              <a:rPr lang="en-US" dirty="0" smtClean="0">
                <a:cs typeface="Times New Roman" panose="02020603050405020304" pitchFamily="18" charset="0"/>
              </a:rPr>
              <a:t>last.fm </a:t>
            </a:r>
            <a:r>
              <a:rPr lang="en-US" dirty="0">
                <a:cs typeface="Times New Roman" panose="02020603050405020304" pitchFamily="18" charset="0"/>
              </a:rPr>
              <a:t>database</a:t>
            </a:r>
            <a:r>
              <a:rPr lang="en-US" dirty="0" smtClean="0">
                <a:cs typeface="Times New Roman" panose="02020603050405020304" pitchFamily="18" charset="0"/>
              </a:rPr>
              <a:t>.</a:t>
            </a:r>
          </a:p>
          <a:p>
            <a:pPr>
              <a:buFont typeface="Wingdings" panose="05000000000000000000" pitchFamily="2" charset="2"/>
              <a:buChar char="Ø"/>
            </a:pPr>
            <a:endParaRPr lang="en-US" b="1" dirty="0">
              <a:cs typeface="Times New Roman" panose="02020603050405020304" pitchFamily="18" charset="0"/>
            </a:endParaRPr>
          </a:p>
          <a:p>
            <a:pPr>
              <a:buFont typeface="Wingdings" panose="05000000000000000000" pitchFamily="2" charset="2"/>
              <a:buChar char="Ø"/>
            </a:pPr>
            <a:r>
              <a:rPr lang="en-US" dirty="0">
                <a:cs typeface="Times New Roman" panose="02020603050405020304" pitchFamily="18" charset="0"/>
              </a:rPr>
              <a:t>Overview of Recommender Systems (RS) </a:t>
            </a:r>
            <a:r>
              <a:rPr lang="en-US" dirty="0" smtClean="0">
                <a:cs typeface="Times New Roman" panose="02020603050405020304" pitchFamily="18" charset="0"/>
              </a:rPr>
              <a:t>evaluation and </a:t>
            </a:r>
            <a:r>
              <a:rPr lang="en-US" dirty="0">
                <a:cs typeface="Times New Roman" panose="02020603050405020304" pitchFamily="18" charset="0"/>
              </a:rPr>
              <a:t>performance technique.</a:t>
            </a:r>
            <a:endParaRPr lang="en-US" b="1" dirty="0">
              <a:cs typeface="Times New Roman" panose="02020603050405020304" pitchFamily="18" charset="0"/>
            </a:endParaRPr>
          </a:p>
        </p:txBody>
      </p:sp>
    </p:spTree>
    <p:extLst>
      <p:ext uri="{BB962C8B-B14F-4D97-AF65-F5344CB8AC3E}">
        <p14:creationId xmlns:p14="http://schemas.microsoft.com/office/powerpoint/2010/main" val="299098763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2312</TotalTime>
  <Words>3646</Words>
  <Application>Microsoft Office PowerPoint</Application>
  <PresentationFormat>Widescreen</PresentationFormat>
  <Paragraphs>455</Paragraphs>
  <Slides>52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52</vt:i4>
      </vt:variant>
    </vt:vector>
  </HeadingPairs>
  <TitlesOfParts>
    <vt:vector size="59" baseType="lpstr">
      <vt:lpstr>Agency FB</vt:lpstr>
      <vt:lpstr>Arial</vt:lpstr>
      <vt:lpstr>Calibri</vt:lpstr>
      <vt:lpstr>Calibri Light</vt:lpstr>
      <vt:lpstr>Times New Roman</vt:lpstr>
      <vt:lpstr>Wingdings</vt:lpstr>
      <vt:lpstr>Office Theme</vt:lpstr>
      <vt:lpstr>Personalized Movie Recommendation System Using Twitter Data</vt:lpstr>
      <vt:lpstr>Content</vt:lpstr>
      <vt:lpstr>Introduction</vt:lpstr>
      <vt:lpstr>Big Data  </vt:lpstr>
      <vt:lpstr>Cont..</vt:lpstr>
      <vt:lpstr>Recommendation System</vt:lpstr>
      <vt:lpstr>Cont..</vt:lpstr>
      <vt:lpstr>Literature Survey</vt:lpstr>
      <vt:lpstr>PowerPoint Presentation</vt:lpstr>
      <vt:lpstr>Cont..</vt:lpstr>
      <vt:lpstr>Cont…</vt:lpstr>
      <vt:lpstr>Cont..</vt:lpstr>
      <vt:lpstr>Cont..</vt:lpstr>
      <vt:lpstr>Cont..</vt:lpstr>
      <vt:lpstr>Cont..</vt:lpstr>
      <vt:lpstr>COMPARATIVE STUDY OF VARIOUS FEEDBACK TECHNIQUES</vt:lpstr>
      <vt:lpstr>METRIC EVALUATION OF RECOMMENDER SYSTEMS</vt:lpstr>
      <vt:lpstr>Cont..</vt:lpstr>
      <vt:lpstr>Cont..</vt:lpstr>
      <vt:lpstr>Cont..</vt:lpstr>
      <vt:lpstr>PowerPoint Presentation</vt:lpstr>
      <vt:lpstr>BIG DATA BASED RETAIL RECOMMENDER SYSTEM</vt:lpstr>
      <vt:lpstr>Retailing recommender model</vt:lpstr>
      <vt:lpstr>Cont..</vt:lpstr>
      <vt:lpstr>Cont..</vt:lpstr>
      <vt:lpstr>Cont..</vt:lpstr>
      <vt:lpstr>Algorithm </vt:lpstr>
      <vt:lpstr>Off-line error measure</vt:lpstr>
      <vt:lpstr>Cont..</vt:lpstr>
      <vt:lpstr>PowerPoint Presentation</vt:lpstr>
      <vt:lpstr>Content Based Filtering: Challenges</vt:lpstr>
      <vt:lpstr>OPINION QUINTUPLE GENERATION</vt:lpstr>
      <vt:lpstr>Cont..</vt:lpstr>
      <vt:lpstr>Recommendation System process</vt:lpstr>
      <vt:lpstr> Item based Recommendation with Mahout on Hadoop Framework </vt:lpstr>
      <vt:lpstr>Available Similarity and Neighborhood Measures</vt:lpstr>
      <vt:lpstr>Future Work</vt:lpstr>
      <vt:lpstr>Cont..</vt:lpstr>
      <vt:lpstr>Cont.. </vt:lpstr>
      <vt:lpstr>Personalized movie recommendation approach</vt:lpstr>
      <vt:lpstr>Proposed Algorithm</vt:lpstr>
      <vt:lpstr>Cont…</vt:lpstr>
      <vt:lpstr>Cont…</vt:lpstr>
      <vt:lpstr>Cont…</vt:lpstr>
      <vt:lpstr>Cont…</vt:lpstr>
      <vt:lpstr>Cont…</vt:lpstr>
      <vt:lpstr>Result </vt:lpstr>
      <vt:lpstr>Conclusion and Future Work</vt:lpstr>
      <vt:lpstr>References </vt:lpstr>
      <vt:lpstr>Cont.. </vt:lpstr>
      <vt:lpstr>Publications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Pratik</dc:creator>
  <cp:lastModifiedBy>Debashis Das</cp:lastModifiedBy>
  <cp:revision>161</cp:revision>
  <dcterms:created xsi:type="dcterms:W3CDTF">2016-09-27T06:05:55Z</dcterms:created>
  <dcterms:modified xsi:type="dcterms:W3CDTF">2017-05-06T07:04:03Z</dcterms:modified>
</cp:coreProperties>
</file>