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omfortaa Light"/>
      <p:regular r:id="rId22"/>
      <p:bold r:id="rId23"/>
    </p:embeddedFont>
    <p:embeddedFont>
      <p:font typeface="Barlow"/>
      <p:regular r:id="rId24"/>
      <p:bold r:id="rId25"/>
      <p:italic r:id="rId26"/>
      <p:boldItalic r:id="rId27"/>
    </p:embeddedFont>
    <p:embeddedFont>
      <p:font typeface="Barlow Light"/>
      <p:regular r:id="rId28"/>
      <p:bold r:id="rId29"/>
      <p:italic r:id="rId30"/>
      <p:bold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omfortaaLight-regular.fntdata"/><Relationship Id="rId21" Type="http://schemas.openxmlformats.org/officeDocument/2006/relationships/slide" Target="slides/slide17.xml"/><Relationship Id="rId24" Type="http://schemas.openxmlformats.org/officeDocument/2006/relationships/font" Target="fonts/Barlow-regular.fntdata"/><Relationship Id="rId23" Type="http://schemas.openxmlformats.org/officeDocument/2006/relationships/font" Target="fonts/Comfortaa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8" Type="http://schemas.openxmlformats.org/officeDocument/2006/relationships/font" Target="fonts/BarlowLight-regular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Italic.fntdata"/><Relationship Id="rId30" Type="http://schemas.openxmlformats.org/officeDocument/2006/relationships/font" Target="fonts/BarlowLight-italic.fntdata"/><Relationship Id="rId11" Type="http://schemas.openxmlformats.org/officeDocument/2006/relationships/slide" Target="slides/slide7.xml"/><Relationship Id="rId33" Type="http://schemas.openxmlformats.org/officeDocument/2006/relationships/font" Target="fonts/Comfortaa-bold.fntdata"/><Relationship Id="rId10" Type="http://schemas.openxmlformats.org/officeDocument/2006/relationships/slide" Target="slides/slide6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0c60fb54_5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a0c60fb54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a0ab223b0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a0ab223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4a5ece99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4a5ece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a566d2d4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a566d2d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a566d2d4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4a566d2d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a5ece90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4a5ece9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a566d58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a566d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a566d58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4a566d5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0ab223b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0ab22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0ab223b0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0ab223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a5ece99e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a5ece9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a0ab223b0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a0ab223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a0c60fb54_5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a0c60fb54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a0c60fb54_5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a0c60fb54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a566d2d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a566d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4216401" y="913500"/>
            <a:ext cx="4202700" cy="33165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╸"/>
              <a:defRPr sz="1800">
                <a:solidFill>
                  <a:schemeClr val="dk2"/>
                </a:solidFill>
              </a:defRPr>
            </a:lvl1pPr>
            <a:lvl2pPr indent="-3810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‧"/>
              <a:defRPr sz="1400">
                <a:solidFill>
                  <a:schemeClr val="dk2"/>
                </a:solidFill>
              </a:defRPr>
            </a:lvl2pPr>
            <a:lvl3pPr indent="-3810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‧"/>
              <a:defRPr sz="1400">
                <a:solidFill>
                  <a:schemeClr val="dk2"/>
                </a:solidFill>
              </a:defRPr>
            </a:lvl3pPr>
            <a:lvl4pPr indent="-3810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1400">
                <a:solidFill>
                  <a:schemeClr val="dk2"/>
                </a:solidFill>
              </a:defRPr>
            </a:lvl4pPr>
            <a:lvl5pPr indent="-3810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1400">
                <a:solidFill>
                  <a:schemeClr val="dk2"/>
                </a:solidFill>
              </a:defRPr>
            </a:lvl5pPr>
            <a:lvl6pPr indent="-3810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1400">
                <a:solidFill>
                  <a:schemeClr val="dk2"/>
                </a:solidFill>
              </a:defRPr>
            </a:lvl6pPr>
            <a:lvl7pPr indent="-3810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1400">
                <a:solidFill>
                  <a:schemeClr val="dk2"/>
                </a:solidFill>
              </a:defRPr>
            </a:lvl7pPr>
            <a:lvl8pPr indent="-3810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1400">
                <a:solidFill>
                  <a:schemeClr val="dk2"/>
                </a:solidFill>
              </a:defRPr>
            </a:lvl8pPr>
            <a:lvl9pPr indent="-3810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╸"/>
              <a:defRPr sz="1600">
                <a:solidFill>
                  <a:schemeClr val="dk2"/>
                </a:solidFill>
              </a:defRPr>
            </a:lvl1pPr>
            <a:lvl2pPr indent="-3810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‧"/>
              <a:defRPr sz="1400">
                <a:solidFill>
                  <a:schemeClr val="dk2"/>
                </a:solidFill>
              </a:defRPr>
            </a:lvl2pPr>
            <a:lvl3pPr indent="-3810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‧"/>
              <a:defRPr sz="1400">
                <a:solidFill>
                  <a:schemeClr val="dk2"/>
                </a:solidFill>
              </a:defRPr>
            </a:lvl3pPr>
            <a:lvl4pPr indent="-3810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1400">
                <a:solidFill>
                  <a:schemeClr val="dk2"/>
                </a:solidFill>
              </a:defRPr>
            </a:lvl4pPr>
            <a:lvl5pPr indent="-3810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1400">
                <a:solidFill>
                  <a:schemeClr val="dk2"/>
                </a:solidFill>
              </a:defRPr>
            </a:lvl5pPr>
            <a:lvl6pPr indent="-3810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1400">
                <a:solidFill>
                  <a:schemeClr val="dk2"/>
                </a:solidFill>
              </a:defRPr>
            </a:lvl6pPr>
            <a:lvl7pPr indent="-3810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1400">
                <a:solidFill>
                  <a:schemeClr val="dk2"/>
                </a:solidFill>
              </a:defRPr>
            </a:lvl7pPr>
            <a:lvl8pPr indent="-3810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1400">
                <a:solidFill>
                  <a:schemeClr val="dk2"/>
                </a:solidFill>
              </a:defRPr>
            </a:lvl8pPr>
            <a:lvl9pPr indent="-3810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6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7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304925" y="3745800"/>
            <a:ext cx="7429500" cy="10068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8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4364850" y="1330442"/>
            <a:ext cx="414300" cy="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14025" y="1524300"/>
            <a:ext cx="7515900" cy="22473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╸"/>
              <a:defRPr sz="2400">
                <a:solidFill>
                  <a:schemeClr val="dk1"/>
                </a:solidFill>
              </a:defRPr>
            </a:lvl1pPr>
            <a:lvl2pPr indent="-3556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‧"/>
              <a:defRPr sz="2000">
                <a:solidFill>
                  <a:schemeClr val="dk1"/>
                </a:solidFill>
              </a:defRPr>
            </a:lvl2pPr>
            <a:lvl3pPr indent="-3556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‧"/>
              <a:defRPr sz="2000">
                <a:solidFill>
                  <a:schemeClr val="dk1"/>
                </a:solidFill>
              </a:defRPr>
            </a:lvl3pPr>
            <a:lvl4pPr indent="-3556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4pPr>
            <a:lvl5pPr indent="-3556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5pPr>
            <a:lvl6pPr indent="-3556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6pPr>
            <a:lvl7pPr indent="-3556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7pPr>
            <a:lvl8pPr indent="-3556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>
                <a:solidFill>
                  <a:schemeClr val="dk1"/>
                </a:solidFill>
              </a:defRPr>
            </a:lvl8pPr>
            <a:lvl9pPr indent="-3556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■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612" l="0" r="0" t="612"/>
          <a:stretch/>
        </p:blipFill>
        <p:spPr>
          <a:xfrm>
            <a:off x="0" y="0"/>
            <a:ext cx="3427970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0" l="12177" r="12185" t="0"/>
          <a:stretch/>
        </p:blipFill>
        <p:spPr>
          <a:xfrm>
            <a:off x="0" y="2571750"/>
            <a:ext cx="3427975" cy="25717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ctrTitle"/>
          </p:nvPr>
        </p:nvSpPr>
        <p:spPr>
          <a:xfrm>
            <a:off x="4216401" y="913500"/>
            <a:ext cx="4202700" cy="331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Analysis of UP politicians twitter activity during UP elections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14025" y="1524300"/>
            <a:ext cx="7515900" cy="19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600">
                <a:latin typeface="Barlow"/>
                <a:ea typeface="Barlow"/>
                <a:cs typeface="Barlow"/>
                <a:sym typeface="Barlow"/>
              </a:rPr>
              <a:t>Politicians from different parties trying to bring more attention to party and make people more engaged in the twitter</a:t>
            </a:r>
            <a:endParaRPr b="1" sz="2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189300" y="1110300"/>
            <a:ext cx="8954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Selects UP politicians from different parties.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From the selected tweets we try to analyse the following: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➢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many retweets, likes those tweets are getting.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➢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Under what keywords they are mentioning their party people and other party people.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➢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Who are the other party people and their party people retweeting their tweets.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➢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Frequency of tweets they are posting related to elections.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2725"/>
            <a:ext cx="8839197" cy="225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75" y="418698"/>
            <a:ext cx="8472226" cy="376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1380325" y="4315300"/>
            <a:ext cx="66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Count of Followers of BJP leaders</a:t>
            </a:r>
            <a:endParaRPr b="1" sz="20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9" y="419325"/>
            <a:ext cx="8228450" cy="44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25" y="463525"/>
            <a:ext cx="8293675" cy="44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29124" cy="28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537975" y="3280300"/>
            <a:ext cx="2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Myogiadityanath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424" y="1543250"/>
            <a:ext cx="4657676" cy="2971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4972925" y="4736750"/>
            <a:ext cx="36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AditiSinghRBL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537975" y="3280300"/>
            <a:ext cx="2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kpmaurya1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4972925" y="4736750"/>
            <a:ext cx="36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Smritiirani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75" y="191750"/>
            <a:ext cx="4136775" cy="29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125" y="1346425"/>
            <a:ext cx="4164449" cy="315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855300" y="359125"/>
            <a:ext cx="7890900" cy="103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Team No - 5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926750" y="1679750"/>
            <a:ext cx="7402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Purnima Grover - 2021201014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Krupa Kiranmai - 2021201022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Diksha Daryani - 2021201045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Aman Izardar - 2021201028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Debashish Roy - 2021201034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Shikha Raghuwanshi - 2021201055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STATEMENT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11650" y="2352625"/>
            <a:ext cx="8494800" cy="27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 today's high tech world, political parties take help of social media platform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ike twitter to increase number of votes which they will get in elections.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 are analysing the activities of political leaders of different parties and how these activities are affecting results of elections and perspective of people.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OBJECTIVES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688200" y="702600"/>
            <a:ext cx="5913300" cy="37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Char char="●"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Election results revolve around top leaders of different political parties.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omfortaa"/>
              <a:buChar char="●"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Analysis of attention gained by the party through twitter activity of politicians from different parties.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66650" y="1020950"/>
            <a:ext cx="7947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Selected 10 politicians from different parties  having highest number of 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followers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on twitter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Collected their tweets from 1st Jan 2022 to 10th  March 2022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Post election data was collected from 11th March to 6th April.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List of politicians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AditiSinghRBL 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smritiirani  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shaziailmi  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BJPVinodSonkar  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asim_arun	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ptshrikant 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myogiadityanath 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AnilRajbharbjp 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brajeshpathakup 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kpmaurya1 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Babyranimaurya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66650" y="450425"/>
            <a:ext cx="688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  <a:latin typeface="Comfortaa"/>
                <a:ea typeface="Comfortaa"/>
                <a:cs typeface="Comfortaa"/>
                <a:sym typeface="Comfortaa"/>
              </a:rPr>
              <a:t>Data collection</a:t>
            </a:r>
            <a:endParaRPr b="1" sz="2400">
              <a:solidFill>
                <a:srgbClr val="FF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923000" y="2691550"/>
            <a:ext cx="2644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Santoshpandemla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DrDharamSaini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yadavakhilesh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profamishra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SwamiPMaurya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yadavteju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AbdullahAzamMLA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shivpalsinghyad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VinayHSTiwari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 Light"/>
              <a:buChar char="●"/>
            </a:pPr>
            <a:r>
              <a:rPr lang="en" sz="13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VTankhaRewa</a:t>
            </a:r>
            <a:endParaRPr sz="13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32325" y="1096874"/>
            <a:ext cx="4339200" cy="33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Election results revolve around Top leaders of different political parties.</a:t>
            </a:r>
            <a:endParaRPr b="1"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1314" l="0" r="0" t="1314"/>
          <a:stretch/>
        </p:blipFill>
        <p:spPr>
          <a:xfrm>
            <a:off x="3970125" y="1031263"/>
            <a:ext cx="4528450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421350" y="714475"/>
            <a:ext cx="2623800" cy="17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Familiarity</a:t>
            </a:r>
            <a:r>
              <a:rPr lang="en" sz="2800">
                <a:solidFill>
                  <a:schemeClr val="dk2"/>
                </a:solidFill>
              </a:rPr>
              <a:t> With UP Political Leaders, Survey response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15559" r="15559" t="0"/>
          <a:stretch/>
        </p:blipFill>
        <p:spPr>
          <a:xfrm>
            <a:off x="0" y="0"/>
            <a:ext cx="6660601" cy="344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10247" r="10255" t="0"/>
          <a:stretch/>
        </p:blipFill>
        <p:spPr>
          <a:xfrm>
            <a:off x="6660550" y="2"/>
            <a:ext cx="2483396" cy="3440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>
            <p:ph type="ctrTitle"/>
          </p:nvPr>
        </p:nvSpPr>
        <p:spPr>
          <a:xfrm>
            <a:off x="762125" y="3745800"/>
            <a:ext cx="7429500" cy="8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Demographic of users responded in survey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592850" y="301100"/>
            <a:ext cx="7429500" cy="65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Mention percentage and number of tweets by top leaders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00" y="1508000"/>
            <a:ext cx="4127599" cy="3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772175" y="955400"/>
            <a:ext cx="29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8000"/>
            <a:ext cx="4559201" cy="3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