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9010766076_0_1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9010766076_0_1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9010766076_0_1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9010766076_0_1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9010766076_0_10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9010766076_0_10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9010766076_0_10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9010766076_0_10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9010766076_0_10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9010766076_0_10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9010766076_0_10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9010766076_0_10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9010766076_0_10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9010766076_0_10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9010766076_0_10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9010766076_0_1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9010766076_0_10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9010766076_0_10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9010766076_0_1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9010766076_0_1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datasets/ratthachat/writing-prompt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824000" y="987700"/>
            <a:ext cx="6984900" cy="1872900"/>
          </a:xfrm>
          <a:prstGeom prst="rect">
            <a:avLst/>
          </a:prstGeom>
        </p:spPr>
        <p:txBody>
          <a:bodyPr anchorCtr="0" anchor="ctr" bIns="91425" lIns="91425" spcFirstLastPara="1" rIns="91425" wrap="square" tIns="91425">
            <a:normAutofit/>
          </a:bodyPr>
          <a:lstStyle/>
          <a:p>
            <a:pPr indent="0" lvl="0" marL="0" rtl="0" algn="ctr">
              <a:lnSpc>
                <a:spcPct val="115000"/>
              </a:lnSpc>
              <a:spcBef>
                <a:spcPts val="0"/>
              </a:spcBef>
              <a:spcAft>
                <a:spcPts val="0"/>
              </a:spcAft>
              <a:buNone/>
            </a:pPr>
            <a:r>
              <a:rPr b="1" lang="en" sz="3600">
                <a:solidFill>
                  <a:srgbClr val="000000"/>
                </a:solidFill>
                <a:latin typeface="Arial"/>
                <a:ea typeface="Arial"/>
                <a:cs typeface="Arial"/>
                <a:sym typeface="Arial"/>
              </a:rPr>
              <a:t>Consistency-Enhanced Story Generation</a:t>
            </a:r>
            <a:endParaRPr sz="5100"/>
          </a:p>
        </p:txBody>
      </p:sp>
      <p:sp>
        <p:nvSpPr>
          <p:cNvPr id="129" name="Google Shape;129;p13"/>
          <p:cNvSpPr txBox="1"/>
          <p:nvPr>
            <p:ph idx="1" type="subTitle"/>
          </p:nvPr>
        </p:nvSpPr>
        <p:spPr>
          <a:xfrm>
            <a:off x="1780925" y="2977125"/>
            <a:ext cx="5402100" cy="83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900">
                <a:solidFill>
                  <a:srgbClr val="000000"/>
                </a:solidFill>
                <a:latin typeface="Arial"/>
                <a:ea typeface="Arial"/>
                <a:cs typeface="Arial"/>
                <a:sym typeface="Arial"/>
              </a:rPr>
              <a:t>T</a:t>
            </a:r>
            <a:r>
              <a:rPr lang="en" sz="1900">
                <a:solidFill>
                  <a:srgbClr val="000000"/>
                </a:solidFill>
                <a:latin typeface="Arial"/>
                <a:ea typeface="Arial"/>
                <a:cs typeface="Arial"/>
                <a:sym typeface="Arial"/>
              </a:rPr>
              <a:t>eam Members: Debashish Roy (2021201034)</a:t>
            </a:r>
            <a:endParaRPr sz="1900">
              <a:solidFill>
                <a:srgbClr val="000000"/>
              </a:solidFill>
              <a:latin typeface="Arial"/>
              <a:ea typeface="Arial"/>
              <a:cs typeface="Arial"/>
              <a:sym typeface="Arial"/>
            </a:endParaRPr>
          </a:p>
          <a:p>
            <a:pPr indent="0" lvl="0" marL="0" rtl="0" algn="ctr">
              <a:spcBef>
                <a:spcPts val="0"/>
              </a:spcBef>
              <a:spcAft>
                <a:spcPts val="0"/>
              </a:spcAft>
              <a:buNone/>
            </a:pPr>
            <a:r>
              <a:rPr lang="en" sz="1900">
                <a:solidFill>
                  <a:srgbClr val="000000"/>
                </a:solidFill>
                <a:latin typeface="Arial"/>
                <a:ea typeface="Arial"/>
                <a:cs typeface="Arial"/>
                <a:sym typeface="Arial"/>
              </a:rPr>
              <a:t>Mentor: Bhavyajeet Singh</a:t>
            </a:r>
            <a:endParaRPr sz="1900">
              <a:solidFill>
                <a:srgbClr val="000000"/>
              </a:solidFill>
              <a:latin typeface="Arial"/>
              <a:ea typeface="Arial"/>
              <a:cs typeface="Arial"/>
              <a:sym typeface="Arial"/>
            </a:endParaRPr>
          </a:p>
          <a:p>
            <a:pPr indent="0" lvl="0" marL="0" rtl="0" algn="ctr">
              <a:spcBef>
                <a:spcPts val="0"/>
              </a:spcBef>
              <a:spcAft>
                <a:spcPts val="0"/>
              </a:spcAft>
              <a:buNone/>
            </a:pPr>
            <a:r>
              <a:rPr lang="en" sz="1900">
                <a:solidFill>
                  <a:srgbClr val="000000"/>
                </a:solidFill>
                <a:latin typeface="Arial"/>
                <a:ea typeface="Arial"/>
                <a:cs typeface="Arial"/>
                <a:sym typeface="Arial"/>
              </a:rPr>
              <a:t>Professor: Dr. Manish Shrivastava</a:t>
            </a:r>
            <a:endParaRPr sz="190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latin typeface="Arial"/>
                <a:ea typeface="Arial"/>
                <a:cs typeface="Arial"/>
                <a:sym typeface="Arial"/>
              </a:rPr>
              <a:t>Analysis</a:t>
            </a:r>
            <a:endParaRPr b="1" sz="2400"/>
          </a:p>
        </p:txBody>
      </p:sp>
      <p:sp>
        <p:nvSpPr>
          <p:cNvPr id="184" name="Google Shape;184;p22"/>
          <p:cNvSpPr txBox="1"/>
          <p:nvPr>
            <p:ph idx="1" type="body"/>
          </p:nvPr>
        </p:nvSpPr>
        <p:spPr>
          <a:xfrm>
            <a:off x="761150" y="1660675"/>
            <a:ext cx="7563600" cy="27780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Clr>
                <a:srgbClr val="000000"/>
              </a:buClr>
              <a:buSzPts val="1350"/>
              <a:buFont typeface="Arial"/>
              <a:buChar char="●"/>
            </a:pPr>
            <a:r>
              <a:rPr lang="en" sz="1350">
                <a:solidFill>
                  <a:srgbClr val="000000"/>
                </a:solidFill>
                <a:latin typeface="Arial"/>
                <a:ea typeface="Arial"/>
                <a:cs typeface="Arial"/>
                <a:sym typeface="Arial"/>
              </a:rPr>
              <a:t>Mentor suggested analyzing validation loss along with the training loss, to get an idea that the model is learning anything or not. </a:t>
            </a:r>
            <a:endParaRPr sz="1350">
              <a:solidFill>
                <a:srgbClr val="000000"/>
              </a:solidFill>
              <a:latin typeface="Arial"/>
              <a:ea typeface="Arial"/>
              <a:cs typeface="Arial"/>
              <a:sym typeface="Arial"/>
            </a:endParaRPr>
          </a:p>
          <a:p>
            <a:pPr indent="-314325" lvl="0" marL="457200" rtl="0" algn="l">
              <a:spcBef>
                <a:spcPts val="0"/>
              </a:spcBef>
              <a:spcAft>
                <a:spcPts val="0"/>
              </a:spcAft>
              <a:buClr>
                <a:srgbClr val="000000"/>
              </a:buClr>
              <a:buSzPts val="1350"/>
              <a:buFont typeface="Arial"/>
              <a:buChar char="●"/>
            </a:pPr>
            <a:r>
              <a:rPr lang="en" sz="1350">
                <a:solidFill>
                  <a:srgbClr val="000000"/>
                </a:solidFill>
                <a:latin typeface="Arial"/>
                <a:ea typeface="Arial"/>
                <a:cs typeface="Arial"/>
                <a:sym typeface="Arial"/>
              </a:rPr>
              <a:t> Since both are decreasing we reached the conclusion that it is learning something.</a:t>
            </a:r>
            <a:endParaRPr sz="1350">
              <a:solidFill>
                <a:srgbClr val="000000"/>
              </a:solidFill>
              <a:latin typeface="Arial"/>
              <a:ea typeface="Arial"/>
              <a:cs typeface="Arial"/>
              <a:sym typeface="Arial"/>
            </a:endParaRPr>
          </a:p>
          <a:p>
            <a:pPr indent="-314325" lvl="0" marL="457200" rtl="0" algn="l">
              <a:spcBef>
                <a:spcPts val="0"/>
              </a:spcBef>
              <a:spcAft>
                <a:spcPts val="0"/>
              </a:spcAft>
              <a:buClr>
                <a:srgbClr val="000000"/>
              </a:buClr>
              <a:buSzPts val="1350"/>
              <a:buFont typeface="Arial"/>
              <a:buChar char="●"/>
            </a:pPr>
            <a:r>
              <a:rPr lang="en" sz="1350">
                <a:solidFill>
                  <a:srgbClr val="000000"/>
                </a:solidFill>
                <a:latin typeface="Arial"/>
                <a:ea typeface="Arial"/>
                <a:cs typeface="Arial"/>
                <a:sym typeface="Arial"/>
              </a:rPr>
              <a:t>The result given by the model has a high Rouge-L-R score since the model at least replicates what the prompt is provided and considering it in the longest common subsequence we get a perfect match.</a:t>
            </a:r>
            <a:endParaRPr sz="1350">
              <a:solidFill>
                <a:srgbClr val="000000"/>
              </a:solidFill>
              <a:latin typeface="Arial"/>
              <a:ea typeface="Arial"/>
              <a:cs typeface="Arial"/>
              <a:sym typeface="Arial"/>
            </a:endParaRPr>
          </a:p>
          <a:p>
            <a:pPr indent="-314325" lvl="0" marL="457200" rtl="0" algn="l">
              <a:spcBef>
                <a:spcPts val="0"/>
              </a:spcBef>
              <a:spcAft>
                <a:spcPts val="0"/>
              </a:spcAft>
              <a:buClr>
                <a:srgbClr val="000000"/>
              </a:buClr>
              <a:buSzPts val="1350"/>
              <a:buFont typeface="Arial"/>
              <a:buChar char="●"/>
            </a:pPr>
            <a:r>
              <a:rPr lang="en" sz="1350">
                <a:solidFill>
                  <a:srgbClr val="000000"/>
                </a:solidFill>
                <a:latin typeface="Arial"/>
                <a:ea typeface="Arial"/>
                <a:cs typeface="Arial"/>
                <a:sym typeface="Arial"/>
              </a:rPr>
              <a:t>Rouge score is not perfect. A story can be written in many forms with the same meaning and it will give a high score with the words that it will match.</a:t>
            </a:r>
            <a:endParaRPr sz="1350">
              <a:solidFill>
                <a:srgbClr val="000000"/>
              </a:solidFill>
              <a:latin typeface="Arial"/>
              <a:ea typeface="Arial"/>
              <a:cs typeface="Arial"/>
              <a:sym typeface="Arial"/>
            </a:endParaRPr>
          </a:p>
          <a:p>
            <a:pPr indent="-314325" lvl="0" marL="457200" rtl="0" algn="l">
              <a:spcBef>
                <a:spcPts val="0"/>
              </a:spcBef>
              <a:spcAft>
                <a:spcPts val="0"/>
              </a:spcAft>
              <a:buClr>
                <a:srgbClr val="000000"/>
              </a:buClr>
              <a:buSzPts val="1350"/>
              <a:buFont typeface="Arial"/>
              <a:buChar char="●"/>
            </a:pPr>
            <a:r>
              <a:rPr lang="en" sz="1350">
                <a:solidFill>
                  <a:srgbClr val="000000"/>
                </a:solidFill>
                <a:latin typeface="Arial"/>
                <a:ea typeface="Arial"/>
                <a:cs typeface="Arial"/>
                <a:sym typeface="Arial"/>
              </a:rPr>
              <a:t>Accuracy needs to be improved. One of the causes is that the coherence between the sentences is not too high.</a:t>
            </a:r>
            <a:endParaRPr sz="135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6000"/>
              <a:t>Thank You!!!</a:t>
            </a:r>
            <a:endParaRPr b="1" sz="6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600"/>
              <a:t>Problem Description</a:t>
            </a:r>
            <a:endParaRPr b="1" sz="3600"/>
          </a:p>
        </p:txBody>
      </p:sp>
      <p:sp>
        <p:nvSpPr>
          <p:cNvPr id="135" name="Google Shape;135;p14"/>
          <p:cNvSpPr txBox="1"/>
          <p:nvPr>
            <p:ph idx="1" type="body"/>
          </p:nvPr>
        </p:nvSpPr>
        <p:spPr>
          <a:xfrm>
            <a:off x="819150" y="180020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800">
                <a:solidFill>
                  <a:srgbClr val="000000"/>
                </a:solidFill>
                <a:latin typeface="Arial"/>
                <a:ea typeface="Arial"/>
                <a:cs typeface="Arial"/>
                <a:sym typeface="Arial"/>
              </a:rPr>
              <a:t>I</a:t>
            </a:r>
            <a:r>
              <a:rPr lang="en" sz="1800">
                <a:solidFill>
                  <a:srgbClr val="000000"/>
                </a:solidFill>
                <a:latin typeface="Arial"/>
                <a:ea typeface="Arial"/>
                <a:cs typeface="Arial"/>
                <a:sym typeface="Arial"/>
              </a:rPr>
              <a:t> will be generate story based on the prompt provided. I</a:t>
            </a:r>
            <a:r>
              <a:rPr lang="en" sz="1800">
                <a:solidFill>
                  <a:srgbClr val="000000"/>
                </a:solidFill>
                <a:latin typeface="Arial"/>
                <a:ea typeface="Arial"/>
                <a:cs typeface="Arial"/>
                <a:sym typeface="Arial"/>
              </a:rPr>
              <a:t> have used pretrained architectures GPT-2 for story generation. GPT-2 often struggles to maintain consistency and often ends up generating content incoherent with the given prompt for a generation. Story generation revolves around some common character and revolves around a plot. We are using a 2-step approach to story generation involving the generation of a plot outline based on the prompt followed by the actual generation of the story.</a:t>
            </a:r>
            <a:endParaRPr sz="18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latin typeface="Arial"/>
                <a:ea typeface="Arial"/>
                <a:cs typeface="Arial"/>
                <a:sym typeface="Arial"/>
              </a:rPr>
              <a:t>Dataset</a:t>
            </a:r>
            <a:endParaRPr b="1" sz="2400"/>
          </a:p>
        </p:txBody>
      </p:sp>
      <p:sp>
        <p:nvSpPr>
          <p:cNvPr id="141" name="Google Shape;141;p15"/>
          <p:cNvSpPr txBox="1"/>
          <p:nvPr>
            <p:ph idx="1" type="body"/>
          </p:nvPr>
        </p:nvSpPr>
        <p:spPr>
          <a:xfrm>
            <a:off x="819150" y="1800200"/>
            <a:ext cx="7505700" cy="263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000000"/>
                </a:solidFill>
                <a:latin typeface="Arial"/>
                <a:ea typeface="Arial"/>
                <a:cs typeface="Arial"/>
                <a:sym typeface="Arial"/>
              </a:rPr>
              <a:t>We are using the Writing Prompt Dataset by FAIR. This is used to generate consistent stories by Hierarchical Neural Story Generation (Fan et al., 2018). Data is separated into prompt and story. This is extracted from Reddit, where one user will come up with a prompt and a single story and another will write a story revolving around that prompt.</a:t>
            </a:r>
            <a:endParaRPr sz="1500">
              <a:solidFill>
                <a:srgbClr val="000000"/>
              </a:solidFill>
              <a:latin typeface="Arial"/>
              <a:ea typeface="Arial"/>
              <a:cs typeface="Arial"/>
              <a:sym typeface="Arial"/>
            </a:endParaRPr>
          </a:p>
          <a:p>
            <a:pPr indent="0" lvl="0" marL="0" rtl="0" algn="l">
              <a:spcBef>
                <a:spcPts val="1200"/>
              </a:spcBef>
              <a:spcAft>
                <a:spcPts val="1200"/>
              </a:spcAft>
              <a:buNone/>
            </a:pPr>
            <a:r>
              <a:rPr lang="en" sz="1500">
                <a:solidFill>
                  <a:srgbClr val="000000"/>
                </a:solidFill>
                <a:latin typeface="Arial"/>
                <a:ea typeface="Arial"/>
                <a:cs typeface="Arial"/>
                <a:sym typeface="Arial"/>
              </a:rPr>
              <a:t>The dataset is already divided into test, train, and validate. Test.wp_source contains prompts and corresponding to that test.wp_target contains stories. The size of the complete data is around 1 GB. The data is hosted on </a:t>
            </a:r>
            <a:r>
              <a:rPr lang="en" sz="1500" u="sng">
                <a:solidFill>
                  <a:srgbClr val="1155CC"/>
                </a:solidFill>
                <a:latin typeface="Arial"/>
                <a:ea typeface="Arial"/>
                <a:cs typeface="Arial"/>
                <a:sym typeface="Arial"/>
                <a:hlinkClick r:id="rId3">
                  <a:extLst>
                    <a:ext uri="{A12FA001-AC4F-418D-AE19-62706E023703}">
                      <ahyp:hlinkClr val="tx"/>
                    </a:ext>
                  </a:extLst>
                </a:hlinkClick>
              </a:rPr>
              <a:t>https://www.kaggle.com/datasets/ratthachat/writing-prompts</a:t>
            </a:r>
            <a:r>
              <a:rPr lang="en" sz="1500">
                <a:solidFill>
                  <a:srgbClr val="000000"/>
                </a:solidFill>
                <a:latin typeface="Arial"/>
                <a:ea typeface="Arial"/>
                <a:cs typeface="Arial"/>
                <a:sym typeface="Arial"/>
              </a:rPr>
              <a:t>.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2200">
                <a:latin typeface="Arial"/>
                <a:ea typeface="Arial"/>
                <a:cs typeface="Arial"/>
                <a:sym typeface="Arial"/>
              </a:rPr>
              <a:t>Converting Data to suitable format</a:t>
            </a:r>
            <a:endParaRPr sz="3900"/>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000000"/>
                </a:solidFill>
                <a:latin typeface="Arial"/>
                <a:ea typeface="Arial"/>
                <a:cs typeface="Arial"/>
                <a:sym typeface="Arial"/>
              </a:rPr>
              <a:t>We have converted the dataset in the format The format of the dataset is</a:t>
            </a:r>
            <a:endParaRPr sz="1600">
              <a:solidFill>
                <a:srgbClr val="000000"/>
              </a:solidFill>
              <a:latin typeface="Arial"/>
              <a:ea typeface="Arial"/>
              <a:cs typeface="Arial"/>
              <a:sym typeface="Arial"/>
            </a:endParaRPr>
          </a:p>
          <a:p>
            <a:pPr indent="0" lvl="0" marL="0" rtl="0" algn="l">
              <a:spcBef>
                <a:spcPts val="0"/>
              </a:spcBef>
              <a:spcAft>
                <a:spcPts val="0"/>
              </a:spcAft>
              <a:buNone/>
            </a:pPr>
            <a:r>
              <a:rPr b="1" lang="en" sz="1600">
                <a:solidFill>
                  <a:srgbClr val="000000"/>
                </a:solidFill>
                <a:latin typeface="Arial"/>
                <a:ea typeface="Arial"/>
                <a:cs typeface="Arial"/>
                <a:sym typeface="Arial"/>
              </a:rPr>
              <a:t>[ WP ] PROMPT &lt;endprompt&gt; OUTLINE &lt;endoutline&gt; TOP 10 KEYWORD/ PHRASE</a:t>
            </a:r>
            <a:r>
              <a:rPr lang="en" sz="1600">
                <a:solidFill>
                  <a:srgbClr val="000000"/>
                </a:solidFill>
                <a:latin typeface="Arial"/>
                <a:ea typeface="Arial"/>
                <a:cs typeface="Arial"/>
                <a:sym typeface="Arial"/>
              </a:rPr>
              <a:t>. Where the outline is generated using the Text Rank algorithm. And Top 10 keywords are found using the RAKE algorithm.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latin typeface="Arial"/>
                <a:ea typeface="Arial"/>
                <a:cs typeface="Arial"/>
                <a:sym typeface="Arial"/>
              </a:rPr>
              <a:t>Architecture</a:t>
            </a:r>
            <a:endParaRPr b="1" sz="2400"/>
          </a:p>
        </p:txBody>
      </p:sp>
      <p:sp>
        <p:nvSpPr>
          <p:cNvPr id="153" name="Google Shape;153;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4" name="Google Shape;154;p17"/>
          <p:cNvPicPr preferRelativeResize="0"/>
          <p:nvPr/>
        </p:nvPicPr>
        <p:blipFill>
          <a:blip r:embed="rId3">
            <a:alphaModFix/>
          </a:blip>
          <a:stretch>
            <a:fillRect/>
          </a:stretch>
        </p:blipFill>
        <p:spPr>
          <a:xfrm>
            <a:off x="921500" y="1629125"/>
            <a:ext cx="7505700" cy="277003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idx="1" type="body"/>
          </p:nvPr>
        </p:nvSpPr>
        <p:spPr>
          <a:xfrm>
            <a:off x="897850" y="1216825"/>
            <a:ext cx="7490100" cy="3355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Training: We have used the gpt2 model and </a:t>
            </a:r>
            <a:r>
              <a:rPr lang="en" sz="1600">
                <a:solidFill>
                  <a:srgbClr val="000000"/>
                </a:solidFill>
                <a:latin typeface="Arial"/>
                <a:ea typeface="Arial"/>
                <a:cs typeface="Arial"/>
                <a:sym typeface="Arial"/>
              </a:rPr>
              <a:t>fine tuned</a:t>
            </a:r>
            <a:r>
              <a:rPr lang="en" sz="1600">
                <a:solidFill>
                  <a:srgbClr val="000000"/>
                </a:solidFill>
                <a:latin typeface="Arial"/>
                <a:ea typeface="Arial"/>
                <a:cs typeface="Arial"/>
                <a:sym typeface="Arial"/>
              </a:rPr>
              <a:t> it as per our use case. It is used to generate outlines. We concatenate prompt X and outline Z with &lt;SEP&gt; token to get a sequence X0. For training, we compute the cross-entropy of all tokens in X0 as a normal language model.</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Testing: While testing has given the prompt tokens as context, the model generates outline tokens.</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I have used Top-k and Top-p selection strategies. Top-k allows us to choose the next word from top-k probability, and then sample from it. Whereas Top-p picks amongst the top tokens whose probabilities add up to p.</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4675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t>Deployment</a:t>
            </a:r>
            <a:endParaRPr b="1" sz="2700"/>
          </a:p>
        </p:txBody>
      </p:sp>
      <p:sp>
        <p:nvSpPr>
          <p:cNvPr id="165" name="Google Shape;165;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6" name="Google Shape;166;p19"/>
          <p:cNvPicPr preferRelativeResize="0"/>
          <p:nvPr/>
        </p:nvPicPr>
        <p:blipFill>
          <a:blip r:embed="rId3">
            <a:alphaModFix/>
          </a:blip>
          <a:stretch>
            <a:fillRect/>
          </a:stretch>
        </p:blipFill>
        <p:spPr>
          <a:xfrm>
            <a:off x="152400" y="1295800"/>
            <a:ext cx="8991600" cy="364841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2200">
                <a:latin typeface="Arial"/>
                <a:ea typeface="Arial"/>
                <a:cs typeface="Arial"/>
                <a:sym typeface="Arial"/>
              </a:rPr>
              <a:t>Training and Evaluation Loss:</a:t>
            </a:r>
            <a:endParaRPr sz="3900"/>
          </a:p>
        </p:txBody>
      </p:sp>
      <p:pic>
        <p:nvPicPr>
          <p:cNvPr id="172" name="Google Shape;172;p20"/>
          <p:cNvPicPr preferRelativeResize="0"/>
          <p:nvPr/>
        </p:nvPicPr>
        <p:blipFill>
          <a:blip r:embed="rId3">
            <a:alphaModFix/>
          </a:blip>
          <a:stretch>
            <a:fillRect/>
          </a:stretch>
        </p:blipFill>
        <p:spPr>
          <a:xfrm>
            <a:off x="720650" y="1553975"/>
            <a:ext cx="7889601" cy="2182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latin typeface="Arial"/>
                <a:ea typeface="Arial"/>
                <a:cs typeface="Arial"/>
                <a:sym typeface="Arial"/>
              </a:rPr>
              <a:t>Evaluation Mechanism and Results</a:t>
            </a:r>
            <a:endParaRPr b="1" sz="2400"/>
          </a:p>
        </p:txBody>
      </p:sp>
      <p:pic>
        <p:nvPicPr>
          <p:cNvPr id="178" name="Google Shape;178;p21"/>
          <p:cNvPicPr preferRelativeResize="0"/>
          <p:nvPr/>
        </p:nvPicPr>
        <p:blipFill>
          <a:blip r:embed="rId3">
            <a:alphaModFix/>
          </a:blip>
          <a:stretch>
            <a:fillRect/>
          </a:stretch>
        </p:blipFill>
        <p:spPr>
          <a:xfrm>
            <a:off x="750076" y="1552600"/>
            <a:ext cx="6664749" cy="2737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