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9" r:id="rId3"/>
    <p:sldId id="268" r:id="rId4"/>
    <p:sldId id="266" r:id="rId5"/>
    <p:sldId id="276" r:id="rId6"/>
    <p:sldId id="269" r:id="rId7"/>
    <p:sldId id="277" r:id="rId8"/>
    <p:sldId id="271" r:id="rId9"/>
    <p:sldId id="272" r:id="rId10"/>
    <p:sldId id="280" r:id="rId11"/>
    <p:sldId id="273" r:id="rId12"/>
    <p:sldId id="274" r:id="rId13"/>
    <p:sldId id="279" r:id="rId14"/>
    <p:sldId id="278" r:id="rId15"/>
    <p:sldId id="275" r:id="rId16"/>
    <p:sldId id="261" r:id="rId17"/>
    <p:sldId id="262" r:id="rId18"/>
    <p:sldId id="263" r:id="rId19"/>
    <p:sldId id="264" r:id="rId20"/>
    <p:sldId id="257" r:id="rId21"/>
    <p:sldId id="260" r:id="rId2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C90C7-A77E-44E8-87EE-4B73CBAD2C3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A77B65-65F8-41A9-8502-1609C3B8E23D}">
      <dgm:prSet phldrT="[Text]"/>
      <dgm:spPr/>
      <dgm:t>
        <a:bodyPr/>
        <a:lstStyle/>
        <a:p>
          <a:r>
            <a:rPr lang="en-US" dirty="0"/>
            <a:t>Data set </a:t>
          </a:r>
        </a:p>
      </dgm:t>
    </dgm:pt>
    <dgm:pt modelId="{11D1A6AD-40BF-4CCE-B9CB-2A1FF8552F16}" type="parTrans" cxnId="{AECBFCD5-956D-4FE6-9462-FA4DFBF9FA9B}">
      <dgm:prSet/>
      <dgm:spPr/>
      <dgm:t>
        <a:bodyPr/>
        <a:lstStyle/>
        <a:p>
          <a:endParaRPr lang="en-US"/>
        </a:p>
      </dgm:t>
    </dgm:pt>
    <dgm:pt modelId="{6E5BD885-2BA2-4336-A993-9CF3E414A16F}" type="sibTrans" cxnId="{AECBFCD5-956D-4FE6-9462-FA4DFBF9FA9B}">
      <dgm:prSet/>
      <dgm:spPr/>
      <dgm:t>
        <a:bodyPr/>
        <a:lstStyle/>
        <a:p>
          <a:endParaRPr lang="en-US"/>
        </a:p>
      </dgm:t>
    </dgm:pt>
    <dgm:pt modelId="{20A656E5-96A1-46F4-8886-A7442E143ED8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    Hotel booking analysis           database includes information about the hotels booked between the year    </a:t>
          </a:r>
          <a:r>
            <a:rPr lang="en-US" dirty="0">
              <a:solidFill>
                <a:schemeClr val="tx1">
                  <a:lumMod val="75000"/>
                </a:schemeClr>
              </a:solidFill>
            </a:rPr>
            <a:t>2015</a:t>
          </a:r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 to year </a:t>
          </a:r>
          <a:r>
            <a:rPr lang="en-US" dirty="0">
              <a:solidFill>
                <a:schemeClr val="tx1">
                  <a:lumMod val="75000"/>
                </a:schemeClr>
              </a:solidFill>
            </a:rPr>
            <a:t>2017   </a:t>
          </a:r>
          <a:endParaRPr lang="en-US" dirty="0"/>
        </a:p>
      </dgm:t>
    </dgm:pt>
    <dgm:pt modelId="{40DA20DF-39D4-4C3B-ACE0-8F34857D1571}" type="parTrans" cxnId="{5C382D2A-9506-403C-9927-E2C96C0B5B6C}">
      <dgm:prSet/>
      <dgm:spPr/>
      <dgm:t>
        <a:bodyPr/>
        <a:lstStyle/>
        <a:p>
          <a:endParaRPr lang="en-US"/>
        </a:p>
      </dgm:t>
    </dgm:pt>
    <dgm:pt modelId="{F5713614-1140-4C33-BA9E-D2186D6CEB23}" type="sibTrans" cxnId="{5C382D2A-9506-403C-9927-E2C96C0B5B6C}">
      <dgm:prSet/>
      <dgm:spPr/>
      <dgm:t>
        <a:bodyPr/>
        <a:lstStyle/>
        <a:p>
          <a:endParaRPr lang="en-US"/>
        </a:p>
      </dgm:t>
    </dgm:pt>
    <dgm:pt modelId="{4C619C04-8B42-4A0B-8BEB-F495DF58C8F8}">
      <dgm:prSet phldrT="[Text]"/>
      <dgm:spPr/>
      <dgm:t>
        <a:bodyPr/>
        <a:lstStyle/>
        <a:p>
          <a:r>
            <a:rPr lang="en-US" dirty="0"/>
            <a:t>Shape: Rows &amp; Columns</a:t>
          </a:r>
        </a:p>
      </dgm:t>
    </dgm:pt>
    <dgm:pt modelId="{D78D9919-551E-406E-A718-B0326377AB0D}" type="parTrans" cxnId="{73FF4C8B-01F6-4873-9EA7-D5F9ECEB61A1}">
      <dgm:prSet/>
      <dgm:spPr/>
      <dgm:t>
        <a:bodyPr/>
        <a:lstStyle/>
        <a:p>
          <a:endParaRPr lang="en-US"/>
        </a:p>
      </dgm:t>
    </dgm:pt>
    <dgm:pt modelId="{E7D28E4C-6F4C-4BD8-9268-A26B09401EE9}" type="sibTrans" cxnId="{73FF4C8B-01F6-4873-9EA7-D5F9ECEB61A1}">
      <dgm:prSet/>
      <dgm:spPr/>
      <dgm:t>
        <a:bodyPr/>
        <a:lstStyle/>
        <a:p>
          <a:endParaRPr lang="en-US"/>
        </a:p>
      </dgm:t>
    </dgm:pt>
    <dgm:pt modelId="{45172E45-AEA5-43D7-A602-A00D435AA35B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119390</a:t>
          </a:r>
          <a:endParaRPr lang="en-US" dirty="0"/>
        </a:p>
      </dgm:t>
    </dgm:pt>
    <dgm:pt modelId="{E9DBB2DB-A351-4248-B48C-10BEC5C7674A}" type="parTrans" cxnId="{33968B03-9C24-4E78-9D0F-7E1383F2ACC6}">
      <dgm:prSet/>
      <dgm:spPr/>
      <dgm:t>
        <a:bodyPr/>
        <a:lstStyle/>
        <a:p>
          <a:endParaRPr lang="en-US"/>
        </a:p>
      </dgm:t>
    </dgm:pt>
    <dgm:pt modelId="{45AFEB80-41DA-42A6-AE15-31A1675BF536}" type="sibTrans" cxnId="{33968B03-9C24-4E78-9D0F-7E1383F2ACC6}">
      <dgm:prSet/>
      <dgm:spPr/>
      <dgm:t>
        <a:bodyPr/>
        <a:lstStyle/>
        <a:p>
          <a:endParaRPr lang="en-US"/>
        </a:p>
      </dgm:t>
    </dgm:pt>
    <dgm:pt modelId="{5B4E4F6B-90DA-4740-AFE5-4625C7B32794}">
      <dgm:prSet phldrT="[Text]"/>
      <dgm:spPr/>
      <dgm:t>
        <a:bodyPr/>
        <a:lstStyle/>
        <a:p>
          <a:r>
            <a:rPr lang="en-IN" dirty="0"/>
            <a:t>32</a:t>
          </a:r>
          <a:endParaRPr lang="en-US" dirty="0"/>
        </a:p>
      </dgm:t>
    </dgm:pt>
    <dgm:pt modelId="{DCD0DA32-B563-40D0-85C8-374443840D58}" type="parTrans" cxnId="{FE8577C8-4AEB-46F9-AAC8-EA4F52A80689}">
      <dgm:prSet/>
      <dgm:spPr/>
      <dgm:t>
        <a:bodyPr/>
        <a:lstStyle/>
        <a:p>
          <a:endParaRPr lang="en-US"/>
        </a:p>
      </dgm:t>
    </dgm:pt>
    <dgm:pt modelId="{51D65C67-0F23-4B8A-9409-863625285AFD}" type="sibTrans" cxnId="{FE8577C8-4AEB-46F9-AAC8-EA4F52A80689}">
      <dgm:prSet/>
      <dgm:spPr/>
      <dgm:t>
        <a:bodyPr/>
        <a:lstStyle/>
        <a:p>
          <a:endParaRPr lang="en-US"/>
        </a:p>
      </dgm:t>
    </dgm:pt>
    <dgm:pt modelId="{875A755C-A39A-49E3-8830-578322045351}">
      <dgm:prSet phldrT="[Text]"/>
      <dgm:spPr/>
      <dgm:t>
        <a:bodyPr/>
        <a:lstStyle/>
        <a:p>
          <a:r>
            <a:rPr lang="en-US" dirty="0"/>
            <a:t>Important columns- </a:t>
          </a:r>
        </a:p>
      </dgm:t>
    </dgm:pt>
    <dgm:pt modelId="{283C5AA8-1891-4ED2-9CDC-52BA6539E418}" type="parTrans" cxnId="{63FA27FA-FD46-40B1-97AD-ED1A179189A9}">
      <dgm:prSet/>
      <dgm:spPr/>
      <dgm:t>
        <a:bodyPr/>
        <a:lstStyle/>
        <a:p>
          <a:endParaRPr lang="en-US"/>
        </a:p>
      </dgm:t>
    </dgm:pt>
    <dgm:pt modelId="{163A2D13-D8CC-454A-923C-7EDF2072A1AC}" type="sibTrans" cxnId="{63FA27FA-FD46-40B1-97AD-ED1A179189A9}">
      <dgm:prSet/>
      <dgm:spPr/>
      <dgm:t>
        <a:bodyPr/>
        <a:lstStyle/>
        <a:p>
          <a:endParaRPr lang="en-US"/>
        </a:p>
      </dgm:t>
    </dgm:pt>
    <dgm:pt modelId="{C97E19FB-F23B-449B-B15E-A516C194804C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 </a:t>
          </a:r>
          <a:r>
            <a:rPr lang="en-US" dirty="0" err="1">
              <a:solidFill>
                <a:schemeClr val="tx1">
                  <a:lumMod val="40000"/>
                  <a:lumOff val="60000"/>
                </a:schemeClr>
              </a:solidFill>
            </a:rPr>
            <a:t>is_canceled,lead</a:t>
          </a:r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 time, arrival date, no. of persons, repeated guest,    no. of kids</a:t>
          </a:r>
          <a:endParaRPr lang="en-US" dirty="0"/>
        </a:p>
      </dgm:t>
    </dgm:pt>
    <dgm:pt modelId="{A4053218-E405-4651-8CF5-683EA2E884E5}" type="parTrans" cxnId="{01C8C4EE-2132-481E-A6AA-391897B8364B}">
      <dgm:prSet/>
      <dgm:spPr/>
      <dgm:t>
        <a:bodyPr/>
        <a:lstStyle/>
        <a:p>
          <a:endParaRPr lang="en-US"/>
        </a:p>
      </dgm:t>
    </dgm:pt>
    <dgm:pt modelId="{121ABC34-3E3A-47CB-9849-C3E53D62053F}" type="sibTrans" cxnId="{01C8C4EE-2132-481E-A6AA-391897B8364B}">
      <dgm:prSet/>
      <dgm:spPr/>
      <dgm:t>
        <a:bodyPr/>
        <a:lstStyle/>
        <a:p>
          <a:endParaRPr lang="en-US"/>
        </a:p>
      </dgm:t>
    </dgm:pt>
    <dgm:pt modelId="{BC42560D-3DF2-46D1-BF48-572BE0675745}" type="pres">
      <dgm:prSet presAssocID="{935C90C7-A77E-44E8-87EE-4B73CBAD2C3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49C6352-9B6B-4E82-B217-5F02BCF4A625}" type="pres">
      <dgm:prSet presAssocID="{935C90C7-A77E-44E8-87EE-4B73CBAD2C34}" presName="cycle" presStyleCnt="0"/>
      <dgm:spPr/>
    </dgm:pt>
    <dgm:pt modelId="{8A47CA63-89CC-4637-B941-E9884FEEC927}" type="pres">
      <dgm:prSet presAssocID="{935C90C7-A77E-44E8-87EE-4B73CBAD2C34}" presName="centerShape" presStyleCnt="0"/>
      <dgm:spPr/>
    </dgm:pt>
    <dgm:pt modelId="{082BA1DF-2AEE-46C2-9A0B-D2730BDA1DF3}" type="pres">
      <dgm:prSet presAssocID="{935C90C7-A77E-44E8-87EE-4B73CBAD2C34}" presName="connSite" presStyleLbl="node1" presStyleIdx="0" presStyleCnt="4"/>
      <dgm:spPr/>
    </dgm:pt>
    <dgm:pt modelId="{EE772F3F-3DBE-42C3-BAFD-469D29749158}" type="pres">
      <dgm:prSet presAssocID="{935C90C7-A77E-44E8-87EE-4B73CBAD2C34}" presName="visible" presStyleLbl="node1" presStyleIdx="0" presStyleCnt="4" custScaleX="201852" custScaleY="207997" custLinFactY="-393255" custLinFactNeighborX="-65558" custLinFactNeighborY="-4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7FA5273-5222-48B7-B6B3-656578BE5379}" type="pres">
      <dgm:prSet presAssocID="{11D1A6AD-40BF-4CCE-B9CB-2A1FF8552F16}" presName="Name25" presStyleLbl="parChTrans1D1" presStyleIdx="0" presStyleCnt="3"/>
      <dgm:spPr/>
    </dgm:pt>
    <dgm:pt modelId="{A647EA56-C8BF-4435-8968-1E774DF23477}" type="pres">
      <dgm:prSet presAssocID="{49A77B65-65F8-41A9-8502-1609C3B8E23D}" presName="node" presStyleCnt="0"/>
      <dgm:spPr/>
    </dgm:pt>
    <dgm:pt modelId="{F4F9A66A-D3F0-43E5-8855-59E1B9107A6C}" type="pres">
      <dgm:prSet presAssocID="{49A77B65-65F8-41A9-8502-1609C3B8E23D}" presName="parentNode" presStyleLbl="node1" presStyleIdx="1" presStyleCnt="4" custScaleX="109680">
        <dgm:presLayoutVars>
          <dgm:chMax val="1"/>
          <dgm:bulletEnabled val="1"/>
        </dgm:presLayoutVars>
      </dgm:prSet>
      <dgm:spPr/>
    </dgm:pt>
    <dgm:pt modelId="{6494FC50-90D6-47A2-AA60-AB5050A2137B}" type="pres">
      <dgm:prSet presAssocID="{49A77B65-65F8-41A9-8502-1609C3B8E23D}" presName="childNode" presStyleLbl="revTx" presStyleIdx="0" presStyleCnt="3">
        <dgm:presLayoutVars>
          <dgm:bulletEnabled val="1"/>
        </dgm:presLayoutVars>
      </dgm:prSet>
      <dgm:spPr/>
    </dgm:pt>
    <dgm:pt modelId="{AC04F98C-B62F-428A-8861-16F2A7526166}" type="pres">
      <dgm:prSet presAssocID="{D78D9919-551E-406E-A718-B0326377AB0D}" presName="Name25" presStyleLbl="parChTrans1D1" presStyleIdx="1" presStyleCnt="3"/>
      <dgm:spPr/>
    </dgm:pt>
    <dgm:pt modelId="{B23C8E01-445B-4B49-8229-C6C138ED1269}" type="pres">
      <dgm:prSet presAssocID="{4C619C04-8B42-4A0B-8BEB-F495DF58C8F8}" presName="node" presStyleCnt="0"/>
      <dgm:spPr/>
    </dgm:pt>
    <dgm:pt modelId="{AC22B237-C2B5-4FEF-A11C-17FAB1773280}" type="pres">
      <dgm:prSet presAssocID="{4C619C04-8B42-4A0B-8BEB-F495DF58C8F8}" presName="parentNode" presStyleLbl="node1" presStyleIdx="2" presStyleCnt="4" custScaleX="102109">
        <dgm:presLayoutVars>
          <dgm:chMax val="1"/>
          <dgm:bulletEnabled val="1"/>
        </dgm:presLayoutVars>
      </dgm:prSet>
      <dgm:spPr/>
    </dgm:pt>
    <dgm:pt modelId="{D79CFC4F-52DE-45E1-B0BB-1BFCBDC93840}" type="pres">
      <dgm:prSet presAssocID="{4C619C04-8B42-4A0B-8BEB-F495DF58C8F8}" presName="childNode" presStyleLbl="revTx" presStyleIdx="1" presStyleCnt="3">
        <dgm:presLayoutVars>
          <dgm:bulletEnabled val="1"/>
        </dgm:presLayoutVars>
      </dgm:prSet>
      <dgm:spPr/>
    </dgm:pt>
    <dgm:pt modelId="{8D8C63A6-BD80-4930-B87F-C265BDC30444}" type="pres">
      <dgm:prSet presAssocID="{283C5AA8-1891-4ED2-9CDC-52BA6539E418}" presName="Name25" presStyleLbl="parChTrans1D1" presStyleIdx="2" presStyleCnt="3"/>
      <dgm:spPr/>
    </dgm:pt>
    <dgm:pt modelId="{BB4C4ADB-FA57-42FC-BBD6-D0BE1C2BD997}" type="pres">
      <dgm:prSet presAssocID="{875A755C-A39A-49E3-8830-578322045351}" presName="node" presStyleCnt="0"/>
      <dgm:spPr/>
    </dgm:pt>
    <dgm:pt modelId="{514FD47D-6B51-4F6E-96E6-04597F1A47AC}" type="pres">
      <dgm:prSet presAssocID="{875A755C-A39A-49E3-8830-578322045351}" presName="parentNode" presStyleLbl="node1" presStyleIdx="3" presStyleCnt="4" custScaleX="106029" custScaleY="89556">
        <dgm:presLayoutVars>
          <dgm:chMax val="1"/>
          <dgm:bulletEnabled val="1"/>
        </dgm:presLayoutVars>
      </dgm:prSet>
      <dgm:spPr/>
    </dgm:pt>
    <dgm:pt modelId="{641A843D-C050-4C50-9F24-52CFE601F30B}" type="pres">
      <dgm:prSet presAssocID="{875A755C-A39A-49E3-8830-578322045351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33968B03-9C24-4E78-9D0F-7E1383F2ACC6}" srcId="{4C619C04-8B42-4A0B-8BEB-F495DF58C8F8}" destId="{45172E45-AEA5-43D7-A602-A00D435AA35B}" srcOrd="0" destOrd="0" parTransId="{E9DBB2DB-A351-4248-B48C-10BEC5C7674A}" sibTransId="{45AFEB80-41DA-42A6-AE15-31A1675BF536}"/>
    <dgm:cxn modelId="{85149303-6216-4893-918B-FA2EC69AAE58}" type="presOf" srcId="{935C90C7-A77E-44E8-87EE-4B73CBAD2C34}" destId="{BC42560D-3DF2-46D1-BF48-572BE0675745}" srcOrd="0" destOrd="0" presId="urn:microsoft.com/office/officeart/2005/8/layout/radial2"/>
    <dgm:cxn modelId="{BEF86D26-4778-4D52-B97D-4177398C4D66}" type="presOf" srcId="{875A755C-A39A-49E3-8830-578322045351}" destId="{514FD47D-6B51-4F6E-96E6-04597F1A47AC}" srcOrd="0" destOrd="0" presId="urn:microsoft.com/office/officeart/2005/8/layout/radial2"/>
    <dgm:cxn modelId="{5C382D2A-9506-403C-9927-E2C96C0B5B6C}" srcId="{49A77B65-65F8-41A9-8502-1609C3B8E23D}" destId="{20A656E5-96A1-46F4-8886-A7442E143ED8}" srcOrd="0" destOrd="0" parTransId="{40DA20DF-39D4-4C3B-ACE0-8F34857D1571}" sibTransId="{F5713614-1140-4C33-BA9E-D2186D6CEB23}"/>
    <dgm:cxn modelId="{452D5430-5159-40FC-9E38-89F5CB42A277}" type="presOf" srcId="{C97E19FB-F23B-449B-B15E-A516C194804C}" destId="{641A843D-C050-4C50-9F24-52CFE601F30B}" srcOrd="0" destOrd="0" presId="urn:microsoft.com/office/officeart/2005/8/layout/radial2"/>
    <dgm:cxn modelId="{45EF2733-FED3-46E5-90B1-57625EBAE529}" type="presOf" srcId="{283C5AA8-1891-4ED2-9CDC-52BA6539E418}" destId="{8D8C63A6-BD80-4930-B87F-C265BDC30444}" srcOrd="0" destOrd="0" presId="urn:microsoft.com/office/officeart/2005/8/layout/radial2"/>
    <dgm:cxn modelId="{33ECF75D-04B7-4521-AFE8-06DFF33C9C5A}" type="presOf" srcId="{11D1A6AD-40BF-4CCE-B9CB-2A1FF8552F16}" destId="{B7FA5273-5222-48B7-B6B3-656578BE5379}" srcOrd="0" destOrd="0" presId="urn:microsoft.com/office/officeart/2005/8/layout/radial2"/>
    <dgm:cxn modelId="{73FF4C8B-01F6-4873-9EA7-D5F9ECEB61A1}" srcId="{935C90C7-A77E-44E8-87EE-4B73CBAD2C34}" destId="{4C619C04-8B42-4A0B-8BEB-F495DF58C8F8}" srcOrd="1" destOrd="0" parTransId="{D78D9919-551E-406E-A718-B0326377AB0D}" sibTransId="{E7D28E4C-6F4C-4BD8-9268-A26B09401EE9}"/>
    <dgm:cxn modelId="{8CCA02A2-61B3-42D2-93A4-04A1BAC8EDC1}" type="presOf" srcId="{D78D9919-551E-406E-A718-B0326377AB0D}" destId="{AC04F98C-B62F-428A-8861-16F2A7526166}" srcOrd="0" destOrd="0" presId="urn:microsoft.com/office/officeart/2005/8/layout/radial2"/>
    <dgm:cxn modelId="{D6395FAE-B534-4FBE-97FB-90656E7C70F8}" type="presOf" srcId="{5B4E4F6B-90DA-4740-AFE5-4625C7B32794}" destId="{D79CFC4F-52DE-45E1-B0BB-1BFCBDC93840}" srcOrd="0" destOrd="1" presId="urn:microsoft.com/office/officeart/2005/8/layout/radial2"/>
    <dgm:cxn modelId="{7B2F3FC8-8B36-43DD-83BA-72A0C2AF1AE1}" type="presOf" srcId="{20A656E5-96A1-46F4-8886-A7442E143ED8}" destId="{6494FC50-90D6-47A2-AA60-AB5050A2137B}" srcOrd="0" destOrd="0" presId="urn:microsoft.com/office/officeart/2005/8/layout/radial2"/>
    <dgm:cxn modelId="{FE8577C8-4AEB-46F9-AAC8-EA4F52A80689}" srcId="{4C619C04-8B42-4A0B-8BEB-F495DF58C8F8}" destId="{5B4E4F6B-90DA-4740-AFE5-4625C7B32794}" srcOrd="1" destOrd="0" parTransId="{DCD0DA32-B563-40D0-85C8-374443840D58}" sibTransId="{51D65C67-0F23-4B8A-9409-863625285AFD}"/>
    <dgm:cxn modelId="{92ADA2D1-BC9F-4790-B9DB-A0FB72FCB9CC}" type="presOf" srcId="{4C619C04-8B42-4A0B-8BEB-F495DF58C8F8}" destId="{AC22B237-C2B5-4FEF-A11C-17FAB1773280}" srcOrd="0" destOrd="0" presId="urn:microsoft.com/office/officeart/2005/8/layout/radial2"/>
    <dgm:cxn modelId="{AECBFCD5-956D-4FE6-9462-FA4DFBF9FA9B}" srcId="{935C90C7-A77E-44E8-87EE-4B73CBAD2C34}" destId="{49A77B65-65F8-41A9-8502-1609C3B8E23D}" srcOrd="0" destOrd="0" parTransId="{11D1A6AD-40BF-4CCE-B9CB-2A1FF8552F16}" sibTransId="{6E5BD885-2BA2-4336-A993-9CF3E414A16F}"/>
    <dgm:cxn modelId="{C37E8CE1-F07B-469F-A8C3-E2E09B1BEAEC}" type="presOf" srcId="{49A77B65-65F8-41A9-8502-1609C3B8E23D}" destId="{F4F9A66A-D3F0-43E5-8855-59E1B9107A6C}" srcOrd="0" destOrd="0" presId="urn:microsoft.com/office/officeart/2005/8/layout/radial2"/>
    <dgm:cxn modelId="{01C8C4EE-2132-481E-A6AA-391897B8364B}" srcId="{875A755C-A39A-49E3-8830-578322045351}" destId="{C97E19FB-F23B-449B-B15E-A516C194804C}" srcOrd="0" destOrd="0" parTransId="{A4053218-E405-4651-8CF5-683EA2E884E5}" sibTransId="{121ABC34-3E3A-47CB-9849-C3E53D62053F}"/>
    <dgm:cxn modelId="{63FA27FA-FD46-40B1-97AD-ED1A179189A9}" srcId="{935C90C7-A77E-44E8-87EE-4B73CBAD2C34}" destId="{875A755C-A39A-49E3-8830-578322045351}" srcOrd="2" destOrd="0" parTransId="{283C5AA8-1891-4ED2-9CDC-52BA6539E418}" sibTransId="{163A2D13-D8CC-454A-923C-7EDF2072A1AC}"/>
    <dgm:cxn modelId="{93F812FF-08CC-400D-BE89-08527E8336F0}" type="presOf" srcId="{45172E45-AEA5-43D7-A602-A00D435AA35B}" destId="{D79CFC4F-52DE-45E1-B0BB-1BFCBDC93840}" srcOrd="0" destOrd="0" presId="urn:microsoft.com/office/officeart/2005/8/layout/radial2"/>
    <dgm:cxn modelId="{267EAAA5-A3D5-4513-AB18-99AAC6F544EB}" type="presParOf" srcId="{BC42560D-3DF2-46D1-BF48-572BE0675745}" destId="{149C6352-9B6B-4E82-B217-5F02BCF4A625}" srcOrd="0" destOrd="0" presId="urn:microsoft.com/office/officeart/2005/8/layout/radial2"/>
    <dgm:cxn modelId="{71951AC9-4F1D-49BB-BFAE-4DE4F50F1B42}" type="presParOf" srcId="{149C6352-9B6B-4E82-B217-5F02BCF4A625}" destId="{8A47CA63-89CC-4637-B941-E9884FEEC927}" srcOrd="0" destOrd="0" presId="urn:microsoft.com/office/officeart/2005/8/layout/radial2"/>
    <dgm:cxn modelId="{2159EE0B-554D-4041-AC66-99498CCB43EB}" type="presParOf" srcId="{8A47CA63-89CC-4637-B941-E9884FEEC927}" destId="{082BA1DF-2AEE-46C2-9A0B-D2730BDA1DF3}" srcOrd="0" destOrd="0" presId="urn:microsoft.com/office/officeart/2005/8/layout/radial2"/>
    <dgm:cxn modelId="{84639F12-6C28-46A3-AD50-D57FF7961458}" type="presParOf" srcId="{8A47CA63-89CC-4637-B941-E9884FEEC927}" destId="{EE772F3F-3DBE-42C3-BAFD-469D29749158}" srcOrd="1" destOrd="0" presId="urn:microsoft.com/office/officeart/2005/8/layout/radial2"/>
    <dgm:cxn modelId="{ACB7B6CD-D4E4-4AC2-841C-38F28B274F0D}" type="presParOf" srcId="{149C6352-9B6B-4E82-B217-5F02BCF4A625}" destId="{B7FA5273-5222-48B7-B6B3-656578BE5379}" srcOrd="1" destOrd="0" presId="urn:microsoft.com/office/officeart/2005/8/layout/radial2"/>
    <dgm:cxn modelId="{D5EF1DE6-9508-4FD4-A660-4397ED2DAB4D}" type="presParOf" srcId="{149C6352-9B6B-4E82-B217-5F02BCF4A625}" destId="{A647EA56-C8BF-4435-8968-1E774DF23477}" srcOrd="2" destOrd="0" presId="urn:microsoft.com/office/officeart/2005/8/layout/radial2"/>
    <dgm:cxn modelId="{5904B25A-5B01-4875-AAAC-176BC2590CC2}" type="presParOf" srcId="{A647EA56-C8BF-4435-8968-1E774DF23477}" destId="{F4F9A66A-D3F0-43E5-8855-59E1B9107A6C}" srcOrd="0" destOrd="0" presId="urn:microsoft.com/office/officeart/2005/8/layout/radial2"/>
    <dgm:cxn modelId="{2A4D602F-195D-4BEF-B58B-1EDCEC528030}" type="presParOf" srcId="{A647EA56-C8BF-4435-8968-1E774DF23477}" destId="{6494FC50-90D6-47A2-AA60-AB5050A2137B}" srcOrd="1" destOrd="0" presId="urn:microsoft.com/office/officeart/2005/8/layout/radial2"/>
    <dgm:cxn modelId="{86947D64-85DA-4604-A6CC-D0E9B7E76765}" type="presParOf" srcId="{149C6352-9B6B-4E82-B217-5F02BCF4A625}" destId="{AC04F98C-B62F-428A-8861-16F2A7526166}" srcOrd="3" destOrd="0" presId="urn:microsoft.com/office/officeart/2005/8/layout/radial2"/>
    <dgm:cxn modelId="{FBA3B075-7908-44C6-A2C9-84DB7E08F584}" type="presParOf" srcId="{149C6352-9B6B-4E82-B217-5F02BCF4A625}" destId="{B23C8E01-445B-4B49-8229-C6C138ED1269}" srcOrd="4" destOrd="0" presId="urn:microsoft.com/office/officeart/2005/8/layout/radial2"/>
    <dgm:cxn modelId="{CE507A39-46D6-4B5D-8056-E4356A124DFC}" type="presParOf" srcId="{B23C8E01-445B-4B49-8229-C6C138ED1269}" destId="{AC22B237-C2B5-4FEF-A11C-17FAB1773280}" srcOrd="0" destOrd="0" presId="urn:microsoft.com/office/officeart/2005/8/layout/radial2"/>
    <dgm:cxn modelId="{D409C862-1E9D-41B4-8865-37EC48C2BC16}" type="presParOf" srcId="{B23C8E01-445B-4B49-8229-C6C138ED1269}" destId="{D79CFC4F-52DE-45E1-B0BB-1BFCBDC93840}" srcOrd="1" destOrd="0" presId="urn:microsoft.com/office/officeart/2005/8/layout/radial2"/>
    <dgm:cxn modelId="{908E377B-D5CC-425C-A82D-041CFD747B5A}" type="presParOf" srcId="{149C6352-9B6B-4E82-B217-5F02BCF4A625}" destId="{8D8C63A6-BD80-4930-B87F-C265BDC30444}" srcOrd="5" destOrd="0" presId="urn:microsoft.com/office/officeart/2005/8/layout/radial2"/>
    <dgm:cxn modelId="{B63A6D6C-5941-449A-82BD-CDD650D94314}" type="presParOf" srcId="{149C6352-9B6B-4E82-B217-5F02BCF4A625}" destId="{BB4C4ADB-FA57-42FC-BBD6-D0BE1C2BD997}" srcOrd="6" destOrd="0" presId="urn:microsoft.com/office/officeart/2005/8/layout/radial2"/>
    <dgm:cxn modelId="{ADB1D994-AC72-45EA-A552-FD753B1EE0A8}" type="presParOf" srcId="{BB4C4ADB-FA57-42FC-BBD6-D0BE1C2BD997}" destId="{514FD47D-6B51-4F6E-96E6-04597F1A47AC}" srcOrd="0" destOrd="0" presId="urn:microsoft.com/office/officeart/2005/8/layout/radial2"/>
    <dgm:cxn modelId="{BB0E5518-2A83-48D9-834B-025BBC2D45B5}" type="presParOf" srcId="{BB4C4ADB-FA57-42FC-BBD6-D0BE1C2BD997}" destId="{641A843D-C050-4C50-9F24-52CFE601F30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C7EE2C-49AE-4A65-A522-F8ADA51DD42E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0"/>
      <dgm:spPr/>
    </dgm:pt>
    <dgm:pt modelId="{51B2167F-214F-4306-8218-ACCA3CFCFB83}" type="pres">
      <dgm:prSet presAssocID="{8CC7EE2C-49AE-4A65-A522-F8ADA51DD42E}" presName="composite" presStyleCnt="0">
        <dgm:presLayoutVars>
          <dgm:chMax val="5"/>
          <dgm:dir/>
          <dgm:resizeHandles val="exact"/>
        </dgm:presLayoutVars>
      </dgm:prSet>
      <dgm:spPr/>
    </dgm:pt>
  </dgm:ptLst>
  <dgm:cxnLst>
    <dgm:cxn modelId="{D90DF9DE-9596-49C3-B1D4-36D4D6D88BEA}" type="presOf" srcId="{8CC7EE2C-49AE-4A65-A522-F8ADA51DD42E}" destId="{51B2167F-214F-4306-8218-ACCA3CFCFB83}" srcOrd="0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C63A6-BD80-4930-B87F-C265BDC30444}">
      <dsp:nvSpPr>
        <dsp:cNvPr id="0" name=""/>
        <dsp:cNvSpPr/>
      </dsp:nvSpPr>
      <dsp:spPr>
        <a:xfrm rot="2571910">
          <a:off x="3757238" y="2285937"/>
          <a:ext cx="497470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497470" y="165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4F98C-B62F-428A-8861-16F2A7526166}">
      <dsp:nvSpPr>
        <dsp:cNvPr id="0" name=""/>
        <dsp:cNvSpPr/>
      </dsp:nvSpPr>
      <dsp:spPr>
        <a:xfrm>
          <a:off x="3823661" y="1609242"/>
          <a:ext cx="534960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534960" y="165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A5273-5222-48B7-B6B3-656578BE5379}">
      <dsp:nvSpPr>
        <dsp:cNvPr id="0" name=""/>
        <dsp:cNvSpPr/>
      </dsp:nvSpPr>
      <dsp:spPr>
        <a:xfrm rot="19022194">
          <a:off x="3762231" y="943913"/>
          <a:ext cx="458069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458069" y="165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72F3F-3DBE-42C3-BAFD-469D29749158}">
      <dsp:nvSpPr>
        <dsp:cNvPr id="0" name=""/>
        <dsp:cNvSpPr/>
      </dsp:nvSpPr>
      <dsp:spPr>
        <a:xfrm>
          <a:off x="675980" y="0"/>
          <a:ext cx="3153430" cy="324943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9A66A-D3F0-43E5-8855-59E1B9107A6C}">
      <dsp:nvSpPr>
        <dsp:cNvPr id="0" name=""/>
        <dsp:cNvSpPr/>
      </dsp:nvSpPr>
      <dsp:spPr>
        <a:xfrm>
          <a:off x="4004430" y="740"/>
          <a:ext cx="1028084" cy="9373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set </a:t>
          </a:r>
        </a:p>
      </dsp:txBody>
      <dsp:txXfrm>
        <a:off x="4154989" y="138012"/>
        <a:ext cx="726966" cy="662805"/>
      </dsp:txXfrm>
    </dsp:sp>
    <dsp:sp modelId="{6494FC50-90D6-47A2-AA60-AB5050A2137B}">
      <dsp:nvSpPr>
        <dsp:cNvPr id="0" name=""/>
        <dsp:cNvSpPr/>
      </dsp:nvSpPr>
      <dsp:spPr>
        <a:xfrm>
          <a:off x="5012830" y="740"/>
          <a:ext cx="1542126" cy="93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    Hotel booking analysis           database includes information about the hotels booked between the year    </a:t>
          </a:r>
          <a:r>
            <a:rPr lang="en-US" sz="1000" kern="1200" dirty="0">
              <a:solidFill>
                <a:schemeClr val="tx1">
                  <a:lumMod val="75000"/>
                </a:schemeClr>
              </a:solidFill>
            </a:rPr>
            <a:t>2015</a:t>
          </a: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 to year </a:t>
          </a:r>
          <a:r>
            <a:rPr lang="en-US" sz="1000" kern="1200" dirty="0">
              <a:solidFill>
                <a:schemeClr val="tx1">
                  <a:lumMod val="75000"/>
                </a:schemeClr>
              </a:solidFill>
            </a:rPr>
            <a:t>2017   </a:t>
          </a:r>
          <a:endParaRPr lang="en-US" sz="1000" kern="1200" dirty="0"/>
        </a:p>
      </dsp:txBody>
      <dsp:txXfrm>
        <a:off x="5012830" y="740"/>
        <a:ext cx="1542126" cy="937349"/>
      </dsp:txXfrm>
    </dsp:sp>
    <dsp:sp modelId="{AC22B237-C2B5-4FEF-A11C-17FAB1773280}">
      <dsp:nvSpPr>
        <dsp:cNvPr id="0" name=""/>
        <dsp:cNvSpPr/>
      </dsp:nvSpPr>
      <dsp:spPr>
        <a:xfrm>
          <a:off x="4358621" y="1157069"/>
          <a:ext cx="957117" cy="9373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Shape: Rows &amp; Columns</a:t>
          </a:r>
        </a:p>
      </dsp:txBody>
      <dsp:txXfrm>
        <a:off x="4498788" y="1294341"/>
        <a:ext cx="676783" cy="662805"/>
      </dsp:txXfrm>
    </dsp:sp>
    <dsp:sp modelId="{D79CFC4F-52DE-45E1-B0BB-1BFCBDC93840}">
      <dsp:nvSpPr>
        <dsp:cNvPr id="0" name=""/>
        <dsp:cNvSpPr/>
      </dsp:nvSpPr>
      <dsp:spPr>
        <a:xfrm>
          <a:off x="5384763" y="1157069"/>
          <a:ext cx="1435676" cy="93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119390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32</a:t>
          </a:r>
          <a:endParaRPr lang="en-US" sz="1000" kern="1200" dirty="0"/>
        </a:p>
      </dsp:txBody>
      <dsp:txXfrm>
        <a:off x="5384763" y="1157069"/>
        <a:ext cx="1435676" cy="937349"/>
      </dsp:txXfrm>
    </dsp:sp>
    <dsp:sp modelId="{514FD47D-6B51-4F6E-96E6-04597F1A47AC}">
      <dsp:nvSpPr>
        <dsp:cNvPr id="0" name=""/>
        <dsp:cNvSpPr/>
      </dsp:nvSpPr>
      <dsp:spPr>
        <a:xfrm>
          <a:off x="4025819" y="2362345"/>
          <a:ext cx="993861" cy="839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Important columns- </a:t>
          </a:r>
        </a:p>
      </dsp:txBody>
      <dsp:txXfrm>
        <a:off x="4171367" y="2485280"/>
        <a:ext cx="702765" cy="593582"/>
      </dsp:txXfrm>
    </dsp:sp>
    <dsp:sp modelId="{641A843D-C050-4C50-9F24-52CFE601F30B}">
      <dsp:nvSpPr>
        <dsp:cNvPr id="0" name=""/>
        <dsp:cNvSpPr/>
      </dsp:nvSpPr>
      <dsp:spPr>
        <a:xfrm>
          <a:off x="5042775" y="2362345"/>
          <a:ext cx="1490792" cy="839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 </a:t>
          </a:r>
          <a:r>
            <a:rPr lang="en-US" sz="1000" kern="1200" dirty="0" err="1">
              <a:solidFill>
                <a:schemeClr val="tx1">
                  <a:lumMod val="40000"/>
                  <a:lumOff val="60000"/>
                </a:schemeClr>
              </a:solidFill>
            </a:rPr>
            <a:t>is_canceled,lead</a:t>
          </a: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 time, arrival date, no. of persons, repeated guest,    no. of kids</a:t>
          </a:r>
          <a:endParaRPr lang="en-US" sz="1000" kern="1200" dirty="0"/>
        </a:p>
      </dsp:txBody>
      <dsp:txXfrm>
        <a:off x="5042775" y="2362345"/>
        <a:ext cx="1490792" cy="839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Capstone Project</a:t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Hotel Booking Analysis</a:t>
            </a:r>
            <a:b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EDA analysis </a:t>
            </a:r>
            <a:b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By :</a:t>
            </a:r>
            <a:b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Debashish Das                                                                                                                                   Lucky Jain  </a:t>
            </a:r>
            <a:b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Vivek Katolkar</a:t>
            </a:r>
            <a:b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00" y="64025"/>
            <a:ext cx="8520600" cy="5727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type of hotels are preferred by adults ?</a:t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FC49590-F26A-9698-4265-A9225EC44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" y="708660"/>
            <a:ext cx="7810500" cy="346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E7C9FF-71EF-1C26-09C3-539B3032B36F}"/>
              </a:ext>
            </a:extLst>
          </p:cNvPr>
          <p:cNvSpPr txBox="1"/>
          <p:nvPr/>
        </p:nvSpPr>
        <p:spPr>
          <a:xfrm>
            <a:off x="899160" y="428095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A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dult most prefer city hotel, adult cancelled are less.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87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" y="71645"/>
            <a:ext cx="8520600" cy="572700"/>
          </a:xfrm>
        </p:spPr>
        <p:txBody>
          <a:bodyPr/>
          <a:lstStyle/>
          <a:p>
            <a:r>
              <a:rPr lang="en-US" dirty="0"/>
              <a:t>Which month are most expensive hotels ?</a:t>
            </a:r>
          </a:p>
        </p:txBody>
      </p:sp>
      <p:pic>
        <p:nvPicPr>
          <p:cNvPr id="4" name="Picture 3" descr="expensive hot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0" y="644345"/>
            <a:ext cx="5108154" cy="3310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ADC913-66C3-046B-8FAA-46867229BBC7}"/>
              </a:ext>
            </a:extLst>
          </p:cNvPr>
          <p:cNvSpPr txBox="1"/>
          <p:nvPr/>
        </p:nvSpPr>
        <p:spPr>
          <a:xfrm>
            <a:off x="5206494" y="112776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For resort hotels, the average daily rate is more expensive during august, July and September.</a:t>
            </a:r>
          </a:p>
          <a:p>
            <a:pPr marL="400050" indent="-28575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400050" indent="-28575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For city hotels, the average daily rate is more expensive during august,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july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june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and may.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50" y="109745"/>
            <a:ext cx="8520600" cy="572700"/>
          </a:xfrm>
        </p:spPr>
        <p:txBody>
          <a:bodyPr/>
          <a:lstStyle/>
          <a:p>
            <a:r>
              <a:rPr lang="en-US" dirty="0"/>
              <a:t>Which type of hotel most booking percentage?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30300"/>
            <a:ext cx="3422100" cy="3438575"/>
          </a:xfrm>
        </p:spPr>
        <p:txBody>
          <a:bodyPr/>
          <a:lstStyle/>
          <a:p>
            <a:pPr>
              <a:buClrTx/>
            </a:pPr>
            <a:r>
              <a:rPr lang="en-US" dirty="0">
                <a:solidFill>
                  <a:schemeClr val="accent2"/>
                </a:solidFill>
              </a:rPr>
              <a:t>61.1% of people prefers  City hotel booking .</a:t>
            </a:r>
          </a:p>
          <a:p>
            <a:pPr marL="114300" indent="0">
              <a:buClr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buClrTx/>
            </a:pPr>
            <a:r>
              <a:rPr lang="en-US" dirty="0">
                <a:solidFill>
                  <a:schemeClr val="accent2"/>
                </a:solidFill>
              </a:rPr>
              <a:t>38.9% of people prefers resort hotel booking</a:t>
            </a:r>
          </a:p>
        </p:txBody>
      </p:sp>
      <p:pic>
        <p:nvPicPr>
          <p:cNvPr id="4" name="Picture 3" descr="City hotel most prefer custom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104565"/>
            <a:ext cx="4495800" cy="37595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0200"/>
            <a:ext cx="8520600" cy="572700"/>
          </a:xfrm>
        </p:spPr>
        <p:txBody>
          <a:bodyPr/>
          <a:lstStyle/>
          <a:p>
            <a:r>
              <a:rPr lang="en-US" dirty="0"/>
              <a:t>Which type of most prefer meal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30300"/>
            <a:ext cx="3422100" cy="3438575"/>
          </a:xfrm>
        </p:spPr>
        <p:txBody>
          <a:bodyPr/>
          <a:lstStyle/>
          <a:p>
            <a:pPr>
              <a:buClrTx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77.8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% people prefer (BB — Bed &amp; Breakfast) meal</a:t>
            </a:r>
          </a:p>
          <a:p>
            <a:pPr>
              <a:buClrTx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10.77% people prefer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Half board (breakfast and one other meal — usually dinner)</a:t>
            </a:r>
          </a:p>
          <a:p>
            <a:pPr>
              <a:buClrTx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10.41% people prefer( SC /undefine )meal</a:t>
            </a:r>
          </a:p>
          <a:p>
            <a:pPr>
              <a:buClrTx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A3C16AC-B1F5-84EC-125A-4E624E56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92200"/>
            <a:ext cx="375285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4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60" y="124985"/>
            <a:ext cx="8520600" cy="5727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customer type are having most booking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59DF5-E2EB-8A23-54F1-1B3168E432C1}"/>
              </a:ext>
            </a:extLst>
          </p:cNvPr>
          <p:cNvSpPr txBox="1"/>
          <p:nvPr/>
        </p:nvSpPr>
        <p:spPr>
          <a:xfrm>
            <a:off x="601980" y="82319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Transient 0.823822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Transient-Party 0.134036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Contract 0.035939 Group 0.006202 Name: customer_type, dtype: float64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C122F-6E10-2791-71B3-22F48BF7F47C}"/>
              </a:ext>
            </a:extLst>
          </p:cNvPr>
          <p:cNvSpPr/>
          <p:nvPr/>
        </p:nvSpPr>
        <p:spPr>
          <a:xfrm>
            <a:off x="533400" y="823198"/>
            <a:ext cx="4404360" cy="105132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6B8D68-8D77-9096-0093-5095342A5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1910313"/>
            <a:ext cx="5306378" cy="291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66214E-56DC-65D0-2A77-C4973A67AB9B}"/>
              </a:ext>
            </a:extLst>
          </p:cNvPr>
          <p:cNvSpPr txBox="1"/>
          <p:nvPr/>
        </p:nvSpPr>
        <p:spPr>
          <a:xfrm>
            <a:off x="251460" y="2196644"/>
            <a:ext cx="35128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82% of Transient are   having customer type most booking.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13% Transient –party are having  customer type most booking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74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73020"/>
            <a:ext cx="8520600" cy="572700"/>
          </a:xfrm>
        </p:spPr>
        <p:txBody>
          <a:bodyPr/>
          <a:lstStyle/>
          <a:p>
            <a:r>
              <a:rPr lang="en-US" sz="2400" dirty="0"/>
              <a:t>Which hotel type most booking in weekend night and cancelled?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835400"/>
            <a:ext cx="4356100" cy="10287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 the first graph we can see that most of the weekend nights were booked in City Hotel</a:t>
            </a:r>
          </a:p>
        </p:txBody>
      </p:sp>
      <p:pic>
        <p:nvPicPr>
          <p:cNvPr id="4" name="Picture 3" descr="week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20735"/>
            <a:ext cx="8686800" cy="2473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3860800"/>
            <a:ext cx="431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Second plot shows most of weekend nights which were booked were not canceled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380" y="1152475"/>
            <a:ext cx="5379720" cy="1983056"/>
          </a:xfrm>
        </p:spPr>
        <p:txBody>
          <a:bodyPr/>
          <a:lstStyle/>
          <a:p>
            <a:pPr>
              <a:buClrTx/>
            </a:pP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65% of 2 people in family are having most reservation.</a:t>
            </a:r>
          </a:p>
          <a:p>
            <a:pPr>
              <a:buClrTx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Tx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18% of 1 people are having most reservation.</a:t>
            </a:r>
          </a:p>
          <a:p>
            <a:pPr>
              <a:buClrTx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Tx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11%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of 3people in family are having most reservation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380" y="142323"/>
            <a:ext cx="8064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How many family member per reservation ?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02E589-B114-99FF-0755-4CBDE698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158" y="1152475"/>
            <a:ext cx="38195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40" y="147845"/>
            <a:ext cx="8520600" cy="5727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How many customer have booked and then cancelled?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597360" cy="1887905"/>
          </a:xfrm>
        </p:spPr>
        <p:txBody>
          <a:bodyPr/>
          <a:lstStyle/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Check-Out 0.724762 </a:t>
            </a:r>
          </a:p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Canceled 0.263625 </a:t>
            </a:r>
          </a:p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No-Show 0.011613 </a:t>
            </a:r>
          </a:p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Name: reservation_status, </a:t>
            </a:r>
          </a:p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dtype: float64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F096B0-19FB-34AA-3C00-0397B00BC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239" y="939115"/>
            <a:ext cx="3780661" cy="31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9FA3E6-AA1F-46ED-E8E0-E1AD1D7D9318}"/>
              </a:ext>
            </a:extLst>
          </p:cNvPr>
          <p:cNvSpPr txBox="1"/>
          <p:nvPr/>
        </p:nvSpPr>
        <p:spPr>
          <a:xfrm>
            <a:off x="959167" y="3566160"/>
            <a:ext cx="457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26 % of after booking canceled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72% of customers are check-out</a:t>
            </a:r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6867D-06BB-0655-A814-DB7A857F8EB9}"/>
              </a:ext>
            </a:extLst>
          </p:cNvPr>
          <p:cNvSpPr/>
          <p:nvPr/>
        </p:nvSpPr>
        <p:spPr>
          <a:xfrm>
            <a:off x="396240" y="1257300"/>
            <a:ext cx="2865120" cy="18879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24045"/>
            <a:ext cx="8520600" cy="5727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How many guests arrived year-wise?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C78B6-5346-3CF3-7AF0-01EBFDBA0A2B}"/>
              </a:ext>
            </a:extLst>
          </p:cNvPr>
          <p:cNvSpPr txBox="1"/>
          <p:nvPr/>
        </p:nvSpPr>
        <p:spPr>
          <a:xfrm>
            <a:off x="464820" y="4443860"/>
            <a:ext cx="651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Inter"/>
              </a:rPr>
              <a:t>we can conclude from here that most busy year is 2016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J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uly,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J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une and may.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639E37-D01F-8FEC-F334-ED68644E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80" y="897255"/>
            <a:ext cx="3589020" cy="334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D91164-B463-7FD3-64FA-E5D2CE480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569"/>
              </p:ext>
            </p:extLst>
          </p:nvPr>
        </p:nvGraphicFramePr>
        <p:xfrm>
          <a:off x="402591" y="1077595"/>
          <a:ext cx="3589021" cy="2346960"/>
        </p:xfrm>
        <a:graphic>
          <a:graphicData uri="http://schemas.openxmlformats.org/drawingml/2006/table">
            <a:tbl>
              <a:tblPr/>
              <a:tblGrid>
                <a:gridCol w="1187961">
                  <a:extLst>
                    <a:ext uri="{9D8B030D-6E8A-4147-A177-3AD203B41FA5}">
                      <a16:colId xmlns:a16="http://schemas.microsoft.com/office/drawing/2014/main" val="3378440813"/>
                    </a:ext>
                  </a:extLst>
                </a:gridCol>
                <a:gridCol w="1204720">
                  <a:extLst>
                    <a:ext uri="{9D8B030D-6E8A-4147-A177-3AD203B41FA5}">
                      <a16:colId xmlns:a16="http://schemas.microsoft.com/office/drawing/2014/main" val="13661653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5919701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IN" sz="1400" b="1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hotel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b="1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arrival_date_year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IN" sz="1400" b="1" dirty="0">
                        <a:solidFill>
                          <a:schemeClr val="accent2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692211"/>
                  </a:ext>
                </a:extLst>
              </a:tr>
              <a:tr h="304800">
                <a:tc rowSpan="3"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City Hotel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26684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92069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 b="1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20064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253424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 b="1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6526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053994"/>
                  </a:ext>
                </a:extLst>
              </a:tr>
              <a:tr h="304800">
                <a:tc rowSpan="3"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Resort Hotel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15629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572905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 b="1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11569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3652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 b="1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solidFill>
                            <a:schemeClr val="accent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6758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333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1811"/>
            <a:ext cx="8520600" cy="622914"/>
          </a:xfrm>
        </p:spPr>
        <p:txBody>
          <a:bodyPr/>
          <a:lstStyle/>
          <a:p>
            <a:r>
              <a:rPr lang="en-US" dirty="0"/>
              <a:t>CHALLENGES</a:t>
            </a:r>
            <a:r>
              <a:rPr lang="en-US" sz="3600" dirty="0"/>
              <a:t>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C9939-4C06-1D7D-B257-1D36069816EF}"/>
              </a:ext>
            </a:extLst>
          </p:cNvPr>
          <p:cNvSpPr txBox="1"/>
          <p:nvPr/>
        </p:nvSpPr>
        <p:spPr>
          <a:xfrm>
            <a:off x="518160" y="1063645"/>
            <a:ext cx="63169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The name of the countries was not in the proper format ,because of which we are not able to plot the geomean plot.</a:t>
            </a:r>
          </a:p>
          <a:p>
            <a:pPr marL="571500" indent="-45720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column has lots of duplicate value a.</a:t>
            </a:r>
          </a:p>
          <a:p>
            <a:pPr marL="114300"/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Company, agent and country column has lots of null value values a.</a:t>
            </a:r>
          </a:p>
          <a:p>
            <a:pPr marL="114300"/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There were many rows with almost similar data</a:t>
            </a:r>
          </a:p>
          <a:p>
            <a:pPr marL="114300"/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create some new column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7845"/>
            <a:ext cx="8520600" cy="572700"/>
          </a:xfrm>
        </p:spPr>
        <p:txBody>
          <a:bodyPr/>
          <a:lstStyle/>
          <a:p>
            <a:pPr lvl="3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Content :-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Importing and loading data of Hotel booking analysis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Data summary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Data cleaning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Data preparation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Questions which we asked our Data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Challenges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Conclusion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Thank &amp; You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181" y="426721"/>
            <a:ext cx="82169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Majority of the guests are from Western Europe. We should spend a significant amount of our budget on those area .Encourage Direct bookings by offering special discounts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Majority of the hotels are booked by city hotels. Definitely need to spend the most targeting fund on those hotel.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number of repeated guests are too low. we should target our advertisement on guests to increase returning guests.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majority of reservations converts into successful transactions.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have also realize that the high rate of cancellations can be due to high no deposit policies.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should also target months between May to Aug. Those are peak months due to the summer period.</a:t>
            </a:r>
          </a:p>
          <a:p>
            <a:pPr algn="l"/>
            <a:endParaRPr lang="en-US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1600" b="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Strategies to Counter High Cancellations at the Hotel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Set Non-refundable Rates, Collect deposits, and implement more rigid cancellation policies.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Monitor where the cancellations are coming from such as Market Segment, distribution channels, etc.</a:t>
            </a:r>
          </a:p>
          <a:p>
            <a:pPr algn="l"/>
            <a:endParaRPr lang="en-U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A1430-C489-ABD0-2CFA-8EA28DE23622}"/>
              </a:ext>
            </a:extLst>
          </p:cNvPr>
          <p:cNvSpPr txBox="1"/>
          <p:nvPr/>
        </p:nvSpPr>
        <p:spPr>
          <a:xfrm>
            <a:off x="863601" y="0"/>
            <a:ext cx="678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Conclusion :-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901700" y="1805941"/>
            <a:ext cx="7073900" cy="584200"/>
          </a:xfrm>
        </p:spPr>
        <p:txBody>
          <a:bodyPr/>
          <a:lstStyle/>
          <a:p>
            <a:r>
              <a:rPr lang="en-IN" sz="6000" dirty="0"/>
              <a:t>       Thank You</a:t>
            </a:r>
            <a:endParaRPr lang="en-US" sz="60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01700" y="3251200"/>
          <a:ext cx="5327100" cy="124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00" y="-47139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Steps took to Analysis Hotel Booking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900" y="4495799"/>
            <a:ext cx="4425400" cy="73075"/>
          </a:xfrm>
        </p:spPr>
        <p:txBody>
          <a:bodyPr/>
          <a:lstStyle/>
          <a:p>
            <a:pPr lvl="8">
              <a:buNone/>
            </a:pPr>
            <a:endParaRPr lang="en-IN" dirty="0">
              <a:solidFill>
                <a:schemeClr val="tx1">
                  <a:lumMod val="50000"/>
                </a:schemeClr>
              </a:solidFill>
            </a:endParaRPr>
          </a:p>
          <a:p>
            <a:pPr lvl="8">
              <a:buNone/>
            </a:pPr>
            <a:endParaRPr lang="en-IN" dirty="0">
              <a:solidFill>
                <a:schemeClr val="tx1">
                  <a:lumMod val="50000"/>
                </a:schemeClr>
              </a:solidFill>
            </a:endParaRPr>
          </a:p>
          <a:p>
            <a:pPr lvl="8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600" y="472440"/>
            <a:ext cx="8610600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Step 1: Importing the necessary Libraries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2: Mounting Google Drive and Creating a file path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3: Importing Dataset From Drive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4: Printing the information about a Data Frame including the index dtype and columns, non-null values and memory usage.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Step 5: We are going to use Pandas describe() view some basic statistical details like percentile, mean, std etc.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6: Checking the sum of null values present in our dataset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7 :  Create New columns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8: Taking Necessary Columns Only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9: Answering Question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1645"/>
            <a:ext cx="8260800" cy="446515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Questions which we are going to ask our Data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97B58-A798-1AB6-2FB0-5F0A6000B7FA}"/>
              </a:ext>
            </a:extLst>
          </p:cNvPr>
          <p:cNvSpPr txBox="1"/>
          <p:nvPr/>
        </p:nvSpPr>
        <p:spPr>
          <a:xfrm>
            <a:off x="311700" y="518160"/>
            <a:ext cx="8580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 How many confirmed bookings are there in a month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month get most visitors?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Which type of hotels are preferred by adults.</a:t>
            </a:r>
            <a:endParaRPr lang="en-US" sz="1600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month are most expensive hotels?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type of hotel most booking percentage?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type of most prefer meal?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Which customer type are having most booking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hotel type most booking in weekend night and cancelled?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How many family member per reservation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How many customer have booked and then cancelled?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Which months are having most expensive hotels?</a:t>
            </a:r>
            <a:endParaRPr lang="en-IN" sz="1600" dirty="0">
              <a:solidFill>
                <a:schemeClr val="accent2"/>
              </a:solidFill>
            </a:endParaRP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summary:-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0474632"/>
              </p:ext>
            </p:extLst>
          </p:nvPr>
        </p:nvGraphicFramePr>
        <p:xfrm>
          <a:off x="318600" y="1206500"/>
          <a:ext cx="85206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00" y="292624"/>
            <a:ext cx="8520600" cy="1320276"/>
          </a:xfrm>
        </p:spPr>
        <p:txBody>
          <a:bodyPr/>
          <a:lstStyle/>
          <a:p>
            <a:r>
              <a:rPr lang="en-US" dirty="0"/>
              <a:t>Data Cleaning :-</a:t>
            </a:r>
            <a:br>
              <a:rPr lang="en-US" dirty="0"/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                                                       Cleaning data is crucial step before EDA as it will remove the ambiguous data that can affect the outcome of EDA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625600"/>
            <a:ext cx="8464000" cy="2943274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While cleaning data we will perform following steps: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1) Remove duplicate rows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2) Handling missing values.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3) Convert columns to appropriate data types.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4) Adding important columns</a:t>
            </a:r>
          </a:p>
          <a:p>
            <a:pPr>
              <a:buNone/>
            </a:pP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20" y="70101"/>
            <a:ext cx="8520600" cy="572700"/>
          </a:xfrm>
        </p:spPr>
        <p:txBody>
          <a:bodyPr/>
          <a:lstStyle/>
          <a:p>
            <a:r>
              <a:rPr lang="en-US" sz="2400" dirty="0"/>
              <a:t>How many confirmed bookings are there in a month 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900" y="4947917"/>
            <a:ext cx="45719" cy="45719"/>
          </a:xfrm>
        </p:spPr>
        <p:txBody>
          <a:bodyPr/>
          <a:lstStyle/>
          <a:p>
            <a:pPr lvl="5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3" descr="book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585" y="770585"/>
            <a:ext cx="6139274" cy="3379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941" y="4119292"/>
            <a:ext cx="5955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August Month 13877 is highest confirmed booking hotel. 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July month having 2nd Highest  12661 booking confirmed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May month having 3</a:t>
            </a:r>
            <a:r>
              <a:rPr lang="en-US" baseline="30000" dirty="0">
                <a:solidFill>
                  <a:schemeClr val="bg2">
                    <a:lumMod val="10000"/>
                  </a:schemeClr>
                </a:solidFill>
              </a:rPr>
              <a:t>rd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highest 11791 booking conform.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44CBA-AE0E-2202-DFD7-FB1B30A1DE4B}"/>
              </a:ext>
            </a:extLst>
          </p:cNvPr>
          <p:cNvSpPr txBox="1"/>
          <p:nvPr/>
        </p:nvSpPr>
        <p:spPr>
          <a:xfrm>
            <a:off x="140141" y="704453"/>
            <a:ext cx="32126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August :13877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July :12661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May :11791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October :11160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April :11089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June :10939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September :10508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March :9794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February :8068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November :6794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December :6780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January :5929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Name: arrival_date_month, dtype: int64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7CEC0-1124-7BFE-C93C-FEBA88160203}"/>
              </a:ext>
            </a:extLst>
          </p:cNvPr>
          <p:cNvSpPr/>
          <p:nvPr/>
        </p:nvSpPr>
        <p:spPr>
          <a:xfrm>
            <a:off x="140141" y="770585"/>
            <a:ext cx="2724444" cy="29762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40" y="34333"/>
            <a:ext cx="8520600" cy="572700"/>
          </a:xfrm>
        </p:spPr>
        <p:txBody>
          <a:bodyPr/>
          <a:lstStyle/>
          <a:p>
            <a:r>
              <a:rPr lang="en-US" dirty="0"/>
              <a:t>Which market segment  get most visitors?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100" y="368300"/>
            <a:ext cx="28760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dirty="0"/>
          </a:p>
        </p:txBody>
      </p:sp>
      <p:pic>
        <p:nvPicPr>
          <p:cNvPr id="4" name="Picture 3" descr="to and 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020" y="784860"/>
            <a:ext cx="5789664" cy="4104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BD978E-75D6-E84F-C004-AB5B2F7870B2}"/>
              </a:ext>
            </a:extLst>
          </p:cNvPr>
          <p:cNvSpPr txBox="1"/>
          <p:nvPr/>
        </p:nvSpPr>
        <p:spPr>
          <a:xfrm>
            <a:off x="131360" y="2470357"/>
            <a:ext cx="2733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Around 59% of bookings are made via Online Travel Agents,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Almost 16% of bookings are made via Offline Travel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4000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Agents and less than 15% are Direct bookings without any other agents</a:t>
            </a:r>
            <a:endParaRPr lang="en-US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6735C-0CB9-1720-0558-A0E7042E9739}"/>
              </a:ext>
            </a:extLst>
          </p:cNvPr>
          <p:cNvSpPr txBox="1"/>
          <p:nvPr/>
        </p:nvSpPr>
        <p:spPr>
          <a:xfrm>
            <a:off x="320690" y="607033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Online TA 0.591001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Offline TA/TO 0.158833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Direct 0.135045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Groups 0.056426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Corporate 0.048149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Complementary 0.007933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Aviation 0.002591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Undefined 0.000023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6A2EBA-B3B8-9650-1698-22E93E925ADA}"/>
              </a:ext>
            </a:extLst>
          </p:cNvPr>
          <p:cNvSpPr/>
          <p:nvPr/>
        </p:nvSpPr>
        <p:spPr>
          <a:xfrm>
            <a:off x="320690" y="607033"/>
            <a:ext cx="2543710" cy="181588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5727"/>
            <a:ext cx="8520600" cy="572700"/>
          </a:xfrm>
        </p:spPr>
        <p:txBody>
          <a:bodyPr/>
          <a:lstStyle/>
          <a:p>
            <a:r>
              <a:rPr lang="en-US" dirty="0"/>
              <a:t>How many cancelled are there after booking?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44780" y="3105317"/>
            <a:ext cx="5174700" cy="1320799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According to the pie chart, 72.5% of bookings were not cancelled and 27.5% of the bookings were canceled at the Hotel.</a:t>
            </a:r>
          </a:p>
        </p:txBody>
      </p:sp>
      <p:pic>
        <p:nvPicPr>
          <p:cNvPr id="4" name="Picture 3" descr="cancel book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880" y="911049"/>
            <a:ext cx="3497580" cy="3321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2DE970-A8FF-5A9D-8DED-E69E208F2A5E}"/>
              </a:ext>
            </a:extLst>
          </p:cNvPr>
          <p:cNvSpPr txBox="1"/>
          <p:nvPr/>
        </p:nvSpPr>
        <p:spPr>
          <a:xfrm>
            <a:off x="373380" y="1091624"/>
            <a:ext cx="2743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Total Bookings cancelled 0 63221 1 24009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Name: is cancelled, dtype: int64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Cancelation percentage 0 0.724762 1 0.275238 Name: is cancelled, dtype: float64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C2A253-7C17-CEBF-1B17-65F2532BDA83}"/>
              </a:ext>
            </a:extLst>
          </p:cNvPr>
          <p:cNvSpPr/>
          <p:nvPr/>
        </p:nvSpPr>
        <p:spPr>
          <a:xfrm>
            <a:off x="205740" y="1017725"/>
            <a:ext cx="3108960" cy="196169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1178</Words>
  <Application>Microsoft Office PowerPoint</Application>
  <PresentationFormat>On-screen Show (16:9)</PresentationFormat>
  <Paragraphs>167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Montserrat</vt:lpstr>
      <vt:lpstr>Roboto</vt:lpstr>
      <vt:lpstr>Courier New</vt:lpstr>
      <vt:lpstr>Wingdings</vt:lpstr>
      <vt:lpstr>Arial</vt:lpstr>
      <vt:lpstr>Inter</vt:lpstr>
      <vt:lpstr>Simple Light</vt:lpstr>
      <vt:lpstr>      Capstone Project         Hotel Booking Analysis EDA analysis  By : Debashish Das                                                                                                                                   Lucky Jain    Vivek Katolkar   </vt:lpstr>
      <vt:lpstr>Content :- </vt:lpstr>
      <vt:lpstr>Steps took to Analysis Hotel Booking Data</vt:lpstr>
      <vt:lpstr>Questions which we are going to ask our Data</vt:lpstr>
      <vt:lpstr>Data summary:-</vt:lpstr>
      <vt:lpstr>Data Cleaning :-                                                        Cleaning data is crucial step before EDA as it will remove the ambiguous data that can affect the outcome of EDA.</vt:lpstr>
      <vt:lpstr>How many confirmed bookings are there in a month ? </vt:lpstr>
      <vt:lpstr>Which market segment  get most visitors? </vt:lpstr>
      <vt:lpstr>How many cancelled are there after booking? </vt:lpstr>
      <vt:lpstr>Which type of hotels are preferred by adults ? </vt:lpstr>
      <vt:lpstr>Which month are most expensive hotels ?</vt:lpstr>
      <vt:lpstr>Which type of hotel most booking percentage?</vt:lpstr>
      <vt:lpstr>Which type of most prefer meal ?</vt:lpstr>
      <vt:lpstr>Which customer type are having most booking ?</vt:lpstr>
      <vt:lpstr>Which hotel type most booking in weekend night and cancelled?</vt:lpstr>
      <vt:lpstr> </vt:lpstr>
      <vt:lpstr>How many customer have booked and then cancelled?</vt:lpstr>
      <vt:lpstr>How many guests arrived year-wise?</vt:lpstr>
      <vt:lpstr>CHALLENGES :-</vt:lpstr>
      <vt:lpstr>   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vivek katolkar</dc:creator>
  <cp:lastModifiedBy>Debashish Das</cp:lastModifiedBy>
  <cp:revision>34</cp:revision>
  <dcterms:modified xsi:type="dcterms:W3CDTF">2022-05-24T12:39:23Z</dcterms:modified>
</cp:coreProperties>
</file>