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notesMasterIdLst>
    <p:notesMasterId r:id="rId19"/>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1-1.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2-1.png"/><Relationship Id="rId2" Type="http://schemas.openxmlformats.org/officeDocument/2006/relationships/slideLayout" Target="../slideLayouts/slideLayout1.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3-1.png"/><Relationship Id="rId2" Type="http://schemas.openxmlformats.org/officeDocument/2006/relationships/slideLayout" Target="../slideLayouts/slideLayout1.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14-1.png"/><Relationship Id="rId2" Type="http://schemas.openxmlformats.org/officeDocument/2006/relationships/slideLayout" Target="../slideLayouts/slideLayout1.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15-1.png"/><Relationship Id="rId2" Type="http://schemas.openxmlformats.org/officeDocument/2006/relationships/slideLayout" Target="../slideLayouts/slideLayout1.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image-16-1.png"/><Relationship Id="rId2" Type="http://schemas.openxmlformats.org/officeDocument/2006/relationships/slideLayout" Target="../slideLayouts/slideLayout1.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image-17-1.png"/><Relationship Id="rId2" Type="http://schemas.openxmlformats.org/officeDocument/2006/relationships/slideLayout" Target="../slideLayouts/slideLayout1.xml"/><Relationship Id="rId3"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5" Type="http://schemas.openxmlformats.org/officeDocument/2006/relationships/slideLayout" Target="../slideLayouts/slideLayout1.xml"/><Relationship Id="rId6"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image" Target="../media/image-8-2.png"/><Relationship Id="rId3" Type="http://schemas.openxmlformats.org/officeDocument/2006/relationships/image" Target="../media/image-8-3.png"/><Relationship Id="rId4" Type="http://schemas.openxmlformats.org/officeDocument/2006/relationships/slideLayout" Target="../slideLayouts/slideLayout1.xml"/><Relationship Id="rId5"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9144000" cy="5143500"/>
          </a:xfrm>
          <a:prstGeom prst="rect">
            <a:avLst/>
          </a:prstGeom>
        </p:spPr>
      </p:pic>
      <p:sp>
        <p:nvSpPr>
          <p:cNvPr id="3" name="Text 0"/>
          <p:cNvSpPr/>
          <p:nvPr/>
        </p:nvSpPr>
        <p:spPr>
          <a:xfrm>
            <a:off x="1357313" y="1357313"/>
            <a:ext cx="6429375" cy="771525"/>
          </a:xfrm>
          <a:prstGeom prst="rect">
            <a:avLst/>
          </a:prstGeom>
          <a:noFill/>
          <a:ln/>
        </p:spPr>
        <p:txBody>
          <a:bodyPr wrap="none" lIns="0" tIns="0" rIns="0" bIns="0" rtlCol="0" anchor="t">
            <a:spAutoFit/>
          </a:bodyPr>
          <a:lstStyle/>
          <a:p>
            <a:pPr algn="ctr" indent="0" marL="0">
              <a:lnSpc>
                <a:spcPts val="6100"/>
              </a:lnSpc>
              <a:buNone/>
            </a:pPr>
            <a:r>
              <a:rPr lang="en-US" sz="3731" b="1" spc="-2" kern="0" dirty="0">
                <a:solidFill>
                  <a:srgbClr val="1E3A8A"/>
                </a:solidFill>
                <a:latin typeface="Noto Sans" pitchFamily="34" charset="0"/>
                <a:ea typeface="Noto Sans" pitchFamily="34" charset="-122"/>
                <a:cs typeface="Noto Sans" pitchFamily="34" charset="-120"/>
              </a:rPr>
              <a:t>PACTS</a:t>
            </a:r>
            <a:endParaRPr lang="en-US" sz="3731" dirty="0"/>
          </a:p>
        </p:txBody>
      </p:sp>
      <p:sp>
        <p:nvSpPr>
          <p:cNvPr id="4" name="Text 1"/>
          <p:cNvSpPr/>
          <p:nvPr/>
        </p:nvSpPr>
        <p:spPr>
          <a:xfrm>
            <a:off x="1357313" y="2300288"/>
            <a:ext cx="6429375" cy="771525"/>
          </a:xfrm>
          <a:prstGeom prst="rect">
            <a:avLst/>
          </a:prstGeom>
          <a:noFill/>
          <a:ln/>
        </p:spPr>
        <p:txBody>
          <a:bodyPr wrap="square" lIns="0" tIns="0" rIns="0" bIns="0" rtlCol="0" anchor="t">
            <a:spAutoFit/>
          </a:bodyPr>
          <a:lstStyle/>
          <a:p>
            <a:pPr algn="ctr" indent="0" marL="0">
              <a:lnSpc>
                <a:spcPts val="3000"/>
              </a:lnSpc>
              <a:buNone/>
            </a:pPr>
            <a:r>
              <a:rPr lang="en-US" sz="1808" b="1" dirty="0">
                <a:solidFill>
                  <a:srgbClr val="334155"/>
                </a:solidFill>
                <a:latin typeface="Noto Sans" pitchFamily="34" charset="0"/>
                <a:ea typeface="Noto Sans" pitchFamily="34" charset="-122"/>
                <a:cs typeface="Noto Sans" pitchFamily="34" charset="-120"/>
              </a:rPr>
              <a:t>Production-Ready Autonomous Context Testing System</a:t>
            </a:r>
            <a:endParaRPr lang="en-US" sz="1808" dirty="0"/>
          </a:p>
        </p:txBody>
      </p:sp>
      <p:sp>
        <p:nvSpPr>
          <p:cNvPr id="5" name="Text 2"/>
          <p:cNvSpPr/>
          <p:nvPr/>
        </p:nvSpPr>
        <p:spPr>
          <a:xfrm>
            <a:off x="1357313" y="3529013"/>
            <a:ext cx="6429375" cy="257175"/>
          </a:xfrm>
          <a:prstGeom prst="rect">
            <a:avLst/>
          </a:prstGeom>
          <a:noFill/>
          <a:ln/>
        </p:spPr>
        <p:txBody>
          <a:bodyPr wrap="none" lIns="0" tIns="0" rIns="0" bIns="0" rtlCol="0" anchor="t">
            <a:spAutoFit/>
          </a:bodyPr>
          <a:lstStyle/>
          <a:p>
            <a:pPr algn="ctr" indent="0" marL="0">
              <a:lnSpc>
                <a:spcPts val="2000"/>
              </a:lnSpc>
              <a:buNone/>
            </a:pPr>
            <a:r>
              <a:rPr lang="en-US" sz="1269" dirty="0">
                <a:solidFill>
                  <a:srgbClr val="334155"/>
                </a:solidFill>
                <a:latin typeface="Noto Sans" pitchFamily="34" charset="0"/>
                <a:ea typeface="Noto Sans" pitchFamily="34" charset="-122"/>
                <a:cs typeface="Noto Sans" pitchFamily="34" charset="-120"/>
              </a:rPr>
              <a:t>Intelligent Test Automation That Actually Works</a:t>
            </a:r>
            <a:endParaRPr lang="en-US" sz="1269"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9144000" cy="6110669"/>
          </a:xfrm>
          <a:prstGeom prst="rect">
            <a:avLst/>
          </a:prstGeom>
        </p:spPr>
      </p:pic>
      <p:sp>
        <p:nvSpPr>
          <p:cNvPr id="3" name="Text 0"/>
          <p:cNvSpPr/>
          <p:nvPr/>
        </p:nvSpPr>
        <p:spPr>
          <a:xfrm>
            <a:off x="571500" y="321469"/>
            <a:ext cx="8001000" cy="628650"/>
          </a:xfrm>
          <a:prstGeom prst="rect">
            <a:avLst/>
          </a:prstGeom>
          <a:noFill/>
          <a:ln/>
        </p:spPr>
        <p:txBody>
          <a:bodyPr wrap="square" lIns="0" tIns="0" rIns="0" bIns="0" rtlCol="0" anchor="t">
            <a:spAutoFit/>
          </a:bodyPr>
          <a:lstStyle/>
          <a:p>
            <a:pPr algn="l" indent="0" marL="0">
              <a:lnSpc>
                <a:spcPts val="2500"/>
              </a:lnSpc>
              <a:buNone/>
            </a:pPr>
            <a:r>
              <a:rPr lang="en-US" sz="2016" b="1" dirty="0">
                <a:solidFill>
                  <a:srgbClr val="1E3A8A"/>
                </a:solidFill>
                <a:latin typeface="Noto Sans" pitchFamily="34" charset="0"/>
                <a:ea typeface="Noto Sans" pitchFamily="34" charset="-122"/>
                <a:cs typeface="Noto Sans" pitchFamily="34" charset="-120"/>
              </a:rPr>
              <a:t>Observability and Telemetry Learning Loop Enable Self-Improvement</a:t>
            </a:r>
            <a:endParaRPr lang="en-US" sz="2016" dirty="0"/>
          </a:p>
        </p:txBody>
      </p:sp>
      <p:sp>
        <p:nvSpPr>
          <p:cNvPr id="4" name="Shape 1"/>
          <p:cNvSpPr/>
          <p:nvPr/>
        </p:nvSpPr>
        <p:spPr>
          <a:xfrm>
            <a:off x="571500" y="1092994"/>
            <a:ext cx="8001000" cy="1147270"/>
          </a:xfrm>
          <a:prstGeom prst="rect">
            <a:avLst/>
          </a:prstGeom>
          <a:solidFill>
            <a:srgbClr val="F8FAFC"/>
          </a:solidFill>
          <a:ln/>
        </p:spPr>
      </p:sp>
      <p:sp>
        <p:nvSpPr>
          <p:cNvPr id="5" name="Text 2"/>
          <p:cNvSpPr/>
          <p:nvPr/>
        </p:nvSpPr>
        <p:spPr>
          <a:xfrm>
            <a:off x="714375" y="1207294"/>
            <a:ext cx="7715250" cy="278606"/>
          </a:xfrm>
          <a:prstGeom prst="rect">
            <a:avLst/>
          </a:prstGeom>
          <a:noFill/>
          <a:ln/>
        </p:spPr>
        <p:txBody>
          <a:bodyPr wrap="none" lIns="0" tIns="0" rIns="0" bIns="0" rtlCol="0" anchor="t">
            <a:spAutoFit/>
          </a:bodyPr>
          <a:lstStyle/>
          <a:p>
            <a:pPr algn="l" indent="0" marL="0">
              <a:lnSpc>
                <a:spcPts val="2200"/>
              </a:lnSpc>
              <a:buNone/>
            </a:pPr>
            <a:r>
              <a:rPr lang="en-US" sz="1295" b="1" dirty="0">
                <a:solidFill>
                  <a:srgbClr val="3B82F6"/>
                </a:solidFill>
                <a:latin typeface="Noto Sans" pitchFamily="34" charset="0"/>
                <a:ea typeface="Noto Sans" pitchFamily="34" charset="-122"/>
                <a:cs typeface="Noto Sans" pitchFamily="34" charset="-120"/>
              </a:rPr>
              <a:t>LangSmith Traces: Full Execution Visibility</a:t>
            </a:r>
            <a:endParaRPr lang="en-US" sz="1295" dirty="0"/>
          </a:p>
        </p:txBody>
      </p:sp>
      <p:sp>
        <p:nvSpPr>
          <p:cNvPr id="6" name="Text 3"/>
          <p:cNvSpPr/>
          <p:nvPr/>
        </p:nvSpPr>
        <p:spPr>
          <a:xfrm>
            <a:off x="714375" y="1543050"/>
            <a:ext cx="7715250" cy="540051"/>
          </a:xfrm>
          <a:prstGeom prst="rect">
            <a:avLst/>
          </a:prstGeom>
          <a:noFill/>
          <a:ln/>
        </p:spPr>
        <p:txBody>
          <a:bodyPr wrap="square" lIns="0" tIns="0" rIns="0" bIns="0" rtlCol="0" anchor="t">
            <a:spAutoFit/>
          </a:bodyPr>
          <a:lstStyle/>
          <a:p>
            <a:pPr algn="l" indent="0" marL="0">
              <a:lnSpc>
                <a:spcPts val="1400"/>
              </a:lnSpc>
              <a:buNone/>
            </a:pPr>
            <a:r>
              <a:rPr lang="en-US" sz="942" dirty="0">
                <a:solidFill>
                  <a:srgbClr val="334155"/>
                </a:solidFill>
                <a:latin typeface="Noto Sans" pitchFamily="34" charset="0"/>
                <a:ea typeface="Noto Sans" pitchFamily="34" charset="-122"/>
                <a:cs typeface="Noto Sans" pitchFamily="34" charset="-120"/>
              </a:rPr>
              <a:t>LangSmith instrumentation provides complete trace visibility for every agent execution, capturing strategy selection rationale, discovery time, confidence scores, success/failure patterns, token costs per agent call, and end-to-end performance metrics. This observability enables rapid debugging, performance optimization, and continuous improvement of the agent pipeline.</a:t>
            </a:r>
            <a:endParaRPr lang="en-US" sz="942" dirty="0"/>
          </a:p>
        </p:txBody>
      </p:sp>
      <p:sp>
        <p:nvSpPr>
          <p:cNvPr id="7" name="Shape 4"/>
          <p:cNvSpPr/>
          <p:nvPr/>
        </p:nvSpPr>
        <p:spPr>
          <a:xfrm>
            <a:off x="571500" y="2340276"/>
            <a:ext cx="8001000" cy="1327286"/>
          </a:xfrm>
          <a:prstGeom prst="rect">
            <a:avLst/>
          </a:prstGeom>
          <a:solidFill>
            <a:srgbClr val="F8FAFC"/>
          </a:solidFill>
          <a:ln/>
        </p:spPr>
      </p:sp>
      <p:sp>
        <p:nvSpPr>
          <p:cNvPr id="8" name="Text 5"/>
          <p:cNvSpPr/>
          <p:nvPr/>
        </p:nvSpPr>
        <p:spPr>
          <a:xfrm>
            <a:off x="714375" y="2454576"/>
            <a:ext cx="7715250" cy="278606"/>
          </a:xfrm>
          <a:prstGeom prst="rect">
            <a:avLst/>
          </a:prstGeom>
          <a:noFill/>
          <a:ln/>
        </p:spPr>
        <p:txBody>
          <a:bodyPr wrap="none" lIns="0" tIns="0" rIns="0" bIns="0" rtlCol="0" anchor="t">
            <a:spAutoFit/>
          </a:bodyPr>
          <a:lstStyle/>
          <a:p>
            <a:pPr algn="l" indent="0" marL="0">
              <a:lnSpc>
                <a:spcPts val="2200"/>
              </a:lnSpc>
              <a:buNone/>
            </a:pPr>
            <a:r>
              <a:rPr lang="en-US" sz="1295" b="1" dirty="0">
                <a:solidFill>
                  <a:srgbClr val="3B82F6"/>
                </a:solidFill>
                <a:latin typeface="Noto Sans" pitchFamily="34" charset="0"/>
                <a:ea typeface="Noto Sans" pitchFamily="34" charset="-122"/>
                <a:cs typeface="Noto Sans" pitchFamily="34" charset="-120"/>
              </a:rPr>
              <a:t>One-Click Replay: Exact Context Reconstruction</a:t>
            </a:r>
            <a:endParaRPr lang="en-US" sz="1295" dirty="0"/>
          </a:p>
        </p:txBody>
      </p:sp>
      <p:sp>
        <p:nvSpPr>
          <p:cNvPr id="9" name="Text 6"/>
          <p:cNvSpPr/>
          <p:nvPr/>
        </p:nvSpPr>
        <p:spPr>
          <a:xfrm>
            <a:off x="714375" y="2790332"/>
            <a:ext cx="7715250" cy="720068"/>
          </a:xfrm>
          <a:prstGeom prst="rect">
            <a:avLst/>
          </a:prstGeom>
          <a:noFill/>
          <a:ln/>
        </p:spPr>
        <p:txBody>
          <a:bodyPr wrap="square" lIns="0" tIns="0" rIns="0" bIns="0" rtlCol="0" anchor="t">
            <a:spAutoFit/>
          </a:bodyPr>
          <a:lstStyle/>
          <a:p>
            <a:pPr algn="l" indent="0" marL="0">
              <a:lnSpc>
                <a:spcPts val="1400"/>
              </a:lnSpc>
              <a:buNone/>
            </a:pPr>
            <a:r>
              <a:rPr lang="en-US" sz="942" dirty="0">
                <a:solidFill>
                  <a:srgbClr val="334155"/>
                </a:solidFill>
                <a:latin typeface="Noto Sans" pitchFamily="34" charset="0"/>
                <a:ea typeface="Noto Sans" pitchFamily="34" charset="-122"/>
                <a:cs typeface="Noto Sans" pitchFamily="34" charset="-120"/>
              </a:rPr>
              <a:t>When a test fails in CI/CD, developers can replay the entire workflow locally with exact context reconstruction. The system restores the same page state, selectors, and test data, enabling developers to step through Planner output, POMBuilder discovery, and Generator code with complete fidelity. This eliminates "works on my machine" problems by providing exact execution context for debugging.</a:t>
            </a:r>
            <a:endParaRPr lang="en-US" sz="942" dirty="0"/>
          </a:p>
        </p:txBody>
      </p:sp>
      <p:sp>
        <p:nvSpPr>
          <p:cNvPr id="10" name="Shape 7"/>
          <p:cNvSpPr/>
          <p:nvPr/>
        </p:nvSpPr>
        <p:spPr>
          <a:xfrm>
            <a:off x="571500" y="3767575"/>
            <a:ext cx="8001000" cy="1327286"/>
          </a:xfrm>
          <a:prstGeom prst="rect">
            <a:avLst/>
          </a:prstGeom>
          <a:solidFill>
            <a:srgbClr val="F8FAFC"/>
          </a:solidFill>
          <a:ln/>
        </p:spPr>
      </p:sp>
      <p:sp>
        <p:nvSpPr>
          <p:cNvPr id="11" name="Text 8"/>
          <p:cNvSpPr/>
          <p:nvPr/>
        </p:nvSpPr>
        <p:spPr>
          <a:xfrm>
            <a:off x="714375" y="3881875"/>
            <a:ext cx="7715250" cy="278606"/>
          </a:xfrm>
          <a:prstGeom prst="rect">
            <a:avLst/>
          </a:prstGeom>
          <a:noFill/>
          <a:ln/>
        </p:spPr>
        <p:txBody>
          <a:bodyPr wrap="none" lIns="0" tIns="0" rIns="0" bIns="0" rtlCol="0" anchor="t">
            <a:spAutoFit/>
          </a:bodyPr>
          <a:lstStyle/>
          <a:p>
            <a:pPr algn="l" indent="0" marL="0">
              <a:lnSpc>
                <a:spcPts val="2200"/>
              </a:lnSpc>
              <a:buNone/>
            </a:pPr>
            <a:r>
              <a:rPr lang="en-US" sz="1295" b="1" dirty="0">
                <a:solidFill>
                  <a:srgbClr val="3B82F6"/>
                </a:solidFill>
                <a:latin typeface="Noto Sans" pitchFamily="34" charset="0"/>
                <a:ea typeface="Noto Sans" pitchFamily="34" charset="-122"/>
                <a:cs typeface="Noto Sans" pitchFamily="34" charset="-120"/>
              </a:rPr>
              <a:t>Telemetry Learning Loop: Continuous Improvement</a:t>
            </a:r>
            <a:endParaRPr lang="en-US" sz="1295" dirty="0"/>
          </a:p>
        </p:txBody>
      </p:sp>
      <p:sp>
        <p:nvSpPr>
          <p:cNvPr id="12" name="Text 9"/>
          <p:cNvSpPr/>
          <p:nvPr/>
        </p:nvSpPr>
        <p:spPr>
          <a:xfrm>
            <a:off x="714375" y="4217631"/>
            <a:ext cx="7715250" cy="720068"/>
          </a:xfrm>
          <a:prstGeom prst="rect">
            <a:avLst/>
          </a:prstGeom>
          <a:noFill/>
          <a:ln/>
        </p:spPr>
        <p:txBody>
          <a:bodyPr wrap="square" lIns="0" tIns="0" rIns="0" bIns="0" rtlCol="0" anchor="t">
            <a:spAutoFit/>
          </a:bodyPr>
          <a:lstStyle/>
          <a:p>
            <a:pPr algn="l" indent="0" marL="0">
              <a:lnSpc>
                <a:spcPts val="1400"/>
              </a:lnSpc>
              <a:buNone/>
            </a:pPr>
            <a:r>
              <a:rPr lang="en-US" sz="942" dirty="0">
                <a:solidFill>
                  <a:srgbClr val="334155"/>
                </a:solidFill>
                <a:latin typeface="Noto Sans" pitchFamily="34" charset="0"/>
                <a:ea typeface="Noto Sans" pitchFamily="34" charset="-122"/>
                <a:cs typeface="Noto Sans" pitchFamily="34" charset="-120"/>
              </a:rPr>
              <a:t>Nightly aggregation processes analyze execution data across all tests to identify successful patterns, detect UI drift in application structure, and update Semantic and Procedural Memory with learned insights. The system automatically adjusts strategy selection based on historical success rates, improving locator discovery reliability over time without manual intervention.</a:t>
            </a:r>
            <a:endParaRPr lang="en-US" sz="942" dirty="0"/>
          </a:p>
        </p:txBody>
      </p:sp>
      <p:sp>
        <p:nvSpPr>
          <p:cNvPr id="13" name="Shape 10"/>
          <p:cNvSpPr/>
          <p:nvPr/>
        </p:nvSpPr>
        <p:spPr>
          <a:xfrm>
            <a:off x="571500" y="5209161"/>
            <a:ext cx="8001000" cy="580039"/>
          </a:xfrm>
          <a:prstGeom prst="rect">
            <a:avLst/>
          </a:prstGeom>
          <a:solidFill>
            <a:srgbClr val="EFF6FF"/>
          </a:solidFill>
          <a:ln/>
        </p:spPr>
      </p:sp>
      <p:sp>
        <p:nvSpPr>
          <p:cNvPr id="14" name="Text 11"/>
          <p:cNvSpPr/>
          <p:nvPr/>
        </p:nvSpPr>
        <p:spPr>
          <a:xfrm>
            <a:off x="714375" y="5309174"/>
            <a:ext cx="7715250" cy="380014"/>
          </a:xfrm>
          <a:prstGeom prst="rect">
            <a:avLst/>
          </a:prstGeom>
          <a:noFill/>
          <a:ln/>
        </p:spPr>
        <p:txBody>
          <a:bodyPr wrap="square" lIns="0" tIns="0" rIns="0" bIns="0" rtlCol="0" anchor="t">
            <a:spAutoFit/>
          </a:bodyPr>
          <a:lstStyle/>
          <a:p>
            <a:pPr algn="l" indent="0" marL="0">
              <a:lnSpc>
                <a:spcPts val="1500"/>
              </a:lnSpc>
              <a:buNone/>
            </a:pPr>
            <a:r>
              <a:rPr lang="en-US" sz="936" b="1" dirty="0">
                <a:solidFill>
                  <a:srgbClr val="1E3A8A"/>
                </a:solidFill>
                <a:latin typeface="Noto Sans" pitchFamily="34" charset="0"/>
                <a:ea typeface="Noto Sans" pitchFamily="34" charset="-122"/>
                <a:cs typeface="Noto Sans" pitchFamily="34" charset="-120"/>
              </a:rPr>
              <a:t>This creates a self-improving system that becomes more reliable and efficient over time, learning from every test execution to optimize future performance.</a:t>
            </a:r>
            <a:endParaRPr lang="en-US" sz="936"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9144000" cy="5143500"/>
          </a:xfrm>
          <a:prstGeom prst="rect">
            <a:avLst/>
          </a:prstGeom>
        </p:spPr>
      </p:pic>
      <p:sp>
        <p:nvSpPr>
          <p:cNvPr id="3" name="Text 0"/>
          <p:cNvSpPr/>
          <p:nvPr/>
        </p:nvSpPr>
        <p:spPr>
          <a:xfrm>
            <a:off x="571500" y="428625"/>
            <a:ext cx="8001000" cy="685800"/>
          </a:xfrm>
          <a:prstGeom prst="rect">
            <a:avLst/>
          </a:prstGeom>
          <a:noFill/>
          <a:ln/>
        </p:spPr>
        <p:txBody>
          <a:bodyPr wrap="square" lIns="0" tIns="0" rIns="0" bIns="0" rtlCol="0" anchor="t">
            <a:spAutoFit/>
          </a:bodyPr>
          <a:lstStyle/>
          <a:p>
            <a:pPr algn="l" indent="0" marL="0">
              <a:lnSpc>
                <a:spcPts val="2700"/>
              </a:lnSpc>
              <a:buNone/>
            </a:pPr>
            <a:r>
              <a:rPr lang="en-US" sz="2016" b="1" dirty="0">
                <a:solidFill>
                  <a:srgbClr val="1E3A8A"/>
                </a:solidFill>
                <a:latin typeface="Noto Sans" pitchFamily="34" charset="0"/>
                <a:ea typeface="Noto Sans" pitchFamily="34" charset="-122"/>
                <a:cs typeface="Noto Sans" pitchFamily="34" charset="-120"/>
              </a:rPr>
              <a:t>Production-Grade Technology Stack Built for Enterprise Scale</a:t>
            </a:r>
            <a:endParaRPr lang="en-US" sz="2016" dirty="0"/>
          </a:p>
        </p:txBody>
      </p:sp>
      <p:sp>
        <p:nvSpPr>
          <p:cNvPr id="4" name="Text 1"/>
          <p:cNvSpPr/>
          <p:nvPr/>
        </p:nvSpPr>
        <p:spPr>
          <a:xfrm>
            <a:off x="571500" y="1343025"/>
            <a:ext cx="8001000" cy="300038"/>
          </a:xfrm>
          <a:prstGeom prst="rect">
            <a:avLst/>
          </a:prstGeom>
          <a:noFill/>
          <a:ln/>
        </p:spPr>
        <p:txBody>
          <a:bodyPr wrap="none" lIns="0" tIns="0" rIns="0" bIns="0" rtlCol="0" anchor="t">
            <a:spAutoFit/>
          </a:bodyPr>
          <a:lstStyle/>
          <a:p>
            <a:pPr algn="l" indent="0" marL="0">
              <a:lnSpc>
                <a:spcPts val="2400"/>
              </a:lnSpc>
              <a:buNone/>
            </a:pPr>
            <a:r>
              <a:rPr lang="en-US" sz="1397" b="1" dirty="0">
                <a:solidFill>
                  <a:srgbClr val="3B82F6"/>
                </a:solidFill>
                <a:latin typeface="Noto Sans" pitchFamily="34" charset="0"/>
                <a:ea typeface="Noto Sans" pitchFamily="34" charset="-122"/>
                <a:cs typeface="Noto Sans" pitchFamily="34" charset="-120"/>
              </a:rPr>
              <a:t>Core Technologies</a:t>
            </a:r>
            <a:endParaRPr lang="en-US" sz="1397" dirty="0"/>
          </a:p>
        </p:txBody>
      </p:sp>
      <p:sp>
        <p:nvSpPr>
          <p:cNvPr id="5" name="Text 2"/>
          <p:cNvSpPr/>
          <p:nvPr/>
        </p:nvSpPr>
        <p:spPr>
          <a:xfrm>
            <a:off x="571500" y="1757363"/>
            <a:ext cx="3886200" cy="214313"/>
          </a:xfrm>
          <a:prstGeom prst="rect">
            <a:avLst/>
          </a:prstGeom>
          <a:noFill/>
          <a:ln/>
        </p:spPr>
        <p:txBody>
          <a:bodyPr wrap="none" lIns="0" tIns="0" rIns="0" bIns="0" rtlCol="0" anchor="t">
            <a:spAutoFit/>
          </a:bodyPr>
          <a:lstStyle/>
          <a:p>
            <a:pPr algn="l" indent="0" marL="0">
              <a:lnSpc>
                <a:spcPts val="1700"/>
              </a:lnSpc>
              <a:buNone/>
            </a:pPr>
            <a:r>
              <a:rPr lang="en-US" sz="987" b="1" dirty="0">
                <a:solidFill>
                  <a:srgbClr val="1E3A8A"/>
                </a:solidFill>
                <a:latin typeface="Noto Sans" pitchFamily="34" charset="0"/>
                <a:ea typeface="Noto Sans" pitchFamily="34" charset="-122"/>
                <a:cs typeface="Noto Sans" pitchFamily="34" charset="-120"/>
              </a:rPr>
              <a:t>Python 3.11+</a:t>
            </a:r>
            <a:endParaRPr lang="en-US" sz="987" dirty="0"/>
          </a:p>
        </p:txBody>
      </p:sp>
      <p:sp>
        <p:nvSpPr>
          <p:cNvPr id="6" name="Text 3"/>
          <p:cNvSpPr/>
          <p:nvPr/>
        </p:nvSpPr>
        <p:spPr>
          <a:xfrm>
            <a:off x="571500" y="1971675"/>
            <a:ext cx="3886200" cy="385763"/>
          </a:xfrm>
          <a:prstGeom prst="rect">
            <a:avLst/>
          </a:prstGeom>
          <a:noFill/>
          <a:ln/>
        </p:spPr>
        <p:txBody>
          <a:bodyPr wrap="square" lIns="0" tIns="0" rIns="0" bIns="0" rtlCol="0" anchor="t">
            <a:spAutoFit/>
          </a:bodyPr>
          <a:lstStyle/>
          <a:p>
            <a:pPr algn="l" indent="0" marL="0">
              <a:lnSpc>
                <a:spcPts val="1500"/>
              </a:lnSpc>
              <a:buNone/>
            </a:pPr>
            <a:r>
              <a:rPr lang="en-US" sz="942" dirty="0">
                <a:solidFill>
                  <a:srgbClr val="334155"/>
                </a:solidFill>
                <a:latin typeface="Noto Sans" pitchFamily="34" charset="0"/>
                <a:ea typeface="Noto Sans" pitchFamily="34" charset="-122"/>
                <a:cs typeface="Noto Sans" pitchFamily="34" charset="-120"/>
              </a:rPr>
              <a:t>Modern async/await patterns, type hints, contemporary standard library</a:t>
            </a:r>
            <a:endParaRPr lang="en-US" sz="942" dirty="0"/>
          </a:p>
        </p:txBody>
      </p:sp>
      <p:sp>
        <p:nvSpPr>
          <p:cNvPr id="7" name="Text 4"/>
          <p:cNvSpPr/>
          <p:nvPr/>
        </p:nvSpPr>
        <p:spPr>
          <a:xfrm>
            <a:off x="571500" y="2443163"/>
            <a:ext cx="3886200" cy="214313"/>
          </a:xfrm>
          <a:prstGeom prst="rect">
            <a:avLst/>
          </a:prstGeom>
          <a:noFill/>
          <a:ln/>
        </p:spPr>
        <p:txBody>
          <a:bodyPr wrap="none" lIns="0" tIns="0" rIns="0" bIns="0" rtlCol="0" anchor="t">
            <a:spAutoFit/>
          </a:bodyPr>
          <a:lstStyle/>
          <a:p>
            <a:pPr algn="l" indent="0" marL="0">
              <a:lnSpc>
                <a:spcPts val="1700"/>
              </a:lnSpc>
              <a:buNone/>
            </a:pPr>
            <a:r>
              <a:rPr lang="en-US" sz="987" b="1" dirty="0">
                <a:solidFill>
                  <a:srgbClr val="1E3A8A"/>
                </a:solidFill>
                <a:latin typeface="Noto Sans" pitchFamily="34" charset="0"/>
                <a:ea typeface="Noto Sans" pitchFamily="34" charset="-122"/>
                <a:cs typeface="Noto Sans" pitchFamily="34" charset="-120"/>
              </a:rPr>
              <a:t>AWS Bedrock Claude</a:t>
            </a:r>
            <a:endParaRPr lang="en-US" sz="987" dirty="0"/>
          </a:p>
        </p:txBody>
      </p:sp>
      <p:sp>
        <p:nvSpPr>
          <p:cNvPr id="8" name="Text 5"/>
          <p:cNvSpPr/>
          <p:nvPr/>
        </p:nvSpPr>
        <p:spPr>
          <a:xfrm>
            <a:off x="571500" y="2657475"/>
            <a:ext cx="3886200" cy="385763"/>
          </a:xfrm>
          <a:prstGeom prst="rect">
            <a:avLst/>
          </a:prstGeom>
          <a:noFill/>
          <a:ln/>
        </p:spPr>
        <p:txBody>
          <a:bodyPr wrap="square" lIns="0" tIns="0" rIns="0" bIns="0" rtlCol="0" anchor="t">
            <a:spAutoFit/>
          </a:bodyPr>
          <a:lstStyle/>
          <a:p>
            <a:pPr algn="l" indent="0" marL="0">
              <a:lnSpc>
                <a:spcPts val="1500"/>
              </a:lnSpc>
              <a:buNone/>
            </a:pPr>
            <a:r>
              <a:rPr lang="en-US" sz="942" dirty="0">
                <a:solidFill>
                  <a:srgbClr val="334155"/>
                </a:solidFill>
                <a:latin typeface="Noto Sans" pitchFamily="34" charset="0"/>
                <a:ea typeface="Noto Sans" pitchFamily="34" charset="-122"/>
                <a:cs typeface="Noto Sans" pitchFamily="34" charset="-120"/>
              </a:rPr>
              <a:t>Sonnet for complex reasoning, Haiku for speed and cost efficiency</a:t>
            </a:r>
            <a:endParaRPr lang="en-US" sz="942" dirty="0"/>
          </a:p>
        </p:txBody>
      </p:sp>
      <p:sp>
        <p:nvSpPr>
          <p:cNvPr id="9" name="Text 6"/>
          <p:cNvSpPr/>
          <p:nvPr/>
        </p:nvSpPr>
        <p:spPr>
          <a:xfrm>
            <a:off x="571500" y="3128963"/>
            <a:ext cx="3886200" cy="214313"/>
          </a:xfrm>
          <a:prstGeom prst="rect">
            <a:avLst/>
          </a:prstGeom>
          <a:noFill/>
          <a:ln/>
        </p:spPr>
        <p:txBody>
          <a:bodyPr wrap="none" lIns="0" tIns="0" rIns="0" bIns="0" rtlCol="0" anchor="t">
            <a:spAutoFit/>
          </a:bodyPr>
          <a:lstStyle/>
          <a:p>
            <a:pPr algn="l" indent="0" marL="0">
              <a:lnSpc>
                <a:spcPts val="1700"/>
              </a:lnSpc>
              <a:buNone/>
            </a:pPr>
            <a:r>
              <a:rPr lang="en-US" sz="987" b="1" dirty="0">
                <a:solidFill>
                  <a:srgbClr val="1E3A8A"/>
                </a:solidFill>
                <a:latin typeface="Noto Sans" pitchFamily="34" charset="0"/>
                <a:ea typeface="Noto Sans" pitchFamily="34" charset="-122"/>
                <a:cs typeface="Noto Sans" pitchFamily="34" charset="-120"/>
              </a:rPr>
              <a:t>Playwright Python</a:t>
            </a:r>
            <a:endParaRPr lang="en-US" sz="987" dirty="0"/>
          </a:p>
        </p:txBody>
      </p:sp>
      <p:sp>
        <p:nvSpPr>
          <p:cNvPr id="10" name="Text 7"/>
          <p:cNvSpPr/>
          <p:nvPr/>
        </p:nvSpPr>
        <p:spPr>
          <a:xfrm>
            <a:off x="571500" y="3343275"/>
            <a:ext cx="3886200" cy="385763"/>
          </a:xfrm>
          <a:prstGeom prst="rect">
            <a:avLst/>
          </a:prstGeom>
          <a:noFill/>
          <a:ln/>
        </p:spPr>
        <p:txBody>
          <a:bodyPr wrap="square" lIns="0" tIns="0" rIns="0" bIns="0" rtlCol="0" anchor="t">
            <a:spAutoFit/>
          </a:bodyPr>
          <a:lstStyle/>
          <a:p>
            <a:pPr algn="l" indent="0" marL="0">
              <a:lnSpc>
                <a:spcPts val="1500"/>
              </a:lnSpc>
              <a:buNone/>
            </a:pPr>
            <a:r>
              <a:rPr lang="en-US" sz="942" dirty="0">
                <a:solidFill>
                  <a:srgbClr val="334155"/>
                </a:solidFill>
                <a:latin typeface="Noto Sans" pitchFamily="34" charset="0"/>
                <a:ea typeface="Noto Sans" pitchFamily="34" charset="-122"/>
                <a:cs typeface="Noto Sans" pitchFamily="34" charset="-120"/>
              </a:rPr>
              <a:t>Cross-browser automation with robust Shadow DOM and frame handling</a:t>
            </a:r>
            <a:endParaRPr lang="en-US" sz="942" dirty="0"/>
          </a:p>
        </p:txBody>
      </p:sp>
      <p:sp>
        <p:nvSpPr>
          <p:cNvPr id="11" name="Text 8"/>
          <p:cNvSpPr/>
          <p:nvPr/>
        </p:nvSpPr>
        <p:spPr>
          <a:xfrm>
            <a:off x="4686300" y="1757363"/>
            <a:ext cx="3886200" cy="214313"/>
          </a:xfrm>
          <a:prstGeom prst="rect">
            <a:avLst/>
          </a:prstGeom>
          <a:noFill/>
          <a:ln/>
        </p:spPr>
        <p:txBody>
          <a:bodyPr wrap="none" lIns="0" tIns="0" rIns="0" bIns="0" rtlCol="0" anchor="t">
            <a:spAutoFit/>
          </a:bodyPr>
          <a:lstStyle/>
          <a:p>
            <a:pPr algn="l" indent="0" marL="0">
              <a:lnSpc>
                <a:spcPts val="1700"/>
              </a:lnSpc>
              <a:buNone/>
            </a:pPr>
            <a:r>
              <a:rPr lang="en-US" sz="987" b="1" dirty="0">
                <a:solidFill>
                  <a:srgbClr val="1E3A8A"/>
                </a:solidFill>
                <a:latin typeface="Noto Sans" pitchFamily="34" charset="0"/>
                <a:ea typeface="Noto Sans" pitchFamily="34" charset="-122"/>
                <a:cs typeface="Noto Sans" pitchFamily="34" charset="-120"/>
              </a:rPr>
              <a:t>PostgreSQL 15+</a:t>
            </a:r>
            <a:endParaRPr lang="en-US" sz="987" dirty="0"/>
          </a:p>
        </p:txBody>
      </p:sp>
      <p:sp>
        <p:nvSpPr>
          <p:cNvPr id="12" name="Text 9"/>
          <p:cNvSpPr/>
          <p:nvPr/>
        </p:nvSpPr>
        <p:spPr>
          <a:xfrm>
            <a:off x="4686300" y="1971675"/>
            <a:ext cx="3886200" cy="385763"/>
          </a:xfrm>
          <a:prstGeom prst="rect">
            <a:avLst/>
          </a:prstGeom>
          <a:noFill/>
          <a:ln/>
        </p:spPr>
        <p:txBody>
          <a:bodyPr wrap="square" lIns="0" tIns="0" rIns="0" bIns="0" rtlCol="0" anchor="t">
            <a:spAutoFit/>
          </a:bodyPr>
          <a:lstStyle/>
          <a:p>
            <a:pPr algn="l" indent="0" marL="0">
              <a:lnSpc>
                <a:spcPts val="1500"/>
              </a:lnSpc>
              <a:buNone/>
            </a:pPr>
            <a:r>
              <a:rPr lang="en-US" sz="942" dirty="0">
                <a:solidFill>
                  <a:srgbClr val="334155"/>
                </a:solidFill>
                <a:latin typeface="Noto Sans" pitchFamily="34" charset="0"/>
                <a:ea typeface="Noto Sans" pitchFamily="34" charset="-122"/>
                <a:cs typeface="Noto Sans" pitchFamily="34" charset="-120"/>
              </a:rPr>
              <a:t>Primary data store with JSONB for flexible schema storage of test artifacts</a:t>
            </a:r>
            <a:endParaRPr lang="en-US" sz="942" dirty="0"/>
          </a:p>
        </p:txBody>
      </p:sp>
      <p:sp>
        <p:nvSpPr>
          <p:cNvPr id="13" name="Text 10"/>
          <p:cNvSpPr/>
          <p:nvPr/>
        </p:nvSpPr>
        <p:spPr>
          <a:xfrm>
            <a:off x="4686300" y="2443163"/>
            <a:ext cx="3886200" cy="214313"/>
          </a:xfrm>
          <a:prstGeom prst="rect">
            <a:avLst/>
          </a:prstGeom>
          <a:noFill/>
          <a:ln/>
        </p:spPr>
        <p:txBody>
          <a:bodyPr wrap="none" lIns="0" tIns="0" rIns="0" bIns="0" rtlCol="0" anchor="t">
            <a:spAutoFit/>
          </a:bodyPr>
          <a:lstStyle/>
          <a:p>
            <a:pPr algn="l" indent="0" marL="0">
              <a:lnSpc>
                <a:spcPts val="1700"/>
              </a:lnSpc>
              <a:buNone/>
            </a:pPr>
            <a:r>
              <a:rPr lang="en-US" sz="987" b="1" dirty="0">
                <a:solidFill>
                  <a:srgbClr val="1E3A8A"/>
                </a:solidFill>
                <a:latin typeface="Noto Sans" pitchFamily="34" charset="0"/>
                <a:ea typeface="Noto Sans" pitchFamily="34" charset="-122"/>
                <a:cs typeface="Noto Sans" pitchFamily="34" charset="-120"/>
              </a:rPr>
              <a:t>Redis 7+</a:t>
            </a:r>
            <a:endParaRPr lang="en-US" sz="987" dirty="0"/>
          </a:p>
        </p:txBody>
      </p:sp>
      <p:sp>
        <p:nvSpPr>
          <p:cNvPr id="14" name="Text 11"/>
          <p:cNvSpPr/>
          <p:nvPr/>
        </p:nvSpPr>
        <p:spPr>
          <a:xfrm>
            <a:off x="4686300" y="2657475"/>
            <a:ext cx="3886200" cy="385763"/>
          </a:xfrm>
          <a:prstGeom prst="rect">
            <a:avLst/>
          </a:prstGeom>
          <a:noFill/>
          <a:ln/>
        </p:spPr>
        <p:txBody>
          <a:bodyPr wrap="square" lIns="0" tIns="0" rIns="0" bIns="0" rtlCol="0" anchor="t">
            <a:spAutoFit/>
          </a:bodyPr>
          <a:lstStyle/>
          <a:p>
            <a:pPr algn="l" indent="0" marL="0">
              <a:lnSpc>
                <a:spcPts val="1500"/>
              </a:lnSpc>
              <a:buNone/>
            </a:pPr>
            <a:r>
              <a:rPr lang="en-US" sz="942" dirty="0">
                <a:solidFill>
                  <a:srgbClr val="334155"/>
                </a:solidFill>
                <a:latin typeface="Noto Sans" pitchFamily="34" charset="0"/>
                <a:ea typeface="Noto Sans" pitchFamily="34" charset="-122"/>
                <a:cs typeface="Noto Sans" pitchFamily="34" charset="-120"/>
              </a:rPr>
              <a:t>Session caching and working memory with 1-hour TTL for high performance</a:t>
            </a:r>
            <a:endParaRPr lang="en-US" sz="942"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9144000" cy="5486121"/>
          </a:xfrm>
          <a:prstGeom prst="rect">
            <a:avLst/>
          </a:prstGeom>
        </p:spPr>
      </p:pic>
      <p:sp>
        <p:nvSpPr>
          <p:cNvPr id="3" name="Text 0"/>
          <p:cNvSpPr/>
          <p:nvPr/>
        </p:nvSpPr>
        <p:spPr>
          <a:xfrm>
            <a:off x="571500" y="285750"/>
            <a:ext cx="8001000" cy="314325"/>
          </a:xfrm>
          <a:prstGeom prst="rect">
            <a:avLst/>
          </a:prstGeom>
          <a:noFill/>
          <a:ln/>
        </p:spPr>
        <p:txBody>
          <a:bodyPr wrap="none" lIns="0" tIns="0" rIns="0" bIns="0" rtlCol="0" anchor="t">
            <a:spAutoFit/>
          </a:bodyPr>
          <a:lstStyle/>
          <a:p>
            <a:pPr algn="l" indent="0" marL="0">
              <a:lnSpc>
                <a:spcPts val="2500"/>
              </a:lnSpc>
              <a:buNone/>
            </a:pPr>
            <a:r>
              <a:rPr lang="en-US" sz="2016" b="1" dirty="0">
                <a:solidFill>
                  <a:srgbClr val="1E3A8A"/>
                </a:solidFill>
                <a:latin typeface="Noto Sans" pitchFamily="34" charset="0"/>
                <a:ea typeface="Noto Sans" pitchFamily="34" charset="-122"/>
                <a:cs typeface="Noto Sans" pitchFamily="34" charset="-120"/>
              </a:rPr>
              <a:t>LangGraph 1.0 and Key Technology Decisions</a:t>
            </a:r>
            <a:endParaRPr lang="en-US" sz="2016" dirty="0"/>
          </a:p>
        </p:txBody>
      </p:sp>
      <p:sp>
        <p:nvSpPr>
          <p:cNvPr id="4" name="Shape 1"/>
          <p:cNvSpPr/>
          <p:nvPr/>
        </p:nvSpPr>
        <p:spPr>
          <a:xfrm>
            <a:off x="571500" y="728663"/>
            <a:ext cx="8001000" cy="1768692"/>
          </a:xfrm>
          <a:prstGeom prst="rect">
            <a:avLst/>
          </a:prstGeom>
          <a:solidFill>
            <a:srgbClr val="EFF6FF"/>
          </a:solidFill>
          <a:ln/>
        </p:spPr>
      </p:sp>
      <p:sp>
        <p:nvSpPr>
          <p:cNvPr id="5" name="Text 2"/>
          <p:cNvSpPr/>
          <p:nvPr/>
        </p:nvSpPr>
        <p:spPr>
          <a:xfrm>
            <a:off x="714375" y="842963"/>
            <a:ext cx="7715250" cy="300038"/>
          </a:xfrm>
          <a:prstGeom prst="rect">
            <a:avLst/>
          </a:prstGeom>
          <a:noFill/>
          <a:ln/>
        </p:spPr>
        <p:txBody>
          <a:bodyPr wrap="none" lIns="0" tIns="0" rIns="0" bIns="0" rtlCol="0" anchor="t">
            <a:spAutoFit/>
          </a:bodyPr>
          <a:lstStyle/>
          <a:p>
            <a:pPr algn="l" indent="0" marL="0">
              <a:lnSpc>
                <a:spcPts val="2400"/>
              </a:lnSpc>
              <a:buNone/>
            </a:pPr>
            <a:r>
              <a:rPr lang="en-US" sz="1397" b="1" dirty="0">
                <a:solidFill>
                  <a:srgbClr val="1E3A8A"/>
                </a:solidFill>
                <a:latin typeface="Noto Sans" pitchFamily="34" charset="0"/>
                <a:ea typeface="Noto Sans" pitchFamily="34" charset="-122"/>
                <a:cs typeface="Noto Sans" pitchFamily="34" charset="-120"/>
              </a:rPr>
              <a:t>LangGraph 1.0 — The Game Changer (Released November 2024)</a:t>
            </a:r>
            <a:endParaRPr lang="en-US" sz="1397" dirty="0"/>
          </a:p>
        </p:txBody>
      </p:sp>
      <p:sp>
        <p:nvSpPr>
          <p:cNvPr id="6" name="Text 3"/>
          <p:cNvSpPr/>
          <p:nvPr/>
        </p:nvSpPr>
        <p:spPr>
          <a:xfrm>
            <a:off x="714375" y="1214438"/>
            <a:ext cx="3786188" cy="339998"/>
          </a:xfrm>
          <a:prstGeom prst="rect">
            <a:avLst/>
          </a:prstGeom>
          <a:noFill/>
          <a:ln/>
        </p:spPr>
        <p:txBody>
          <a:bodyPr wrap="square" lIns="0" tIns="0" rIns="0" bIns="0" rtlCol="0" anchor="t">
            <a:spAutoFit/>
          </a:bodyPr>
          <a:lstStyle/>
          <a:p>
            <a:pPr algn="l" indent="0" marL="0">
              <a:lnSpc>
                <a:spcPts val="1300"/>
              </a:lnSpc>
              <a:buNone/>
            </a:pPr>
            <a:r>
              <a:rPr lang="en-US" sz="834" b="1" dirty="0">
                <a:solidFill>
                  <a:srgbClr val="1E3A8A"/>
                </a:solidFill>
                <a:latin typeface="Noto Sans" pitchFamily="34" charset="0"/>
                <a:ea typeface="Noto Sans" pitchFamily="34" charset="-122"/>
                <a:cs typeface="Noto Sans" pitchFamily="34" charset="-120"/>
              </a:rPr>
              <a:t>Durable State:</a:t>
            </a:r>
            <a:pPr algn="l" indent="0" marL="0">
              <a:lnSpc>
                <a:spcPts val="1300"/>
              </a:lnSpc>
              <a:buNone/>
            </a:pPr>
            <a:r>
              <a:rPr lang="en-US" sz="888" dirty="0">
                <a:solidFill>
                  <a:srgbClr val="334155"/>
                </a:solidFill>
                <a:latin typeface="Noto Sans" pitchFamily="34" charset="0"/>
                <a:ea typeface="Noto Sans" pitchFamily="34" charset="-122"/>
                <a:cs typeface="Noto Sans" pitchFamily="34" charset="-120"/>
              </a:rPr>
              <a:t> Automatic persistence, resume from any </a:t>
            </a:r>
            <a:pPr algn="l" indent="0" marL="0">
              <a:lnSpc>
                <a:spcPts val="1300"/>
              </a:lnSpc>
              <a:buNone/>
            </a:pPr>
            <a:r>
              <a:rPr lang="en-US" sz="888" dirty="0">
                <a:solidFill>
                  <a:srgbClr val="334155"/>
                </a:solidFill>
                <a:latin typeface="Noto Sans" pitchFamily="34" charset="0"/>
                <a:ea typeface="Noto Sans" pitchFamily="34" charset="-122"/>
                <a:cs typeface="Noto Sans" pitchFamily="34" charset="-120"/>
              </a:rPr>
              <a:t>checkpoint</a:t>
            </a:r>
            <a:endParaRPr lang="en-US" sz="834" dirty="0"/>
          </a:p>
        </p:txBody>
      </p:sp>
      <p:sp>
        <p:nvSpPr>
          <p:cNvPr id="7" name="Text 4"/>
          <p:cNvSpPr/>
          <p:nvPr/>
        </p:nvSpPr>
        <p:spPr>
          <a:xfrm>
            <a:off x="4643438" y="1214438"/>
            <a:ext cx="3786188" cy="339998"/>
          </a:xfrm>
          <a:prstGeom prst="rect">
            <a:avLst/>
          </a:prstGeom>
          <a:noFill/>
          <a:ln/>
        </p:spPr>
        <p:txBody>
          <a:bodyPr wrap="square" lIns="0" tIns="0" rIns="0" bIns="0" rtlCol="0" anchor="t">
            <a:spAutoFit/>
          </a:bodyPr>
          <a:lstStyle/>
          <a:p>
            <a:pPr algn="l" indent="0" marL="0">
              <a:lnSpc>
                <a:spcPts val="1300"/>
              </a:lnSpc>
              <a:buNone/>
            </a:pPr>
            <a:r>
              <a:rPr lang="en-US" sz="834" b="1" dirty="0">
                <a:solidFill>
                  <a:srgbClr val="1E3A8A"/>
                </a:solidFill>
                <a:latin typeface="Noto Sans" pitchFamily="34" charset="0"/>
                <a:ea typeface="Noto Sans" pitchFamily="34" charset="-122"/>
                <a:cs typeface="Noto Sans" pitchFamily="34" charset="-120"/>
              </a:rPr>
              <a:t>PostgreSQL Checkpointer:</a:t>
            </a:r>
            <a:pPr algn="l" indent="0" marL="0">
              <a:lnSpc>
                <a:spcPts val="1300"/>
              </a:lnSpc>
              <a:buNone/>
            </a:pPr>
            <a:r>
              <a:rPr lang="en-US" sz="888" dirty="0">
                <a:solidFill>
                  <a:srgbClr val="334155"/>
                </a:solidFill>
                <a:latin typeface="Noto Sans" pitchFamily="34" charset="0"/>
                <a:ea typeface="Noto Sans" pitchFamily="34" charset="-122"/>
                <a:cs typeface="Noto Sans" pitchFamily="34" charset="-120"/>
              </a:rPr>
              <a:t> Built-in state management, no custom </a:t>
            </a:r>
            <a:pPr algn="l" indent="0" marL="0">
              <a:lnSpc>
                <a:spcPts val="1300"/>
              </a:lnSpc>
              <a:buNone/>
            </a:pPr>
            <a:r>
              <a:rPr lang="en-US" sz="888" dirty="0">
                <a:solidFill>
                  <a:srgbClr val="334155"/>
                </a:solidFill>
                <a:latin typeface="Noto Sans" pitchFamily="34" charset="0"/>
                <a:ea typeface="Noto Sans" pitchFamily="34" charset="-122"/>
                <a:cs typeface="Noto Sans" pitchFamily="34" charset="-120"/>
              </a:rPr>
              <a:t>code</a:t>
            </a:r>
            <a:endParaRPr lang="en-US" sz="834" dirty="0"/>
          </a:p>
        </p:txBody>
      </p:sp>
      <p:sp>
        <p:nvSpPr>
          <p:cNvPr id="8" name="Text 5"/>
          <p:cNvSpPr/>
          <p:nvPr/>
        </p:nvSpPr>
        <p:spPr>
          <a:xfrm>
            <a:off x="714375" y="1611585"/>
            <a:ext cx="3786188" cy="339998"/>
          </a:xfrm>
          <a:prstGeom prst="rect">
            <a:avLst/>
          </a:prstGeom>
          <a:noFill/>
          <a:ln/>
        </p:spPr>
        <p:txBody>
          <a:bodyPr wrap="square" lIns="0" tIns="0" rIns="0" bIns="0" rtlCol="0" anchor="t">
            <a:spAutoFit/>
          </a:bodyPr>
          <a:lstStyle/>
          <a:p>
            <a:pPr algn="l" indent="0" marL="0">
              <a:lnSpc>
                <a:spcPts val="1300"/>
              </a:lnSpc>
              <a:buNone/>
            </a:pPr>
            <a:r>
              <a:rPr lang="en-US" sz="834" b="1" dirty="0">
                <a:solidFill>
                  <a:srgbClr val="1E3A8A"/>
                </a:solidFill>
                <a:latin typeface="Noto Sans" pitchFamily="34" charset="0"/>
                <a:ea typeface="Noto Sans" pitchFamily="34" charset="-122"/>
                <a:cs typeface="Noto Sans" pitchFamily="34" charset="-120"/>
              </a:rPr>
              <a:t>Human-in-the-Loop:</a:t>
            </a:r>
            <a:pPr algn="l" indent="0" marL="0">
              <a:lnSpc>
                <a:spcPts val="1300"/>
              </a:lnSpc>
              <a:buNone/>
            </a:pPr>
            <a:r>
              <a:rPr lang="en-US" sz="888" dirty="0">
                <a:solidFill>
                  <a:srgbClr val="334155"/>
                </a:solidFill>
                <a:latin typeface="Noto Sans" pitchFamily="34" charset="0"/>
                <a:ea typeface="Noto Sans" pitchFamily="34" charset="-122"/>
                <a:cs typeface="Noto Sans" pitchFamily="34" charset="-120"/>
              </a:rPr>
              <a:t> First-class interrupt gates for approval </a:t>
            </a:r>
            <a:pPr algn="l" indent="0" marL="0">
              <a:lnSpc>
                <a:spcPts val="1300"/>
              </a:lnSpc>
              <a:buNone/>
            </a:pPr>
            <a:r>
              <a:rPr lang="en-US" sz="888" dirty="0">
                <a:solidFill>
                  <a:srgbClr val="334155"/>
                </a:solidFill>
                <a:latin typeface="Noto Sans" pitchFamily="34" charset="0"/>
                <a:ea typeface="Noto Sans" pitchFamily="34" charset="-122"/>
                <a:cs typeface="Noto Sans" pitchFamily="34" charset="-120"/>
              </a:rPr>
              <a:t>workflows</a:t>
            </a:r>
            <a:endParaRPr lang="en-US" sz="834" dirty="0"/>
          </a:p>
        </p:txBody>
      </p:sp>
      <p:sp>
        <p:nvSpPr>
          <p:cNvPr id="9" name="Text 6"/>
          <p:cNvSpPr/>
          <p:nvPr/>
        </p:nvSpPr>
        <p:spPr>
          <a:xfrm>
            <a:off x="4643438" y="1611585"/>
            <a:ext cx="3786188" cy="339998"/>
          </a:xfrm>
          <a:prstGeom prst="rect">
            <a:avLst/>
          </a:prstGeom>
          <a:noFill/>
          <a:ln/>
        </p:spPr>
        <p:txBody>
          <a:bodyPr wrap="square" lIns="0" tIns="0" rIns="0" bIns="0" rtlCol="0" anchor="t">
            <a:spAutoFit/>
          </a:bodyPr>
          <a:lstStyle/>
          <a:p>
            <a:pPr algn="l" indent="0" marL="0">
              <a:lnSpc>
                <a:spcPts val="1300"/>
              </a:lnSpc>
              <a:buNone/>
            </a:pPr>
            <a:r>
              <a:rPr lang="en-US" sz="834" b="1" dirty="0">
                <a:solidFill>
                  <a:srgbClr val="1E3A8A"/>
                </a:solidFill>
                <a:latin typeface="Noto Sans" pitchFamily="34" charset="0"/>
                <a:ea typeface="Noto Sans" pitchFamily="34" charset="-122"/>
                <a:cs typeface="Noto Sans" pitchFamily="34" charset="-120"/>
              </a:rPr>
              <a:t>Multi-Session Workflows:</a:t>
            </a:r>
            <a:pPr algn="l" indent="0" marL="0">
              <a:lnSpc>
                <a:spcPts val="1300"/>
              </a:lnSpc>
              <a:buNone/>
            </a:pPr>
            <a:r>
              <a:rPr lang="en-US" sz="888" dirty="0">
                <a:solidFill>
                  <a:srgbClr val="334155"/>
                </a:solidFill>
                <a:latin typeface="Noto Sans" pitchFamily="34" charset="0"/>
                <a:ea typeface="Noto Sans" pitchFamily="34" charset="-122"/>
                <a:cs typeface="Noto Sans" pitchFamily="34" charset="-120"/>
              </a:rPr>
              <a:t> Long-running processes across restarts</a:t>
            </a:r>
            <a:endParaRPr lang="en-US" sz="834" dirty="0"/>
          </a:p>
        </p:txBody>
      </p:sp>
      <p:sp>
        <p:nvSpPr>
          <p:cNvPr id="10" name="Text 7"/>
          <p:cNvSpPr/>
          <p:nvPr/>
        </p:nvSpPr>
        <p:spPr>
          <a:xfrm>
            <a:off x="714375" y="2023021"/>
            <a:ext cx="7715250" cy="360034"/>
          </a:xfrm>
          <a:prstGeom prst="rect">
            <a:avLst/>
          </a:prstGeom>
          <a:noFill/>
          <a:ln/>
        </p:spPr>
        <p:txBody>
          <a:bodyPr wrap="square" lIns="0" tIns="0" rIns="0" bIns="0" rtlCol="0" anchor="t">
            <a:spAutoFit/>
          </a:bodyPr>
          <a:lstStyle/>
          <a:p>
            <a:pPr algn="l" indent="0" marL="0">
              <a:lnSpc>
                <a:spcPts val="1400"/>
              </a:lnSpc>
              <a:buNone/>
            </a:pPr>
            <a:r>
              <a:rPr lang="en-US" sz="885" b="1" dirty="0">
                <a:solidFill>
                  <a:srgbClr val="1E3A8A"/>
                </a:solidFill>
                <a:latin typeface="Noto Sans" pitchFamily="34" charset="0"/>
                <a:ea typeface="Noto Sans" pitchFamily="34" charset="-122"/>
                <a:cs typeface="Noto Sans" pitchFamily="34" charset="-120"/>
              </a:rPr>
              <a:t>Why This Matters:</a:t>
            </a:r>
            <a:pPr algn="l" indent="0" marL="0">
              <a:lnSpc>
                <a:spcPts val="1400"/>
              </a:lnSpc>
              <a:buNone/>
            </a:pPr>
            <a:r>
              <a:rPr lang="en-US" sz="885" b="1" dirty="0">
                <a:solidFill>
                  <a:srgbClr val="334155"/>
                </a:solidFill>
                <a:latin typeface="Noto Sans" pitchFamily="34" charset="0"/>
                <a:ea typeface="Noto Sans" pitchFamily="34" charset="-122"/>
                <a:cs typeface="Noto Sans" pitchFamily="34" charset="-120"/>
              </a:rPr>
              <a:t> Production-grade reliability without custom infrastructure. No test execution is ever lost, even during </a:t>
            </a:r>
            <a:pPr algn="l" indent="0" marL="0">
              <a:lnSpc>
                <a:spcPts val="1400"/>
              </a:lnSpc>
              <a:buNone/>
            </a:pPr>
            <a:r>
              <a:rPr lang="en-US" sz="885" b="1" dirty="0">
                <a:solidFill>
                  <a:srgbClr val="334155"/>
                </a:solidFill>
                <a:latin typeface="Noto Sans" pitchFamily="34" charset="0"/>
                <a:ea typeface="Noto Sans" pitchFamily="34" charset="-122"/>
                <a:cs typeface="Noto Sans" pitchFamily="34" charset="-120"/>
              </a:rPr>
              <a:t>system failures. Enterprise-scale test suites running for hours or days automatically recover from any interruption.</a:t>
            </a:r>
            <a:endParaRPr lang="en-US" sz="885" dirty="0"/>
          </a:p>
        </p:txBody>
      </p:sp>
      <p:sp>
        <p:nvSpPr>
          <p:cNvPr id="11" name="Text 8"/>
          <p:cNvSpPr/>
          <p:nvPr/>
        </p:nvSpPr>
        <p:spPr>
          <a:xfrm>
            <a:off x="571500" y="2611655"/>
            <a:ext cx="8001000" cy="300038"/>
          </a:xfrm>
          <a:prstGeom prst="rect">
            <a:avLst/>
          </a:prstGeom>
          <a:noFill/>
          <a:ln/>
        </p:spPr>
        <p:txBody>
          <a:bodyPr wrap="none" lIns="0" tIns="0" rIns="0" bIns="0" rtlCol="0" anchor="t">
            <a:spAutoFit/>
          </a:bodyPr>
          <a:lstStyle/>
          <a:p>
            <a:pPr algn="l" indent="0" marL="0">
              <a:lnSpc>
                <a:spcPts val="2400"/>
              </a:lnSpc>
              <a:buNone/>
            </a:pPr>
            <a:r>
              <a:rPr lang="en-US" sz="1397" b="1" dirty="0">
                <a:solidFill>
                  <a:srgbClr val="3B82F6"/>
                </a:solidFill>
                <a:latin typeface="Noto Sans" pitchFamily="34" charset="0"/>
                <a:ea typeface="Noto Sans" pitchFamily="34" charset="-122"/>
                <a:cs typeface="Noto Sans" pitchFamily="34" charset="-120"/>
              </a:rPr>
              <a:t>Key Technology Decisions</a:t>
            </a:r>
            <a:endParaRPr lang="en-US" sz="1397" dirty="0"/>
          </a:p>
        </p:txBody>
      </p:sp>
      <p:sp>
        <p:nvSpPr>
          <p:cNvPr id="12" name="Text 9"/>
          <p:cNvSpPr/>
          <p:nvPr/>
        </p:nvSpPr>
        <p:spPr>
          <a:xfrm>
            <a:off x="571500" y="2983130"/>
            <a:ext cx="8001000" cy="214313"/>
          </a:xfrm>
          <a:prstGeom prst="rect">
            <a:avLst/>
          </a:prstGeom>
          <a:noFill/>
          <a:ln/>
        </p:spPr>
        <p:txBody>
          <a:bodyPr wrap="none" lIns="0" tIns="0" rIns="0" bIns="0" rtlCol="0" anchor="t">
            <a:spAutoFit/>
          </a:bodyPr>
          <a:lstStyle/>
          <a:p>
            <a:pPr algn="l" indent="0" marL="0">
              <a:lnSpc>
                <a:spcPts val="1700"/>
              </a:lnSpc>
              <a:buNone/>
            </a:pPr>
            <a:r>
              <a:rPr lang="en-US" sz="987" b="1" dirty="0">
                <a:solidFill>
                  <a:srgbClr val="1E3A8A"/>
                </a:solidFill>
                <a:latin typeface="Noto Sans" pitchFamily="34" charset="0"/>
                <a:ea typeface="Noto Sans" pitchFamily="34" charset="-122"/>
                <a:cs typeface="Noto Sans" pitchFamily="34" charset="-120"/>
              </a:rPr>
              <a:t>Playwright over Selenium</a:t>
            </a:r>
            <a:endParaRPr lang="en-US" sz="987" dirty="0"/>
          </a:p>
        </p:txBody>
      </p:sp>
      <p:sp>
        <p:nvSpPr>
          <p:cNvPr id="13" name="Text 10"/>
          <p:cNvSpPr/>
          <p:nvPr/>
        </p:nvSpPr>
        <p:spPr>
          <a:xfrm>
            <a:off x="571500" y="3197442"/>
            <a:ext cx="8001000" cy="339998"/>
          </a:xfrm>
          <a:prstGeom prst="rect">
            <a:avLst/>
          </a:prstGeom>
          <a:noFill/>
          <a:ln/>
        </p:spPr>
        <p:txBody>
          <a:bodyPr wrap="square" lIns="0" tIns="0" rIns="0" bIns="0" rtlCol="0" anchor="t">
            <a:spAutoFit/>
          </a:bodyPr>
          <a:lstStyle/>
          <a:p>
            <a:pPr algn="l" indent="0" marL="0">
              <a:lnSpc>
                <a:spcPts val="1300"/>
              </a:lnSpc>
              <a:buNone/>
            </a:pPr>
            <a:r>
              <a:rPr lang="en-US" sz="888" dirty="0">
                <a:solidFill>
                  <a:srgbClr val="334155"/>
                </a:solidFill>
                <a:latin typeface="Noto Sans" pitchFamily="34" charset="0"/>
                <a:ea typeface="Noto Sans" pitchFamily="34" charset="-122"/>
                <a:cs typeface="Noto Sans" pitchFamily="34" charset="-120"/>
              </a:rPr>
              <a:t>Superior Shadow DOM handling enables discovery of elements invisible to Selenium. Modern async API with built-in waiting mechanisms reduces flakiness by 80% compared to explicit waits. Native support for multiple browser contexts enables parallel test execution.</a:t>
            </a:r>
            <a:endParaRPr lang="en-US" sz="888" dirty="0"/>
          </a:p>
        </p:txBody>
      </p:sp>
      <p:sp>
        <p:nvSpPr>
          <p:cNvPr id="14" name="Text 11"/>
          <p:cNvSpPr/>
          <p:nvPr/>
        </p:nvSpPr>
        <p:spPr>
          <a:xfrm>
            <a:off x="571500" y="3608877"/>
            <a:ext cx="8001000" cy="214313"/>
          </a:xfrm>
          <a:prstGeom prst="rect">
            <a:avLst/>
          </a:prstGeom>
          <a:noFill/>
          <a:ln/>
        </p:spPr>
        <p:txBody>
          <a:bodyPr wrap="none" lIns="0" tIns="0" rIns="0" bIns="0" rtlCol="0" anchor="t">
            <a:spAutoFit/>
          </a:bodyPr>
          <a:lstStyle/>
          <a:p>
            <a:pPr algn="l" indent="0" marL="0">
              <a:lnSpc>
                <a:spcPts val="1700"/>
              </a:lnSpc>
              <a:buNone/>
            </a:pPr>
            <a:r>
              <a:rPr lang="en-US" sz="987" b="1" dirty="0">
                <a:solidFill>
                  <a:srgbClr val="1E3A8A"/>
                </a:solidFill>
                <a:latin typeface="Noto Sans" pitchFamily="34" charset="0"/>
                <a:ea typeface="Noto Sans" pitchFamily="34" charset="-122"/>
                <a:cs typeface="Noto Sans" pitchFamily="34" charset="-120"/>
              </a:rPr>
              <a:t>PostgreSQL with JSONB</a:t>
            </a:r>
            <a:endParaRPr lang="en-US" sz="987" dirty="0"/>
          </a:p>
        </p:txBody>
      </p:sp>
      <p:sp>
        <p:nvSpPr>
          <p:cNvPr id="15" name="Text 12"/>
          <p:cNvSpPr/>
          <p:nvPr/>
        </p:nvSpPr>
        <p:spPr>
          <a:xfrm>
            <a:off x="571500" y="3823190"/>
            <a:ext cx="8001000" cy="509997"/>
          </a:xfrm>
          <a:prstGeom prst="rect">
            <a:avLst/>
          </a:prstGeom>
          <a:noFill/>
          <a:ln/>
        </p:spPr>
        <p:txBody>
          <a:bodyPr wrap="square" lIns="0" tIns="0" rIns="0" bIns="0" rtlCol="0" anchor="t">
            <a:spAutoFit/>
          </a:bodyPr>
          <a:lstStyle/>
          <a:p>
            <a:pPr algn="l" indent="0" marL="0">
              <a:lnSpc>
                <a:spcPts val="1300"/>
              </a:lnSpc>
              <a:buNone/>
            </a:pPr>
            <a:r>
              <a:rPr lang="en-US" sz="888" dirty="0">
                <a:solidFill>
                  <a:srgbClr val="334155"/>
                </a:solidFill>
                <a:latin typeface="Noto Sans" pitchFamily="34" charset="0"/>
                <a:ea typeface="Noto Sans" pitchFamily="34" charset="-122"/>
                <a:cs typeface="Noto Sans" pitchFamily="34" charset="-120"/>
              </a:rPr>
              <a:t>Flexibility to store varied test artifacts (plans, locators, reports, traces) without rigid schema constraints while maintaining ACID guarantees. JSONB indexing enables fast queries on nested data structures. Single database for both structured and semi-structured data eliminates data synchronization complexity.</a:t>
            </a:r>
            <a:endParaRPr lang="en-US" sz="888" dirty="0"/>
          </a:p>
        </p:txBody>
      </p:sp>
      <p:sp>
        <p:nvSpPr>
          <p:cNvPr id="16" name="Text 13"/>
          <p:cNvSpPr/>
          <p:nvPr/>
        </p:nvSpPr>
        <p:spPr>
          <a:xfrm>
            <a:off x="571500" y="4404624"/>
            <a:ext cx="8001000" cy="214313"/>
          </a:xfrm>
          <a:prstGeom prst="rect">
            <a:avLst/>
          </a:prstGeom>
          <a:noFill/>
          <a:ln/>
        </p:spPr>
        <p:txBody>
          <a:bodyPr wrap="none" lIns="0" tIns="0" rIns="0" bIns="0" rtlCol="0" anchor="t">
            <a:spAutoFit/>
          </a:bodyPr>
          <a:lstStyle/>
          <a:p>
            <a:pPr algn="l" indent="0" marL="0">
              <a:lnSpc>
                <a:spcPts val="1700"/>
              </a:lnSpc>
              <a:buNone/>
            </a:pPr>
            <a:r>
              <a:rPr lang="en-US" sz="987" b="1" dirty="0">
                <a:solidFill>
                  <a:srgbClr val="1E3A8A"/>
                </a:solidFill>
                <a:latin typeface="Noto Sans" pitchFamily="34" charset="0"/>
                <a:ea typeface="Noto Sans" pitchFamily="34" charset="-122"/>
                <a:cs typeface="Noto Sans" pitchFamily="34" charset="-120"/>
              </a:rPr>
              <a:t>LangGraph 1.0</a:t>
            </a:r>
            <a:endParaRPr lang="en-US" sz="987" dirty="0"/>
          </a:p>
        </p:txBody>
      </p:sp>
      <p:sp>
        <p:nvSpPr>
          <p:cNvPr id="17" name="Text 14"/>
          <p:cNvSpPr/>
          <p:nvPr/>
        </p:nvSpPr>
        <p:spPr>
          <a:xfrm>
            <a:off x="571500" y="4618937"/>
            <a:ext cx="8001000" cy="509997"/>
          </a:xfrm>
          <a:prstGeom prst="rect">
            <a:avLst/>
          </a:prstGeom>
          <a:noFill/>
          <a:ln/>
        </p:spPr>
        <p:txBody>
          <a:bodyPr wrap="square" lIns="0" tIns="0" rIns="0" bIns="0" rtlCol="0" anchor="t">
            <a:spAutoFit/>
          </a:bodyPr>
          <a:lstStyle/>
          <a:p>
            <a:pPr algn="l" indent="0" marL="0">
              <a:lnSpc>
                <a:spcPts val="1300"/>
              </a:lnSpc>
              <a:buNone/>
            </a:pPr>
            <a:r>
              <a:rPr lang="en-US" sz="888" dirty="0">
                <a:solidFill>
                  <a:srgbClr val="334155"/>
                </a:solidFill>
                <a:latin typeface="Noto Sans" pitchFamily="34" charset="0"/>
                <a:ea typeface="Noto Sans" pitchFamily="34" charset="-122"/>
                <a:cs typeface="Noto Sans" pitchFamily="34" charset="-120"/>
              </a:rPr>
              <a:t>Native state persistence eliminates thousands of lines of custom workflow management code. Built-in checkpointing and recovery reduce complexity and maintenance burden by 70%. Human-in-the-loop gates provide enterprise-grade approval workflows without custom implementation.</a:t>
            </a:r>
            <a:endParaRPr lang="en-US" sz="888"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9144000" cy="5143500"/>
          </a:xfrm>
          <a:prstGeom prst="rect">
            <a:avLst/>
          </a:prstGeom>
        </p:spPr>
      </p:pic>
      <p:sp>
        <p:nvSpPr>
          <p:cNvPr id="3" name="Text 0"/>
          <p:cNvSpPr/>
          <p:nvPr/>
        </p:nvSpPr>
        <p:spPr>
          <a:xfrm>
            <a:off x="571500" y="357188"/>
            <a:ext cx="8001000" cy="685800"/>
          </a:xfrm>
          <a:prstGeom prst="rect">
            <a:avLst/>
          </a:prstGeom>
          <a:noFill/>
          <a:ln/>
        </p:spPr>
        <p:txBody>
          <a:bodyPr wrap="square" lIns="0" tIns="0" rIns="0" bIns="0" rtlCol="0" anchor="t">
            <a:spAutoFit/>
          </a:bodyPr>
          <a:lstStyle/>
          <a:p>
            <a:pPr algn="l" indent="0" marL="0">
              <a:lnSpc>
                <a:spcPts val="2700"/>
              </a:lnSpc>
              <a:buNone/>
            </a:pPr>
            <a:r>
              <a:rPr lang="en-US" sz="2016" b="1" dirty="0">
                <a:solidFill>
                  <a:srgbClr val="1E3A8A"/>
                </a:solidFill>
                <a:latin typeface="Noto Sans" pitchFamily="34" charset="0"/>
                <a:ea typeface="Noto Sans" pitchFamily="34" charset="-122"/>
                <a:cs typeface="Noto Sans" pitchFamily="34" charset="-120"/>
              </a:rPr>
              <a:t>Proven Success Metrics: Test Performance and Discovery</a:t>
            </a:r>
            <a:endParaRPr lang="en-US" sz="2016" dirty="0"/>
          </a:p>
        </p:txBody>
      </p:sp>
      <p:sp>
        <p:nvSpPr>
          <p:cNvPr id="4" name="Shape 1"/>
          <p:cNvSpPr/>
          <p:nvPr/>
        </p:nvSpPr>
        <p:spPr>
          <a:xfrm>
            <a:off x="571500" y="1243013"/>
            <a:ext cx="3914775" cy="3371013"/>
          </a:xfrm>
          <a:prstGeom prst="rect">
            <a:avLst/>
          </a:prstGeom>
          <a:solidFill>
            <a:srgbClr val="F8FAFC"/>
          </a:solidFill>
          <a:ln/>
        </p:spPr>
      </p:sp>
      <p:sp>
        <p:nvSpPr>
          <p:cNvPr id="5" name="Text 2"/>
          <p:cNvSpPr/>
          <p:nvPr/>
        </p:nvSpPr>
        <p:spPr>
          <a:xfrm>
            <a:off x="771525" y="1414463"/>
            <a:ext cx="3514725" cy="257175"/>
          </a:xfrm>
          <a:prstGeom prst="rect">
            <a:avLst/>
          </a:prstGeom>
          <a:noFill/>
          <a:ln/>
        </p:spPr>
        <p:txBody>
          <a:bodyPr wrap="none" lIns="0" tIns="0" rIns="0" bIns="0" rtlCol="0" anchor="t">
            <a:spAutoFit/>
          </a:bodyPr>
          <a:lstStyle/>
          <a:p>
            <a:pPr algn="l" indent="0" marL="0">
              <a:lnSpc>
                <a:spcPts val="2000"/>
              </a:lnSpc>
              <a:buNone/>
            </a:pPr>
            <a:r>
              <a:rPr lang="en-US" sz="1193" b="1" dirty="0">
                <a:solidFill>
                  <a:srgbClr val="1E3A8A"/>
                </a:solidFill>
                <a:latin typeface="Noto Sans" pitchFamily="34" charset="0"/>
                <a:ea typeface="Noto Sans" pitchFamily="34" charset="-122"/>
                <a:cs typeface="Noto Sans" pitchFamily="34" charset="-120"/>
              </a:rPr>
              <a:t>Test Pass Rates</a:t>
            </a:r>
            <a:endParaRPr lang="en-US" sz="1193" dirty="0"/>
          </a:p>
        </p:txBody>
      </p:sp>
      <p:sp>
        <p:nvSpPr>
          <p:cNvPr id="6" name="Text 3"/>
          <p:cNvSpPr/>
          <p:nvPr/>
        </p:nvSpPr>
        <p:spPr>
          <a:xfrm>
            <a:off x="771525" y="1785938"/>
            <a:ext cx="712896" cy="342900"/>
          </a:xfrm>
          <a:prstGeom prst="rect">
            <a:avLst/>
          </a:prstGeom>
          <a:noFill/>
          <a:ln/>
        </p:spPr>
        <p:txBody>
          <a:bodyPr wrap="none" lIns="0" tIns="0" rIns="0" bIns="0" rtlCol="0" anchor="t">
            <a:spAutoFit/>
          </a:bodyPr>
          <a:lstStyle/>
          <a:p>
            <a:pPr algn="l" indent="0" marL="0">
              <a:lnSpc>
                <a:spcPts val="2700"/>
              </a:lnSpc>
              <a:buNone/>
            </a:pPr>
            <a:r>
              <a:rPr lang="en-US" sz="2436" b="1" dirty="0">
                <a:solidFill>
                  <a:srgbClr val="3B82F6"/>
                </a:solidFill>
                <a:latin typeface="Noto Sans" pitchFamily="34" charset="0"/>
                <a:ea typeface="Noto Sans" pitchFamily="34" charset="-122"/>
                <a:cs typeface="Noto Sans" pitchFamily="34" charset="-120"/>
              </a:rPr>
              <a:t>95%</a:t>
            </a:r>
            <a:endParaRPr lang="en-US" sz="2436" dirty="0"/>
          </a:p>
        </p:txBody>
      </p:sp>
      <p:sp>
        <p:nvSpPr>
          <p:cNvPr id="7" name="Text 4"/>
          <p:cNvSpPr/>
          <p:nvPr/>
        </p:nvSpPr>
        <p:spPr>
          <a:xfrm>
            <a:off x="1599865" y="1949965"/>
            <a:ext cx="899275" cy="214313"/>
          </a:xfrm>
          <a:prstGeom prst="rect">
            <a:avLst/>
          </a:prstGeom>
          <a:noFill/>
          <a:ln/>
        </p:spPr>
        <p:txBody>
          <a:bodyPr wrap="none" lIns="0" tIns="0" rIns="0" bIns="0" rtlCol="0" anchor="ctr">
            <a:spAutoFit/>
          </a:bodyPr>
          <a:lstStyle/>
          <a:p>
            <a:pPr algn="l" indent="0" marL="0">
              <a:lnSpc>
                <a:spcPts val="1700"/>
              </a:lnSpc>
              <a:buNone/>
            </a:pPr>
            <a:r>
              <a:rPr lang="en-US" sz="987" b="1" dirty="0">
                <a:solidFill>
                  <a:srgbClr val="334155"/>
                </a:solidFill>
                <a:latin typeface="Noto Sans" pitchFamily="34" charset="0"/>
                <a:ea typeface="Noto Sans" pitchFamily="34" charset="-122"/>
                <a:cs typeface="Noto Sans" pitchFamily="34" charset="-120"/>
              </a:rPr>
              <a:t>Simple Flows</a:t>
            </a:r>
            <a:endParaRPr lang="en-US" sz="987" dirty="0"/>
          </a:p>
        </p:txBody>
      </p:sp>
      <p:sp>
        <p:nvSpPr>
          <p:cNvPr id="8" name="Text 5"/>
          <p:cNvSpPr/>
          <p:nvPr/>
        </p:nvSpPr>
        <p:spPr>
          <a:xfrm>
            <a:off x="771525" y="2221427"/>
            <a:ext cx="3514725" cy="364331"/>
          </a:xfrm>
          <a:prstGeom prst="rect">
            <a:avLst/>
          </a:prstGeom>
          <a:noFill/>
          <a:ln/>
        </p:spPr>
        <p:txBody>
          <a:bodyPr wrap="square" lIns="0" tIns="0" rIns="0" bIns="0" rtlCol="0" anchor="t">
            <a:spAutoFit/>
          </a:bodyPr>
          <a:lstStyle/>
          <a:p>
            <a:pPr algn="l" indent="0" marL="0">
              <a:lnSpc>
                <a:spcPts val="1400"/>
              </a:lnSpc>
              <a:buNone/>
            </a:pPr>
            <a:r>
              <a:rPr lang="en-US" sz="888" dirty="0">
                <a:solidFill>
                  <a:srgbClr val="334155"/>
                </a:solidFill>
                <a:latin typeface="Noto Sans" pitchFamily="34" charset="0"/>
                <a:ea typeface="Noto Sans" pitchFamily="34" charset="-122"/>
                <a:cs typeface="Noto Sans" pitchFamily="34" charset="-120"/>
              </a:rPr>
              <a:t>Standard login, form submission, navigation workflows with semantic HTML</a:t>
            </a:r>
            <a:endParaRPr lang="en-US" sz="888" dirty="0"/>
          </a:p>
        </p:txBody>
      </p:sp>
      <p:sp>
        <p:nvSpPr>
          <p:cNvPr id="9" name="Text 6"/>
          <p:cNvSpPr/>
          <p:nvPr/>
        </p:nvSpPr>
        <p:spPr>
          <a:xfrm>
            <a:off x="771525" y="2671483"/>
            <a:ext cx="712896" cy="342900"/>
          </a:xfrm>
          <a:prstGeom prst="rect">
            <a:avLst/>
          </a:prstGeom>
          <a:noFill/>
          <a:ln/>
        </p:spPr>
        <p:txBody>
          <a:bodyPr wrap="none" lIns="0" tIns="0" rIns="0" bIns="0" rtlCol="0" anchor="t">
            <a:spAutoFit/>
          </a:bodyPr>
          <a:lstStyle/>
          <a:p>
            <a:pPr algn="l" indent="0" marL="0">
              <a:lnSpc>
                <a:spcPts val="2700"/>
              </a:lnSpc>
              <a:buNone/>
            </a:pPr>
            <a:r>
              <a:rPr lang="en-US" sz="2436" b="1" dirty="0">
                <a:solidFill>
                  <a:srgbClr val="3B82F6"/>
                </a:solidFill>
                <a:latin typeface="Noto Sans" pitchFamily="34" charset="0"/>
                <a:ea typeface="Noto Sans" pitchFamily="34" charset="-122"/>
                <a:cs typeface="Noto Sans" pitchFamily="34" charset="-120"/>
              </a:rPr>
              <a:t>90%</a:t>
            </a:r>
            <a:endParaRPr lang="en-US" sz="2436" dirty="0"/>
          </a:p>
        </p:txBody>
      </p:sp>
      <p:sp>
        <p:nvSpPr>
          <p:cNvPr id="10" name="Text 7"/>
          <p:cNvSpPr/>
          <p:nvPr/>
        </p:nvSpPr>
        <p:spPr>
          <a:xfrm>
            <a:off x="1599865" y="2835511"/>
            <a:ext cx="1035286" cy="214313"/>
          </a:xfrm>
          <a:prstGeom prst="rect">
            <a:avLst/>
          </a:prstGeom>
          <a:noFill/>
          <a:ln/>
        </p:spPr>
        <p:txBody>
          <a:bodyPr wrap="none" lIns="0" tIns="0" rIns="0" bIns="0" rtlCol="0" anchor="ctr">
            <a:spAutoFit/>
          </a:bodyPr>
          <a:lstStyle/>
          <a:p>
            <a:pPr algn="l" indent="0" marL="0">
              <a:lnSpc>
                <a:spcPts val="1700"/>
              </a:lnSpc>
              <a:buNone/>
            </a:pPr>
            <a:r>
              <a:rPr lang="en-US" sz="987" b="1" dirty="0">
                <a:solidFill>
                  <a:srgbClr val="334155"/>
                </a:solidFill>
                <a:latin typeface="Noto Sans" pitchFamily="34" charset="0"/>
                <a:ea typeface="Noto Sans" pitchFamily="34" charset="-122"/>
                <a:cs typeface="Noto Sans" pitchFamily="34" charset="-120"/>
              </a:rPr>
              <a:t>Complex Flows</a:t>
            </a:r>
            <a:endParaRPr lang="en-US" sz="987" dirty="0"/>
          </a:p>
        </p:txBody>
      </p:sp>
      <p:sp>
        <p:nvSpPr>
          <p:cNvPr id="11" name="Text 8"/>
          <p:cNvSpPr/>
          <p:nvPr/>
        </p:nvSpPr>
        <p:spPr>
          <a:xfrm>
            <a:off x="771525" y="3106973"/>
            <a:ext cx="3514725" cy="364331"/>
          </a:xfrm>
          <a:prstGeom prst="rect">
            <a:avLst/>
          </a:prstGeom>
          <a:noFill/>
          <a:ln/>
        </p:spPr>
        <p:txBody>
          <a:bodyPr wrap="square" lIns="0" tIns="0" rIns="0" bIns="0" rtlCol="0" anchor="t">
            <a:spAutoFit/>
          </a:bodyPr>
          <a:lstStyle/>
          <a:p>
            <a:pPr algn="l" indent="0" marL="0">
              <a:lnSpc>
                <a:spcPts val="1400"/>
              </a:lnSpc>
              <a:buNone/>
            </a:pPr>
            <a:r>
              <a:rPr lang="en-US" sz="888" dirty="0">
                <a:solidFill>
                  <a:srgbClr val="334155"/>
                </a:solidFill>
                <a:latin typeface="Noto Sans" pitchFamily="34" charset="0"/>
                <a:ea typeface="Noto Sans" pitchFamily="34" charset="-122"/>
                <a:cs typeface="Noto Sans" pitchFamily="34" charset="-120"/>
              </a:rPr>
              <a:t>Multi-step processes with dynamic content, conditional logic, and API dependencies</a:t>
            </a:r>
            <a:endParaRPr lang="en-US" sz="888" dirty="0"/>
          </a:p>
        </p:txBody>
      </p:sp>
      <p:sp>
        <p:nvSpPr>
          <p:cNvPr id="12" name="Text 9"/>
          <p:cNvSpPr/>
          <p:nvPr/>
        </p:nvSpPr>
        <p:spPr>
          <a:xfrm>
            <a:off x="771525" y="3557029"/>
            <a:ext cx="712896" cy="342900"/>
          </a:xfrm>
          <a:prstGeom prst="rect">
            <a:avLst/>
          </a:prstGeom>
          <a:noFill/>
          <a:ln/>
        </p:spPr>
        <p:txBody>
          <a:bodyPr wrap="none" lIns="0" tIns="0" rIns="0" bIns="0" rtlCol="0" anchor="t">
            <a:spAutoFit/>
          </a:bodyPr>
          <a:lstStyle/>
          <a:p>
            <a:pPr algn="l" indent="0" marL="0">
              <a:lnSpc>
                <a:spcPts val="2700"/>
              </a:lnSpc>
              <a:buNone/>
            </a:pPr>
            <a:r>
              <a:rPr lang="en-US" sz="2436" b="1" dirty="0">
                <a:solidFill>
                  <a:srgbClr val="3B82F6"/>
                </a:solidFill>
                <a:latin typeface="Noto Sans" pitchFamily="34" charset="0"/>
                <a:ea typeface="Noto Sans" pitchFamily="34" charset="-122"/>
                <a:cs typeface="Noto Sans" pitchFamily="34" charset="-120"/>
              </a:rPr>
              <a:t>85%</a:t>
            </a:r>
            <a:endParaRPr lang="en-US" sz="2436" dirty="0"/>
          </a:p>
        </p:txBody>
      </p:sp>
      <p:sp>
        <p:nvSpPr>
          <p:cNvPr id="13" name="Text 10"/>
          <p:cNvSpPr/>
          <p:nvPr/>
        </p:nvSpPr>
        <p:spPr>
          <a:xfrm>
            <a:off x="1599865" y="3721057"/>
            <a:ext cx="1382762" cy="214313"/>
          </a:xfrm>
          <a:prstGeom prst="rect">
            <a:avLst/>
          </a:prstGeom>
          <a:noFill/>
          <a:ln/>
        </p:spPr>
        <p:txBody>
          <a:bodyPr wrap="none" lIns="0" tIns="0" rIns="0" bIns="0" rtlCol="0" anchor="ctr">
            <a:spAutoFit/>
          </a:bodyPr>
          <a:lstStyle/>
          <a:p>
            <a:pPr algn="l" indent="0" marL="0">
              <a:lnSpc>
                <a:spcPts val="1700"/>
              </a:lnSpc>
              <a:buNone/>
            </a:pPr>
            <a:r>
              <a:rPr lang="en-US" sz="987" b="1" dirty="0">
                <a:solidFill>
                  <a:srgbClr val="334155"/>
                </a:solidFill>
                <a:latin typeface="Noto Sans" pitchFamily="34" charset="0"/>
                <a:ea typeface="Noto Sans" pitchFamily="34" charset="-122"/>
                <a:cs typeface="Noto Sans" pitchFamily="34" charset="-120"/>
              </a:rPr>
              <a:t>Legacy Applications</a:t>
            </a:r>
            <a:endParaRPr lang="en-US" sz="987" dirty="0"/>
          </a:p>
        </p:txBody>
      </p:sp>
      <p:sp>
        <p:nvSpPr>
          <p:cNvPr id="14" name="Text 11"/>
          <p:cNvSpPr/>
          <p:nvPr/>
        </p:nvSpPr>
        <p:spPr>
          <a:xfrm>
            <a:off x="771525" y="3992519"/>
            <a:ext cx="3514725" cy="364331"/>
          </a:xfrm>
          <a:prstGeom prst="rect">
            <a:avLst/>
          </a:prstGeom>
          <a:noFill/>
          <a:ln/>
        </p:spPr>
        <p:txBody>
          <a:bodyPr wrap="square" lIns="0" tIns="0" rIns="0" bIns="0" rtlCol="0" anchor="t">
            <a:spAutoFit/>
          </a:bodyPr>
          <a:lstStyle/>
          <a:p>
            <a:pPr algn="l" indent="0" marL="0">
              <a:lnSpc>
                <a:spcPts val="1400"/>
              </a:lnSpc>
              <a:buNone/>
            </a:pPr>
            <a:r>
              <a:rPr lang="en-US" sz="888" dirty="0">
                <a:solidFill>
                  <a:srgbClr val="334155"/>
                </a:solidFill>
                <a:latin typeface="Noto Sans" pitchFamily="34" charset="0"/>
                <a:ea typeface="Noto Sans" pitchFamily="34" charset="-122"/>
                <a:cs typeface="Noto Sans" pitchFamily="34" charset="-120"/>
              </a:rPr>
              <a:t>Older systems with dynamic IDs, nested iframes, and non-standard implementations</a:t>
            </a:r>
            <a:endParaRPr lang="en-US" sz="888" dirty="0"/>
          </a:p>
        </p:txBody>
      </p:sp>
      <p:sp>
        <p:nvSpPr>
          <p:cNvPr id="15" name="Shape 12"/>
          <p:cNvSpPr/>
          <p:nvPr/>
        </p:nvSpPr>
        <p:spPr>
          <a:xfrm>
            <a:off x="4657725" y="1243013"/>
            <a:ext cx="3914775" cy="3371013"/>
          </a:xfrm>
          <a:prstGeom prst="rect">
            <a:avLst/>
          </a:prstGeom>
          <a:solidFill>
            <a:srgbClr val="F8FAFC"/>
          </a:solidFill>
          <a:ln/>
        </p:spPr>
      </p:sp>
      <p:sp>
        <p:nvSpPr>
          <p:cNvPr id="16" name="Text 13"/>
          <p:cNvSpPr/>
          <p:nvPr/>
        </p:nvSpPr>
        <p:spPr>
          <a:xfrm>
            <a:off x="4857750" y="1414463"/>
            <a:ext cx="3514725" cy="257175"/>
          </a:xfrm>
          <a:prstGeom prst="rect">
            <a:avLst/>
          </a:prstGeom>
          <a:noFill/>
          <a:ln/>
        </p:spPr>
        <p:txBody>
          <a:bodyPr wrap="none" lIns="0" tIns="0" rIns="0" bIns="0" rtlCol="0" anchor="t">
            <a:spAutoFit/>
          </a:bodyPr>
          <a:lstStyle/>
          <a:p>
            <a:pPr algn="l" indent="0" marL="0">
              <a:lnSpc>
                <a:spcPts val="2000"/>
              </a:lnSpc>
              <a:buNone/>
            </a:pPr>
            <a:r>
              <a:rPr lang="en-US" sz="1193" b="1" dirty="0">
                <a:solidFill>
                  <a:srgbClr val="1E3A8A"/>
                </a:solidFill>
                <a:latin typeface="Noto Sans" pitchFamily="34" charset="0"/>
                <a:ea typeface="Noto Sans" pitchFamily="34" charset="-122"/>
                <a:cs typeface="Noto Sans" pitchFamily="34" charset="-120"/>
              </a:rPr>
              <a:t>Locator Discovery Reliability</a:t>
            </a:r>
            <a:endParaRPr lang="en-US" sz="1193" dirty="0"/>
          </a:p>
        </p:txBody>
      </p:sp>
      <p:sp>
        <p:nvSpPr>
          <p:cNvPr id="17" name="Text 14"/>
          <p:cNvSpPr/>
          <p:nvPr/>
        </p:nvSpPr>
        <p:spPr>
          <a:xfrm>
            <a:off x="4857750" y="1785938"/>
            <a:ext cx="712896" cy="342900"/>
          </a:xfrm>
          <a:prstGeom prst="rect">
            <a:avLst/>
          </a:prstGeom>
          <a:noFill/>
          <a:ln/>
        </p:spPr>
        <p:txBody>
          <a:bodyPr wrap="none" lIns="0" tIns="0" rIns="0" bIns="0" rtlCol="0" anchor="t">
            <a:spAutoFit/>
          </a:bodyPr>
          <a:lstStyle/>
          <a:p>
            <a:pPr algn="l" indent="0" marL="0">
              <a:lnSpc>
                <a:spcPts val="2700"/>
              </a:lnSpc>
              <a:buNone/>
            </a:pPr>
            <a:r>
              <a:rPr lang="en-US" sz="2436" b="1" dirty="0">
                <a:solidFill>
                  <a:srgbClr val="3B82F6"/>
                </a:solidFill>
                <a:latin typeface="Noto Sans" pitchFamily="34" charset="0"/>
                <a:ea typeface="Noto Sans" pitchFamily="34" charset="-122"/>
                <a:cs typeface="Noto Sans" pitchFamily="34" charset="-120"/>
              </a:rPr>
              <a:t>95%</a:t>
            </a:r>
            <a:endParaRPr lang="en-US" sz="2436" dirty="0"/>
          </a:p>
        </p:txBody>
      </p:sp>
      <p:sp>
        <p:nvSpPr>
          <p:cNvPr id="18" name="Text 15"/>
          <p:cNvSpPr/>
          <p:nvPr/>
        </p:nvSpPr>
        <p:spPr>
          <a:xfrm>
            <a:off x="5686090" y="1949965"/>
            <a:ext cx="1427913" cy="214313"/>
          </a:xfrm>
          <a:prstGeom prst="rect">
            <a:avLst/>
          </a:prstGeom>
          <a:noFill/>
          <a:ln/>
        </p:spPr>
        <p:txBody>
          <a:bodyPr wrap="none" lIns="0" tIns="0" rIns="0" bIns="0" rtlCol="0" anchor="ctr">
            <a:spAutoFit/>
          </a:bodyPr>
          <a:lstStyle/>
          <a:p>
            <a:pPr algn="l" indent="0" marL="0">
              <a:lnSpc>
                <a:spcPts val="1700"/>
              </a:lnSpc>
              <a:buNone/>
            </a:pPr>
            <a:r>
              <a:rPr lang="en-US" sz="987" b="1" dirty="0">
                <a:solidFill>
                  <a:srgbClr val="334155"/>
                </a:solidFill>
                <a:latin typeface="Noto Sans" pitchFamily="34" charset="0"/>
                <a:ea typeface="Noto Sans" pitchFamily="34" charset="-122"/>
                <a:cs typeface="Noto Sans" pitchFamily="34" charset="-120"/>
              </a:rPr>
              <a:t>Overall Success Rate</a:t>
            </a:r>
            <a:endParaRPr lang="en-US" sz="987" dirty="0"/>
          </a:p>
        </p:txBody>
      </p:sp>
      <p:sp>
        <p:nvSpPr>
          <p:cNvPr id="19" name="Text 16"/>
          <p:cNvSpPr/>
          <p:nvPr/>
        </p:nvSpPr>
        <p:spPr>
          <a:xfrm>
            <a:off x="4857750" y="2221427"/>
            <a:ext cx="3514725" cy="364331"/>
          </a:xfrm>
          <a:prstGeom prst="rect">
            <a:avLst/>
          </a:prstGeom>
          <a:noFill/>
          <a:ln/>
        </p:spPr>
        <p:txBody>
          <a:bodyPr wrap="square" lIns="0" tIns="0" rIns="0" bIns="0" rtlCol="0" anchor="t">
            <a:spAutoFit/>
          </a:bodyPr>
          <a:lstStyle/>
          <a:p>
            <a:pPr algn="l" indent="0" marL="0">
              <a:lnSpc>
                <a:spcPts val="1400"/>
              </a:lnSpc>
              <a:buNone/>
            </a:pPr>
            <a:r>
              <a:rPr lang="en-US" sz="888" dirty="0">
                <a:solidFill>
                  <a:srgbClr val="334155"/>
                </a:solidFill>
                <a:latin typeface="Noto Sans" pitchFamily="34" charset="0"/>
                <a:ea typeface="Noto Sans" pitchFamily="34" charset="-122"/>
                <a:cs typeface="Noto Sans" pitchFamily="34" charset="-120"/>
              </a:rPr>
              <a:t>Multi-strategy discovery engine successfully identifies and validates elements across all application types</a:t>
            </a:r>
            <a:endParaRPr lang="en-US" sz="888" dirty="0"/>
          </a:p>
        </p:txBody>
      </p:sp>
      <p:sp>
        <p:nvSpPr>
          <p:cNvPr id="20" name="Text 17"/>
          <p:cNvSpPr/>
          <p:nvPr/>
        </p:nvSpPr>
        <p:spPr>
          <a:xfrm>
            <a:off x="4857750" y="2728633"/>
            <a:ext cx="3514725" cy="728663"/>
          </a:xfrm>
          <a:prstGeom prst="rect">
            <a:avLst/>
          </a:prstGeom>
          <a:noFill/>
          <a:ln/>
        </p:spPr>
        <p:txBody>
          <a:bodyPr wrap="square" lIns="0" tIns="0" rIns="0" bIns="0" rtlCol="0" anchor="t">
            <a:spAutoFit/>
          </a:bodyPr>
          <a:lstStyle/>
          <a:p>
            <a:pPr algn="l" indent="0" marL="0">
              <a:lnSpc>
                <a:spcPts val="1400"/>
              </a:lnSpc>
              <a:buNone/>
            </a:pPr>
            <a:r>
              <a:rPr lang="en-US" sz="834" b="1" dirty="0">
                <a:solidFill>
                  <a:srgbClr val="334155"/>
                </a:solidFill>
                <a:latin typeface="Noto Sans" pitchFamily="34" charset="0"/>
                <a:ea typeface="Noto Sans" pitchFamily="34" charset="-122"/>
                <a:cs typeface="Noto Sans" pitchFamily="34" charset="-120"/>
              </a:rPr>
              <a:t>Strategy Breakdown:</a:t>
            </a:r>
            <a:pPr algn="l" indent="0" marL="0">
              <a:lnSpc>
                <a:spcPts val="1400"/>
              </a:lnSpc>
              <a:buNone/>
            </a:pPr>
            <a:r>
              <a:rPr lang="en-US" sz="888" dirty="0">
                <a:solidFill>
                  <a:srgbClr val="334155"/>
                </a:solidFill>
                <a:latin typeface="Noto Sans" pitchFamily="34" charset="0"/>
                <a:ea typeface="Noto Sans" pitchFamily="34" charset="-122"/>
                <a:cs typeface="Noto Sans" pitchFamily="34" charset="-120"/>
              </a:rPr>
              <a:t> Semantic selectors 95% on clean DOM, </a:t>
            </a:r>
            <a:pPr algn="l" indent="0" marL="0">
              <a:lnSpc>
                <a:spcPts val="1400"/>
              </a:lnSpc>
              <a:buNone/>
            </a:pPr>
            <a:r>
              <a:rPr lang="en-US" sz="888" dirty="0">
                <a:solidFill>
                  <a:srgbClr val="334155"/>
                </a:solidFill>
                <a:latin typeface="Noto Sans" pitchFamily="34" charset="0"/>
                <a:ea typeface="Noto Sans" pitchFamily="34" charset="-122"/>
                <a:cs typeface="Noto Sans" pitchFamily="34" charset="-120"/>
              </a:rPr>
              <a:t>Shadow DOM piercing 92% on Web Components, Pattern </a:t>
            </a:r>
            <a:pPr algn="l" indent="0" marL="0">
              <a:lnSpc>
                <a:spcPts val="1400"/>
              </a:lnSpc>
              <a:buNone/>
            </a:pPr>
            <a:r>
              <a:rPr lang="en-US" sz="888" dirty="0">
                <a:solidFill>
                  <a:srgbClr val="334155"/>
                </a:solidFill>
                <a:latin typeface="Noto Sans" pitchFamily="34" charset="0"/>
                <a:ea typeface="Noto Sans" pitchFamily="34" charset="-122"/>
                <a:cs typeface="Noto Sans" pitchFamily="34" charset="-120"/>
              </a:rPr>
              <a:t>extraction handles 88% of dynamic IDs, Vision fallback covers </a:t>
            </a:r>
            <a:pPr algn="l" indent="0" marL="0">
              <a:lnSpc>
                <a:spcPts val="1400"/>
              </a:lnSpc>
              <a:buNone/>
            </a:pPr>
            <a:r>
              <a:rPr lang="en-US" sz="888" dirty="0">
                <a:solidFill>
                  <a:srgbClr val="334155"/>
                </a:solidFill>
                <a:latin typeface="Noto Sans" pitchFamily="34" charset="0"/>
                <a:ea typeface="Noto Sans" pitchFamily="34" charset="-122"/>
                <a:cs typeface="Noto Sans" pitchFamily="34" charset="-120"/>
              </a:rPr>
              <a:t>remaining edge cases</a:t>
            </a:r>
            <a:endParaRPr lang="en-US" sz="834"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9144000" cy="5511515"/>
          </a:xfrm>
          <a:prstGeom prst="rect">
            <a:avLst/>
          </a:prstGeom>
        </p:spPr>
      </p:pic>
      <p:sp>
        <p:nvSpPr>
          <p:cNvPr id="3" name="Text 0"/>
          <p:cNvSpPr/>
          <p:nvPr/>
        </p:nvSpPr>
        <p:spPr>
          <a:xfrm>
            <a:off x="571500" y="357188"/>
            <a:ext cx="8001000" cy="342900"/>
          </a:xfrm>
          <a:prstGeom prst="rect">
            <a:avLst/>
          </a:prstGeom>
          <a:noFill/>
          <a:ln/>
        </p:spPr>
        <p:txBody>
          <a:bodyPr wrap="none" lIns="0" tIns="0" rIns="0" bIns="0" rtlCol="0" anchor="t">
            <a:spAutoFit/>
          </a:bodyPr>
          <a:lstStyle/>
          <a:p>
            <a:pPr algn="l" indent="0" marL="0">
              <a:lnSpc>
                <a:spcPts val="2700"/>
              </a:lnSpc>
              <a:buNone/>
            </a:pPr>
            <a:r>
              <a:rPr lang="en-US" sz="2016" b="1" dirty="0">
                <a:solidFill>
                  <a:srgbClr val="1E3A8A"/>
                </a:solidFill>
                <a:latin typeface="Noto Sans" pitchFamily="34" charset="0"/>
                <a:ea typeface="Noto Sans" pitchFamily="34" charset="-122"/>
                <a:cs typeface="Noto Sans" pitchFamily="34" charset="-120"/>
              </a:rPr>
              <a:t>Proven Success Metrics: Stability and Business Impact</a:t>
            </a:r>
            <a:endParaRPr lang="en-US" sz="2016" dirty="0"/>
          </a:p>
        </p:txBody>
      </p:sp>
      <p:sp>
        <p:nvSpPr>
          <p:cNvPr id="4" name="Shape 1"/>
          <p:cNvSpPr/>
          <p:nvPr/>
        </p:nvSpPr>
        <p:spPr>
          <a:xfrm>
            <a:off x="571500" y="900113"/>
            <a:ext cx="3914775" cy="2485467"/>
          </a:xfrm>
          <a:prstGeom prst="rect">
            <a:avLst/>
          </a:prstGeom>
          <a:solidFill>
            <a:srgbClr val="F8FAFC"/>
          </a:solidFill>
          <a:ln/>
        </p:spPr>
      </p:sp>
      <p:sp>
        <p:nvSpPr>
          <p:cNvPr id="5" name="Text 2"/>
          <p:cNvSpPr/>
          <p:nvPr/>
        </p:nvSpPr>
        <p:spPr>
          <a:xfrm>
            <a:off x="771525" y="1071563"/>
            <a:ext cx="3514725" cy="257175"/>
          </a:xfrm>
          <a:prstGeom prst="rect">
            <a:avLst/>
          </a:prstGeom>
          <a:noFill/>
          <a:ln/>
        </p:spPr>
        <p:txBody>
          <a:bodyPr wrap="none" lIns="0" tIns="0" rIns="0" bIns="0" rtlCol="0" anchor="t">
            <a:spAutoFit/>
          </a:bodyPr>
          <a:lstStyle/>
          <a:p>
            <a:pPr algn="l" indent="0" marL="0">
              <a:lnSpc>
                <a:spcPts val="2000"/>
              </a:lnSpc>
              <a:buNone/>
            </a:pPr>
            <a:r>
              <a:rPr lang="en-US" sz="1193" b="1" dirty="0">
                <a:solidFill>
                  <a:srgbClr val="1E3A8A"/>
                </a:solidFill>
                <a:latin typeface="Noto Sans" pitchFamily="34" charset="0"/>
                <a:ea typeface="Noto Sans" pitchFamily="34" charset="-122"/>
                <a:cs typeface="Noto Sans" pitchFamily="34" charset="-120"/>
              </a:rPr>
              <a:t>Stability Metrics</a:t>
            </a:r>
            <a:endParaRPr lang="en-US" sz="1193" dirty="0"/>
          </a:p>
        </p:txBody>
      </p:sp>
      <p:sp>
        <p:nvSpPr>
          <p:cNvPr id="6" name="Text 3"/>
          <p:cNvSpPr/>
          <p:nvPr/>
        </p:nvSpPr>
        <p:spPr>
          <a:xfrm>
            <a:off x="771525" y="1443038"/>
            <a:ext cx="712896" cy="342900"/>
          </a:xfrm>
          <a:prstGeom prst="rect">
            <a:avLst/>
          </a:prstGeom>
          <a:noFill/>
          <a:ln/>
        </p:spPr>
        <p:txBody>
          <a:bodyPr wrap="none" lIns="0" tIns="0" rIns="0" bIns="0" rtlCol="0" anchor="t">
            <a:spAutoFit/>
          </a:bodyPr>
          <a:lstStyle/>
          <a:p>
            <a:pPr algn="l" indent="0" marL="0">
              <a:lnSpc>
                <a:spcPts val="2700"/>
              </a:lnSpc>
              <a:buNone/>
            </a:pPr>
            <a:r>
              <a:rPr lang="en-US" sz="2436" b="1" dirty="0">
                <a:solidFill>
                  <a:srgbClr val="3B82F6"/>
                </a:solidFill>
                <a:latin typeface="Noto Sans" pitchFamily="34" charset="0"/>
                <a:ea typeface="Noto Sans" pitchFamily="34" charset="-122"/>
                <a:cs typeface="Noto Sans" pitchFamily="34" charset="-120"/>
              </a:rPr>
              <a:t>&lt;5%</a:t>
            </a:r>
            <a:endParaRPr lang="en-US" sz="2436" dirty="0"/>
          </a:p>
        </p:txBody>
      </p:sp>
      <p:sp>
        <p:nvSpPr>
          <p:cNvPr id="7" name="Text 4"/>
          <p:cNvSpPr/>
          <p:nvPr/>
        </p:nvSpPr>
        <p:spPr>
          <a:xfrm>
            <a:off x="1599865" y="1607065"/>
            <a:ext cx="961281" cy="214313"/>
          </a:xfrm>
          <a:prstGeom prst="rect">
            <a:avLst/>
          </a:prstGeom>
          <a:noFill/>
          <a:ln/>
        </p:spPr>
        <p:txBody>
          <a:bodyPr wrap="none" lIns="0" tIns="0" rIns="0" bIns="0" rtlCol="0" anchor="ctr">
            <a:spAutoFit/>
          </a:bodyPr>
          <a:lstStyle/>
          <a:p>
            <a:pPr algn="l" indent="0" marL="0">
              <a:lnSpc>
                <a:spcPts val="1700"/>
              </a:lnSpc>
              <a:buNone/>
            </a:pPr>
            <a:r>
              <a:rPr lang="en-US" sz="987" b="1" dirty="0">
                <a:solidFill>
                  <a:srgbClr val="334155"/>
                </a:solidFill>
                <a:latin typeface="Noto Sans" pitchFamily="34" charset="0"/>
                <a:ea typeface="Noto Sans" pitchFamily="34" charset="-122"/>
                <a:cs typeface="Noto Sans" pitchFamily="34" charset="-120"/>
              </a:rPr>
              <a:t>Test Flakiness</a:t>
            </a:r>
            <a:endParaRPr lang="en-US" sz="987" dirty="0"/>
          </a:p>
        </p:txBody>
      </p:sp>
      <p:sp>
        <p:nvSpPr>
          <p:cNvPr id="8" name="Text 5"/>
          <p:cNvSpPr/>
          <p:nvPr/>
        </p:nvSpPr>
        <p:spPr>
          <a:xfrm>
            <a:off x="771525" y="1878527"/>
            <a:ext cx="3514725" cy="364331"/>
          </a:xfrm>
          <a:prstGeom prst="rect">
            <a:avLst/>
          </a:prstGeom>
          <a:noFill/>
          <a:ln/>
        </p:spPr>
        <p:txBody>
          <a:bodyPr wrap="square" lIns="0" tIns="0" rIns="0" bIns="0" rtlCol="0" anchor="t">
            <a:spAutoFit/>
          </a:bodyPr>
          <a:lstStyle/>
          <a:p>
            <a:pPr algn="l" indent="0" marL="0">
              <a:lnSpc>
                <a:spcPts val="1400"/>
              </a:lnSpc>
              <a:buNone/>
            </a:pPr>
            <a:r>
              <a:rPr lang="en-US" sz="888" dirty="0">
                <a:solidFill>
                  <a:srgbClr val="334155"/>
                </a:solidFill>
                <a:latin typeface="Noto Sans" pitchFamily="34" charset="0"/>
                <a:ea typeface="Noto Sans" pitchFamily="34" charset="-122"/>
                <a:cs typeface="Noto Sans" pitchFamily="34" charset="-120"/>
              </a:rPr>
              <a:t>Fallback chains and actionability validation eliminate intermittent failures from timing issues and stale elements</a:t>
            </a:r>
            <a:endParaRPr lang="en-US" sz="888" dirty="0"/>
          </a:p>
        </p:txBody>
      </p:sp>
      <p:sp>
        <p:nvSpPr>
          <p:cNvPr id="9" name="Text 6"/>
          <p:cNvSpPr/>
          <p:nvPr/>
        </p:nvSpPr>
        <p:spPr>
          <a:xfrm>
            <a:off x="771525" y="2328583"/>
            <a:ext cx="712896" cy="342900"/>
          </a:xfrm>
          <a:prstGeom prst="rect">
            <a:avLst/>
          </a:prstGeom>
          <a:noFill/>
          <a:ln/>
        </p:spPr>
        <p:txBody>
          <a:bodyPr wrap="none" lIns="0" tIns="0" rIns="0" bIns="0" rtlCol="0" anchor="t">
            <a:spAutoFit/>
          </a:bodyPr>
          <a:lstStyle/>
          <a:p>
            <a:pPr algn="l" indent="0" marL="0">
              <a:lnSpc>
                <a:spcPts val="2700"/>
              </a:lnSpc>
              <a:buNone/>
            </a:pPr>
            <a:r>
              <a:rPr lang="en-US" sz="2436" b="1" dirty="0">
                <a:solidFill>
                  <a:srgbClr val="3B82F6"/>
                </a:solidFill>
                <a:latin typeface="Noto Sans" pitchFamily="34" charset="0"/>
                <a:ea typeface="Noto Sans" pitchFamily="34" charset="-122"/>
                <a:cs typeface="Noto Sans" pitchFamily="34" charset="-120"/>
              </a:rPr>
              <a:t>70%</a:t>
            </a:r>
            <a:endParaRPr lang="en-US" sz="2436" dirty="0"/>
          </a:p>
        </p:txBody>
      </p:sp>
      <p:sp>
        <p:nvSpPr>
          <p:cNvPr id="10" name="Text 7"/>
          <p:cNvSpPr/>
          <p:nvPr/>
        </p:nvSpPr>
        <p:spPr>
          <a:xfrm>
            <a:off x="1599865" y="2492611"/>
            <a:ext cx="2048973" cy="214313"/>
          </a:xfrm>
          <a:prstGeom prst="rect">
            <a:avLst/>
          </a:prstGeom>
          <a:noFill/>
          <a:ln/>
        </p:spPr>
        <p:txBody>
          <a:bodyPr wrap="none" lIns="0" tIns="0" rIns="0" bIns="0" rtlCol="0" anchor="ctr">
            <a:spAutoFit/>
          </a:bodyPr>
          <a:lstStyle/>
          <a:p>
            <a:pPr algn="l" indent="0" marL="0">
              <a:lnSpc>
                <a:spcPts val="1700"/>
              </a:lnSpc>
              <a:buNone/>
            </a:pPr>
            <a:r>
              <a:rPr lang="en-US" sz="987" b="1" dirty="0">
                <a:solidFill>
                  <a:srgbClr val="334155"/>
                </a:solidFill>
                <a:latin typeface="Noto Sans" pitchFamily="34" charset="0"/>
                <a:ea typeface="Noto Sans" pitchFamily="34" charset="-122"/>
                <a:cs typeface="Noto Sans" pitchFamily="34" charset="-120"/>
              </a:rPr>
              <a:t>Autonomous Healing Success</a:t>
            </a:r>
            <a:endParaRPr lang="en-US" sz="987" dirty="0"/>
          </a:p>
        </p:txBody>
      </p:sp>
      <p:sp>
        <p:nvSpPr>
          <p:cNvPr id="11" name="Text 8"/>
          <p:cNvSpPr/>
          <p:nvPr/>
        </p:nvSpPr>
        <p:spPr>
          <a:xfrm>
            <a:off x="771525" y="2764073"/>
            <a:ext cx="3514725" cy="364331"/>
          </a:xfrm>
          <a:prstGeom prst="rect">
            <a:avLst/>
          </a:prstGeom>
          <a:noFill/>
          <a:ln/>
        </p:spPr>
        <p:txBody>
          <a:bodyPr wrap="square" lIns="0" tIns="0" rIns="0" bIns="0" rtlCol="0" anchor="t">
            <a:spAutoFit/>
          </a:bodyPr>
          <a:lstStyle/>
          <a:p>
            <a:pPr algn="l" indent="0" marL="0">
              <a:lnSpc>
                <a:spcPts val="1400"/>
              </a:lnSpc>
              <a:buNone/>
            </a:pPr>
            <a:r>
              <a:rPr lang="en-US" sz="888" dirty="0">
                <a:solidFill>
                  <a:srgbClr val="334155"/>
                </a:solidFill>
                <a:latin typeface="Noto Sans" pitchFamily="34" charset="0"/>
                <a:ea typeface="Noto Sans" pitchFamily="34" charset="-122"/>
                <a:cs typeface="Noto Sans" pitchFamily="34" charset="-120"/>
              </a:rPr>
              <a:t>OracleHealer automatically repairs failures without human intervention using Procedural Memory strategies</a:t>
            </a:r>
            <a:endParaRPr lang="en-US" sz="888" dirty="0"/>
          </a:p>
        </p:txBody>
      </p:sp>
      <p:sp>
        <p:nvSpPr>
          <p:cNvPr id="12" name="Shape 9"/>
          <p:cNvSpPr/>
          <p:nvPr/>
        </p:nvSpPr>
        <p:spPr>
          <a:xfrm>
            <a:off x="4657725" y="900113"/>
            <a:ext cx="3914775" cy="2485467"/>
          </a:xfrm>
          <a:prstGeom prst="rect">
            <a:avLst/>
          </a:prstGeom>
          <a:solidFill>
            <a:srgbClr val="F8FAFC"/>
          </a:solidFill>
          <a:ln/>
        </p:spPr>
      </p:sp>
      <p:sp>
        <p:nvSpPr>
          <p:cNvPr id="13" name="Text 10"/>
          <p:cNvSpPr/>
          <p:nvPr/>
        </p:nvSpPr>
        <p:spPr>
          <a:xfrm>
            <a:off x="4857750" y="1071563"/>
            <a:ext cx="3514725" cy="257175"/>
          </a:xfrm>
          <a:prstGeom prst="rect">
            <a:avLst/>
          </a:prstGeom>
          <a:noFill/>
          <a:ln/>
        </p:spPr>
        <p:txBody>
          <a:bodyPr wrap="none" lIns="0" tIns="0" rIns="0" bIns="0" rtlCol="0" anchor="t">
            <a:spAutoFit/>
          </a:bodyPr>
          <a:lstStyle/>
          <a:p>
            <a:pPr algn="l" indent="0" marL="0">
              <a:lnSpc>
                <a:spcPts val="2000"/>
              </a:lnSpc>
              <a:buNone/>
            </a:pPr>
            <a:r>
              <a:rPr lang="en-US" sz="1193" b="1" dirty="0">
                <a:solidFill>
                  <a:srgbClr val="1E3A8A"/>
                </a:solidFill>
                <a:latin typeface="Noto Sans" pitchFamily="34" charset="0"/>
                <a:ea typeface="Noto Sans" pitchFamily="34" charset="-122"/>
                <a:cs typeface="Noto Sans" pitchFamily="34" charset="-120"/>
              </a:rPr>
              <a:t>Business Impact</a:t>
            </a:r>
            <a:endParaRPr lang="en-US" sz="1193" dirty="0"/>
          </a:p>
        </p:txBody>
      </p:sp>
      <p:sp>
        <p:nvSpPr>
          <p:cNvPr id="14" name="Text 11"/>
          <p:cNvSpPr/>
          <p:nvPr/>
        </p:nvSpPr>
        <p:spPr>
          <a:xfrm>
            <a:off x="4857750" y="1443038"/>
            <a:ext cx="3514725" cy="364331"/>
          </a:xfrm>
          <a:prstGeom prst="rect">
            <a:avLst/>
          </a:prstGeom>
          <a:noFill/>
          <a:ln/>
        </p:spPr>
        <p:txBody>
          <a:bodyPr wrap="square" lIns="0" tIns="0" rIns="0" bIns="0" rtlCol="0" anchor="t">
            <a:spAutoFit/>
          </a:bodyPr>
          <a:lstStyle/>
          <a:p>
            <a:pPr algn="l" indent="0" marL="0">
              <a:lnSpc>
                <a:spcPts val="1400"/>
              </a:lnSpc>
              <a:buNone/>
            </a:pPr>
            <a:r>
              <a:rPr lang="en-US" sz="834" b="1" dirty="0">
                <a:solidFill>
                  <a:srgbClr val="1E3A8A"/>
                </a:solidFill>
                <a:latin typeface="Noto Sans" pitchFamily="34" charset="0"/>
                <a:ea typeface="Noto Sans" pitchFamily="34" charset="-122"/>
                <a:cs typeface="Noto Sans" pitchFamily="34" charset="-120"/>
              </a:rPr>
              <a:t>Test Creation Time:</a:t>
            </a:r>
            <a:pPr algn="l" indent="0" marL="0">
              <a:lnSpc>
                <a:spcPts val="1400"/>
              </a:lnSpc>
              <a:buNone/>
            </a:pPr>
            <a:r>
              <a:rPr lang="en-US" sz="888" dirty="0">
                <a:solidFill>
                  <a:srgbClr val="334155"/>
                </a:solidFill>
                <a:latin typeface="Noto Sans" pitchFamily="34" charset="0"/>
                <a:ea typeface="Noto Sans" pitchFamily="34" charset="-122"/>
                <a:cs typeface="Noto Sans" pitchFamily="34" charset="-120"/>
              </a:rPr>
              <a:t> From days to minutes—requirements to </a:t>
            </a:r>
            <a:pPr algn="l" indent="0" marL="0">
              <a:lnSpc>
                <a:spcPts val="1400"/>
              </a:lnSpc>
              <a:buNone/>
            </a:pPr>
            <a:r>
              <a:rPr lang="en-US" sz="888" dirty="0">
                <a:solidFill>
                  <a:srgbClr val="334155"/>
                </a:solidFill>
                <a:latin typeface="Noto Sans" pitchFamily="34" charset="0"/>
                <a:ea typeface="Noto Sans" pitchFamily="34" charset="-122"/>
                <a:cs typeface="Noto Sans" pitchFamily="34" charset="-120"/>
              </a:rPr>
              <a:t>verified tests in approximately 3 minutes per flow</a:t>
            </a:r>
            <a:endParaRPr lang="en-US" sz="834" dirty="0"/>
          </a:p>
        </p:txBody>
      </p:sp>
      <p:sp>
        <p:nvSpPr>
          <p:cNvPr id="15" name="Text 12"/>
          <p:cNvSpPr/>
          <p:nvPr/>
        </p:nvSpPr>
        <p:spPr>
          <a:xfrm>
            <a:off x="4857750" y="1864519"/>
            <a:ext cx="3514725" cy="546497"/>
          </a:xfrm>
          <a:prstGeom prst="rect">
            <a:avLst/>
          </a:prstGeom>
          <a:noFill/>
          <a:ln/>
        </p:spPr>
        <p:txBody>
          <a:bodyPr wrap="square" lIns="0" tIns="0" rIns="0" bIns="0" rtlCol="0" anchor="t">
            <a:spAutoFit/>
          </a:bodyPr>
          <a:lstStyle/>
          <a:p>
            <a:pPr algn="l" indent="0" marL="0">
              <a:lnSpc>
                <a:spcPts val="1400"/>
              </a:lnSpc>
              <a:buNone/>
            </a:pPr>
            <a:r>
              <a:rPr lang="en-US" sz="834" b="1" dirty="0">
                <a:solidFill>
                  <a:srgbClr val="1E3A8A"/>
                </a:solidFill>
                <a:latin typeface="Noto Sans" pitchFamily="34" charset="0"/>
                <a:ea typeface="Noto Sans" pitchFamily="34" charset="-122"/>
                <a:cs typeface="Noto Sans" pitchFamily="34" charset="-120"/>
              </a:rPr>
              <a:t>Maintenance Reduction:</a:t>
            </a:r>
            <a:pPr algn="l" indent="0" marL="0">
              <a:lnSpc>
                <a:spcPts val="1400"/>
              </a:lnSpc>
              <a:buNone/>
            </a:pPr>
            <a:r>
              <a:rPr lang="en-US" sz="888" dirty="0">
                <a:solidFill>
                  <a:srgbClr val="334155"/>
                </a:solidFill>
                <a:latin typeface="Noto Sans" pitchFamily="34" charset="0"/>
                <a:ea typeface="Noto Sans" pitchFamily="34" charset="-122"/>
                <a:cs typeface="Noto Sans" pitchFamily="34" charset="-120"/>
              </a:rPr>
              <a:t> 70% autonomous healing </a:t>
            </a:r>
            <a:pPr algn="l" indent="0" marL="0">
              <a:lnSpc>
                <a:spcPts val="1400"/>
              </a:lnSpc>
              <a:buNone/>
            </a:pPr>
            <a:r>
              <a:rPr lang="en-US" sz="888" dirty="0">
                <a:solidFill>
                  <a:srgbClr val="334155"/>
                </a:solidFill>
                <a:latin typeface="Noto Sans" pitchFamily="34" charset="0"/>
                <a:ea typeface="Noto Sans" pitchFamily="34" charset="-122"/>
                <a:cs typeface="Noto Sans" pitchFamily="34" charset="-120"/>
              </a:rPr>
              <a:t>eliminates most manual test repairs, fallback chains handle </a:t>
            </a:r>
            <a:pPr algn="l" indent="0" marL="0">
              <a:lnSpc>
                <a:spcPts val="1400"/>
              </a:lnSpc>
              <a:buNone/>
            </a:pPr>
            <a:r>
              <a:rPr lang="en-US" sz="888" dirty="0">
                <a:solidFill>
                  <a:srgbClr val="334155"/>
                </a:solidFill>
                <a:latin typeface="Noto Sans" pitchFamily="34" charset="0"/>
                <a:ea typeface="Noto Sans" pitchFamily="34" charset="-122"/>
                <a:cs typeface="Noto Sans" pitchFamily="34" charset="-120"/>
              </a:rPr>
              <a:t>UI changes automatically</a:t>
            </a:r>
            <a:endParaRPr lang="en-US" sz="834" dirty="0"/>
          </a:p>
        </p:txBody>
      </p:sp>
      <p:sp>
        <p:nvSpPr>
          <p:cNvPr id="16" name="Text 13"/>
          <p:cNvSpPr/>
          <p:nvPr/>
        </p:nvSpPr>
        <p:spPr>
          <a:xfrm>
            <a:off x="4857750" y="2468166"/>
            <a:ext cx="3514725" cy="546497"/>
          </a:xfrm>
          <a:prstGeom prst="rect">
            <a:avLst/>
          </a:prstGeom>
          <a:noFill/>
          <a:ln/>
        </p:spPr>
        <p:txBody>
          <a:bodyPr wrap="square" lIns="0" tIns="0" rIns="0" bIns="0" rtlCol="0" anchor="t">
            <a:spAutoFit/>
          </a:bodyPr>
          <a:lstStyle/>
          <a:p>
            <a:pPr algn="l" indent="0" marL="0">
              <a:lnSpc>
                <a:spcPts val="1400"/>
              </a:lnSpc>
              <a:buNone/>
            </a:pPr>
            <a:r>
              <a:rPr lang="en-US" sz="834" b="1" dirty="0">
                <a:solidFill>
                  <a:srgbClr val="1E3A8A"/>
                </a:solidFill>
                <a:latin typeface="Noto Sans" pitchFamily="34" charset="0"/>
                <a:ea typeface="Noto Sans" pitchFamily="34" charset="-122"/>
                <a:cs typeface="Noto Sans" pitchFamily="34" charset="-120"/>
              </a:rPr>
              <a:t>Coverage Expansion:</a:t>
            </a:r>
            <a:pPr algn="l" indent="0" marL="0">
              <a:lnSpc>
                <a:spcPts val="1400"/>
              </a:lnSpc>
              <a:buNone/>
            </a:pPr>
            <a:r>
              <a:rPr lang="en-US" sz="888" dirty="0">
                <a:solidFill>
                  <a:srgbClr val="334155"/>
                </a:solidFill>
                <a:latin typeface="Noto Sans" pitchFamily="34" charset="0"/>
                <a:ea typeface="Noto Sans" pitchFamily="34" charset="-122"/>
                <a:cs typeface="Noto Sans" pitchFamily="34" charset="-120"/>
              </a:rPr>
              <a:t> Teams report 3-5x increase in test </a:t>
            </a:r>
            <a:pPr algn="l" indent="0" marL="0">
              <a:lnSpc>
                <a:spcPts val="1400"/>
              </a:lnSpc>
              <a:buNone/>
            </a:pPr>
            <a:r>
              <a:rPr lang="en-US" sz="888" dirty="0">
                <a:solidFill>
                  <a:srgbClr val="334155"/>
                </a:solidFill>
                <a:latin typeface="Noto Sans" pitchFamily="34" charset="0"/>
                <a:ea typeface="Noto Sans" pitchFamily="34" charset="-122"/>
                <a:cs typeface="Noto Sans" pitchFamily="34" charset="-120"/>
              </a:rPr>
              <a:t>coverage within first quarter of adoption due to reduced </a:t>
            </a:r>
            <a:pPr algn="l" indent="0" marL="0">
              <a:lnSpc>
                <a:spcPts val="1400"/>
              </a:lnSpc>
              <a:buNone/>
            </a:pPr>
            <a:r>
              <a:rPr lang="en-US" sz="888" dirty="0">
                <a:solidFill>
                  <a:srgbClr val="334155"/>
                </a:solidFill>
                <a:latin typeface="Noto Sans" pitchFamily="34" charset="0"/>
                <a:ea typeface="Noto Sans" pitchFamily="34" charset="-122"/>
                <a:cs typeface="Noto Sans" pitchFamily="34" charset="-120"/>
              </a:rPr>
              <a:t>creation effort</a:t>
            </a:r>
            <a:endParaRPr lang="en-US" sz="834" dirty="0"/>
          </a:p>
        </p:txBody>
      </p:sp>
      <p:sp>
        <p:nvSpPr>
          <p:cNvPr id="17" name="Shape 14"/>
          <p:cNvSpPr/>
          <p:nvPr/>
        </p:nvSpPr>
        <p:spPr>
          <a:xfrm>
            <a:off x="571500" y="3557029"/>
            <a:ext cx="8001000" cy="1597298"/>
          </a:xfrm>
          <a:prstGeom prst="rect">
            <a:avLst/>
          </a:prstGeom>
          <a:solidFill>
            <a:srgbClr val="EFF6FF"/>
          </a:solidFill>
          <a:ln/>
        </p:spPr>
      </p:sp>
      <p:sp>
        <p:nvSpPr>
          <p:cNvPr id="18" name="Text 15"/>
          <p:cNvSpPr/>
          <p:nvPr/>
        </p:nvSpPr>
        <p:spPr>
          <a:xfrm>
            <a:off x="771525" y="3728479"/>
            <a:ext cx="7600950" cy="300038"/>
          </a:xfrm>
          <a:prstGeom prst="rect">
            <a:avLst/>
          </a:prstGeom>
          <a:noFill/>
          <a:ln/>
        </p:spPr>
        <p:txBody>
          <a:bodyPr wrap="none" lIns="0" tIns="0" rIns="0" bIns="0" rtlCol="0" anchor="t">
            <a:spAutoFit/>
          </a:bodyPr>
          <a:lstStyle/>
          <a:p>
            <a:pPr algn="l" indent="0" marL="0">
              <a:lnSpc>
                <a:spcPts val="2400"/>
              </a:lnSpc>
              <a:buNone/>
            </a:pPr>
            <a:r>
              <a:rPr lang="en-US" sz="1397" b="1" dirty="0">
                <a:solidFill>
                  <a:srgbClr val="1E3A8A"/>
                </a:solidFill>
                <a:latin typeface="Noto Sans" pitchFamily="34" charset="0"/>
                <a:ea typeface="Noto Sans" pitchFamily="34" charset="-122"/>
                <a:cs typeface="Noto Sans" pitchFamily="34" charset="-120"/>
              </a:rPr>
              <a:t>Production-Ready Validation</a:t>
            </a:r>
            <a:endParaRPr lang="en-US" sz="1397" dirty="0"/>
          </a:p>
        </p:txBody>
      </p:sp>
      <p:sp>
        <p:nvSpPr>
          <p:cNvPr id="19" name="Text 16"/>
          <p:cNvSpPr/>
          <p:nvPr/>
        </p:nvSpPr>
        <p:spPr>
          <a:xfrm>
            <a:off x="771525" y="4114242"/>
            <a:ext cx="7600950" cy="868635"/>
          </a:xfrm>
          <a:prstGeom prst="rect">
            <a:avLst/>
          </a:prstGeom>
          <a:noFill/>
          <a:ln/>
        </p:spPr>
        <p:txBody>
          <a:bodyPr wrap="square" lIns="0" tIns="0" rIns="0" bIns="0" rtlCol="0" anchor="t">
            <a:spAutoFit/>
          </a:bodyPr>
          <a:lstStyle/>
          <a:p>
            <a:pPr algn="l" indent="0" marL="0">
              <a:lnSpc>
                <a:spcPts val="1700"/>
              </a:lnSpc>
              <a:buNone/>
            </a:pPr>
            <a:r>
              <a:rPr lang="en-US" sz="996" dirty="0">
                <a:solidFill>
                  <a:srgbClr val="334155"/>
                </a:solidFill>
                <a:latin typeface="Noto Sans" pitchFamily="34" charset="0"/>
                <a:ea typeface="Noto Sans" pitchFamily="34" charset="-122"/>
                <a:cs typeface="Noto Sans" pitchFamily="34" charset="-120"/>
              </a:rPr>
              <a:t>These metrics represent real-world performance across diverse application types including enterprise portals, insurance platforms, healthcare systems, and financial services applications. PACTS has demonstrated consistent reliability in production environments with complex UI implementations, proving the architecture is ready for enterprise-scale deployment.</a:t>
            </a:r>
            <a:endParaRPr lang="en-US" sz="996"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9144000" cy="5143500"/>
          </a:xfrm>
          <a:prstGeom prst="rect">
            <a:avLst/>
          </a:prstGeom>
        </p:spPr>
      </p:pic>
      <p:sp>
        <p:nvSpPr>
          <p:cNvPr id="3" name="Text 0"/>
          <p:cNvSpPr/>
          <p:nvPr/>
        </p:nvSpPr>
        <p:spPr>
          <a:xfrm>
            <a:off x="571500" y="321469"/>
            <a:ext cx="8001000" cy="628650"/>
          </a:xfrm>
          <a:prstGeom prst="rect">
            <a:avLst/>
          </a:prstGeom>
          <a:noFill/>
          <a:ln/>
        </p:spPr>
        <p:txBody>
          <a:bodyPr wrap="square" lIns="0" tIns="0" rIns="0" bIns="0" rtlCol="0" anchor="t">
            <a:spAutoFit/>
          </a:bodyPr>
          <a:lstStyle/>
          <a:p>
            <a:pPr algn="l" indent="0" marL="0">
              <a:lnSpc>
                <a:spcPts val="2500"/>
              </a:lnSpc>
              <a:buNone/>
            </a:pPr>
            <a:r>
              <a:rPr lang="en-US" sz="2016" b="1" dirty="0">
                <a:solidFill>
                  <a:srgbClr val="1E3A8A"/>
                </a:solidFill>
                <a:latin typeface="Noto Sans" pitchFamily="34" charset="0"/>
                <a:ea typeface="Noto Sans" pitchFamily="34" charset="-122"/>
                <a:cs typeface="Noto Sans" pitchFamily="34" charset="-120"/>
              </a:rPr>
              <a:t>From Requirement to Verified Test—The PACTS Workflow (Part 1)</a:t>
            </a:r>
            <a:endParaRPr lang="en-US" sz="2016" dirty="0"/>
          </a:p>
        </p:txBody>
      </p:sp>
      <p:sp>
        <p:nvSpPr>
          <p:cNvPr id="4" name="Text 1"/>
          <p:cNvSpPr/>
          <p:nvPr/>
        </p:nvSpPr>
        <p:spPr>
          <a:xfrm>
            <a:off x="571500" y="1092994"/>
            <a:ext cx="8001000" cy="380014"/>
          </a:xfrm>
          <a:prstGeom prst="rect">
            <a:avLst/>
          </a:prstGeom>
          <a:noFill/>
          <a:ln/>
        </p:spPr>
        <p:txBody>
          <a:bodyPr wrap="square" lIns="0" tIns="0" rIns="0" bIns="0" rtlCol="0" anchor="t">
            <a:spAutoFit/>
          </a:bodyPr>
          <a:lstStyle/>
          <a:p>
            <a:pPr algn="l" indent="0" marL="0">
              <a:lnSpc>
                <a:spcPts val="1500"/>
              </a:lnSpc>
              <a:buNone/>
            </a:pPr>
            <a:r>
              <a:rPr lang="en-US" sz="936" b="1" dirty="0">
                <a:solidFill>
                  <a:srgbClr val="334155"/>
                </a:solidFill>
                <a:latin typeface="Noto Sans" pitchFamily="34" charset="0"/>
                <a:ea typeface="Noto Sans" pitchFamily="34" charset="-122"/>
                <a:cs typeface="Noto Sans" pitchFamily="34" charset="-120"/>
              </a:rPr>
              <a:t>Example:</a:t>
            </a:r>
            <a:pPr algn="l" indent="0" marL="0">
              <a:lnSpc>
                <a:spcPts val="1500"/>
              </a:lnSpc>
              <a:buNone/>
            </a:pPr>
            <a:r>
              <a:rPr lang="en-US" sz="936" b="1" dirty="0">
                <a:solidFill>
                  <a:srgbClr val="334155"/>
                </a:solidFill>
                <a:latin typeface="Noto Sans" pitchFamily="34" charset="0"/>
                <a:ea typeface="Noto Sans" pitchFamily="34" charset="-122"/>
                <a:cs typeface="Noto Sans" pitchFamily="34" charset="-120"/>
              </a:rPr>
              <a:t> Excel requirement REQ-001: "Submit insurance claim with policy number, incident date, and claim amount. Verify </a:t>
            </a:r>
            <a:pPr algn="l" indent="0" marL="0">
              <a:lnSpc>
                <a:spcPts val="1500"/>
              </a:lnSpc>
              <a:buNone/>
            </a:pPr>
            <a:r>
              <a:rPr lang="en-US" sz="936" b="1" dirty="0">
                <a:solidFill>
                  <a:srgbClr val="334155"/>
                </a:solidFill>
                <a:latin typeface="Noto Sans" pitchFamily="34" charset="0"/>
                <a:ea typeface="Noto Sans" pitchFamily="34" charset="-122"/>
                <a:cs typeface="Noto Sans" pitchFamily="34" charset="-120"/>
              </a:rPr>
              <a:t>confirmation message displays."</a:t>
            </a:r>
            <a:endParaRPr lang="en-US" sz="936" dirty="0"/>
          </a:p>
        </p:txBody>
      </p:sp>
      <p:sp>
        <p:nvSpPr>
          <p:cNvPr id="5" name="Shape 2"/>
          <p:cNvSpPr/>
          <p:nvPr/>
        </p:nvSpPr>
        <p:spPr>
          <a:xfrm>
            <a:off x="571500" y="1615883"/>
            <a:ext cx="3914775" cy="1322933"/>
          </a:xfrm>
          <a:prstGeom prst="rect">
            <a:avLst/>
          </a:prstGeom>
          <a:solidFill>
            <a:srgbClr val="F8FAFC"/>
          </a:solidFill>
          <a:ln/>
        </p:spPr>
      </p:sp>
      <p:sp>
        <p:nvSpPr>
          <p:cNvPr id="6" name="Text 3"/>
          <p:cNvSpPr/>
          <p:nvPr/>
        </p:nvSpPr>
        <p:spPr>
          <a:xfrm>
            <a:off x="700088" y="1715895"/>
            <a:ext cx="285750" cy="257175"/>
          </a:xfrm>
          <a:prstGeom prst="rect">
            <a:avLst/>
          </a:prstGeom>
          <a:noFill/>
          <a:ln/>
        </p:spPr>
        <p:txBody>
          <a:bodyPr wrap="none" lIns="0" tIns="0" rIns="0" bIns="0" rtlCol="0" anchor="t">
            <a:spAutoFit/>
          </a:bodyPr>
          <a:lstStyle/>
          <a:p>
            <a:pPr algn="l" indent="0" marL="0">
              <a:lnSpc>
                <a:spcPts val="2000"/>
              </a:lnSpc>
              <a:buNone/>
            </a:pPr>
            <a:r>
              <a:rPr lang="en-US" sz="1193" b="1" dirty="0">
                <a:solidFill>
                  <a:srgbClr val="3B82F6"/>
                </a:solidFill>
                <a:latin typeface="Noto Sans" pitchFamily="34" charset="0"/>
                <a:ea typeface="Noto Sans" pitchFamily="34" charset="-122"/>
                <a:cs typeface="Noto Sans" pitchFamily="34" charset="-120"/>
              </a:rPr>
              <a:t>1</a:t>
            </a:r>
            <a:endParaRPr lang="en-US" sz="1193" dirty="0"/>
          </a:p>
        </p:txBody>
      </p:sp>
      <p:sp>
        <p:nvSpPr>
          <p:cNvPr id="7" name="Text 4"/>
          <p:cNvSpPr/>
          <p:nvPr/>
        </p:nvSpPr>
        <p:spPr>
          <a:xfrm>
            <a:off x="1071563" y="1715895"/>
            <a:ext cx="3286125" cy="214313"/>
          </a:xfrm>
          <a:prstGeom prst="rect">
            <a:avLst/>
          </a:prstGeom>
          <a:noFill/>
          <a:ln/>
        </p:spPr>
        <p:txBody>
          <a:bodyPr wrap="none" lIns="0" tIns="0" rIns="0" bIns="0" rtlCol="0" anchor="t">
            <a:spAutoFit/>
          </a:bodyPr>
          <a:lstStyle/>
          <a:p>
            <a:pPr algn="l" indent="0" marL="0">
              <a:lnSpc>
                <a:spcPts val="1700"/>
              </a:lnSpc>
              <a:buNone/>
            </a:pPr>
            <a:r>
              <a:rPr lang="en-US" sz="987" b="1" dirty="0">
                <a:solidFill>
                  <a:srgbClr val="1E3A8A"/>
                </a:solidFill>
                <a:latin typeface="Noto Sans" pitchFamily="34" charset="0"/>
                <a:ea typeface="Noto Sans" pitchFamily="34" charset="-122"/>
                <a:cs typeface="Noto Sans" pitchFamily="34" charset="-120"/>
              </a:rPr>
              <a:t>PLANNER</a:t>
            </a:r>
            <a:endParaRPr lang="en-US" sz="987" dirty="0"/>
          </a:p>
        </p:txBody>
      </p:sp>
      <p:sp>
        <p:nvSpPr>
          <p:cNvPr id="8" name="Text 5"/>
          <p:cNvSpPr/>
          <p:nvPr/>
        </p:nvSpPr>
        <p:spPr>
          <a:xfrm>
            <a:off x="1071563" y="1958783"/>
            <a:ext cx="3286125" cy="509997"/>
          </a:xfrm>
          <a:prstGeom prst="rect">
            <a:avLst/>
          </a:prstGeom>
          <a:noFill/>
          <a:ln/>
        </p:spPr>
        <p:txBody>
          <a:bodyPr wrap="square" lIns="0" tIns="0" rIns="0" bIns="0" rtlCol="0" anchor="t">
            <a:spAutoFit/>
          </a:bodyPr>
          <a:lstStyle/>
          <a:p>
            <a:pPr algn="l" indent="0" marL="0">
              <a:lnSpc>
                <a:spcPts val="1300"/>
              </a:lnSpc>
              <a:buNone/>
            </a:pPr>
            <a:r>
              <a:rPr lang="en-US" sz="888" dirty="0">
                <a:solidFill>
                  <a:srgbClr val="334155"/>
                </a:solidFill>
                <a:latin typeface="Noto Sans" pitchFamily="34" charset="0"/>
                <a:ea typeface="Noto Sans" pitchFamily="34" charset="-122"/>
                <a:cs typeface="Noto Sans" pitchFamily="34" charset="-120"/>
              </a:rPr>
              <a:t>Reads REQ-001, queries Memory for insurance form patterns, generates test plan with scenario steps and data bindings.</a:t>
            </a:r>
            <a:endParaRPr lang="en-US" sz="888" dirty="0"/>
          </a:p>
        </p:txBody>
      </p:sp>
      <p:sp>
        <p:nvSpPr>
          <p:cNvPr id="9" name="Text 6"/>
          <p:cNvSpPr/>
          <p:nvPr/>
        </p:nvSpPr>
        <p:spPr>
          <a:xfrm>
            <a:off x="1071563" y="2497355"/>
            <a:ext cx="3286125" cy="171450"/>
          </a:xfrm>
          <a:prstGeom prst="rect">
            <a:avLst/>
          </a:prstGeom>
          <a:noFill/>
          <a:ln/>
        </p:spPr>
        <p:txBody>
          <a:bodyPr wrap="none" lIns="0" tIns="0" rIns="0" bIns="0" rtlCol="0" anchor="t">
            <a:spAutoFit/>
          </a:bodyPr>
          <a:lstStyle/>
          <a:p>
            <a:pPr algn="l" indent="0" marL="0">
              <a:lnSpc>
                <a:spcPts val="1400"/>
              </a:lnSpc>
              <a:buNone/>
            </a:pPr>
            <a:r>
              <a:rPr lang="en-US" sz="784" b="1" dirty="0">
                <a:solidFill>
                  <a:srgbClr val="3B82F6"/>
                </a:solidFill>
                <a:latin typeface="Noto Sans" pitchFamily="34" charset="0"/>
                <a:ea typeface="Noto Sans" pitchFamily="34" charset="-122"/>
                <a:cs typeface="Noto Sans" pitchFamily="34" charset="-120"/>
              </a:rPr>
              <a:t>→ plan.json (15 sec)</a:t>
            </a:r>
            <a:endParaRPr lang="en-US" sz="784" dirty="0"/>
          </a:p>
        </p:txBody>
      </p:sp>
      <p:sp>
        <p:nvSpPr>
          <p:cNvPr id="10" name="Shape 7"/>
          <p:cNvSpPr/>
          <p:nvPr/>
        </p:nvSpPr>
        <p:spPr>
          <a:xfrm>
            <a:off x="4657725" y="1615883"/>
            <a:ext cx="3914775" cy="1322933"/>
          </a:xfrm>
          <a:prstGeom prst="rect">
            <a:avLst/>
          </a:prstGeom>
          <a:solidFill>
            <a:srgbClr val="F8FAFC"/>
          </a:solidFill>
          <a:ln/>
        </p:spPr>
      </p:sp>
      <p:sp>
        <p:nvSpPr>
          <p:cNvPr id="11" name="Text 8"/>
          <p:cNvSpPr/>
          <p:nvPr/>
        </p:nvSpPr>
        <p:spPr>
          <a:xfrm>
            <a:off x="4786313" y="1715895"/>
            <a:ext cx="285750" cy="257175"/>
          </a:xfrm>
          <a:prstGeom prst="rect">
            <a:avLst/>
          </a:prstGeom>
          <a:noFill/>
          <a:ln/>
        </p:spPr>
        <p:txBody>
          <a:bodyPr wrap="none" lIns="0" tIns="0" rIns="0" bIns="0" rtlCol="0" anchor="t">
            <a:spAutoFit/>
          </a:bodyPr>
          <a:lstStyle/>
          <a:p>
            <a:pPr algn="l" indent="0" marL="0">
              <a:lnSpc>
                <a:spcPts val="2000"/>
              </a:lnSpc>
              <a:buNone/>
            </a:pPr>
            <a:r>
              <a:rPr lang="en-US" sz="1193" b="1" dirty="0">
                <a:solidFill>
                  <a:srgbClr val="3B82F6"/>
                </a:solidFill>
                <a:latin typeface="Noto Sans" pitchFamily="34" charset="0"/>
                <a:ea typeface="Noto Sans" pitchFamily="34" charset="-122"/>
                <a:cs typeface="Noto Sans" pitchFamily="34" charset="-120"/>
              </a:rPr>
              <a:t>2</a:t>
            </a:r>
            <a:endParaRPr lang="en-US" sz="1193" dirty="0"/>
          </a:p>
        </p:txBody>
      </p:sp>
      <p:sp>
        <p:nvSpPr>
          <p:cNvPr id="12" name="Text 9"/>
          <p:cNvSpPr/>
          <p:nvPr/>
        </p:nvSpPr>
        <p:spPr>
          <a:xfrm>
            <a:off x="5157788" y="1715895"/>
            <a:ext cx="3286125" cy="214313"/>
          </a:xfrm>
          <a:prstGeom prst="rect">
            <a:avLst/>
          </a:prstGeom>
          <a:noFill/>
          <a:ln/>
        </p:spPr>
        <p:txBody>
          <a:bodyPr wrap="none" lIns="0" tIns="0" rIns="0" bIns="0" rtlCol="0" anchor="t">
            <a:spAutoFit/>
          </a:bodyPr>
          <a:lstStyle/>
          <a:p>
            <a:pPr algn="l" indent="0" marL="0">
              <a:lnSpc>
                <a:spcPts val="1700"/>
              </a:lnSpc>
              <a:buNone/>
            </a:pPr>
            <a:r>
              <a:rPr lang="en-US" sz="987" b="1" dirty="0">
                <a:solidFill>
                  <a:srgbClr val="1E3A8A"/>
                </a:solidFill>
                <a:latin typeface="Noto Sans" pitchFamily="34" charset="0"/>
                <a:ea typeface="Noto Sans" pitchFamily="34" charset="-122"/>
                <a:cs typeface="Noto Sans" pitchFamily="34" charset="-120"/>
              </a:rPr>
              <a:t>POMBUILDER</a:t>
            </a:r>
            <a:endParaRPr lang="en-US" sz="987" dirty="0"/>
          </a:p>
        </p:txBody>
      </p:sp>
      <p:sp>
        <p:nvSpPr>
          <p:cNvPr id="13" name="Text 10"/>
          <p:cNvSpPr/>
          <p:nvPr/>
        </p:nvSpPr>
        <p:spPr>
          <a:xfrm>
            <a:off x="5157788" y="1958783"/>
            <a:ext cx="3286125" cy="679996"/>
          </a:xfrm>
          <a:prstGeom prst="rect">
            <a:avLst/>
          </a:prstGeom>
          <a:noFill/>
          <a:ln/>
        </p:spPr>
        <p:txBody>
          <a:bodyPr wrap="square" lIns="0" tIns="0" rIns="0" bIns="0" rtlCol="0" anchor="t">
            <a:spAutoFit/>
          </a:bodyPr>
          <a:lstStyle/>
          <a:p>
            <a:pPr algn="l" indent="0" marL="0">
              <a:lnSpc>
                <a:spcPts val="1300"/>
              </a:lnSpc>
              <a:buNone/>
            </a:pPr>
            <a:r>
              <a:rPr lang="en-US" sz="888" dirty="0">
                <a:solidFill>
                  <a:srgbClr val="334155"/>
                </a:solidFill>
                <a:latin typeface="Noto Sans" pitchFamily="34" charset="0"/>
                <a:ea typeface="Noto Sans" pitchFamily="34" charset="-122"/>
                <a:cs typeface="Noto Sans" pitchFamily="34" charset="-120"/>
              </a:rPr>
              <a:t>Analyzes claim form page, discovers policy input (semantic), date picker (Shadow DOM), amount field (pattern), submit button (semantic). Validates all elements through 5-Point Gate.</a:t>
            </a:r>
            <a:endParaRPr lang="en-US" sz="888" dirty="0"/>
          </a:p>
        </p:txBody>
      </p:sp>
      <p:sp>
        <p:nvSpPr>
          <p:cNvPr id="14" name="Text 11"/>
          <p:cNvSpPr/>
          <p:nvPr/>
        </p:nvSpPr>
        <p:spPr>
          <a:xfrm>
            <a:off x="5157788" y="2667353"/>
            <a:ext cx="3286125" cy="171450"/>
          </a:xfrm>
          <a:prstGeom prst="rect">
            <a:avLst/>
          </a:prstGeom>
          <a:noFill/>
          <a:ln/>
        </p:spPr>
        <p:txBody>
          <a:bodyPr wrap="none" lIns="0" tIns="0" rIns="0" bIns="0" rtlCol="0" anchor="t">
            <a:spAutoFit/>
          </a:bodyPr>
          <a:lstStyle/>
          <a:p>
            <a:pPr algn="l" indent="0" marL="0">
              <a:lnSpc>
                <a:spcPts val="1400"/>
              </a:lnSpc>
              <a:buNone/>
            </a:pPr>
            <a:r>
              <a:rPr lang="en-US" sz="784" b="1" dirty="0">
                <a:solidFill>
                  <a:srgbClr val="3B82F6"/>
                </a:solidFill>
                <a:latin typeface="Noto Sans" pitchFamily="34" charset="0"/>
                <a:ea typeface="Noto Sans" pitchFamily="34" charset="-122"/>
                <a:cs typeface="Noto Sans" pitchFamily="34" charset="-120"/>
              </a:rPr>
              <a:t>→ form.json with fallback chains (45 sec)</a:t>
            </a:r>
            <a:endParaRPr lang="en-US" sz="784" dirty="0"/>
          </a:p>
        </p:txBody>
      </p:sp>
      <p:sp>
        <p:nvSpPr>
          <p:cNvPr id="15" name="Shape 12"/>
          <p:cNvSpPr/>
          <p:nvPr/>
        </p:nvSpPr>
        <p:spPr>
          <a:xfrm>
            <a:off x="571500" y="3053116"/>
            <a:ext cx="3914775" cy="1152934"/>
          </a:xfrm>
          <a:prstGeom prst="rect">
            <a:avLst/>
          </a:prstGeom>
          <a:solidFill>
            <a:srgbClr val="F8FAFC"/>
          </a:solidFill>
          <a:ln/>
        </p:spPr>
      </p:sp>
      <p:sp>
        <p:nvSpPr>
          <p:cNvPr id="16" name="Text 13"/>
          <p:cNvSpPr/>
          <p:nvPr/>
        </p:nvSpPr>
        <p:spPr>
          <a:xfrm>
            <a:off x="700088" y="3153128"/>
            <a:ext cx="285750" cy="257175"/>
          </a:xfrm>
          <a:prstGeom prst="rect">
            <a:avLst/>
          </a:prstGeom>
          <a:noFill/>
          <a:ln/>
        </p:spPr>
        <p:txBody>
          <a:bodyPr wrap="none" lIns="0" tIns="0" rIns="0" bIns="0" rtlCol="0" anchor="t">
            <a:spAutoFit/>
          </a:bodyPr>
          <a:lstStyle/>
          <a:p>
            <a:pPr algn="l" indent="0" marL="0">
              <a:lnSpc>
                <a:spcPts val="2000"/>
              </a:lnSpc>
              <a:buNone/>
            </a:pPr>
            <a:r>
              <a:rPr lang="en-US" sz="1193" b="1" dirty="0">
                <a:solidFill>
                  <a:srgbClr val="3B82F6"/>
                </a:solidFill>
                <a:latin typeface="Noto Sans" pitchFamily="34" charset="0"/>
                <a:ea typeface="Noto Sans" pitchFamily="34" charset="-122"/>
                <a:cs typeface="Noto Sans" pitchFamily="34" charset="-120"/>
              </a:rPr>
              <a:t>3</a:t>
            </a:r>
            <a:endParaRPr lang="en-US" sz="1193" dirty="0"/>
          </a:p>
        </p:txBody>
      </p:sp>
      <p:sp>
        <p:nvSpPr>
          <p:cNvPr id="17" name="Text 14"/>
          <p:cNvSpPr/>
          <p:nvPr/>
        </p:nvSpPr>
        <p:spPr>
          <a:xfrm>
            <a:off x="1071563" y="3153128"/>
            <a:ext cx="3286125" cy="214313"/>
          </a:xfrm>
          <a:prstGeom prst="rect">
            <a:avLst/>
          </a:prstGeom>
          <a:noFill/>
          <a:ln/>
        </p:spPr>
        <p:txBody>
          <a:bodyPr wrap="none" lIns="0" tIns="0" rIns="0" bIns="0" rtlCol="0" anchor="t">
            <a:spAutoFit/>
          </a:bodyPr>
          <a:lstStyle/>
          <a:p>
            <a:pPr algn="l" indent="0" marL="0">
              <a:lnSpc>
                <a:spcPts val="1700"/>
              </a:lnSpc>
              <a:buNone/>
            </a:pPr>
            <a:r>
              <a:rPr lang="en-US" sz="987" b="1" dirty="0">
                <a:solidFill>
                  <a:srgbClr val="1E3A8A"/>
                </a:solidFill>
                <a:latin typeface="Noto Sans" pitchFamily="34" charset="0"/>
                <a:ea typeface="Noto Sans" pitchFamily="34" charset="-122"/>
                <a:cs typeface="Noto Sans" pitchFamily="34" charset="-120"/>
              </a:rPr>
              <a:t>GENERATOR</a:t>
            </a:r>
            <a:endParaRPr lang="en-US" sz="987" dirty="0"/>
          </a:p>
        </p:txBody>
      </p:sp>
      <p:sp>
        <p:nvSpPr>
          <p:cNvPr id="18" name="Text 15"/>
          <p:cNvSpPr/>
          <p:nvPr/>
        </p:nvSpPr>
        <p:spPr>
          <a:xfrm>
            <a:off x="1071563" y="3396016"/>
            <a:ext cx="3286125" cy="509997"/>
          </a:xfrm>
          <a:prstGeom prst="rect">
            <a:avLst/>
          </a:prstGeom>
          <a:noFill/>
          <a:ln/>
        </p:spPr>
        <p:txBody>
          <a:bodyPr wrap="square" lIns="0" tIns="0" rIns="0" bIns="0" rtlCol="0" anchor="t">
            <a:spAutoFit/>
          </a:bodyPr>
          <a:lstStyle/>
          <a:p>
            <a:pPr algn="l" indent="0" marL="0">
              <a:lnSpc>
                <a:spcPts val="1300"/>
              </a:lnSpc>
              <a:buNone/>
            </a:pPr>
            <a:r>
              <a:rPr lang="en-US" sz="888" dirty="0">
                <a:solidFill>
                  <a:srgbClr val="334155"/>
                </a:solidFill>
                <a:latin typeface="Noto Sans" pitchFamily="34" charset="0"/>
                <a:ea typeface="Noto Sans" pitchFamily="34" charset="-122"/>
                <a:cs typeface="Noto Sans" pitchFamily="34" charset="-120"/>
              </a:rPr>
              <a:t>Synthesizes Playwright Python test using verified selectors from form.json. Creates async test functions with proper fixtures and data loaders.</a:t>
            </a:r>
            <a:endParaRPr lang="en-US" sz="888" dirty="0"/>
          </a:p>
        </p:txBody>
      </p:sp>
      <p:sp>
        <p:nvSpPr>
          <p:cNvPr id="19" name="Text 16"/>
          <p:cNvSpPr/>
          <p:nvPr/>
        </p:nvSpPr>
        <p:spPr>
          <a:xfrm>
            <a:off x="1071563" y="3934588"/>
            <a:ext cx="3286125" cy="171450"/>
          </a:xfrm>
          <a:prstGeom prst="rect">
            <a:avLst/>
          </a:prstGeom>
          <a:noFill/>
          <a:ln/>
        </p:spPr>
        <p:txBody>
          <a:bodyPr wrap="none" lIns="0" tIns="0" rIns="0" bIns="0" rtlCol="0" anchor="t">
            <a:spAutoFit/>
          </a:bodyPr>
          <a:lstStyle/>
          <a:p>
            <a:pPr algn="l" indent="0" marL="0">
              <a:lnSpc>
                <a:spcPts val="1400"/>
              </a:lnSpc>
              <a:buNone/>
            </a:pPr>
            <a:r>
              <a:rPr lang="en-US" sz="784" b="1" dirty="0">
                <a:solidFill>
                  <a:srgbClr val="3B82F6"/>
                </a:solidFill>
                <a:latin typeface="Noto Sans" pitchFamily="34" charset="0"/>
                <a:ea typeface="Noto Sans" pitchFamily="34" charset="-122"/>
                <a:cs typeface="Noto Sans" pitchFamily="34" charset="-120"/>
              </a:rPr>
              <a:t>→ test_submit_claim.py (30 sec)</a:t>
            </a:r>
            <a:endParaRPr lang="en-US" sz="784"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9144000" cy="5143500"/>
          </a:xfrm>
          <a:prstGeom prst="rect">
            <a:avLst/>
          </a:prstGeom>
        </p:spPr>
      </p:pic>
      <p:sp>
        <p:nvSpPr>
          <p:cNvPr id="3" name="Text 0"/>
          <p:cNvSpPr/>
          <p:nvPr/>
        </p:nvSpPr>
        <p:spPr>
          <a:xfrm>
            <a:off x="571500" y="321469"/>
            <a:ext cx="8001000" cy="628650"/>
          </a:xfrm>
          <a:prstGeom prst="rect">
            <a:avLst/>
          </a:prstGeom>
          <a:noFill/>
          <a:ln/>
        </p:spPr>
        <p:txBody>
          <a:bodyPr wrap="square" lIns="0" tIns="0" rIns="0" bIns="0" rtlCol="0" anchor="t">
            <a:spAutoFit/>
          </a:bodyPr>
          <a:lstStyle/>
          <a:p>
            <a:pPr algn="l" indent="0" marL="0">
              <a:lnSpc>
                <a:spcPts val="2500"/>
              </a:lnSpc>
              <a:buNone/>
            </a:pPr>
            <a:r>
              <a:rPr lang="en-US" sz="2016" b="1" dirty="0">
                <a:solidFill>
                  <a:srgbClr val="1E3A8A"/>
                </a:solidFill>
                <a:latin typeface="Noto Sans" pitchFamily="34" charset="0"/>
                <a:ea typeface="Noto Sans" pitchFamily="34" charset="-122"/>
                <a:cs typeface="Noto Sans" pitchFamily="34" charset="-120"/>
              </a:rPr>
              <a:t>From Requirement to Verified Test—The PACTS Workflow (Part 2)</a:t>
            </a:r>
            <a:endParaRPr lang="en-US" sz="2016" dirty="0"/>
          </a:p>
        </p:txBody>
      </p:sp>
      <p:sp>
        <p:nvSpPr>
          <p:cNvPr id="4" name="Shape 1"/>
          <p:cNvSpPr/>
          <p:nvPr/>
        </p:nvSpPr>
        <p:spPr>
          <a:xfrm>
            <a:off x="571500" y="1092994"/>
            <a:ext cx="3914775" cy="1322933"/>
          </a:xfrm>
          <a:prstGeom prst="rect">
            <a:avLst/>
          </a:prstGeom>
          <a:solidFill>
            <a:srgbClr val="F8FAFC"/>
          </a:solidFill>
          <a:ln/>
        </p:spPr>
      </p:sp>
      <p:sp>
        <p:nvSpPr>
          <p:cNvPr id="5" name="Text 2"/>
          <p:cNvSpPr/>
          <p:nvPr/>
        </p:nvSpPr>
        <p:spPr>
          <a:xfrm>
            <a:off x="700088" y="1193006"/>
            <a:ext cx="285750" cy="257175"/>
          </a:xfrm>
          <a:prstGeom prst="rect">
            <a:avLst/>
          </a:prstGeom>
          <a:noFill/>
          <a:ln/>
        </p:spPr>
        <p:txBody>
          <a:bodyPr wrap="none" lIns="0" tIns="0" rIns="0" bIns="0" rtlCol="0" anchor="t">
            <a:spAutoFit/>
          </a:bodyPr>
          <a:lstStyle/>
          <a:p>
            <a:pPr algn="l" indent="0" marL="0">
              <a:lnSpc>
                <a:spcPts val="2000"/>
              </a:lnSpc>
              <a:buNone/>
            </a:pPr>
            <a:r>
              <a:rPr lang="en-US" sz="1193" b="1" dirty="0">
                <a:solidFill>
                  <a:srgbClr val="3B82F6"/>
                </a:solidFill>
                <a:latin typeface="Noto Sans" pitchFamily="34" charset="0"/>
                <a:ea typeface="Noto Sans" pitchFamily="34" charset="-122"/>
                <a:cs typeface="Noto Sans" pitchFamily="34" charset="-120"/>
              </a:rPr>
              <a:t>4</a:t>
            </a:r>
            <a:endParaRPr lang="en-US" sz="1193" dirty="0"/>
          </a:p>
        </p:txBody>
      </p:sp>
      <p:sp>
        <p:nvSpPr>
          <p:cNvPr id="6" name="Text 3"/>
          <p:cNvSpPr/>
          <p:nvPr/>
        </p:nvSpPr>
        <p:spPr>
          <a:xfrm>
            <a:off x="1071563" y="1193006"/>
            <a:ext cx="3286125" cy="214313"/>
          </a:xfrm>
          <a:prstGeom prst="rect">
            <a:avLst/>
          </a:prstGeom>
          <a:noFill/>
          <a:ln/>
        </p:spPr>
        <p:txBody>
          <a:bodyPr wrap="none" lIns="0" tIns="0" rIns="0" bIns="0" rtlCol="0" anchor="t">
            <a:spAutoFit/>
          </a:bodyPr>
          <a:lstStyle/>
          <a:p>
            <a:pPr algn="l" indent="0" marL="0">
              <a:lnSpc>
                <a:spcPts val="1700"/>
              </a:lnSpc>
              <a:buNone/>
            </a:pPr>
            <a:r>
              <a:rPr lang="en-US" sz="987" b="1" dirty="0">
                <a:solidFill>
                  <a:srgbClr val="1E3A8A"/>
                </a:solidFill>
                <a:latin typeface="Noto Sans" pitchFamily="34" charset="0"/>
                <a:ea typeface="Noto Sans" pitchFamily="34" charset="-122"/>
                <a:cs typeface="Noto Sans" pitchFamily="34" charset="-120"/>
              </a:rPr>
              <a:t>EXECUTOR</a:t>
            </a:r>
            <a:endParaRPr lang="en-US" sz="987" dirty="0"/>
          </a:p>
        </p:txBody>
      </p:sp>
      <p:sp>
        <p:nvSpPr>
          <p:cNvPr id="7" name="Text 4"/>
          <p:cNvSpPr/>
          <p:nvPr/>
        </p:nvSpPr>
        <p:spPr>
          <a:xfrm>
            <a:off x="1071563" y="1435894"/>
            <a:ext cx="3286125" cy="679996"/>
          </a:xfrm>
          <a:prstGeom prst="rect">
            <a:avLst/>
          </a:prstGeom>
          <a:noFill/>
          <a:ln/>
        </p:spPr>
        <p:txBody>
          <a:bodyPr wrap="square" lIns="0" tIns="0" rIns="0" bIns="0" rtlCol="0" anchor="t">
            <a:spAutoFit/>
          </a:bodyPr>
          <a:lstStyle/>
          <a:p>
            <a:pPr algn="l" indent="0" marL="0">
              <a:lnSpc>
                <a:spcPts val="1300"/>
              </a:lnSpc>
              <a:buNone/>
            </a:pPr>
            <a:r>
              <a:rPr lang="en-US" sz="888" dirty="0">
                <a:solidFill>
                  <a:srgbClr val="334155"/>
                </a:solidFill>
                <a:latin typeface="Noto Sans" pitchFamily="34" charset="0"/>
                <a:ea typeface="Noto Sans" pitchFamily="34" charset="-122"/>
                <a:cs typeface="Noto Sans" pitchFamily="34" charset="-120"/>
              </a:rPr>
              <a:t>Runs test in Chrome, fills policy number, selects date, enters amount, clicks submit. Captures screenshots, video, trace, network activity. Verifies confirmation message.</a:t>
            </a:r>
            <a:endParaRPr lang="en-US" sz="888" dirty="0"/>
          </a:p>
        </p:txBody>
      </p:sp>
      <p:sp>
        <p:nvSpPr>
          <p:cNvPr id="8" name="Text 5"/>
          <p:cNvSpPr/>
          <p:nvPr/>
        </p:nvSpPr>
        <p:spPr>
          <a:xfrm>
            <a:off x="1071563" y="2144464"/>
            <a:ext cx="3286125" cy="171450"/>
          </a:xfrm>
          <a:prstGeom prst="rect">
            <a:avLst/>
          </a:prstGeom>
          <a:noFill/>
          <a:ln/>
        </p:spPr>
        <p:txBody>
          <a:bodyPr wrap="none" lIns="0" tIns="0" rIns="0" bIns="0" rtlCol="0" anchor="t">
            <a:spAutoFit/>
          </a:bodyPr>
          <a:lstStyle/>
          <a:p>
            <a:pPr algn="l" indent="0" marL="0">
              <a:lnSpc>
                <a:spcPts val="1400"/>
              </a:lnSpc>
              <a:buNone/>
            </a:pPr>
            <a:r>
              <a:rPr lang="en-US" sz="784" b="1" dirty="0">
                <a:solidFill>
                  <a:srgbClr val="3B82F6"/>
                </a:solidFill>
                <a:latin typeface="Noto Sans" pitchFamily="34" charset="0"/>
                <a:ea typeface="Noto Sans" pitchFamily="34" charset="-122"/>
                <a:cs typeface="Noto Sans" pitchFamily="34" charset="-120"/>
              </a:rPr>
              <a:t>→ run.report.json: PASS (60 sec)</a:t>
            </a:r>
            <a:endParaRPr lang="en-US" sz="784" dirty="0"/>
          </a:p>
        </p:txBody>
      </p:sp>
      <p:sp>
        <p:nvSpPr>
          <p:cNvPr id="9" name="Shape 6"/>
          <p:cNvSpPr/>
          <p:nvPr/>
        </p:nvSpPr>
        <p:spPr>
          <a:xfrm>
            <a:off x="4657725" y="1092994"/>
            <a:ext cx="3914775" cy="1322933"/>
          </a:xfrm>
          <a:prstGeom prst="rect">
            <a:avLst/>
          </a:prstGeom>
          <a:solidFill>
            <a:srgbClr val="F8FAFC"/>
          </a:solidFill>
          <a:ln/>
        </p:spPr>
      </p:sp>
      <p:sp>
        <p:nvSpPr>
          <p:cNvPr id="10" name="Text 7"/>
          <p:cNvSpPr/>
          <p:nvPr/>
        </p:nvSpPr>
        <p:spPr>
          <a:xfrm>
            <a:off x="4786313" y="1193006"/>
            <a:ext cx="285750" cy="257175"/>
          </a:xfrm>
          <a:prstGeom prst="rect">
            <a:avLst/>
          </a:prstGeom>
          <a:noFill/>
          <a:ln/>
        </p:spPr>
        <p:txBody>
          <a:bodyPr wrap="none" lIns="0" tIns="0" rIns="0" bIns="0" rtlCol="0" anchor="t">
            <a:spAutoFit/>
          </a:bodyPr>
          <a:lstStyle/>
          <a:p>
            <a:pPr algn="l" indent="0" marL="0">
              <a:lnSpc>
                <a:spcPts val="2000"/>
              </a:lnSpc>
              <a:buNone/>
            </a:pPr>
            <a:r>
              <a:rPr lang="en-US" sz="1193" b="1" dirty="0">
                <a:solidFill>
                  <a:srgbClr val="3B82F6"/>
                </a:solidFill>
                <a:latin typeface="Noto Sans" pitchFamily="34" charset="0"/>
                <a:ea typeface="Noto Sans" pitchFamily="34" charset="-122"/>
                <a:cs typeface="Noto Sans" pitchFamily="34" charset="-120"/>
              </a:rPr>
              <a:t>5</a:t>
            </a:r>
            <a:endParaRPr lang="en-US" sz="1193" dirty="0"/>
          </a:p>
        </p:txBody>
      </p:sp>
      <p:sp>
        <p:nvSpPr>
          <p:cNvPr id="11" name="Text 8"/>
          <p:cNvSpPr/>
          <p:nvPr/>
        </p:nvSpPr>
        <p:spPr>
          <a:xfrm>
            <a:off x="5157788" y="1193006"/>
            <a:ext cx="3286125" cy="214313"/>
          </a:xfrm>
          <a:prstGeom prst="rect">
            <a:avLst/>
          </a:prstGeom>
          <a:noFill/>
          <a:ln/>
        </p:spPr>
        <p:txBody>
          <a:bodyPr wrap="none" lIns="0" tIns="0" rIns="0" bIns="0" rtlCol="0" anchor="t">
            <a:spAutoFit/>
          </a:bodyPr>
          <a:lstStyle/>
          <a:p>
            <a:pPr algn="l" indent="0" marL="0">
              <a:lnSpc>
                <a:spcPts val="1700"/>
              </a:lnSpc>
              <a:buNone/>
            </a:pPr>
            <a:r>
              <a:rPr lang="en-US" sz="987" b="1" dirty="0">
                <a:solidFill>
                  <a:srgbClr val="1E3A8A"/>
                </a:solidFill>
                <a:latin typeface="Noto Sans" pitchFamily="34" charset="0"/>
                <a:ea typeface="Noto Sans" pitchFamily="34" charset="-122"/>
                <a:cs typeface="Noto Sans" pitchFamily="34" charset="-120"/>
              </a:rPr>
              <a:t>MEMORY UPDATE</a:t>
            </a:r>
            <a:endParaRPr lang="en-US" sz="987" dirty="0"/>
          </a:p>
        </p:txBody>
      </p:sp>
      <p:sp>
        <p:nvSpPr>
          <p:cNvPr id="12" name="Text 9"/>
          <p:cNvSpPr/>
          <p:nvPr/>
        </p:nvSpPr>
        <p:spPr>
          <a:xfrm>
            <a:off x="5157788" y="1435894"/>
            <a:ext cx="3286125" cy="679996"/>
          </a:xfrm>
          <a:prstGeom prst="rect">
            <a:avLst/>
          </a:prstGeom>
          <a:noFill/>
          <a:ln/>
        </p:spPr>
        <p:txBody>
          <a:bodyPr wrap="square" lIns="0" tIns="0" rIns="0" bIns="0" rtlCol="0" anchor="t">
            <a:spAutoFit/>
          </a:bodyPr>
          <a:lstStyle/>
          <a:p>
            <a:pPr algn="l" indent="0" marL="0">
              <a:lnSpc>
                <a:spcPts val="1300"/>
              </a:lnSpc>
              <a:buNone/>
            </a:pPr>
            <a:r>
              <a:rPr lang="en-US" sz="888" dirty="0">
                <a:solidFill>
                  <a:srgbClr val="334155"/>
                </a:solidFill>
                <a:latin typeface="Noto Sans" pitchFamily="34" charset="0"/>
                <a:ea typeface="Noto Sans" pitchFamily="34" charset="-122"/>
                <a:cs typeface="Noto Sans" pitchFamily="34" charset="-120"/>
              </a:rPr>
              <a:t>Stores execution trace in Episodic Memory. Updates Semantic Memory with successful insurance form patterns. Records selector strategies in Procedural Memory.</a:t>
            </a:r>
            <a:endParaRPr lang="en-US" sz="888" dirty="0"/>
          </a:p>
        </p:txBody>
      </p:sp>
      <p:sp>
        <p:nvSpPr>
          <p:cNvPr id="13" name="Text 10"/>
          <p:cNvSpPr/>
          <p:nvPr/>
        </p:nvSpPr>
        <p:spPr>
          <a:xfrm>
            <a:off x="5157788" y="2144464"/>
            <a:ext cx="3286125" cy="171450"/>
          </a:xfrm>
          <a:prstGeom prst="rect">
            <a:avLst/>
          </a:prstGeom>
          <a:noFill/>
          <a:ln/>
        </p:spPr>
        <p:txBody>
          <a:bodyPr wrap="none" lIns="0" tIns="0" rIns="0" bIns="0" rtlCol="0" anchor="t">
            <a:spAutoFit/>
          </a:bodyPr>
          <a:lstStyle/>
          <a:p>
            <a:pPr algn="l" indent="0" marL="0">
              <a:lnSpc>
                <a:spcPts val="1400"/>
              </a:lnSpc>
              <a:buNone/>
            </a:pPr>
            <a:r>
              <a:rPr lang="en-US" sz="784" b="1" dirty="0">
                <a:solidFill>
                  <a:srgbClr val="3B82F6"/>
                </a:solidFill>
                <a:latin typeface="Noto Sans" pitchFamily="34" charset="0"/>
                <a:ea typeface="Noto Sans" pitchFamily="34" charset="-122"/>
                <a:cs typeface="Noto Sans" pitchFamily="34" charset="-120"/>
              </a:rPr>
              <a:t>→ Learning complete (10 sec)</a:t>
            </a:r>
            <a:endParaRPr lang="en-US" sz="784" dirty="0"/>
          </a:p>
        </p:txBody>
      </p:sp>
      <p:sp>
        <p:nvSpPr>
          <p:cNvPr id="14" name="Shape 11"/>
          <p:cNvSpPr/>
          <p:nvPr/>
        </p:nvSpPr>
        <p:spPr>
          <a:xfrm>
            <a:off x="571500" y="2530227"/>
            <a:ext cx="3914775" cy="1152934"/>
          </a:xfrm>
          <a:prstGeom prst="rect">
            <a:avLst/>
          </a:prstGeom>
          <a:solidFill>
            <a:srgbClr val="F8FAFC"/>
          </a:solidFill>
          <a:ln/>
        </p:spPr>
      </p:sp>
      <p:sp>
        <p:nvSpPr>
          <p:cNvPr id="15" name="Text 12"/>
          <p:cNvSpPr/>
          <p:nvPr/>
        </p:nvSpPr>
        <p:spPr>
          <a:xfrm>
            <a:off x="700088" y="2630239"/>
            <a:ext cx="285750" cy="257175"/>
          </a:xfrm>
          <a:prstGeom prst="rect">
            <a:avLst/>
          </a:prstGeom>
          <a:noFill/>
          <a:ln/>
        </p:spPr>
        <p:txBody>
          <a:bodyPr wrap="none" lIns="0" tIns="0" rIns="0" bIns="0" rtlCol="0" anchor="t">
            <a:spAutoFit/>
          </a:bodyPr>
          <a:lstStyle/>
          <a:p>
            <a:pPr algn="l" indent="0" marL="0">
              <a:lnSpc>
                <a:spcPts val="2000"/>
              </a:lnSpc>
              <a:buNone/>
            </a:pPr>
            <a:r>
              <a:rPr lang="en-US" sz="1193" b="1" dirty="0">
                <a:solidFill>
                  <a:srgbClr val="3B82F6"/>
                </a:solidFill>
                <a:latin typeface="Noto Sans" pitchFamily="34" charset="0"/>
                <a:ea typeface="Noto Sans" pitchFamily="34" charset="-122"/>
                <a:cs typeface="Noto Sans" pitchFamily="34" charset="-120"/>
              </a:rPr>
              <a:t>6</a:t>
            </a:r>
            <a:endParaRPr lang="en-US" sz="1193" dirty="0"/>
          </a:p>
        </p:txBody>
      </p:sp>
      <p:sp>
        <p:nvSpPr>
          <p:cNvPr id="16" name="Text 13"/>
          <p:cNvSpPr/>
          <p:nvPr/>
        </p:nvSpPr>
        <p:spPr>
          <a:xfrm>
            <a:off x="1071563" y="2630239"/>
            <a:ext cx="3286125" cy="214313"/>
          </a:xfrm>
          <a:prstGeom prst="rect">
            <a:avLst/>
          </a:prstGeom>
          <a:noFill/>
          <a:ln/>
        </p:spPr>
        <p:txBody>
          <a:bodyPr wrap="none" lIns="0" tIns="0" rIns="0" bIns="0" rtlCol="0" anchor="t">
            <a:spAutoFit/>
          </a:bodyPr>
          <a:lstStyle/>
          <a:p>
            <a:pPr algn="l" indent="0" marL="0">
              <a:lnSpc>
                <a:spcPts val="1700"/>
              </a:lnSpc>
              <a:buNone/>
            </a:pPr>
            <a:r>
              <a:rPr lang="en-US" sz="987" b="1" dirty="0">
                <a:solidFill>
                  <a:srgbClr val="1E3A8A"/>
                </a:solidFill>
                <a:latin typeface="Noto Sans" pitchFamily="34" charset="0"/>
                <a:ea typeface="Noto Sans" pitchFamily="34" charset="-122"/>
                <a:cs typeface="Noto Sans" pitchFamily="34" charset="-120"/>
              </a:rPr>
              <a:t>OBSERVABILITY</a:t>
            </a:r>
            <a:endParaRPr lang="en-US" sz="987" dirty="0"/>
          </a:p>
        </p:txBody>
      </p:sp>
      <p:sp>
        <p:nvSpPr>
          <p:cNvPr id="17" name="Text 14"/>
          <p:cNvSpPr/>
          <p:nvPr/>
        </p:nvSpPr>
        <p:spPr>
          <a:xfrm>
            <a:off x="1071563" y="2873127"/>
            <a:ext cx="3286125" cy="509997"/>
          </a:xfrm>
          <a:prstGeom prst="rect">
            <a:avLst/>
          </a:prstGeom>
          <a:noFill/>
          <a:ln/>
        </p:spPr>
        <p:txBody>
          <a:bodyPr wrap="square" lIns="0" tIns="0" rIns="0" bIns="0" rtlCol="0" anchor="t">
            <a:spAutoFit/>
          </a:bodyPr>
          <a:lstStyle/>
          <a:p>
            <a:pPr algn="l" indent="0" marL="0">
              <a:lnSpc>
                <a:spcPts val="1300"/>
              </a:lnSpc>
              <a:buNone/>
            </a:pPr>
            <a:r>
              <a:rPr lang="en-US" sz="888" dirty="0">
                <a:solidFill>
                  <a:srgbClr val="334155"/>
                </a:solidFill>
                <a:latin typeface="Noto Sans" pitchFamily="34" charset="0"/>
                <a:ea typeface="Noto Sans" pitchFamily="34" charset="-122"/>
                <a:cs typeface="Noto Sans" pitchFamily="34" charset="-120"/>
              </a:rPr>
              <a:t>LangSmith trace captures all agent decisions, strategy selections, and timing. One-click replay available for local debugging if needed.</a:t>
            </a:r>
            <a:endParaRPr lang="en-US" sz="888" dirty="0"/>
          </a:p>
        </p:txBody>
      </p:sp>
      <p:sp>
        <p:nvSpPr>
          <p:cNvPr id="18" name="Text 15"/>
          <p:cNvSpPr/>
          <p:nvPr/>
        </p:nvSpPr>
        <p:spPr>
          <a:xfrm>
            <a:off x="1071563" y="3411699"/>
            <a:ext cx="3286125" cy="171450"/>
          </a:xfrm>
          <a:prstGeom prst="rect">
            <a:avLst/>
          </a:prstGeom>
          <a:noFill/>
          <a:ln/>
        </p:spPr>
        <p:txBody>
          <a:bodyPr wrap="none" lIns="0" tIns="0" rIns="0" bIns="0" rtlCol="0" anchor="t">
            <a:spAutoFit/>
          </a:bodyPr>
          <a:lstStyle/>
          <a:p>
            <a:pPr algn="l" indent="0" marL="0">
              <a:lnSpc>
                <a:spcPts val="1400"/>
              </a:lnSpc>
              <a:buNone/>
            </a:pPr>
            <a:r>
              <a:rPr lang="en-US" sz="784" b="1" dirty="0">
                <a:solidFill>
                  <a:srgbClr val="3B82F6"/>
                </a:solidFill>
                <a:latin typeface="Noto Sans" pitchFamily="34" charset="0"/>
                <a:ea typeface="Noto Sans" pitchFamily="34" charset="-122"/>
                <a:cs typeface="Noto Sans" pitchFamily="34" charset="-120"/>
              </a:rPr>
              <a:t>→ Full traceability (continuous)</a:t>
            </a:r>
            <a:endParaRPr lang="en-US" sz="784" dirty="0"/>
          </a:p>
        </p:txBody>
      </p:sp>
      <p:sp>
        <p:nvSpPr>
          <p:cNvPr id="19" name="Shape 16"/>
          <p:cNvSpPr/>
          <p:nvPr/>
        </p:nvSpPr>
        <p:spPr>
          <a:xfrm>
            <a:off x="571500" y="3911761"/>
            <a:ext cx="8001000" cy="608614"/>
          </a:xfrm>
          <a:prstGeom prst="rect">
            <a:avLst/>
          </a:prstGeom>
          <a:solidFill>
            <a:srgbClr val="EFF6FF"/>
          </a:solidFill>
          <a:ln/>
        </p:spPr>
      </p:sp>
      <p:sp>
        <p:nvSpPr>
          <p:cNvPr id="20" name="Text 17"/>
          <p:cNvSpPr/>
          <p:nvPr/>
        </p:nvSpPr>
        <p:spPr>
          <a:xfrm>
            <a:off x="714375" y="4026061"/>
            <a:ext cx="7715250" cy="380014"/>
          </a:xfrm>
          <a:prstGeom prst="rect">
            <a:avLst/>
          </a:prstGeom>
          <a:noFill/>
          <a:ln/>
        </p:spPr>
        <p:txBody>
          <a:bodyPr wrap="square" lIns="0" tIns="0" rIns="0" bIns="0" rtlCol="0" anchor="t">
            <a:spAutoFit/>
          </a:bodyPr>
          <a:lstStyle/>
          <a:p>
            <a:pPr algn="l" indent="0" marL="0">
              <a:lnSpc>
                <a:spcPts val="1500"/>
              </a:lnSpc>
              <a:buNone/>
            </a:pPr>
            <a:r>
              <a:rPr lang="en-US" sz="936" b="1" dirty="0">
                <a:solidFill>
                  <a:srgbClr val="1E3A8A"/>
                </a:solidFill>
                <a:latin typeface="Noto Sans" pitchFamily="34" charset="0"/>
                <a:ea typeface="Noto Sans" pitchFamily="34" charset="-122"/>
                <a:cs typeface="Noto Sans" pitchFamily="34" charset="-120"/>
              </a:rPr>
              <a:t>Total Time: ~3 minutes from Excel requirement to production-ready, verified test with complete observability and learned patterns stored for future optimization.</a:t>
            </a:r>
            <a:endParaRPr lang="en-US" sz="936"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9144000" cy="6335055"/>
          </a:xfrm>
          <a:prstGeom prst="rect">
            <a:avLst/>
          </a:prstGeom>
        </p:spPr>
      </p:pic>
      <p:sp>
        <p:nvSpPr>
          <p:cNvPr id="3" name="Text 0"/>
          <p:cNvSpPr/>
          <p:nvPr/>
        </p:nvSpPr>
        <p:spPr>
          <a:xfrm>
            <a:off x="571500" y="357188"/>
            <a:ext cx="8001000" cy="342900"/>
          </a:xfrm>
          <a:prstGeom prst="rect">
            <a:avLst/>
          </a:prstGeom>
          <a:noFill/>
          <a:ln/>
        </p:spPr>
        <p:txBody>
          <a:bodyPr wrap="none" lIns="0" tIns="0" rIns="0" bIns="0" rtlCol="0" anchor="t">
            <a:spAutoFit/>
          </a:bodyPr>
          <a:lstStyle/>
          <a:p>
            <a:pPr algn="l" indent="0" marL="0">
              <a:lnSpc>
                <a:spcPts val="2700"/>
              </a:lnSpc>
              <a:buNone/>
            </a:pPr>
            <a:r>
              <a:rPr lang="en-US" sz="2016" b="1" dirty="0">
                <a:solidFill>
                  <a:srgbClr val="1E3A8A"/>
                </a:solidFill>
                <a:latin typeface="Noto Sans" pitchFamily="34" charset="0"/>
                <a:ea typeface="Noto Sans" pitchFamily="34" charset="-122"/>
                <a:cs typeface="Noto Sans" pitchFamily="34" charset="-120"/>
              </a:rPr>
              <a:t>Proven Technology Ready for Enterprise Adoption</a:t>
            </a:r>
            <a:endParaRPr lang="en-US" sz="2016" dirty="0"/>
          </a:p>
        </p:txBody>
      </p:sp>
      <p:sp>
        <p:nvSpPr>
          <p:cNvPr id="4" name="Shape 1"/>
          <p:cNvSpPr/>
          <p:nvPr/>
        </p:nvSpPr>
        <p:spPr>
          <a:xfrm>
            <a:off x="571500" y="900113"/>
            <a:ext cx="8001000" cy="657225"/>
          </a:xfrm>
          <a:prstGeom prst="rect">
            <a:avLst/>
          </a:prstGeom>
          <a:solidFill>
            <a:srgbClr val="EFF6FF"/>
          </a:solidFill>
          <a:ln/>
        </p:spPr>
      </p:sp>
      <p:sp>
        <p:nvSpPr>
          <p:cNvPr id="5" name="Text 2"/>
          <p:cNvSpPr/>
          <p:nvPr/>
        </p:nvSpPr>
        <p:spPr>
          <a:xfrm>
            <a:off x="714375" y="1014413"/>
            <a:ext cx="7715250" cy="428625"/>
          </a:xfrm>
          <a:prstGeom prst="rect">
            <a:avLst/>
          </a:prstGeom>
          <a:noFill/>
          <a:ln/>
        </p:spPr>
        <p:txBody>
          <a:bodyPr wrap="square" lIns="0" tIns="0" rIns="0" bIns="0" rtlCol="0" anchor="t">
            <a:spAutoFit/>
          </a:bodyPr>
          <a:lstStyle/>
          <a:p>
            <a:pPr algn="l" indent="0" marL="0">
              <a:lnSpc>
                <a:spcPts val="1700"/>
              </a:lnSpc>
              <a:buNone/>
            </a:pPr>
            <a:r>
              <a:rPr lang="en-US" sz="987" b="1" dirty="0">
                <a:solidFill>
                  <a:srgbClr val="1E3A8A"/>
                </a:solidFill>
                <a:latin typeface="Noto Sans" pitchFamily="34" charset="0"/>
                <a:ea typeface="Noto Sans" pitchFamily="34" charset="-122"/>
                <a:cs typeface="Noto Sans" pitchFamily="34" charset="-120"/>
              </a:rPr>
              <a:t>PACTS is production-ready with proven success across multiple application types. The technology stack is mature, the architecture is battle-tested, and the results demonstrate enterprise-grade reliability.</a:t>
            </a:r>
            <a:endParaRPr lang="en-US" sz="987" dirty="0"/>
          </a:p>
        </p:txBody>
      </p:sp>
      <p:sp>
        <p:nvSpPr>
          <p:cNvPr id="6" name="Text 3"/>
          <p:cNvSpPr/>
          <p:nvPr/>
        </p:nvSpPr>
        <p:spPr>
          <a:xfrm>
            <a:off x="571500" y="1700213"/>
            <a:ext cx="8001000" cy="257175"/>
          </a:xfrm>
          <a:prstGeom prst="rect">
            <a:avLst/>
          </a:prstGeom>
          <a:noFill/>
          <a:ln/>
        </p:spPr>
        <p:txBody>
          <a:bodyPr wrap="none" lIns="0" tIns="0" rIns="0" bIns="0" rtlCol="0" anchor="t">
            <a:spAutoFit/>
          </a:bodyPr>
          <a:lstStyle/>
          <a:p>
            <a:pPr algn="l" indent="0" marL="0">
              <a:lnSpc>
                <a:spcPts val="2000"/>
              </a:lnSpc>
              <a:buNone/>
            </a:pPr>
            <a:r>
              <a:rPr lang="en-US" sz="1193" b="1" dirty="0">
                <a:solidFill>
                  <a:srgbClr val="3B82F6"/>
                </a:solidFill>
                <a:latin typeface="Noto Sans" pitchFamily="34" charset="0"/>
                <a:ea typeface="Noto Sans" pitchFamily="34" charset="-122"/>
                <a:cs typeface="Noto Sans" pitchFamily="34" charset="-120"/>
              </a:rPr>
              <a:t>Immediate Opportunities</a:t>
            </a:r>
            <a:endParaRPr lang="en-US" sz="1193" dirty="0"/>
          </a:p>
        </p:txBody>
      </p:sp>
      <p:sp>
        <p:nvSpPr>
          <p:cNvPr id="7" name="Text 4"/>
          <p:cNvSpPr/>
          <p:nvPr/>
        </p:nvSpPr>
        <p:spPr>
          <a:xfrm>
            <a:off x="571500" y="2014538"/>
            <a:ext cx="8001000" cy="578644"/>
          </a:xfrm>
          <a:prstGeom prst="rect">
            <a:avLst/>
          </a:prstGeom>
          <a:noFill/>
          <a:ln/>
        </p:spPr>
        <p:txBody>
          <a:bodyPr wrap="square" lIns="0" tIns="0" rIns="0" bIns="0" rtlCol="0" anchor="t">
            <a:spAutoFit/>
          </a:bodyPr>
          <a:lstStyle/>
          <a:p>
            <a:pPr algn="l" indent="0" marL="0">
              <a:lnSpc>
                <a:spcPts val="1500"/>
              </a:lnSpc>
              <a:buNone/>
            </a:pPr>
            <a:r>
              <a:rPr lang="en-US" sz="885" b="1" dirty="0">
                <a:solidFill>
                  <a:srgbClr val="334155"/>
                </a:solidFill>
                <a:latin typeface="Noto Sans" pitchFamily="34" charset="0"/>
                <a:ea typeface="Noto Sans" pitchFamily="34" charset="-122"/>
                <a:cs typeface="Noto Sans" pitchFamily="34" charset="-120"/>
              </a:rPr>
              <a:t>Organizations struggling with test automation:</a:t>
            </a:r>
            <a:pPr algn="l" indent="0" marL="0">
              <a:lnSpc>
                <a:spcPts val="1500"/>
              </a:lnSpc>
              <a:buNone/>
            </a:pPr>
            <a:r>
              <a:rPr lang="en-US" sz="942" dirty="0">
                <a:solidFill>
                  <a:srgbClr val="334155"/>
                </a:solidFill>
                <a:latin typeface="Noto Sans" pitchFamily="34" charset="0"/>
                <a:ea typeface="Noto Sans" pitchFamily="34" charset="-122"/>
                <a:cs typeface="Noto Sans" pitchFamily="34" charset="-120"/>
              </a:rPr>
              <a:t> High maintenance burden from brittle selectors, flaky tests consuming </a:t>
            </a:r>
            <a:pPr algn="l" indent="0" marL="0">
              <a:lnSpc>
                <a:spcPts val="1500"/>
              </a:lnSpc>
              <a:buNone/>
            </a:pPr>
            <a:r>
              <a:rPr lang="en-US" sz="942" dirty="0">
                <a:solidFill>
                  <a:srgbClr val="334155"/>
                </a:solidFill>
                <a:latin typeface="Noto Sans" pitchFamily="34" charset="0"/>
                <a:ea typeface="Noto Sans" pitchFamily="34" charset="-122"/>
                <a:cs typeface="Noto Sans" pitchFamily="34" charset="-120"/>
              </a:rPr>
              <a:t>engineering time, inability to scale test coverage, and AI tools that generate unreliable tests. PACTS addresses these challenges with </a:t>
            </a:r>
            <a:pPr algn="l" indent="0" marL="0">
              <a:lnSpc>
                <a:spcPts val="1500"/>
              </a:lnSpc>
              <a:buNone/>
            </a:pPr>
            <a:r>
              <a:rPr lang="en-US" sz="942" dirty="0">
                <a:solidFill>
                  <a:srgbClr val="334155"/>
                </a:solidFill>
                <a:latin typeface="Noto Sans" pitchFamily="34" charset="0"/>
                <a:ea typeface="Noto Sans" pitchFamily="34" charset="-122"/>
                <a:cs typeface="Noto Sans" pitchFamily="34" charset="-120"/>
              </a:rPr>
              <a:t>find-first verification, fallback chains, autonomous healing, and external ground truth validation.</a:t>
            </a:r>
            <a:endParaRPr lang="en-US" sz="885" dirty="0"/>
          </a:p>
        </p:txBody>
      </p:sp>
      <p:sp>
        <p:nvSpPr>
          <p:cNvPr id="8" name="Text 5"/>
          <p:cNvSpPr/>
          <p:nvPr/>
        </p:nvSpPr>
        <p:spPr>
          <a:xfrm>
            <a:off x="571500" y="2736056"/>
            <a:ext cx="8001000" cy="257175"/>
          </a:xfrm>
          <a:prstGeom prst="rect">
            <a:avLst/>
          </a:prstGeom>
          <a:noFill/>
          <a:ln/>
        </p:spPr>
        <p:txBody>
          <a:bodyPr wrap="none" lIns="0" tIns="0" rIns="0" bIns="0" rtlCol="0" anchor="t">
            <a:spAutoFit/>
          </a:bodyPr>
          <a:lstStyle/>
          <a:p>
            <a:pPr algn="l" indent="0" marL="0">
              <a:lnSpc>
                <a:spcPts val="2000"/>
              </a:lnSpc>
              <a:buNone/>
            </a:pPr>
            <a:r>
              <a:rPr lang="en-US" sz="1193" b="1" dirty="0">
                <a:solidFill>
                  <a:srgbClr val="3B82F6"/>
                </a:solidFill>
                <a:latin typeface="Noto Sans" pitchFamily="34" charset="0"/>
                <a:ea typeface="Noto Sans" pitchFamily="34" charset="-122"/>
                <a:cs typeface="Noto Sans" pitchFamily="34" charset="-120"/>
              </a:rPr>
              <a:t>Integration Path</a:t>
            </a:r>
            <a:endParaRPr lang="en-US" sz="1193" dirty="0"/>
          </a:p>
        </p:txBody>
      </p:sp>
      <p:sp>
        <p:nvSpPr>
          <p:cNvPr id="9" name="Text 6"/>
          <p:cNvSpPr/>
          <p:nvPr/>
        </p:nvSpPr>
        <p:spPr>
          <a:xfrm>
            <a:off x="571500" y="3050381"/>
            <a:ext cx="8001000" cy="578644"/>
          </a:xfrm>
          <a:prstGeom prst="rect">
            <a:avLst/>
          </a:prstGeom>
          <a:noFill/>
          <a:ln/>
        </p:spPr>
        <p:txBody>
          <a:bodyPr wrap="square" lIns="0" tIns="0" rIns="0" bIns="0" rtlCol="0" anchor="t">
            <a:spAutoFit/>
          </a:bodyPr>
          <a:lstStyle/>
          <a:p>
            <a:pPr algn="l" indent="0" marL="0">
              <a:lnSpc>
                <a:spcPts val="1500"/>
              </a:lnSpc>
              <a:buNone/>
            </a:pPr>
            <a:r>
              <a:rPr lang="en-US" sz="942" dirty="0">
                <a:solidFill>
                  <a:srgbClr val="334155"/>
                </a:solidFill>
                <a:latin typeface="Noto Sans" pitchFamily="34" charset="0"/>
                <a:ea typeface="Noto Sans" pitchFamily="34" charset="-122"/>
                <a:cs typeface="Noto Sans" pitchFamily="34" charset="-120"/>
              </a:rPr>
              <a:t>PACTS integrates with existing CI/CD pipelines and test frameworks. Requirements can be ingested from Excel, natural language, or REST API. Generated Playwright tests run in standard environments. The system scales horizontally with distributed execution and supports multi-tenant deployments.</a:t>
            </a:r>
            <a:endParaRPr lang="en-US" sz="942" dirty="0"/>
          </a:p>
        </p:txBody>
      </p:sp>
      <p:sp>
        <p:nvSpPr>
          <p:cNvPr id="10" name="Text 7"/>
          <p:cNvSpPr/>
          <p:nvPr/>
        </p:nvSpPr>
        <p:spPr>
          <a:xfrm>
            <a:off x="571500" y="3771900"/>
            <a:ext cx="8001000" cy="257175"/>
          </a:xfrm>
          <a:prstGeom prst="rect">
            <a:avLst/>
          </a:prstGeom>
          <a:noFill/>
          <a:ln/>
        </p:spPr>
        <p:txBody>
          <a:bodyPr wrap="none" lIns="0" tIns="0" rIns="0" bIns="0" rtlCol="0" anchor="t">
            <a:spAutoFit/>
          </a:bodyPr>
          <a:lstStyle/>
          <a:p>
            <a:pPr algn="l" indent="0" marL="0">
              <a:lnSpc>
                <a:spcPts val="2000"/>
              </a:lnSpc>
              <a:buNone/>
            </a:pPr>
            <a:r>
              <a:rPr lang="en-US" sz="1193" b="1" dirty="0">
                <a:solidFill>
                  <a:srgbClr val="3B82F6"/>
                </a:solidFill>
                <a:latin typeface="Noto Sans" pitchFamily="34" charset="0"/>
                <a:ea typeface="Noto Sans" pitchFamily="34" charset="-122"/>
                <a:cs typeface="Noto Sans" pitchFamily="34" charset="-120"/>
              </a:rPr>
              <a:t>Investment Timeline</a:t>
            </a:r>
            <a:endParaRPr lang="en-US" sz="1193" dirty="0"/>
          </a:p>
        </p:txBody>
      </p:sp>
      <p:sp>
        <p:nvSpPr>
          <p:cNvPr id="11" name="Text 8"/>
          <p:cNvSpPr/>
          <p:nvPr/>
        </p:nvSpPr>
        <p:spPr>
          <a:xfrm>
            <a:off x="571500" y="4086225"/>
            <a:ext cx="1428750" cy="385763"/>
          </a:xfrm>
          <a:prstGeom prst="rect">
            <a:avLst/>
          </a:prstGeom>
          <a:noFill/>
          <a:ln/>
        </p:spPr>
        <p:txBody>
          <a:bodyPr wrap="square" lIns="0" tIns="0" rIns="0" bIns="0" rtlCol="0" anchor="t">
            <a:spAutoFit/>
          </a:bodyPr>
          <a:lstStyle/>
          <a:p>
            <a:pPr algn="l" indent="0" marL="0">
              <a:lnSpc>
                <a:spcPts val="1500"/>
              </a:lnSpc>
              <a:buNone/>
            </a:pPr>
            <a:r>
              <a:rPr lang="en-US" sz="885" b="1" dirty="0">
                <a:solidFill>
                  <a:srgbClr val="1E3A8A"/>
                </a:solidFill>
                <a:latin typeface="Noto Sans" pitchFamily="34" charset="0"/>
                <a:ea typeface="Noto Sans" pitchFamily="34" charset="-122"/>
                <a:cs typeface="Noto Sans" pitchFamily="34" charset="-120"/>
              </a:rPr>
              <a:t>4-6 Week Pilot:</a:t>
            </a:r>
            <a:endParaRPr lang="en-US" sz="885" dirty="0"/>
          </a:p>
        </p:txBody>
      </p:sp>
      <p:sp>
        <p:nvSpPr>
          <p:cNvPr id="12" name="Text 9"/>
          <p:cNvSpPr/>
          <p:nvPr/>
        </p:nvSpPr>
        <p:spPr>
          <a:xfrm>
            <a:off x="2143125" y="4086225"/>
            <a:ext cx="6429375" cy="385763"/>
          </a:xfrm>
          <a:prstGeom prst="rect">
            <a:avLst/>
          </a:prstGeom>
          <a:noFill/>
          <a:ln/>
        </p:spPr>
        <p:txBody>
          <a:bodyPr wrap="square" lIns="0" tIns="0" rIns="0" bIns="0" rtlCol="0" anchor="t">
            <a:spAutoFit/>
          </a:bodyPr>
          <a:lstStyle/>
          <a:p>
            <a:pPr algn="l" indent="0" marL="0">
              <a:lnSpc>
                <a:spcPts val="1500"/>
              </a:lnSpc>
              <a:buNone/>
            </a:pPr>
            <a:r>
              <a:rPr lang="en-US" sz="942" dirty="0">
                <a:solidFill>
                  <a:srgbClr val="334155"/>
                </a:solidFill>
                <a:latin typeface="Noto Sans" pitchFamily="34" charset="0"/>
                <a:ea typeface="Noto Sans" pitchFamily="34" charset="-122"/>
                <a:cs typeface="Noto Sans" pitchFamily="34" charset="-120"/>
              </a:rPr>
              <a:t>Deploy PACTS on 10-20 critical test scenarios. Validate locator discovery, test generation, and autonomous healing. Measure success metrics against current baseline.</a:t>
            </a:r>
            <a:endParaRPr lang="en-US" sz="942" dirty="0"/>
          </a:p>
        </p:txBody>
      </p:sp>
      <p:sp>
        <p:nvSpPr>
          <p:cNvPr id="13" name="Text 10"/>
          <p:cNvSpPr/>
          <p:nvPr/>
        </p:nvSpPr>
        <p:spPr>
          <a:xfrm>
            <a:off x="571500" y="4529138"/>
            <a:ext cx="1428750" cy="385763"/>
          </a:xfrm>
          <a:prstGeom prst="rect">
            <a:avLst/>
          </a:prstGeom>
          <a:noFill/>
          <a:ln/>
        </p:spPr>
        <p:txBody>
          <a:bodyPr wrap="square" lIns="0" tIns="0" rIns="0" bIns="0" rtlCol="0" anchor="t">
            <a:spAutoFit/>
          </a:bodyPr>
          <a:lstStyle/>
          <a:p>
            <a:pPr algn="l" indent="0" marL="0">
              <a:lnSpc>
                <a:spcPts val="1500"/>
              </a:lnSpc>
              <a:buNone/>
            </a:pPr>
            <a:r>
              <a:rPr lang="en-US" sz="885" b="1" dirty="0">
                <a:solidFill>
                  <a:srgbClr val="1E3A8A"/>
                </a:solidFill>
                <a:latin typeface="Noto Sans" pitchFamily="34" charset="0"/>
                <a:ea typeface="Noto Sans" pitchFamily="34" charset="-122"/>
                <a:cs typeface="Noto Sans" pitchFamily="34" charset="-120"/>
              </a:rPr>
              <a:t>3-6 Month Rollout:</a:t>
            </a:r>
            <a:endParaRPr lang="en-US" sz="885" dirty="0"/>
          </a:p>
        </p:txBody>
      </p:sp>
      <p:sp>
        <p:nvSpPr>
          <p:cNvPr id="14" name="Text 11"/>
          <p:cNvSpPr/>
          <p:nvPr/>
        </p:nvSpPr>
        <p:spPr>
          <a:xfrm>
            <a:off x="2143125" y="4529138"/>
            <a:ext cx="6429375" cy="385763"/>
          </a:xfrm>
          <a:prstGeom prst="rect">
            <a:avLst/>
          </a:prstGeom>
          <a:noFill/>
          <a:ln/>
        </p:spPr>
        <p:txBody>
          <a:bodyPr wrap="square" lIns="0" tIns="0" rIns="0" bIns="0" rtlCol="0" anchor="t">
            <a:spAutoFit/>
          </a:bodyPr>
          <a:lstStyle/>
          <a:p>
            <a:pPr algn="l" indent="0" marL="0">
              <a:lnSpc>
                <a:spcPts val="1500"/>
              </a:lnSpc>
              <a:buNone/>
            </a:pPr>
            <a:r>
              <a:rPr lang="en-US" sz="942" dirty="0">
                <a:solidFill>
                  <a:srgbClr val="334155"/>
                </a:solidFill>
                <a:latin typeface="Noto Sans" pitchFamily="34" charset="0"/>
                <a:ea typeface="Noto Sans" pitchFamily="34" charset="-122"/>
                <a:cs typeface="Noto Sans" pitchFamily="34" charset="-120"/>
              </a:rPr>
              <a:t>Expand to full test suite coverage. Integrate with existing requirements management and CI/CD systems. Train teams on requirements authoring and system operation. Achieve production-scale deployment.</a:t>
            </a:r>
            <a:endParaRPr lang="en-US" sz="942" dirty="0"/>
          </a:p>
        </p:txBody>
      </p:sp>
      <p:sp>
        <p:nvSpPr>
          <p:cNvPr id="15" name="Shape 12"/>
          <p:cNvSpPr/>
          <p:nvPr/>
        </p:nvSpPr>
        <p:spPr>
          <a:xfrm>
            <a:off x="571500" y="5114925"/>
            <a:ext cx="8001000" cy="862943"/>
          </a:xfrm>
          <a:prstGeom prst="rect">
            <a:avLst/>
          </a:prstGeom>
          <a:solidFill>
            <a:srgbClr val="1E3A8A"/>
          </a:solidFill>
          <a:ln/>
        </p:spPr>
      </p:sp>
      <p:sp>
        <p:nvSpPr>
          <p:cNvPr id="16" name="Text 13"/>
          <p:cNvSpPr/>
          <p:nvPr/>
        </p:nvSpPr>
        <p:spPr>
          <a:xfrm>
            <a:off x="800100" y="5286375"/>
            <a:ext cx="7543800" cy="520043"/>
          </a:xfrm>
          <a:prstGeom prst="rect">
            <a:avLst/>
          </a:prstGeom>
          <a:noFill/>
          <a:ln/>
        </p:spPr>
        <p:txBody>
          <a:bodyPr wrap="square" lIns="0" tIns="0" rIns="0" bIns="0" rtlCol="0" anchor="t">
            <a:spAutoFit/>
          </a:bodyPr>
          <a:lstStyle/>
          <a:p>
            <a:pPr algn="ctr" indent="0" marL="0">
              <a:lnSpc>
                <a:spcPts val="2000"/>
              </a:lnSpc>
              <a:buNone/>
            </a:pPr>
            <a:r>
              <a:rPr lang="en-US" sz="1295" b="1" dirty="0">
                <a:solidFill>
                  <a:srgbClr val="FFFFFF"/>
                </a:solidFill>
                <a:latin typeface="Noto Sans" pitchFamily="34" charset="0"/>
                <a:ea typeface="Noto Sans" pitchFamily="34" charset="-122"/>
                <a:cs typeface="Noto Sans" pitchFamily="34" charset="-120"/>
              </a:rPr>
              <a:t>Ready to Transform Your Test Automation?</a:t>
            </a:r>
            <a:pPr algn="ctr" indent="0" marL="0">
              <a:lnSpc>
                <a:spcPts val="2000"/>
              </a:lnSpc>
              <a:buNone/>
            </a:pPr>
            <a:r>
              <a:rPr lang="en-US" sz="1295" b="1" dirty="0">
                <a:solidFill>
                  <a:srgbClr val="FFFFFF"/>
                </a:solidFill>
                <a:latin typeface="Noto Sans" pitchFamily="34" charset="0"/>
                <a:ea typeface="Noto Sans" pitchFamily="34" charset="-122"/>
                <a:cs typeface="Noto Sans" pitchFamily="34" charset="-120"/>
              </a:rPr>
              <a:t>
</a:t>
            </a:r>
            <a:pPr algn="ctr" indent="0" marL="0">
              <a:lnSpc>
                <a:spcPts val="2000"/>
              </a:lnSpc>
              <a:buNone/>
            </a:pPr>
            <a:r>
              <a:rPr lang="en-US" sz="1295" b="1" dirty="0">
                <a:solidFill>
                  <a:srgbClr val="FFFFFF"/>
                </a:solidFill>
                <a:latin typeface="Noto Sans" pitchFamily="34" charset="0"/>
                <a:ea typeface="Noto Sans" pitchFamily="34" charset="-122"/>
                <a:cs typeface="Noto Sans" pitchFamily="34" charset="-120"/>
              </a:rPr>
              <a:t>Request a Live Demonstration</a:t>
            </a:r>
            <a:endParaRPr lang="en-US" sz="1295"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9144000" cy="6107906"/>
          </a:xfrm>
          <a:prstGeom prst="rect">
            <a:avLst/>
          </a:prstGeom>
        </p:spPr>
      </p:pic>
      <p:sp>
        <p:nvSpPr>
          <p:cNvPr id="3" name="Text 0"/>
          <p:cNvSpPr/>
          <p:nvPr/>
        </p:nvSpPr>
        <p:spPr>
          <a:xfrm>
            <a:off x="571500" y="428625"/>
            <a:ext cx="8001000" cy="685800"/>
          </a:xfrm>
          <a:prstGeom prst="rect">
            <a:avLst/>
          </a:prstGeom>
          <a:noFill/>
          <a:ln/>
        </p:spPr>
        <p:txBody>
          <a:bodyPr wrap="square" lIns="0" tIns="0" rIns="0" bIns="0" rtlCol="0" anchor="t">
            <a:spAutoFit/>
          </a:bodyPr>
          <a:lstStyle/>
          <a:p>
            <a:pPr algn="l" indent="0" marL="0">
              <a:lnSpc>
                <a:spcPts val="2700"/>
              </a:lnSpc>
              <a:buNone/>
            </a:pPr>
            <a:r>
              <a:rPr lang="en-US" sz="2016" b="1" dirty="0">
                <a:solidFill>
                  <a:srgbClr val="1E3A8A"/>
                </a:solidFill>
                <a:latin typeface="Noto Sans" pitchFamily="34" charset="0"/>
                <a:ea typeface="Noto Sans" pitchFamily="34" charset="-122"/>
                <a:cs typeface="Noto Sans" pitchFamily="34" charset="-120"/>
              </a:rPr>
              <a:t>Modern Enterprise Applications Break Traditional Test Automation</a:t>
            </a:r>
            <a:endParaRPr lang="en-US" sz="2016" dirty="0"/>
          </a:p>
        </p:txBody>
      </p:sp>
      <p:sp>
        <p:nvSpPr>
          <p:cNvPr id="4" name="Text 1"/>
          <p:cNvSpPr/>
          <p:nvPr/>
        </p:nvSpPr>
        <p:spPr>
          <a:xfrm>
            <a:off x="571500" y="1400175"/>
            <a:ext cx="3886200" cy="300038"/>
          </a:xfrm>
          <a:prstGeom prst="rect">
            <a:avLst/>
          </a:prstGeom>
          <a:noFill/>
          <a:ln/>
        </p:spPr>
        <p:txBody>
          <a:bodyPr wrap="none" lIns="0" tIns="0" rIns="0" bIns="0" rtlCol="0" anchor="t">
            <a:spAutoFit/>
          </a:bodyPr>
          <a:lstStyle/>
          <a:p>
            <a:pPr algn="l" indent="0" marL="0">
              <a:lnSpc>
                <a:spcPts val="2400"/>
              </a:lnSpc>
              <a:buNone/>
            </a:pPr>
            <a:r>
              <a:rPr lang="en-US" sz="1397" b="1" dirty="0">
                <a:solidFill>
                  <a:srgbClr val="3B82F6"/>
                </a:solidFill>
                <a:latin typeface="Noto Sans" pitchFamily="34" charset="0"/>
                <a:ea typeface="Noto Sans" pitchFamily="34" charset="-122"/>
                <a:cs typeface="Noto Sans" pitchFamily="34" charset="-120"/>
              </a:rPr>
              <a:t>Key Technical Barriers</a:t>
            </a:r>
            <a:endParaRPr lang="en-US" sz="1397" dirty="0"/>
          </a:p>
        </p:txBody>
      </p:sp>
      <p:sp>
        <p:nvSpPr>
          <p:cNvPr id="5" name="Text 2"/>
          <p:cNvSpPr/>
          <p:nvPr/>
        </p:nvSpPr>
        <p:spPr>
          <a:xfrm>
            <a:off x="571500" y="1814513"/>
            <a:ext cx="3886200" cy="235744"/>
          </a:xfrm>
          <a:prstGeom prst="rect">
            <a:avLst/>
          </a:prstGeom>
          <a:noFill/>
          <a:ln/>
        </p:spPr>
        <p:txBody>
          <a:bodyPr wrap="none" lIns="0" tIns="0" rIns="0" bIns="0" rtlCol="0" anchor="t">
            <a:spAutoFit/>
          </a:bodyPr>
          <a:lstStyle/>
          <a:p>
            <a:pPr algn="l" indent="0" marL="0">
              <a:lnSpc>
                <a:spcPts val="1900"/>
              </a:lnSpc>
              <a:buNone/>
            </a:pPr>
            <a:r>
              <a:rPr lang="en-US" sz="1090" b="1" dirty="0">
                <a:solidFill>
                  <a:srgbClr val="1E3A8A"/>
                </a:solidFill>
                <a:latin typeface="Noto Sans" pitchFamily="34" charset="0"/>
                <a:ea typeface="Noto Sans" pitchFamily="34" charset="-122"/>
                <a:cs typeface="Noto Sans" pitchFamily="34" charset="-120"/>
              </a:rPr>
              <a:t>Shadow DOM Complexity</a:t>
            </a:r>
            <a:endParaRPr lang="en-US" sz="1090" dirty="0"/>
          </a:p>
        </p:txBody>
      </p:sp>
      <p:sp>
        <p:nvSpPr>
          <p:cNvPr id="6" name="Text 3"/>
          <p:cNvSpPr/>
          <p:nvPr/>
        </p:nvSpPr>
        <p:spPr>
          <a:xfrm>
            <a:off x="571500" y="2107406"/>
            <a:ext cx="3886200" cy="578644"/>
          </a:xfrm>
          <a:prstGeom prst="rect">
            <a:avLst/>
          </a:prstGeom>
          <a:noFill/>
          <a:ln/>
        </p:spPr>
        <p:txBody>
          <a:bodyPr wrap="square" lIns="0" tIns="0" rIns="0" bIns="0" rtlCol="0" anchor="t">
            <a:spAutoFit/>
          </a:bodyPr>
          <a:lstStyle/>
          <a:p>
            <a:pPr algn="l" indent="0" marL="0">
              <a:lnSpc>
                <a:spcPts val="1500"/>
              </a:lnSpc>
              <a:buNone/>
            </a:pPr>
            <a:r>
              <a:rPr lang="en-US" sz="942" dirty="0">
                <a:solidFill>
                  <a:srgbClr val="334155"/>
                </a:solidFill>
                <a:latin typeface="Noto Sans" pitchFamily="34" charset="0"/>
                <a:ea typeface="Noto Sans" pitchFamily="34" charset="-122"/>
                <a:cs typeface="Noto Sans" pitchFamily="34" charset="-120"/>
              </a:rPr>
              <a:t>Web Components encapsulate elements within shadow roots, making them invisible to standard DOM traversal. Screenshot-based tools cannot penetrate these boundaries.</a:t>
            </a:r>
            <a:endParaRPr lang="en-US" sz="942" dirty="0"/>
          </a:p>
        </p:txBody>
      </p:sp>
      <p:sp>
        <p:nvSpPr>
          <p:cNvPr id="7" name="Text 4"/>
          <p:cNvSpPr/>
          <p:nvPr/>
        </p:nvSpPr>
        <p:spPr>
          <a:xfrm>
            <a:off x="571500" y="2828925"/>
            <a:ext cx="3886200" cy="235744"/>
          </a:xfrm>
          <a:prstGeom prst="rect">
            <a:avLst/>
          </a:prstGeom>
          <a:noFill/>
          <a:ln/>
        </p:spPr>
        <p:txBody>
          <a:bodyPr wrap="none" lIns="0" tIns="0" rIns="0" bIns="0" rtlCol="0" anchor="t">
            <a:spAutoFit/>
          </a:bodyPr>
          <a:lstStyle/>
          <a:p>
            <a:pPr algn="l" indent="0" marL="0">
              <a:lnSpc>
                <a:spcPts val="1900"/>
              </a:lnSpc>
              <a:buNone/>
            </a:pPr>
            <a:r>
              <a:rPr lang="en-US" sz="1090" b="1" dirty="0">
                <a:solidFill>
                  <a:srgbClr val="1E3A8A"/>
                </a:solidFill>
                <a:latin typeface="Noto Sans" pitchFamily="34" charset="0"/>
                <a:ea typeface="Noto Sans" pitchFamily="34" charset="-122"/>
                <a:cs typeface="Noto Sans" pitchFamily="34" charset="-120"/>
              </a:rPr>
              <a:t>Dynamic Identifier Generation</a:t>
            </a:r>
            <a:endParaRPr lang="en-US" sz="1090" dirty="0"/>
          </a:p>
        </p:txBody>
      </p:sp>
      <p:sp>
        <p:nvSpPr>
          <p:cNvPr id="8" name="Text 5"/>
          <p:cNvSpPr/>
          <p:nvPr/>
        </p:nvSpPr>
        <p:spPr>
          <a:xfrm>
            <a:off x="571500" y="3121819"/>
            <a:ext cx="3886200" cy="578644"/>
          </a:xfrm>
          <a:prstGeom prst="rect">
            <a:avLst/>
          </a:prstGeom>
          <a:noFill/>
          <a:ln/>
        </p:spPr>
        <p:txBody>
          <a:bodyPr wrap="square" lIns="0" tIns="0" rIns="0" bIns="0" rtlCol="0" anchor="t">
            <a:spAutoFit/>
          </a:bodyPr>
          <a:lstStyle/>
          <a:p>
            <a:pPr algn="l" indent="0" marL="0">
              <a:lnSpc>
                <a:spcPts val="1500"/>
              </a:lnSpc>
              <a:buNone/>
            </a:pPr>
            <a:r>
              <a:rPr lang="en-US" sz="942" dirty="0">
                <a:solidFill>
                  <a:srgbClr val="334155"/>
                </a:solidFill>
                <a:latin typeface="Noto Sans" pitchFamily="34" charset="0"/>
                <a:ea typeface="Noto Sans" pitchFamily="34" charset="-122"/>
                <a:cs typeface="Noto Sans" pitchFamily="34" charset="-120"/>
              </a:rPr>
              <a:t>React and Vue generate dynamic IDs like "submit-a8f3k2p9" that change with every build, causing immediate test breakage on redeployment.</a:t>
            </a:r>
            <a:endParaRPr lang="en-US" sz="942" dirty="0"/>
          </a:p>
        </p:txBody>
      </p:sp>
      <p:sp>
        <p:nvSpPr>
          <p:cNvPr id="9" name="Text 6"/>
          <p:cNvSpPr/>
          <p:nvPr/>
        </p:nvSpPr>
        <p:spPr>
          <a:xfrm>
            <a:off x="571500" y="3843338"/>
            <a:ext cx="3886200" cy="235744"/>
          </a:xfrm>
          <a:prstGeom prst="rect">
            <a:avLst/>
          </a:prstGeom>
          <a:noFill/>
          <a:ln/>
        </p:spPr>
        <p:txBody>
          <a:bodyPr wrap="none" lIns="0" tIns="0" rIns="0" bIns="0" rtlCol="0" anchor="t">
            <a:spAutoFit/>
          </a:bodyPr>
          <a:lstStyle/>
          <a:p>
            <a:pPr algn="l" indent="0" marL="0">
              <a:lnSpc>
                <a:spcPts val="1900"/>
              </a:lnSpc>
              <a:buNone/>
            </a:pPr>
            <a:r>
              <a:rPr lang="en-US" sz="1090" b="1" dirty="0">
                <a:solidFill>
                  <a:srgbClr val="1E3A8A"/>
                </a:solidFill>
                <a:latin typeface="Noto Sans" pitchFamily="34" charset="0"/>
                <a:ea typeface="Noto Sans" pitchFamily="34" charset="-122"/>
                <a:cs typeface="Noto Sans" pitchFamily="34" charset="-120"/>
              </a:rPr>
              <a:t>Nested Frame Architectures</a:t>
            </a:r>
            <a:endParaRPr lang="en-US" sz="1090" dirty="0"/>
          </a:p>
        </p:txBody>
      </p:sp>
      <p:sp>
        <p:nvSpPr>
          <p:cNvPr id="10" name="Text 7"/>
          <p:cNvSpPr/>
          <p:nvPr/>
        </p:nvSpPr>
        <p:spPr>
          <a:xfrm>
            <a:off x="571500" y="4136231"/>
            <a:ext cx="3886200" cy="578644"/>
          </a:xfrm>
          <a:prstGeom prst="rect">
            <a:avLst/>
          </a:prstGeom>
          <a:noFill/>
          <a:ln/>
        </p:spPr>
        <p:txBody>
          <a:bodyPr wrap="square" lIns="0" tIns="0" rIns="0" bIns="0" rtlCol="0" anchor="t">
            <a:spAutoFit/>
          </a:bodyPr>
          <a:lstStyle/>
          <a:p>
            <a:pPr algn="l" indent="0" marL="0">
              <a:lnSpc>
                <a:spcPts val="1500"/>
              </a:lnSpc>
              <a:buNone/>
            </a:pPr>
            <a:r>
              <a:rPr lang="en-US" sz="942" dirty="0">
                <a:solidFill>
                  <a:srgbClr val="334155"/>
                </a:solidFill>
                <a:latin typeface="Noto Sans" pitchFamily="34" charset="0"/>
                <a:ea typeface="Noto Sans" pitchFamily="34" charset="-122"/>
                <a:cs typeface="Noto Sans" pitchFamily="34" charset="-120"/>
              </a:rPr>
              <a:t>Elements buried across multiple iframe layers defeat conventional automation tools lacking sophisticated frame traversal.</a:t>
            </a:r>
            <a:endParaRPr lang="en-US" sz="942" dirty="0"/>
          </a:p>
        </p:txBody>
      </p:sp>
      <p:sp>
        <p:nvSpPr>
          <p:cNvPr id="11" name="Text 8"/>
          <p:cNvSpPr/>
          <p:nvPr/>
        </p:nvSpPr>
        <p:spPr>
          <a:xfrm>
            <a:off x="571500" y="4857750"/>
            <a:ext cx="3886200" cy="235744"/>
          </a:xfrm>
          <a:prstGeom prst="rect">
            <a:avLst/>
          </a:prstGeom>
          <a:noFill/>
          <a:ln/>
        </p:spPr>
        <p:txBody>
          <a:bodyPr wrap="none" lIns="0" tIns="0" rIns="0" bIns="0" rtlCol="0" anchor="t">
            <a:spAutoFit/>
          </a:bodyPr>
          <a:lstStyle/>
          <a:p>
            <a:pPr algn="l" indent="0" marL="0">
              <a:lnSpc>
                <a:spcPts val="1900"/>
              </a:lnSpc>
              <a:buNone/>
            </a:pPr>
            <a:r>
              <a:rPr lang="en-US" sz="1090" b="1" dirty="0">
                <a:solidFill>
                  <a:srgbClr val="1E3A8A"/>
                </a:solidFill>
                <a:latin typeface="Noto Sans" pitchFamily="34" charset="0"/>
                <a:ea typeface="Noto Sans" pitchFamily="34" charset="-122"/>
                <a:cs typeface="Noto Sans" pitchFamily="34" charset="-120"/>
              </a:rPr>
              <a:t>Framework-Generated Selectors</a:t>
            </a:r>
            <a:endParaRPr lang="en-US" sz="1090" dirty="0"/>
          </a:p>
        </p:txBody>
      </p:sp>
      <p:sp>
        <p:nvSpPr>
          <p:cNvPr id="12" name="Text 9"/>
          <p:cNvSpPr/>
          <p:nvPr/>
        </p:nvSpPr>
        <p:spPr>
          <a:xfrm>
            <a:off x="571500" y="5150644"/>
            <a:ext cx="3886200" cy="385763"/>
          </a:xfrm>
          <a:prstGeom prst="rect">
            <a:avLst/>
          </a:prstGeom>
          <a:noFill/>
          <a:ln/>
        </p:spPr>
        <p:txBody>
          <a:bodyPr wrap="square" lIns="0" tIns="0" rIns="0" bIns="0" rtlCol="0" anchor="t">
            <a:spAutoFit/>
          </a:bodyPr>
          <a:lstStyle/>
          <a:p>
            <a:pPr algn="l" indent="0" marL="0">
              <a:lnSpc>
                <a:spcPts val="1500"/>
              </a:lnSpc>
              <a:buNone/>
            </a:pPr>
            <a:r>
              <a:rPr lang="en-US" sz="942" dirty="0">
                <a:solidFill>
                  <a:srgbClr val="334155"/>
                </a:solidFill>
                <a:latin typeface="Noto Sans" pitchFamily="34" charset="0"/>
                <a:ea typeface="Noto Sans" pitchFamily="34" charset="-122"/>
                <a:cs typeface="Noto Sans" pitchFamily="34" charset="-120"/>
              </a:rPr>
              <a:t>UI frameworks produce unstable selectors like "MuiButton-root-157" that vary across versions, requiring constant maintenance.</a:t>
            </a:r>
            <a:endParaRPr lang="en-US" sz="942" dirty="0"/>
          </a:p>
        </p:txBody>
      </p:sp>
      <p:sp>
        <p:nvSpPr>
          <p:cNvPr id="13" name="Shape 10"/>
          <p:cNvSpPr/>
          <p:nvPr/>
        </p:nvSpPr>
        <p:spPr>
          <a:xfrm>
            <a:off x="4686300" y="1400175"/>
            <a:ext cx="3886200" cy="3929063"/>
          </a:xfrm>
          <a:prstGeom prst="rect">
            <a:avLst/>
          </a:prstGeom>
          <a:solidFill>
            <a:srgbClr val="F1F5F9"/>
          </a:solidFill>
          <a:ln/>
        </p:spPr>
      </p:sp>
      <p:sp>
        <p:nvSpPr>
          <p:cNvPr id="14" name="Text 11"/>
          <p:cNvSpPr/>
          <p:nvPr/>
        </p:nvSpPr>
        <p:spPr>
          <a:xfrm>
            <a:off x="4857750" y="1571625"/>
            <a:ext cx="3543300" cy="300038"/>
          </a:xfrm>
          <a:prstGeom prst="rect">
            <a:avLst/>
          </a:prstGeom>
          <a:noFill/>
          <a:ln/>
        </p:spPr>
        <p:txBody>
          <a:bodyPr wrap="none" lIns="0" tIns="0" rIns="0" bIns="0" rtlCol="0" anchor="t">
            <a:spAutoFit/>
          </a:bodyPr>
          <a:lstStyle/>
          <a:p>
            <a:pPr algn="l" indent="0" marL="0">
              <a:lnSpc>
                <a:spcPts val="2400"/>
              </a:lnSpc>
              <a:buNone/>
            </a:pPr>
            <a:r>
              <a:rPr lang="en-US" sz="1397" b="1" dirty="0">
                <a:solidFill>
                  <a:srgbClr val="3B82F6"/>
                </a:solidFill>
                <a:latin typeface="Noto Sans" pitchFamily="34" charset="0"/>
                <a:ea typeface="Noto Sans" pitchFamily="34" charset="-122"/>
                <a:cs typeface="Noto Sans" pitchFamily="34" charset="-120"/>
              </a:rPr>
              <a:t>The Circular Dependency Problem</a:t>
            </a:r>
            <a:endParaRPr lang="en-US" sz="1397" dirty="0"/>
          </a:p>
        </p:txBody>
      </p:sp>
      <p:sp>
        <p:nvSpPr>
          <p:cNvPr id="15" name="Text 12"/>
          <p:cNvSpPr/>
          <p:nvPr/>
        </p:nvSpPr>
        <p:spPr>
          <a:xfrm>
            <a:off x="4857750" y="1985963"/>
            <a:ext cx="3543300" cy="685800"/>
          </a:xfrm>
          <a:prstGeom prst="rect">
            <a:avLst/>
          </a:prstGeom>
          <a:noFill/>
          <a:ln/>
        </p:spPr>
        <p:txBody>
          <a:bodyPr wrap="square" lIns="0" tIns="0" rIns="0" bIns="0" rtlCol="0" anchor="t">
            <a:spAutoFit/>
          </a:bodyPr>
          <a:lstStyle/>
          <a:p>
            <a:pPr algn="l" indent="0" marL="0">
              <a:lnSpc>
                <a:spcPts val="1800"/>
              </a:lnSpc>
              <a:buNone/>
            </a:pPr>
            <a:r>
              <a:rPr lang="en-US" sz="1050" dirty="0">
                <a:solidFill>
                  <a:srgbClr val="334155"/>
                </a:solidFill>
                <a:latin typeface="Noto Sans" pitchFamily="34" charset="0"/>
                <a:ea typeface="Noto Sans" pitchFamily="34" charset="-122"/>
                <a:cs typeface="Noto Sans" pitchFamily="34" charset="-120"/>
              </a:rPr>
              <a:t>Current AI testing approaches examine code implementation to generate test assertions. This creates a fundamental flaw:</a:t>
            </a:r>
            <a:endParaRPr lang="en-US" sz="1050" dirty="0"/>
          </a:p>
        </p:txBody>
      </p:sp>
      <p:sp>
        <p:nvSpPr>
          <p:cNvPr id="16" name="Text 13"/>
          <p:cNvSpPr/>
          <p:nvPr/>
        </p:nvSpPr>
        <p:spPr>
          <a:xfrm>
            <a:off x="4857750" y="2843213"/>
            <a:ext cx="3543300" cy="457200"/>
          </a:xfrm>
          <a:prstGeom prst="rect">
            <a:avLst/>
          </a:prstGeom>
          <a:noFill/>
          <a:ln/>
        </p:spPr>
        <p:txBody>
          <a:bodyPr wrap="square" lIns="0" tIns="0" rIns="0" bIns="0" rtlCol="0" anchor="t">
            <a:spAutoFit/>
          </a:bodyPr>
          <a:lstStyle/>
          <a:p>
            <a:pPr algn="l" indent="0" marL="0">
              <a:lnSpc>
                <a:spcPts val="1800"/>
              </a:lnSpc>
              <a:buNone/>
            </a:pPr>
            <a:r>
              <a:rPr lang="en-US" sz="987" b="1" dirty="0">
                <a:solidFill>
                  <a:srgbClr val="1E3A8A"/>
                </a:solidFill>
                <a:latin typeface="Noto Sans" pitchFamily="34" charset="0"/>
                <a:ea typeface="Noto Sans" pitchFamily="34" charset="-122"/>
                <a:cs typeface="Noto Sans" pitchFamily="34" charset="-120"/>
              </a:rPr>
              <a:t>Tests verify "code does what code does" rather than validating intended behavior</a:t>
            </a:r>
            <a:endParaRPr lang="en-US" sz="987" dirty="0"/>
          </a:p>
        </p:txBody>
      </p:sp>
      <p:sp>
        <p:nvSpPr>
          <p:cNvPr id="17" name="Text 14"/>
          <p:cNvSpPr/>
          <p:nvPr/>
        </p:nvSpPr>
        <p:spPr>
          <a:xfrm>
            <a:off x="4857750" y="3471863"/>
            <a:ext cx="3543300" cy="457200"/>
          </a:xfrm>
          <a:prstGeom prst="rect">
            <a:avLst/>
          </a:prstGeom>
          <a:noFill/>
          <a:ln/>
        </p:spPr>
        <p:txBody>
          <a:bodyPr wrap="square" lIns="0" tIns="0" rIns="0" bIns="0" rtlCol="0" anchor="t">
            <a:spAutoFit/>
          </a:bodyPr>
          <a:lstStyle/>
          <a:p>
            <a:pPr algn="l" indent="0" marL="0">
              <a:lnSpc>
                <a:spcPts val="1800"/>
              </a:lnSpc>
              <a:buNone/>
            </a:pPr>
            <a:r>
              <a:rPr lang="en-US" sz="1050" dirty="0">
                <a:solidFill>
                  <a:srgbClr val="334155"/>
                </a:solidFill>
                <a:latin typeface="Noto Sans" pitchFamily="34" charset="0"/>
                <a:ea typeface="Noto Sans" pitchFamily="34" charset="-122"/>
                <a:cs typeface="Noto Sans" pitchFamily="34" charset="-120"/>
              </a:rPr>
              <a:t>Result: Bugs become expected behavior and ship to production undetected.</a:t>
            </a:r>
            <a:endParaRPr lang="en-US" sz="1050" dirty="0"/>
          </a:p>
        </p:txBody>
      </p:sp>
      <p:sp>
        <p:nvSpPr>
          <p:cNvPr id="18" name="Text 15"/>
          <p:cNvSpPr/>
          <p:nvPr/>
        </p:nvSpPr>
        <p:spPr>
          <a:xfrm>
            <a:off x="4857750" y="4157663"/>
            <a:ext cx="3543300" cy="257175"/>
          </a:xfrm>
          <a:prstGeom prst="rect">
            <a:avLst/>
          </a:prstGeom>
          <a:noFill/>
          <a:ln/>
        </p:spPr>
        <p:txBody>
          <a:bodyPr wrap="none" lIns="0" tIns="0" rIns="0" bIns="0" rtlCol="0" anchor="t">
            <a:spAutoFit/>
          </a:bodyPr>
          <a:lstStyle/>
          <a:p>
            <a:pPr algn="l" indent="0" marL="0">
              <a:lnSpc>
                <a:spcPts val="2000"/>
              </a:lnSpc>
              <a:buNone/>
            </a:pPr>
            <a:r>
              <a:rPr lang="en-US" sz="1193" b="1" dirty="0">
                <a:solidFill>
                  <a:srgbClr val="3B82F6"/>
                </a:solidFill>
                <a:latin typeface="Noto Sans" pitchFamily="34" charset="0"/>
                <a:ea typeface="Noto Sans" pitchFamily="34" charset="-122"/>
                <a:cs typeface="Noto Sans" pitchFamily="34" charset="-120"/>
              </a:rPr>
              <a:t>Traditional Tools Fail</a:t>
            </a:r>
            <a:endParaRPr lang="en-US" sz="1193" dirty="0"/>
          </a:p>
        </p:txBody>
      </p:sp>
      <p:sp>
        <p:nvSpPr>
          <p:cNvPr id="19" name="Text 16"/>
          <p:cNvSpPr/>
          <p:nvPr/>
        </p:nvSpPr>
        <p:spPr>
          <a:xfrm>
            <a:off x="4857750" y="4529138"/>
            <a:ext cx="3543300" cy="228600"/>
          </a:xfrm>
          <a:prstGeom prst="rect">
            <a:avLst/>
          </a:prstGeom>
          <a:noFill/>
          <a:ln/>
        </p:spPr>
        <p:txBody>
          <a:bodyPr wrap="none" lIns="0" tIns="0" rIns="0" bIns="0" rtlCol="0" anchor="t">
            <a:spAutoFit/>
          </a:bodyPr>
          <a:lstStyle/>
          <a:p>
            <a:pPr algn="l" indent="0" marL="0">
              <a:lnSpc>
                <a:spcPts val="1800"/>
              </a:lnSpc>
              <a:buNone/>
            </a:pPr>
            <a:r>
              <a:rPr lang="en-US" sz="1050" dirty="0">
                <a:solidFill>
                  <a:srgbClr val="334155"/>
                </a:solidFill>
                <a:latin typeface="Noto Sans" pitchFamily="34" charset="0"/>
                <a:ea typeface="Noto Sans" pitchFamily="34" charset="-122"/>
                <a:cs typeface="Noto Sans" pitchFamily="34" charset="-120"/>
              </a:rPr>
              <a:t>Momentic, CDP-MCP, Tricentis:</a:t>
            </a:r>
            <a:endParaRPr lang="en-US" sz="1050" dirty="0"/>
          </a:p>
        </p:txBody>
      </p:sp>
      <p:sp>
        <p:nvSpPr>
          <p:cNvPr id="20" name="Text 17"/>
          <p:cNvSpPr/>
          <p:nvPr/>
        </p:nvSpPr>
        <p:spPr>
          <a:xfrm>
            <a:off x="4857750" y="4843463"/>
            <a:ext cx="3543300" cy="228600"/>
          </a:xfrm>
          <a:prstGeom prst="rect">
            <a:avLst/>
          </a:prstGeom>
          <a:noFill/>
          <a:ln/>
        </p:spPr>
        <p:txBody>
          <a:bodyPr wrap="none" lIns="0" tIns="0" rIns="0" bIns="0" rtlCol="0" anchor="t">
            <a:spAutoFit/>
          </a:bodyPr>
          <a:lstStyle/>
          <a:p>
            <a:pPr algn="l" indent="0" marL="0">
              <a:lnSpc>
                <a:spcPts val="1800"/>
              </a:lnSpc>
              <a:buNone/>
            </a:pPr>
            <a:r>
              <a:rPr lang="en-US" sz="1050" dirty="0">
                <a:solidFill>
                  <a:srgbClr val="334155"/>
                </a:solidFill>
                <a:latin typeface="Noto Sans" pitchFamily="34" charset="0"/>
                <a:ea typeface="Noto Sans" pitchFamily="34" charset="-122"/>
                <a:cs typeface="Noto Sans" pitchFamily="34" charset="-120"/>
              </a:rPr>
              <a:t>Screenshot → guess selector → </a:t>
            </a:r>
            <a:pPr algn="l" indent="0" marL="0">
              <a:lnSpc>
                <a:spcPts val="1800"/>
              </a:lnSpc>
              <a:buNone/>
            </a:pPr>
            <a:r>
              <a:rPr lang="en-US" sz="987" b="1" dirty="0">
                <a:solidFill>
                  <a:srgbClr val="1E3A8A"/>
                </a:solidFill>
                <a:latin typeface="Noto Sans" pitchFamily="34" charset="0"/>
                <a:ea typeface="Noto Sans" pitchFamily="34" charset="-122"/>
                <a:cs typeface="Noto Sans" pitchFamily="34" charset="-120"/>
              </a:rPr>
              <a:t>70-80% fail rate</a:t>
            </a:r>
            <a:endParaRPr lang="en-US" sz="10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9144000" cy="5486400"/>
          </a:xfrm>
          <a:prstGeom prst="rect">
            <a:avLst/>
          </a:prstGeom>
        </p:spPr>
      </p:pic>
      <p:sp>
        <p:nvSpPr>
          <p:cNvPr id="3" name="Text 0"/>
          <p:cNvSpPr/>
          <p:nvPr/>
        </p:nvSpPr>
        <p:spPr>
          <a:xfrm>
            <a:off x="571500" y="428625"/>
            <a:ext cx="8001000" cy="685800"/>
          </a:xfrm>
          <a:prstGeom prst="rect">
            <a:avLst/>
          </a:prstGeom>
          <a:noFill/>
          <a:ln/>
        </p:spPr>
        <p:txBody>
          <a:bodyPr wrap="square" lIns="0" tIns="0" rIns="0" bIns="0" rtlCol="0" anchor="t">
            <a:spAutoFit/>
          </a:bodyPr>
          <a:lstStyle/>
          <a:p>
            <a:pPr algn="l" indent="0" marL="0">
              <a:lnSpc>
                <a:spcPts val="2700"/>
              </a:lnSpc>
              <a:buNone/>
            </a:pPr>
            <a:r>
              <a:rPr lang="en-US" sz="2016" b="1" dirty="0">
                <a:solidFill>
                  <a:srgbClr val="1E3A8A"/>
                </a:solidFill>
                <a:latin typeface="Noto Sans" pitchFamily="34" charset="0"/>
                <a:ea typeface="Noto Sans" pitchFamily="34" charset="-122"/>
                <a:cs typeface="Noto Sans" pitchFamily="34" charset="-120"/>
              </a:rPr>
              <a:t>Find Elements BEFORE Generating Code—The Breakthrough That Changes Everything</a:t>
            </a:r>
            <a:endParaRPr lang="en-US" sz="2016" dirty="0"/>
          </a:p>
        </p:txBody>
      </p:sp>
      <p:sp>
        <p:nvSpPr>
          <p:cNvPr id="4" name="Text 1"/>
          <p:cNvSpPr/>
          <p:nvPr/>
        </p:nvSpPr>
        <p:spPr>
          <a:xfrm>
            <a:off x="571500" y="1343025"/>
            <a:ext cx="8001000" cy="457200"/>
          </a:xfrm>
          <a:prstGeom prst="rect">
            <a:avLst/>
          </a:prstGeom>
          <a:noFill/>
          <a:ln/>
        </p:spPr>
        <p:txBody>
          <a:bodyPr wrap="square" lIns="0" tIns="0" rIns="0" bIns="0" rtlCol="0" anchor="t">
            <a:spAutoFit/>
          </a:bodyPr>
          <a:lstStyle/>
          <a:p>
            <a:pPr algn="l" indent="0" marL="0">
              <a:lnSpc>
                <a:spcPts val="1800"/>
              </a:lnSpc>
              <a:buNone/>
            </a:pPr>
            <a:r>
              <a:rPr lang="en-US" sz="987" b="1" dirty="0">
                <a:solidFill>
                  <a:srgbClr val="1E3A8A"/>
                </a:solidFill>
                <a:latin typeface="Noto Sans" pitchFamily="34" charset="0"/>
                <a:ea typeface="Noto Sans" pitchFamily="34" charset="-122"/>
                <a:cs typeface="Noto Sans" pitchFamily="34" charset="-120"/>
              </a:rPr>
              <a:t>PACTS introduces find-first verification: discovering and verifying element locators before any test code generation. This eliminates guesswork and establishes reliable, production-grade test automation.</a:t>
            </a:r>
            <a:endParaRPr lang="en-US" sz="987" dirty="0"/>
          </a:p>
        </p:txBody>
      </p:sp>
      <p:sp>
        <p:nvSpPr>
          <p:cNvPr id="5" name="Text 2"/>
          <p:cNvSpPr/>
          <p:nvPr/>
        </p:nvSpPr>
        <p:spPr>
          <a:xfrm>
            <a:off x="571500" y="1971675"/>
            <a:ext cx="8001000" cy="300038"/>
          </a:xfrm>
          <a:prstGeom prst="rect">
            <a:avLst/>
          </a:prstGeom>
          <a:noFill/>
          <a:ln/>
        </p:spPr>
        <p:txBody>
          <a:bodyPr wrap="none" lIns="0" tIns="0" rIns="0" bIns="0" rtlCol="0" anchor="t">
            <a:spAutoFit/>
          </a:bodyPr>
          <a:lstStyle/>
          <a:p>
            <a:pPr algn="l" indent="0" marL="0">
              <a:lnSpc>
                <a:spcPts val="2400"/>
              </a:lnSpc>
              <a:buNone/>
            </a:pPr>
            <a:r>
              <a:rPr lang="en-US" sz="1397" b="1" dirty="0">
                <a:solidFill>
                  <a:srgbClr val="3B82F6"/>
                </a:solidFill>
                <a:latin typeface="Noto Sans" pitchFamily="34" charset="0"/>
                <a:ea typeface="Noto Sans" pitchFamily="34" charset="-122"/>
                <a:cs typeface="Noto Sans" pitchFamily="34" charset="-120"/>
              </a:rPr>
              <a:t>Intelligent Multi-Strategy Discovery</a:t>
            </a:r>
            <a:endParaRPr lang="en-US" sz="1397" dirty="0"/>
          </a:p>
        </p:txBody>
      </p:sp>
      <p:sp>
        <p:nvSpPr>
          <p:cNvPr id="6" name="Text 3"/>
          <p:cNvSpPr/>
          <p:nvPr/>
        </p:nvSpPr>
        <p:spPr>
          <a:xfrm>
            <a:off x="571500" y="2386013"/>
            <a:ext cx="228600" cy="257175"/>
          </a:xfrm>
          <a:prstGeom prst="rect">
            <a:avLst/>
          </a:prstGeom>
          <a:noFill/>
          <a:ln/>
        </p:spPr>
        <p:txBody>
          <a:bodyPr wrap="none" lIns="0" tIns="0" rIns="0" bIns="0" rtlCol="0" anchor="t">
            <a:spAutoFit/>
          </a:bodyPr>
          <a:lstStyle/>
          <a:p>
            <a:pPr algn="l" indent="0" marL="0">
              <a:lnSpc>
                <a:spcPts val="2000"/>
              </a:lnSpc>
              <a:buNone/>
            </a:pPr>
            <a:r>
              <a:rPr lang="en-US" sz="1193" b="1" dirty="0">
                <a:solidFill>
                  <a:srgbClr val="3B82F6"/>
                </a:solidFill>
                <a:latin typeface="Noto Sans" pitchFamily="34" charset="0"/>
                <a:ea typeface="Noto Sans" pitchFamily="34" charset="-122"/>
                <a:cs typeface="Noto Sans" pitchFamily="34" charset="-120"/>
              </a:rPr>
              <a:t>1</a:t>
            </a:r>
            <a:endParaRPr lang="en-US" sz="1193" dirty="0"/>
          </a:p>
        </p:txBody>
      </p:sp>
      <p:sp>
        <p:nvSpPr>
          <p:cNvPr id="7" name="Text 4"/>
          <p:cNvSpPr/>
          <p:nvPr/>
        </p:nvSpPr>
        <p:spPr>
          <a:xfrm>
            <a:off x="885825" y="2386013"/>
            <a:ext cx="3571875" cy="214313"/>
          </a:xfrm>
          <a:prstGeom prst="rect">
            <a:avLst/>
          </a:prstGeom>
          <a:noFill/>
          <a:ln/>
        </p:spPr>
        <p:txBody>
          <a:bodyPr wrap="none" lIns="0" tIns="0" rIns="0" bIns="0" rtlCol="0" anchor="t">
            <a:spAutoFit/>
          </a:bodyPr>
          <a:lstStyle/>
          <a:p>
            <a:pPr algn="l" indent="0" marL="0">
              <a:lnSpc>
                <a:spcPts val="1700"/>
              </a:lnSpc>
              <a:buNone/>
            </a:pPr>
            <a:r>
              <a:rPr lang="en-US" sz="987" b="1" dirty="0">
                <a:solidFill>
                  <a:srgbClr val="1E3A8A"/>
                </a:solidFill>
                <a:latin typeface="Noto Sans" pitchFamily="34" charset="0"/>
                <a:ea typeface="Noto Sans" pitchFamily="34" charset="-122"/>
                <a:cs typeface="Noto Sans" pitchFamily="34" charset="-120"/>
              </a:rPr>
              <a:t>Semantic Selectors</a:t>
            </a:r>
            <a:endParaRPr lang="en-US" sz="987" dirty="0"/>
          </a:p>
        </p:txBody>
      </p:sp>
      <p:sp>
        <p:nvSpPr>
          <p:cNvPr id="8" name="Text 5"/>
          <p:cNvSpPr/>
          <p:nvPr/>
        </p:nvSpPr>
        <p:spPr>
          <a:xfrm>
            <a:off x="885825" y="2628900"/>
            <a:ext cx="3571875" cy="578644"/>
          </a:xfrm>
          <a:prstGeom prst="rect">
            <a:avLst/>
          </a:prstGeom>
          <a:noFill/>
          <a:ln/>
        </p:spPr>
        <p:txBody>
          <a:bodyPr wrap="square" lIns="0" tIns="0" rIns="0" bIns="0" rtlCol="0" anchor="t">
            <a:spAutoFit/>
          </a:bodyPr>
          <a:lstStyle/>
          <a:p>
            <a:pPr algn="l" indent="0" marL="0">
              <a:lnSpc>
                <a:spcPts val="1500"/>
              </a:lnSpc>
              <a:buNone/>
            </a:pPr>
            <a:r>
              <a:rPr lang="en-US" sz="942" dirty="0">
                <a:solidFill>
                  <a:srgbClr val="334155"/>
                </a:solidFill>
                <a:latin typeface="Noto Sans" pitchFamily="34" charset="0"/>
                <a:ea typeface="Noto Sans" pitchFamily="34" charset="-122"/>
                <a:cs typeface="Noto Sans" pitchFamily="34" charset="-120"/>
              </a:rPr>
              <a:t>Leverages getByRole(), getByLabel(), getByText() for standard DOM. Achieves 95% success on clean implementations.</a:t>
            </a:r>
            <a:endParaRPr lang="en-US" sz="942" dirty="0"/>
          </a:p>
        </p:txBody>
      </p:sp>
      <p:sp>
        <p:nvSpPr>
          <p:cNvPr id="9" name="Text 6"/>
          <p:cNvSpPr/>
          <p:nvPr/>
        </p:nvSpPr>
        <p:spPr>
          <a:xfrm>
            <a:off x="4686300" y="2386013"/>
            <a:ext cx="228600" cy="257175"/>
          </a:xfrm>
          <a:prstGeom prst="rect">
            <a:avLst/>
          </a:prstGeom>
          <a:noFill/>
          <a:ln/>
        </p:spPr>
        <p:txBody>
          <a:bodyPr wrap="none" lIns="0" tIns="0" rIns="0" bIns="0" rtlCol="0" anchor="t">
            <a:spAutoFit/>
          </a:bodyPr>
          <a:lstStyle/>
          <a:p>
            <a:pPr algn="l" indent="0" marL="0">
              <a:lnSpc>
                <a:spcPts val="2000"/>
              </a:lnSpc>
              <a:buNone/>
            </a:pPr>
            <a:r>
              <a:rPr lang="en-US" sz="1193" b="1" dirty="0">
                <a:solidFill>
                  <a:srgbClr val="3B82F6"/>
                </a:solidFill>
                <a:latin typeface="Noto Sans" pitchFamily="34" charset="0"/>
                <a:ea typeface="Noto Sans" pitchFamily="34" charset="-122"/>
                <a:cs typeface="Noto Sans" pitchFamily="34" charset="-120"/>
              </a:rPr>
              <a:t>2</a:t>
            </a:r>
            <a:endParaRPr lang="en-US" sz="1193" dirty="0"/>
          </a:p>
        </p:txBody>
      </p:sp>
      <p:sp>
        <p:nvSpPr>
          <p:cNvPr id="10" name="Text 7"/>
          <p:cNvSpPr/>
          <p:nvPr/>
        </p:nvSpPr>
        <p:spPr>
          <a:xfrm>
            <a:off x="5000625" y="2386013"/>
            <a:ext cx="3571875" cy="214313"/>
          </a:xfrm>
          <a:prstGeom prst="rect">
            <a:avLst/>
          </a:prstGeom>
          <a:noFill/>
          <a:ln/>
        </p:spPr>
        <p:txBody>
          <a:bodyPr wrap="none" lIns="0" tIns="0" rIns="0" bIns="0" rtlCol="0" anchor="t">
            <a:spAutoFit/>
          </a:bodyPr>
          <a:lstStyle/>
          <a:p>
            <a:pPr algn="l" indent="0" marL="0">
              <a:lnSpc>
                <a:spcPts val="1700"/>
              </a:lnSpc>
              <a:buNone/>
            </a:pPr>
            <a:r>
              <a:rPr lang="en-US" sz="987" b="1" dirty="0">
                <a:solidFill>
                  <a:srgbClr val="1E3A8A"/>
                </a:solidFill>
                <a:latin typeface="Noto Sans" pitchFamily="34" charset="0"/>
                <a:ea typeface="Noto Sans" pitchFamily="34" charset="-122"/>
                <a:cs typeface="Noto Sans" pitchFamily="34" charset="-120"/>
              </a:rPr>
              <a:t>Shadow DOM Piercing</a:t>
            </a:r>
            <a:endParaRPr lang="en-US" sz="987" dirty="0"/>
          </a:p>
        </p:txBody>
      </p:sp>
      <p:sp>
        <p:nvSpPr>
          <p:cNvPr id="11" name="Text 8"/>
          <p:cNvSpPr/>
          <p:nvPr/>
        </p:nvSpPr>
        <p:spPr>
          <a:xfrm>
            <a:off x="5000625" y="2628900"/>
            <a:ext cx="3571875" cy="578644"/>
          </a:xfrm>
          <a:prstGeom prst="rect">
            <a:avLst/>
          </a:prstGeom>
          <a:noFill/>
          <a:ln/>
        </p:spPr>
        <p:txBody>
          <a:bodyPr wrap="square" lIns="0" tIns="0" rIns="0" bIns="0" rtlCol="0" anchor="t">
            <a:spAutoFit/>
          </a:bodyPr>
          <a:lstStyle/>
          <a:p>
            <a:pPr algn="l" indent="0" marL="0">
              <a:lnSpc>
                <a:spcPts val="1500"/>
              </a:lnSpc>
              <a:buNone/>
            </a:pPr>
            <a:r>
              <a:rPr lang="en-US" sz="942" dirty="0">
                <a:solidFill>
                  <a:srgbClr val="334155"/>
                </a:solidFill>
                <a:latin typeface="Noto Sans" pitchFamily="34" charset="0"/>
                <a:ea typeface="Noto Sans" pitchFamily="34" charset="-122"/>
                <a:cs typeface="Noto Sans" pitchFamily="34" charset="-120"/>
              </a:rPr>
              <a:t>Uses CDP to traverse shadow boundaries in Web Components. Discovers elements invisible to competitors. 92% success rate.</a:t>
            </a:r>
            <a:endParaRPr lang="en-US" sz="942" dirty="0"/>
          </a:p>
        </p:txBody>
      </p:sp>
      <p:sp>
        <p:nvSpPr>
          <p:cNvPr id="12" name="Text 9"/>
          <p:cNvSpPr/>
          <p:nvPr/>
        </p:nvSpPr>
        <p:spPr>
          <a:xfrm>
            <a:off x="571500" y="3321844"/>
            <a:ext cx="228600" cy="257175"/>
          </a:xfrm>
          <a:prstGeom prst="rect">
            <a:avLst/>
          </a:prstGeom>
          <a:noFill/>
          <a:ln/>
        </p:spPr>
        <p:txBody>
          <a:bodyPr wrap="none" lIns="0" tIns="0" rIns="0" bIns="0" rtlCol="0" anchor="t">
            <a:spAutoFit/>
          </a:bodyPr>
          <a:lstStyle/>
          <a:p>
            <a:pPr algn="l" indent="0" marL="0">
              <a:lnSpc>
                <a:spcPts val="2000"/>
              </a:lnSpc>
              <a:buNone/>
            </a:pPr>
            <a:r>
              <a:rPr lang="en-US" sz="1193" b="1" dirty="0">
                <a:solidFill>
                  <a:srgbClr val="3B82F6"/>
                </a:solidFill>
                <a:latin typeface="Noto Sans" pitchFamily="34" charset="0"/>
                <a:ea typeface="Noto Sans" pitchFamily="34" charset="-122"/>
                <a:cs typeface="Noto Sans" pitchFamily="34" charset="-120"/>
              </a:rPr>
              <a:t>3</a:t>
            </a:r>
            <a:endParaRPr lang="en-US" sz="1193" dirty="0"/>
          </a:p>
        </p:txBody>
      </p:sp>
      <p:sp>
        <p:nvSpPr>
          <p:cNvPr id="13" name="Text 10"/>
          <p:cNvSpPr/>
          <p:nvPr/>
        </p:nvSpPr>
        <p:spPr>
          <a:xfrm>
            <a:off x="885825" y="3321844"/>
            <a:ext cx="3571875" cy="214313"/>
          </a:xfrm>
          <a:prstGeom prst="rect">
            <a:avLst/>
          </a:prstGeom>
          <a:noFill/>
          <a:ln/>
        </p:spPr>
        <p:txBody>
          <a:bodyPr wrap="none" lIns="0" tIns="0" rIns="0" bIns="0" rtlCol="0" anchor="t">
            <a:spAutoFit/>
          </a:bodyPr>
          <a:lstStyle/>
          <a:p>
            <a:pPr algn="l" indent="0" marL="0">
              <a:lnSpc>
                <a:spcPts val="1700"/>
              </a:lnSpc>
              <a:buNone/>
            </a:pPr>
            <a:r>
              <a:rPr lang="en-US" sz="987" b="1" dirty="0">
                <a:solidFill>
                  <a:srgbClr val="1E3A8A"/>
                </a:solidFill>
                <a:latin typeface="Noto Sans" pitchFamily="34" charset="0"/>
                <a:ea typeface="Noto Sans" pitchFamily="34" charset="-122"/>
                <a:cs typeface="Noto Sans" pitchFamily="34" charset="-120"/>
              </a:rPr>
              <a:t>Frame Traversal</a:t>
            </a:r>
            <a:endParaRPr lang="en-US" sz="987" dirty="0"/>
          </a:p>
        </p:txBody>
      </p:sp>
      <p:sp>
        <p:nvSpPr>
          <p:cNvPr id="14" name="Text 11"/>
          <p:cNvSpPr/>
          <p:nvPr/>
        </p:nvSpPr>
        <p:spPr>
          <a:xfrm>
            <a:off x="885825" y="3564731"/>
            <a:ext cx="3571875" cy="385763"/>
          </a:xfrm>
          <a:prstGeom prst="rect">
            <a:avLst/>
          </a:prstGeom>
          <a:noFill/>
          <a:ln/>
        </p:spPr>
        <p:txBody>
          <a:bodyPr wrap="square" lIns="0" tIns="0" rIns="0" bIns="0" rtlCol="0" anchor="t">
            <a:spAutoFit/>
          </a:bodyPr>
          <a:lstStyle/>
          <a:p>
            <a:pPr algn="l" indent="0" marL="0">
              <a:lnSpc>
                <a:spcPts val="1500"/>
              </a:lnSpc>
              <a:buNone/>
            </a:pPr>
            <a:r>
              <a:rPr lang="en-US" sz="942" dirty="0">
                <a:solidFill>
                  <a:srgbClr val="334155"/>
                </a:solidFill>
                <a:latin typeface="Noto Sans" pitchFamily="34" charset="0"/>
                <a:ea typeface="Noto Sans" pitchFamily="34" charset="-122"/>
                <a:cs typeface="Noto Sans" pitchFamily="34" charset="-120"/>
              </a:rPr>
              <a:t>Systematically explores nested iframe layers to locate embedded elements in complex enterprise portals.</a:t>
            </a:r>
            <a:endParaRPr lang="en-US" sz="942" dirty="0"/>
          </a:p>
        </p:txBody>
      </p:sp>
      <p:sp>
        <p:nvSpPr>
          <p:cNvPr id="15" name="Text 12"/>
          <p:cNvSpPr/>
          <p:nvPr/>
        </p:nvSpPr>
        <p:spPr>
          <a:xfrm>
            <a:off x="4686300" y="3321844"/>
            <a:ext cx="228600" cy="257175"/>
          </a:xfrm>
          <a:prstGeom prst="rect">
            <a:avLst/>
          </a:prstGeom>
          <a:noFill/>
          <a:ln/>
        </p:spPr>
        <p:txBody>
          <a:bodyPr wrap="none" lIns="0" tIns="0" rIns="0" bIns="0" rtlCol="0" anchor="t">
            <a:spAutoFit/>
          </a:bodyPr>
          <a:lstStyle/>
          <a:p>
            <a:pPr algn="l" indent="0" marL="0">
              <a:lnSpc>
                <a:spcPts val="2000"/>
              </a:lnSpc>
              <a:buNone/>
            </a:pPr>
            <a:r>
              <a:rPr lang="en-US" sz="1193" b="1" dirty="0">
                <a:solidFill>
                  <a:srgbClr val="3B82F6"/>
                </a:solidFill>
                <a:latin typeface="Noto Sans" pitchFamily="34" charset="0"/>
                <a:ea typeface="Noto Sans" pitchFamily="34" charset="-122"/>
                <a:cs typeface="Noto Sans" pitchFamily="34" charset="-120"/>
              </a:rPr>
              <a:t>4</a:t>
            </a:r>
            <a:endParaRPr lang="en-US" sz="1193" dirty="0"/>
          </a:p>
        </p:txBody>
      </p:sp>
      <p:sp>
        <p:nvSpPr>
          <p:cNvPr id="16" name="Text 13"/>
          <p:cNvSpPr/>
          <p:nvPr/>
        </p:nvSpPr>
        <p:spPr>
          <a:xfrm>
            <a:off x="5000625" y="3321844"/>
            <a:ext cx="3571875" cy="214313"/>
          </a:xfrm>
          <a:prstGeom prst="rect">
            <a:avLst/>
          </a:prstGeom>
          <a:noFill/>
          <a:ln/>
        </p:spPr>
        <p:txBody>
          <a:bodyPr wrap="none" lIns="0" tIns="0" rIns="0" bIns="0" rtlCol="0" anchor="t">
            <a:spAutoFit/>
          </a:bodyPr>
          <a:lstStyle/>
          <a:p>
            <a:pPr algn="l" indent="0" marL="0">
              <a:lnSpc>
                <a:spcPts val="1700"/>
              </a:lnSpc>
              <a:buNone/>
            </a:pPr>
            <a:r>
              <a:rPr lang="en-US" sz="987" b="1" dirty="0">
                <a:solidFill>
                  <a:srgbClr val="1E3A8A"/>
                </a:solidFill>
                <a:latin typeface="Noto Sans" pitchFamily="34" charset="0"/>
                <a:ea typeface="Noto Sans" pitchFamily="34" charset="-122"/>
                <a:cs typeface="Noto Sans" pitchFamily="34" charset="-120"/>
              </a:rPr>
              <a:t>Pattern Extraction</a:t>
            </a:r>
            <a:endParaRPr lang="en-US" sz="987" dirty="0"/>
          </a:p>
        </p:txBody>
      </p:sp>
      <p:sp>
        <p:nvSpPr>
          <p:cNvPr id="17" name="Text 14"/>
          <p:cNvSpPr/>
          <p:nvPr/>
        </p:nvSpPr>
        <p:spPr>
          <a:xfrm>
            <a:off x="5000625" y="3564731"/>
            <a:ext cx="3571875" cy="385763"/>
          </a:xfrm>
          <a:prstGeom prst="rect">
            <a:avLst/>
          </a:prstGeom>
          <a:noFill/>
          <a:ln/>
        </p:spPr>
        <p:txBody>
          <a:bodyPr wrap="square" lIns="0" tIns="0" rIns="0" bIns="0" rtlCol="0" anchor="t">
            <a:spAutoFit/>
          </a:bodyPr>
          <a:lstStyle/>
          <a:p>
            <a:pPr algn="l" indent="0" marL="0">
              <a:lnSpc>
                <a:spcPts val="1500"/>
              </a:lnSpc>
              <a:buNone/>
            </a:pPr>
            <a:r>
              <a:rPr lang="en-US" sz="942" dirty="0">
                <a:solidFill>
                  <a:srgbClr val="334155"/>
                </a:solidFill>
                <a:latin typeface="Noto Sans" pitchFamily="34" charset="0"/>
                <a:ea typeface="Noto Sans" pitchFamily="34" charset="-122"/>
                <a:cs typeface="Noto Sans" pitchFamily="34" charset="-120"/>
              </a:rPr>
              <a:t>Recognizes dynamic ID patterns, extracting stable portions while ignoring variable segments that change per build.</a:t>
            </a:r>
            <a:endParaRPr lang="en-US" sz="942" dirty="0"/>
          </a:p>
        </p:txBody>
      </p:sp>
      <p:sp>
        <p:nvSpPr>
          <p:cNvPr id="18" name="Text 15"/>
          <p:cNvSpPr/>
          <p:nvPr/>
        </p:nvSpPr>
        <p:spPr>
          <a:xfrm>
            <a:off x="571500" y="4064794"/>
            <a:ext cx="228600" cy="257175"/>
          </a:xfrm>
          <a:prstGeom prst="rect">
            <a:avLst/>
          </a:prstGeom>
          <a:noFill/>
          <a:ln/>
        </p:spPr>
        <p:txBody>
          <a:bodyPr wrap="none" lIns="0" tIns="0" rIns="0" bIns="0" rtlCol="0" anchor="t">
            <a:spAutoFit/>
          </a:bodyPr>
          <a:lstStyle/>
          <a:p>
            <a:pPr algn="l" indent="0" marL="0">
              <a:lnSpc>
                <a:spcPts val="2000"/>
              </a:lnSpc>
              <a:buNone/>
            </a:pPr>
            <a:r>
              <a:rPr lang="en-US" sz="1193" b="1" dirty="0">
                <a:solidFill>
                  <a:srgbClr val="3B82F6"/>
                </a:solidFill>
                <a:latin typeface="Noto Sans" pitchFamily="34" charset="0"/>
                <a:ea typeface="Noto Sans" pitchFamily="34" charset="-122"/>
                <a:cs typeface="Noto Sans" pitchFamily="34" charset="-120"/>
              </a:rPr>
              <a:t>5</a:t>
            </a:r>
            <a:endParaRPr lang="en-US" sz="1193" dirty="0"/>
          </a:p>
        </p:txBody>
      </p:sp>
      <p:sp>
        <p:nvSpPr>
          <p:cNvPr id="19" name="Text 16"/>
          <p:cNvSpPr/>
          <p:nvPr/>
        </p:nvSpPr>
        <p:spPr>
          <a:xfrm>
            <a:off x="885825" y="4064794"/>
            <a:ext cx="3571875" cy="214313"/>
          </a:xfrm>
          <a:prstGeom prst="rect">
            <a:avLst/>
          </a:prstGeom>
          <a:noFill/>
          <a:ln/>
        </p:spPr>
        <p:txBody>
          <a:bodyPr wrap="none" lIns="0" tIns="0" rIns="0" bIns="0" rtlCol="0" anchor="t">
            <a:spAutoFit/>
          </a:bodyPr>
          <a:lstStyle/>
          <a:p>
            <a:pPr algn="l" indent="0" marL="0">
              <a:lnSpc>
                <a:spcPts val="1700"/>
              </a:lnSpc>
              <a:buNone/>
            </a:pPr>
            <a:r>
              <a:rPr lang="en-US" sz="987" b="1" dirty="0">
                <a:solidFill>
                  <a:srgbClr val="1E3A8A"/>
                </a:solidFill>
                <a:latin typeface="Noto Sans" pitchFamily="34" charset="0"/>
                <a:ea typeface="Noto Sans" pitchFamily="34" charset="-122"/>
                <a:cs typeface="Noto Sans" pitchFamily="34" charset="-120"/>
              </a:rPr>
              <a:t>Vision Fallback</a:t>
            </a:r>
            <a:endParaRPr lang="en-US" sz="987" dirty="0"/>
          </a:p>
        </p:txBody>
      </p:sp>
      <p:sp>
        <p:nvSpPr>
          <p:cNvPr id="20" name="Text 17"/>
          <p:cNvSpPr/>
          <p:nvPr/>
        </p:nvSpPr>
        <p:spPr>
          <a:xfrm>
            <a:off x="885825" y="4307681"/>
            <a:ext cx="3571875" cy="578644"/>
          </a:xfrm>
          <a:prstGeom prst="rect">
            <a:avLst/>
          </a:prstGeom>
          <a:noFill/>
          <a:ln/>
        </p:spPr>
        <p:txBody>
          <a:bodyPr wrap="square" lIns="0" tIns="0" rIns="0" bIns="0" rtlCol="0" anchor="t">
            <a:spAutoFit/>
          </a:bodyPr>
          <a:lstStyle/>
          <a:p>
            <a:pPr algn="l" indent="0" marL="0">
              <a:lnSpc>
                <a:spcPts val="1500"/>
              </a:lnSpc>
              <a:buNone/>
            </a:pPr>
            <a:r>
              <a:rPr lang="en-US" sz="942" dirty="0">
                <a:solidFill>
                  <a:srgbClr val="334155"/>
                </a:solidFill>
                <a:latin typeface="Noto Sans" pitchFamily="34" charset="0"/>
                <a:ea typeface="Noto Sans" pitchFamily="34" charset="-122"/>
                <a:cs typeface="Noto Sans" pitchFamily="34" charset="-120"/>
              </a:rPr>
              <a:t>Computer vision identifies elements by visual characteristics for edge cases, ensuring comprehensive coverage.</a:t>
            </a:r>
            <a:endParaRPr lang="en-US" sz="942"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9144000" cy="5926578"/>
          </a:xfrm>
          <a:prstGeom prst="rect">
            <a:avLst/>
          </a:prstGeom>
        </p:spPr>
      </p:pic>
      <p:sp>
        <p:nvSpPr>
          <p:cNvPr id="3" name="Text 0"/>
          <p:cNvSpPr/>
          <p:nvPr/>
        </p:nvSpPr>
        <p:spPr>
          <a:xfrm>
            <a:off x="571500" y="214313"/>
            <a:ext cx="8001000" cy="628650"/>
          </a:xfrm>
          <a:prstGeom prst="rect">
            <a:avLst/>
          </a:prstGeom>
          <a:noFill/>
          <a:ln/>
        </p:spPr>
        <p:txBody>
          <a:bodyPr wrap="square" lIns="0" tIns="0" rIns="0" bIns="0" rtlCol="0" anchor="t">
            <a:spAutoFit/>
          </a:bodyPr>
          <a:lstStyle/>
          <a:p>
            <a:pPr algn="l" indent="0" marL="0">
              <a:lnSpc>
                <a:spcPts val="2500"/>
              </a:lnSpc>
              <a:buNone/>
            </a:pPr>
            <a:r>
              <a:rPr lang="en-US" sz="2016" b="1" dirty="0">
                <a:solidFill>
                  <a:srgbClr val="1E3A8A"/>
                </a:solidFill>
                <a:latin typeface="Noto Sans" pitchFamily="34" charset="0"/>
                <a:ea typeface="Noto Sans" pitchFamily="34" charset="-122"/>
                <a:cs typeface="Noto Sans" pitchFamily="34" charset="-120"/>
              </a:rPr>
              <a:t>Fallback Chains and External Ground Truth Ensure Reliability</a:t>
            </a:r>
            <a:endParaRPr lang="en-US" sz="2016" dirty="0"/>
          </a:p>
        </p:txBody>
      </p:sp>
      <p:sp>
        <p:nvSpPr>
          <p:cNvPr id="4" name="Shape 1"/>
          <p:cNvSpPr/>
          <p:nvPr/>
        </p:nvSpPr>
        <p:spPr>
          <a:xfrm>
            <a:off x="571500" y="928688"/>
            <a:ext cx="8001000" cy="2325179"/>
          </a:xfrm>
          <a:prstGeom prst="rect">
            <a:avLst/>
          </a:prstGeom>
          <a:solidFill>
            <a:srgbClr val="F8FAFC"/>
          </a:solidFill>
          <a:ln/>
        </p:spPr>
      </p:sp>
      <p:sp>
        <p:nvSpPr>
          <p:cNvPr id="5" name="Text 2"/>
          <p:cNvSpPr/>
          <p:nvPr/>
        </p:nvSpPr>
        <p:spPr>
          <a:xfrm>
            <a:off x="685800" y="1000125"/>
            <a:ext cx="7772400" cy="278606"/>
          </a:xfrm>
          <a:prstGeom prst="rect">
            <a:avLst/>
          </a:prstGeom>
          <a:noFill/>
          <a:ln/>
        </p:spPr>
        <p:txBody>
          <a:bodyPr wrap="none" lIns="0" tIns="0" rIns="0" bIns="0" rtlCol="0" anchor="t">
            <a:spAutoFit/>
          </a:bodyPr>
          <a:lstStyle/>
          <a:p>
            <a:pPr algn="l" indent="0" marL="0">
              <a:lnSpc>
                <a:spcPts val="2200"/>
              </a:lnSpc>
              <a:buNone/>
            </a:pPr>
            <a:r>
              <a:rPr lang="en-US" sz="1295" b="1" dirty="0">
                <a:solidFill>
                  <a:srgbClr val="3B82F6"/>
                </a:solidFill>
                <a:latin typeface="Noto Sans" pitchFamily="34" charset="0"/>
                <a:ea typeface="Noto Sans" pitchFamily="34" charset="-122"/>
                <a:cs typeface="Noto Sans" pitchFamily="34" charset="-120"/>
              </a:rPr>
              <a:t>Fallback Chain Architecture</a:t>
            </a:r>
            <a:endParaRPr lang="en-US" sz="1295" dirty="0"/>
          </a:p>
        </p:txBody>
      </p:sp>
      <p:sp>
        <p:nvSpPr>
          <p:cNvPr id="6" name="Text 3"/>
          <p:cNvSpPr/>
          <p:nvPr/>
        </p:nvSpPr>
        <p:spPr>
          <a:xfrm>
            <a:off x="685800" y="1321594"/>
            <a:ext cx="7772400" cy="549678"/>
          </a:xfrm>
          <a:prstGeom prst="rect">
            <a:avLst/>
          </a:prstGeom>
          <a:noFill/>
          <a:ln/>
        </p:spPr>
        <p:txBody>
          <a:bodyPr wrap="square" lIns="0" tIns="0" rIns="0" bIns="0" rtlCol="0" anchor="t">
            <a:spAutoFit/>
          </a:bodyPr>
          <a:lstStyle/>
          <a:p>
            <a:pPr algn="l" indent="0" marL="0">
              <a:lnSpc>
                <a:spcPts val="1400"/>
              </a:lnSpc>
              <a:buNone/>
            </a:pPr>
            <a:r>
              <a:rPr lang="en-US" sz="996" dirty="0">
                <a:solidFill>
                  <a:srgbClr val="334155"/>
                </a:solidFill>
                <a:latin typeface="Noto Sans" pitchFamily="34" charset="0"/>
                <a:ea typeface="Noto Sans" pitchFamily="34" charset="-122"/>
                <a:cs typeface="Noto Sans" pitchFamily="34" charset="-120"/>
              </a:rPr>
              <a:t>Every element discovered by PACTS receives a primary strategy plus 2-3 backup strategies, creating a robust fallback chain. When a test executes, if the primary selector fails to locate an element, the system automatically attempts fallback strategies in priority order without human intervention.</a:t>
            </a:r>
            <a:endParaRPr lang="en-US" sz="996" dirty="0"/>
          </a:p>
        </p:txBody>
      </p:sp>
      <p:sp>
        <p:nvSpPr>
          <p:cNvPr id="7" name="Text 4"/>
          <p:cNvSpPr/>
          <p:nvPr/>
        </p:nvSpPr>
        <p:spPr>
          <a:xfrm>
            <a:off x="685800" y="1899847"/>
            <a:ext cx="7772400" cy="214313"/>
          </a:xfrm>
          <a:prstGeom prst="rect">
            <a:avLst/>
          </a:prstGeom>
          <a:noFill/>
          <a:ln/>
        </p:spPr>
        <p:txBody>
          <a:bodyPr wrap="none" lIns="0" tIns="0" rIns="0" bIns="0" rtlCol="0" anchor="t">
            <a:spAutoFit/>
          </a:bodyPr>
          <a:lstStyle/>
          <a:p>
            <a:pPr algn="l" indent="0" marL="0">
              <a:lnSpc>
                <a:spcPts val="1700"/>
              </a:lnSpc>
              <a:buNone/>
            </a:pPr>
            <a:r>
              <a:rPr lang="en-US" sz="987" b="1" dirty="0">
                <a:solidFill>
                  <a:srgbClr val="1E3A8A"/>
                </a:solidFill>
                <a:latin typeface="Noto Sans" pitchFamily="34" charset="0"/>
                <a:ea typeface="Noto Sans" pitchFamily="34" charset="-122"/>
                <a:cs typeface="Noto Sans" pitchFamily="34" charset="-120"/>
              </a:rPr>
              <a:t>How It Works:</a:t>
            </a:r>
            <a:endParaRPr lang="en-US" sz="987" dirty="0"/>
          </a:p>
        </p:txBody>
      </p:sp>
      <p:sp>
        <p:nvSpPr>
          <p:cNvPr id="8" name="Text 5"/>
          <p:cNvSpPr/>
          <p:nvPr/>
        </p:nvSpPr>
        <p:spPr>
          <a:xfrm>
            <a:off x="685800" y="2142734"/>
            <a:ext cx="7772400" cy="549678"/>
          </a:xfrm>
          <a:prstGeom prst="rect">
            <a:avLst/>
          </a:prstGeom>
          <a:noFill/>
          <a:ln/>
        </p:spPr>
        <p:txBody>
          <a:bodyPr wrap="square" lIns="0" tIns="0" rIns="0" bIns="0" rtlCol="0" anchor="t">
            <a:spAutoFit/>
          </a:bodyPr>
          <a:lstStyle/>
          <a:p>
            <a:pPr algn="l" indent="0" marL="0">
              <a:lnSpc>
                <a:spcPts val="1400"/>
              </a:lnSpc>
              <a:buNone/>
            </a:pPr>
            <a:r>
              <a:rPr lang="en-US" sz="996" dirty="0">
                <a:solidFill>
                  <a:srgbClr val="334155"/>
                </a:solidFill>
                <a:latin typeface="Noto Sans" pitchFamily="34" charset="0"/>
                <a:ea typeface="Noto Sans" pitchFamily="34" charset="-122"/>
                <a:cs typeface="Noto Sans" pitchFamily="34" charset="-120"/>
              </a:rPr>
              <a:t>For a submit button, the primary strategy might be semantic (getByRole), with fallbacks including Shadow DOM piercing, pattern-based selector, and vision-based identification. The system tries each strategy sequentially until successful element location occurs.</a:t>
            </a:r>
            <a:endParaRPr lang="en-US" sz="996" dirty="0"/>
          </a:p>
        </p:txBody>
      </p:sp>
      <p:sp>
        <p:nvSpPr>
          <p:cNvPr id="9" name="Shape 6"/>
          <p:cNvSpPr/>
          <p:nvPr/>
        </p:nvSpPr>
        <p:spPr>
          <a:xfrm>
            <a:off x="685800" y="2720987"/>
            <a:ext cx="7772400" cy="461442"/>
          </a:xfrm>
          <a:prstGeom prst="rect">
            <a:avLst/>
          </a:prstGeom>
          <a:solidFill>
            <a:srgbClr val="EFF6FF"/>
          </a:solidFill>
          <a:ln/>
        </p:spPr>
      </p:sp>
      <p:sp>
        <p:nvSpPr>
          <p:cNvPr id="10" name="Text 7"/>
          <p:cNvSpPr/>
          <p:nvPr/>
        </p:nvSpPr>
        <p:spPr>
          <a:xfrm>
            <a:off x="685800" y="2720987"/>
            <a:ext cx="7772400" cy="461442"/>
          </a:xfrm>
          <a:prstGeom prst="rect">
            <a:avLst/>
          </a:prstGeom>
          <a:noFill/>
          <a:ln/>
        </p:spPr>
        <p:txBody>
          <a:bodyPr wrap="square" lIns="102108" tIns="68072" rIns="102108" bIns="68072" rtlCol="0" anchor="t">
            <a:spAutoFit/>
          </a:bodyPr>
          <a:lstStyle/>
          <a:p>
            <a:pPr algn="l" indent="0" marL="0">
              <a:lnSpc>
                <a:spcPts val="1400"/>
              </a:lnSpc>
              <a:buNone/>
            </a:pPr>
            <a:r>
              <a:rPr lang="en-US" sz="885" b="1" dirty="0">
                <a:solidFill>
                  <a:srgbClr val="334155"/>
                </a:solidFill>
                <a:latin typeface="Noto Sans" pitchFamily="34" charset="0"/>
                <a:ea typeface="Noto Sans" pitchFamily="34" charset="-122"/>
                <a:cs typeface="Noto Sans" pitchFamily="34" charset="-120"/>
              </a:rPr>
              <a:t>Result:</a:t>
            </a:r>
            <a:pPr algn="l" indent="0" marL="0">
              <a:lnSpc>
                <a:spcPts val="1400"/>
              </a:lnSpc>
              <a:buNone/>
            </a:pPr>
            <a:r>
              <a:rPr lang="en-US" sz="885" b="1" dirty="0">
                <a:solidFill>
                  <a:srgbClr val="334155"/>
                </a:solidFill>
                <a:latin typeface="Noto Sans" pitchFamily="34" charset="0"/>
                <a:ea typeface="Noto Sans" pitchFamily="34" charset="-122"/>
                <a:cs typeface="Noto Sans" pitchFamily="34" charset="-120"/>
              </a:rPr>
              <a:t> Overall discovery success exceeds 95% across all application types. Even when primary strategies fail due to </a:t>
            </a:r>
            <a:pPr algn="l" indent="0" marL="0">
              <a:lnSpc>
                <a:spcPts val="1400"/>
              </a:lnSpc>
              <a:buNone/>
            </a:pPr>
            <a:r>
              <a:rPr lang="en-US" sz="885" b="1" dirty="0">
                <a:solidFill>
                  <a:srgbClr val="334155"/>
                </a:solidFill>
                <a:latin typeface="Noto Sans" pitchFamily="34" charset="0"/>
                <a:ea typeface="Noto Sans" pitchFamily="34" charset="-122"/>
                <a:cs typeface="Noto Sans" pitchFamily="34" charset="-120"/>
              </a:rPr>
              <a:t>application changes, fallback chains ensure test continuity and dramatically reduce maintenance burden.</a:t>
            </a:r>
            <a:endParaRPr lang="en-US" sz="885" dirty="0"/>
          </a:p>
        </p:txBody>
      </p:sp>
      <p:sp>
        <p:nvSpPr>
          <p:cNvPr id="11" name="Shape 8"/>
          <p:cNvSpPr/>
          <p:nvPr/>
        </p:nvSpPr>
        <p:spPr>
          <a:xfrm>
            <a:off x="571500" y="3325304"/>
            <a:ext cx="8001000" cy="2315524"/>
          </a:xfrm>
          <a:prstGeom prst="rect">
            <a:avLst/>
          </a:prstGeom>
          <a:solidFill>
            <a:srgbClr val="F8FAFC"/>
          </a:solidFill>
          <a:ln/>
        </p:spPr>
      </p:sp>
      <p:sp>
        <p:nvSpPr>
          <p:cNvPr id="12" name="Text 9"/>
          <p:cNvSpPr/>
          <p:nvPr/>
        </p:nvSpPr>
        <p:spPr>
          <a:xfrm>
            <a:off x="685800" y="3396742"/>
            <a:ext cx="7772400" cy="278606"/>
          </a:xfrm>
          <a:prstGeom prst="rect">
            <a:avLst/>
          </a:prstGeom>
          <a:noFill/>
          <a:ln/>
        </p:spPr>
        <p:txBody>
          <a:bodyPr wrap="none" lIns="0" tIns="0" rIns="0" bIns="0" rtlCol="0" anchor="t">
            <a:spAutoFit/>
          </a:bodyPr>
          <a:lstStyle/>
          <a:p>
            <a:pPr algn="l" indent="0" marL="0">
              <a:lnSpc>
                <a:spcPts val="2200"/>
              </a:lnSpc>
              <a:buNone/>
            </a:pPr>
            <a:r>
              <a:rPr lang="en-US" sz="1295" b="1" dirty="0">
                <a:solidFill>
                  <a:srgbClr val="3B82F6"/>
                </a:solidFill>
                <a:latin typeface="Noto Sans" pitchFamily="34" charset="0"/>
                <a:ea typeface="Noto Sans" pitchFamily="34" charset="-122"/>
                <a:cs typeface="Noto Sans" pitchFamily="34" charset="-120"/>
              </a:rPr>
              <a:t>External Ground Truth Validation</a:t>
            </a:r>
            <a:endParaRPr lang="en-US" sz="1295" dirty="0"/>
          </a:p>
        </p:txBody>
      </p:sp>
      <p:sp>
        <p:nvSpPr>
          <p:cNvPr id="13" name="Text 10"/>
          <p:cNvSpPr/>
          <p:nvPr/>
        </p:nvSpPr>
        <p:spPr>
          <a:xfrm>
            <a:off x="685800" y="3718210"/>
            <a:ext cx="7772400" cy="366452"/>
          </a:xfrm>
          <a:prstGeom prst="rect">
            <a:avLst/>
          </a:prstGeom>
          <a:noFill/>
          <a:ln/>
        </p:spPr>
        <p:txBody>
          <a:bodyPr wrap="square" lIns="0" tIns="0" rIns="0" bIns="0" rtlCol="0" anchor="t">
            <a:spAutoFit/>
          </a:bodyPr>
          <a:lstStyle/>
          <a:p>
            <a:pPr algn="l" indent="0" marL="0">
              <a:lnSpc>
                <a:spcPts val="1400"/>
              </a:lnSpc>
              <a:buNone/>
            </a:pPr>
            <a:r>
              <a:rPr lang="en-US" sz="996" dirty="0">
                <a:solidFill>
                  <a:srgbClr val="334155"/>
                </a:solidFill>
                <a:latin typeface="Noto Sans" pitchFamily="34" charset="0"/>
                <a:ea typeface="Noto Sans" pitchFamily="34" charset="-122"/>
                <a:cs typeface="Noto Sans" pitchFamily="34" charset="-120"/>
              </a:rPr>
              <a:t>PACTS validates tests against external requirements specifications rather than code implementation, eliminating the circular dependency problem that plagues traditional AI testing tools.</a:t>
            </a:r>
            <a:endParaRPr lang="en-US" sz="996" dirty="0"/>
          </a:p>
        </p:txBody>
      </p:sp>
      <p:sp>
        <p:nvSpPr>
          <p:cNvPr id="14" name="Text 11"/>
          <p:cNvSpPr/>
          <p:nvPr/>
        </p:nvSpPr>
        <p:spPr>
          <a:xfrm>
            <a:off x="685800" y="4113237"/>
            <a:ext cx="7772400" cy="214313"/>
          </a:xfrm>
          <a:prstGeom prst="rect">
            <a:avLst/>
          </a:prstGeom>
          <a:noFill/>
          <a:ln/>
        </p:spPr>
        <p:txBody>
          <a:bodyPr wrap="none" lIns="0" tIns="0" rIns="0" bIns="0" rtlCol="0" anchor="t">
            <a:spAutoFit/>
          </a:bodyPr>
          <a:lstStyle/>
          <a:p>
            <a:pPr algn="l" indent="0" marL="0">
              <a:lnSpc>
                <a:spcPts val="1700"/>
              </a:lnSpc>
              <a:buNone/>
            </a:pPr>
            <a:r>
              <a:rPr lang="en-US" sz="987" b="1" dirty="0">
                <a:solidFill>
                  <a:srgbClr val="1E3A8A"/>
                </a:solidFill>
                <a:latin typeface="Noto Sans" pitchFamily="34" charset="0"/>
                <a:ea typeface="Noto Sans" pitchFamily="34" charset="-122"/>
                <a:cs typeface="Noto Sans" pitchFamily="34" charset="-120"/>
              </a:rPr>
              <a:t>Three Input Sources:</a:t>
            </a:r>
            <a:endParaRPr lang="en-US" sz="987" dirty="0"/>
          </a:p>
        </p:txBody>
      </p:sp>
      <p:sp>
        <p:nvSpPr>
          <p:cNvPr id="15" name="Text 12"/>
          <p:cNvSpPr/>
          <p:nvPr/>
        </p:nvSpPr>
        <p:spPr>
          <a:xfrm>
            <a:off x="685800" y="4356125"/>
            <a:ext cx="7772400" cy="549678"/>
          </a:xfrm>
          <a:prstGeom prst="rect">
            <a:avLst/>
          </a:prstGeom>
          <a:noFill/>
          <a:ln/>
        </p:spPr>
        <p:txBody>
          <a:bodyPr wrap="square" lIns="0" tIns="0" rIns="0" bIns="0" rtlCol="0" anchor="t">
            <a:spAutoFit/>
          </a:bodyPr>
          <a:lstStyle/>
          <a:p>
            <a:pPr algn="l" indent="0" marL="0">
              <a:lnSpc>
                <a:spcPts val="1400"/>
              </a:lnSpc>
              <a:buNone/>
            </a:pPr>
            <a:r>
              <a:rPr lang="en-US" sz="936" b="1" dirty="0">
                <a:solidFill>
                  <a:srgbClr val="334155"/>
                </a:solidFill>
                <a:latin typeface="Noto Sans" pitchFamily="34" charset="0"/>
                <a:ea typeface="Noto Sans" pitchFamily="34" charset="-122"/>
                <a:cs typeface="Noto Sans" pitchFamily="34" charset="-120"/>
              </a:rPr>
              <a:t>Excel Requirements Registry:</a:t>
            </a:r>
            <a:pPr algn="l" indent="0" marL="0">
              <a:lnSpc>
                <a:spcPts val="1400"/>
              </a:lnSpc>
              <a:buNone/>
            </a:pPr>
            <a:r>
              <a:rPr lang="en-US" sz="996" dirty="0">
                <a:solidFill>
                  <a:srgbClr val="334155"/>
                </a:solidFill>
                <a:latin typeface="Noto Sans" pitchFamily="34" charset="0"/>
                <a:ea typeface="Noto Sans" pitchFamily="34" charset="-122"/>
                <a:cs typeface="Noto Sans" pitchFamily="34" charset="-120"/>
              </a:rPr>
              <a:t> Structured test specifications with test IDs, features, steps, expected outcomes, and test </a:t>
            </a:r>
            <a:pPr algn="l" indent="0" marL="0">
              <a:lnSpc>
                <a:spcPts val="1400"/>
              </a:lnSpc>
              <a:buNone/>
            </a:pPr>
            <a:r>
              <a:rPr lang="en-US" sz="996" dirty="0">
                <a:solidFill>
                  <a:srgbClr val="334155"/>
                </a:solidFill>
                <a:latin typeface="Noto Sans" pitchFamily="34" charset="0"/>
                <a:ea typeface="Noto Sans" pitchFamily="34" charset="-122"/>
                <a:cs typeface="Noto Sans" pitchFamily="34" charset="-120"/>
              </a:rPr>
              <a:t>data. </a:t>
            </a:r>
            <a:pPr algn="l" indent="0" marL="0">
              <a:lnSpc>
                <a:spcPts val="1400"/>
              </a:lnSpc>
              <a:buNone/>
            </a:pPr>
            <a:r>
              <a:rPr lang="en-US" sz="936" b="1" dirty="0">
                <a:solidFill>
                  <a:srgbClr val="334155"/>
                </a:solidFill>
                <a:latin typeface="Noto Sans" pitchFamily="34" charset="0"/>
                <a:ea typeface="Noto Sans" pitchFamily="34" charset="-122"/>
                <a:cs typeface="Noto Sans" pitchFamily="34" charset="-120"/>
              </a:rPr>
              <a:t>Natural Language Interface:</a:t>
            </a:r>
            <a:pPr algn="l" indent="0" marL="0">
              <a:lnSpc>
                <a:spcPts val="1400"/>
              </a:lnSpc>
              <a:buNone/>
            </a:pPr>
            <a:r>
              <a:rPr lang="en-US" sz="996" dirty="0">
                <a:solidFill>
                  <a:srgbClr val="334155"/>
                </a:solidFill>
                <a:latin typeface="Noto Sans" pitchFamily="34" charset="0"/>
                <a:ea typeface="Noto Sans" pitchFamily="34" charset="-122"/>
                <a:cs typeface="Noto Sans" pitchFamily="34" charset="-120"/>
              </a:rPr>
              <a:t> Conversational test definitions from business analysts and stakeholders. </a:t>
            </a:r>
            <a:pPr algn="l" indent="0" marL="0">
              <a:lnSpc>
                <a:spcPts val="1400"/>
              </a:lnSpc>
              <a:buNone/>
            </a:pPr>
            <a:r>
              <a:rPr lang="en-US" sz="936" b="1" dirty="0">
                <a:solidFill>
                  <a:srgbClr val="334155"/>
                </a:solidFill>
                <a:latin typeface="Noto Sans" pitchFamily="34" charset="0"/>
                <a:ea typeface="Noto Sans" pitchFamily="34" charset="-122"/>
                <a:cs typeface="Noto Sans" pitchFamily="34" charset="-120"/>
              </a:rPr>
              <a:t>REST API:</a:t>
            </a:r>
            <a:pPr algn="l" indent="0" marL="0">
              <a:lnSpc>
                <a:spcPts val="1400"/>
              </a:lnSpc>
              <a:buNone/>
            </a:pPr>
            <a:r>
              <a:rPr lang="en-US" sz="996" dirty="0">
                <a:solidFill>
                  <a:srgbClr val="334155"/>
                </a:solidFill>
                <a:latin typeface="Noto Sans" pitchFamily="34" charset="0"/>
                <a:ea typeface="Noto Sans" pitchFamily="34" charset="-122"/>
                <a:cs typeface="Noto Sans" pitchFamily="34" charset="-120"/>
              </a:rPr>
              <a:t> Programmatic integration for automated requirement ingestion from external systems.</a:t>
            </a:r>
            <a:endParaRPr lang="en-US" sz="936" dirty="0"/>
          </a:p>
        </p:txBody>
      </p:sp>
      <p:sp>
        <p:nvSpPr>
          <p:cNvPr id="16" name="Shape 13"/>
          <p:cNvSpPr/>
          <p:nvPr/>
        </p:nvSpPr>
        <p:spPr>
          <a:xfrm>
            <a:off x="685800" y="4934378"/>
            <a:ext cx="7772400" cy="635012"/>
          </a:xfrm>
          <a:prstGeom prst="rect">
            <a:avLst/>
          </a:prstGeom>
          <a:solidFill>
            <a:srgbClr val="EFF6FF"/>
          </a:solidFill>
          <a:ln/>
        </p:spPr>
      </p:sp>
      <p:sp>
        <p:nvSpPr>
          <p:cNvPr id="17" name="Text 14"/>
          <p:cNvSpPr/>
          <p:nvPr/>
        </p:nvSpPr>
        <p:spPr>
          <a:xfrm>
            <a:off x="685800" y="4934378"/>
            <a:ext cx="7772400" cy="635012"/>
          </a:xfrm>
          <a:prstGeom prst="rect">
            <a:avLst/>
          </a:prstGeom>
          <a:noFill/>
          <a:ln/>
        </p:spPr>
        <p:txBody>
          <a:bodyPr wrap="square" lIns="102108" tIns="68072" rIns="102108" bIns="68072" rtlCol="0" anchor="t">
            <a:spAutoFit/>
          </a:bodyPr>
          <a:lstStyle/>
          <a:p>
            <a:pPr algn="l" indent="0" marL="0">
              <a:lnSpc>
                <a:spcPts val="1400"/>
              </a:lnSpc>
              <a:buNone/>
            </a:pPr>
            <a:r>
              <a:rPr lang="en-US" sz="885" b="1" dirty="0">
                <a:solidFill>
                  <a:srgbClr val="334155"/>
                </a:solidFill>
                <a:latin typeface="Noto Sans" pitchFamily="34" charset="0"/>
                <a:ea typeface="Noto Sans" pitchFamily="34" charset="-122"/>
                <a:cs typeface="Noto Sans" pitchFamily="34" charset="-120"/>
              </a:rPr>
              <a:t>Why This Matters:</a:t>
            </a:r>
            <a:pPr algn="l" indent="0" marL="0">
              <a:lnSpc>
                <a:spcPts val="1400"/>
              </a:lnSpc>
              <a:buNone/>
            </a:pPr>
            <a:r>
              <a:rPr lang="en-US" sz="885" b="1" dirty="0">
                <a:solidFill>
                  <a:srgbClr val="334155"/>
                </a:solidFill>
                <a:latin typeface="Noto Sans" pitchFamily="34" charset="0"/>
                <a:ea typeface="Noto Sans" pitchFamily="34" charset="-122"/>
                <a:cs typeface="Noto Sans" pitchFamily="34" charset="-120"/>
              </a:rPr>
              <a:t> Tests verify intended behavior defined by requirements, not accidental implementation details. Bugs are </a:t>
            </a:r>
            <a:pPr algn="l" indent="0" marL="0">
              <a:lnSpc>
                <a:spcPts val="1400"/>
              </a:lnSpc>
              <a:buNone/>
            </a:pPr>
            <a:r>
              <a:rPr lang="en-US" sz="885" b="1" dirty="0">
                <a:solidFill>
                  <a:srgbClr val="334155"/>
                </a:solidFill>
                <a:latin typeface="Noto Sans" pitchFamily="34" charset="0"/>
                <a:ea typeface="Noto Sans" pitchFamily="34" charset="-122"/>
                <a:cs typeface="Noto Sans" pitchFamily="34" charset="-120"/>
              </a:rPr>
              <a:t>detected rather than becoming expected behavior. This approach ensures tests serve as true validation of business </a:t>
            </a:r>
            <a:pPr algn="l" indent="0" marL="0">
              <a:lnSpc>
                <a:spcPts val="1400"/>
              </a:lnSpc>
              <a:buNone/>
            </a:pPr>
            <a:r>
              <a:rPr lang="en-US" sz="885" b="1" dirty="0">
                <a:solidFill>
                  <a:srgbClr val="334155"/>
                </a:solidFill>
                <a:latin typeface="Noto Sans" pitchFamily="34" charset="0"/>
                <a:ea typeface="Noto Sans" pitchFamily="34" charset="-122"/>
                <a:cs typeface="Noto Sans" pitchFamily="34" charset="-120"/>
              </a:rPr>
              <a:t>requirements.</a:t>
            </a:r>
            <a:endParaRPr lang="en-US" sz="885"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9144000" cy="5414963"/>
          </a:xfrm>
          <a:prstGeom prst="rect">
            <a:avLst/>
          </a:prstGeom>
        </p:spPr>
      </p:pic>
      <p:sp>
        <p:nvSpPr>
          <p:cNvPr id="3" name="Text 0"/>
          <p:cNvSpPr/>
          <p:nvPr/>
        </p:nvSpPr>
        <p:spPr>
          <a:xfrm>
            <a:off x="500063" y="357188"/>
            <a:ext cx="8143875" cy="685800"/>
          </a:xfrm>
          <a:prstGeom prst="rect">
            <a:avLst/>
          </a:prstGeom>
          <a:noFill/>
          <a:ln/>
        </p:spPr>
        <p:txBody>
          <a:bodyPr wrap="square" lIns="0" tIns="0" rIns="0" bIns="0" rtlCol="0" anchor="t">
            <a:spAutoFit/>
          </a:bodyPr>
          <a:lstStyle/>
          <a:p>
            <a:pPr algn="l" indent="0" marL="0">
              <a:lnSpc>
                <a:spcPts val="2700"/>
              </a:lnSpc>
              <a:buNone/>
            </a:pPr>
            <a:r>
              <a:rPr lang="en-US" sz="2016" b="1" dirty="0">
                <a:solidFill>
                  <a:srgbClr val="1E3A8A"/>
                </a:solidFill>
                <a:latin typeface="Noto Sans" pitchFamily="34" charset="0"/>
                <a:ea typeface="Noto Sans" pitchFamily="34" charset="-122"/>
                <a:cs typeface="Noto Sans" pitchFamily="34" charset="-120"/>
              </a:rPr>
              <a:t>Five-Layer Architecture: Input, Orchestration, and Runtime Intelligence</a:t>
            </a:r>
            <a:endParaRPr lang="en-US" sz="2016" dirty="0"/>
          </a:p>
        </p:txBody>
      </p:sp>
      <p:sp>
        <p:nvSpPr>
          <p:cNvPr id="4" name="Shape 1"/>
          <p:cNvSpPr/>
          <p:nvPr/>
        </p:nvSpPr>
        <p:spPr>
          <a:xfrm>
            <a:off x="500063" y="1243013"/>
            <a:ext cx="8143875" cy="1000125"/>
          </a:xfrm>
          <a:prstGeom prst="rect">
            <a:avLst/>
          </a:prstGeom>
          <a:solidFill>
            <a:srgbClr val="F8FAFC"/>
          </a:solidFill>
          <a:ln/>
        </p:spPr>
      </p:sp>
      <p:sp>
        <p:nvSpPr>
          <p:cNvPr id="5" name="Text 2"/>
          <p:cNvSpPr/>
          <p:nvPr/>
        </p:nvSpPr>
        <p:spPr>
          <a:xfrm>
            <a:off x="671513" y="1385888"/>
            <a:ext cx="1000125" cy="257175"/>
          </a:xfrm>
          <a:prstGeom prst="rect">
            <a:avLst/>
          </a:prstGeom>
          <a:noFill/>
          <a:ln/>
        </p:spPr>
        <p:txBody>
          <a:bodyPr wrap="none" lIns="0" tIns="0" rIns="0" bIns="0" rtlCol="0" anchor="t">
            <a:spAutoFit/>
          </a:bodyPr>
          <a:lstStyle/>
          <a:p>
            <a:pPr algn="l" indent="0" marL="0">
              <a:lnSpc>
                <a:spcPts val="2000"/>
              </a:lnSpc>
              <a:buNone/>
            </a:pPr>
            <a:r>
              <a:rPr lang="en-US" sz="1193" b="1" dirty="0">
                <a:solidFill>
                  <a:srgbClr val="3B82F6"/>
                </a:solidFill>
                <a:latin typeface="Noto Sans" pitchFamily="34" charset="0"/>
                <a:ea typeface="Noto Sans" pitchFamily="34" charset="-122"/>
                <a:cs typeface="Noto Sans" pitchFamily="34" charset="-120"/>
              </a:rPr>
              <a:t>LAYER 1:</a:t>
            </a:r>
            <a:endParaRPr lang="en-US" sz="1193" dirty="0"/>
          </a:p>
        </p:txBody>
      </p:sp>
      <p:sp>
        <p:nvSpPr>
          <p:cNvPr id="6" name="Text 3"/>
          <p:cNvSpPr/>
          <p:nvPr/>
        </p:nvSpPr>
        <p:spPr>
          <a:xfrm>
            <a:off x="1757363" y="1396603"/>
            <a:ext cx="1231376" cy="235744"/>
          </a:xfrm>
          <a:prstGeom prst="rect">
            <a:avLst/>
          </a:prstGeom>
          <a:noFill/>
          <a:ln/>
        </p:spPr>
        <p:txBody>
          <a:bodyPr wrap="none" lIns="0" tIns="0" rIns="0" bIns="0" rtlCol="0" anchor="t">
            <a:spAutoFit/>
          </a:bodyPr>
          <a:lstStyle/>
          <a:p>
            <a:pPr algn="l" indent="0" marL="0">
              <a:lnSpc>
                <a:spcPts val="1900"/>
              </a:lnSpc>
              <a:buNone/>
            </a:pPr>
            <a:r>
              <a:rPr lang="en-US" sz="1090" b="1" dirty="0">
                <a:solidFill>
                  <a:srgbClr val="1E3A8A"/>
                </a:solidFill>
                <a:latin typeface="Noto Sans" pitchFamily="34" charset="0"/>
                <a:ea typeface="Noto Sans" pitchFamily="34" charset="-122"/>
                <a:cs typeface="Noto Sans" pitchFamily="34" charset="-120"/>
              </a:rPr>
              <a:t>INPUT SOURCES</a:t>
            </a:r>
            <a:endParaRPr lang="en-US" sz="1090" dirty="0"/>
          </a:p>
        </p:txBody>
      </p:sp>
      <p:sp>
        <p:nvSpPr>
          <p:cNvPr id="7" name="Text 4"/>
          <p:cNvSpPr/>
          <p:nvPr/>
        </p:nvSpPr>
        <p:spPr>
          <a:xfrm>
            <a:off x="1757363" y="1714500"/>
            <a:ext cx="6715125" cy="385763"/>
          </a:xfrm>
          <a:prstGeom prst="rect">
            <a:avLst/>
          </a:prstGeom>
          <a:noFill/>
          <a:ln/>
        </p:spPr>
        <p:txBody>
          <a:bodyPr wrap="square" lIns="0" tIns="0" rIns="0" bIns="0" rtlCol="0" anchor="t">
            <a:spAutoFit/>
          </a:bodyPr>
          <a:lstStyle/>
          <a:p>
            <a:pPr algn="l" indent="0" marL="0">
              <a:lnSpc>
                <a:spcPts val="1500"/>
              </a:lnSpc>
              <a:buNone/>
            </a:pPr>
            <a:r>
              <a:rPr lang="en-US" sz="942" dirty="0">
                <a:solidFill>
                  <a:srgbClr val="334155"/>
                </a:solidFill>
                <a:latin typeface="Noto Sans" pitchFamily="34" charset="0"/>
                <a:ea typeface="Noto Sans" pitchFamily="34" charset="-122"/>
                <a:cs typeface="Noto Sans" pitchFamily="34" charset="-120"/>
              </a:rPr>
              <a:t>Excel Requirements Registry | Natural Language | REST API — External ground truth establishes intended behavior baseline, avoiding circular dependency with code implementation.</a:t>
            </a:r>
            <a:endParaRPr lang="en-US" sz="942" dirty="0"/>
          </a:p>
        </p:txBody>
      </p:sp>
      <p:sp>
        <p:nvSpPr>
          <p:cNvPr id="8" name="Shape 5"/>
          <p:cNvSpPr/>
          <p:nvPr/>
        </p:nvSpPr>
        <p:spPr>
          <a:xfrm>
            <a:off x="500063" y="2386013"/>
            <a:ext cx="8143875" cy="1193006"/>
          </a:xfrm>
          <a:prstGeom prst="rect">
            <a:avLst/>
          </a:prstGeom>
          <a:solidFill>
            <a:srgbClr val="F8FAFC"/>
          </a:solidFill>
          <a:ln/>
        </p:spPr>
      </p:sp>
      <p:sp>
        <p:nvSpPr>
          <p:cNvPr id="9" name="Text 6"/>
          <p:cNvSpPr/>
          <p:nvPr/>
        </p:nvSpPr>
        <p:spPr>
          <a:xfrm>
            <a:off x="671513" y="2528888"/>
            <a:ext cx="1000125" cy="257175"/>
          </a:xfrm>
          <a:prstGeom prst="rect">
            <a:avLst/>
          </a:prstGeom>
          <a:noFill/>
          <a:ln/>
        </p:spPr>
        <p:txBody>
          <a:bodyPr wrap="none" lIns="0" tIns="0" rIns="0" bIns="0" rtlCol="0" anchor="t">
            <a:spAutoFit/>
          </a:bodyPr>
          <a:lstStyle/>
          <a:p>
            <a:pPr algn="l" indent="0" marL="0">
              <a:lnSpc>
                <a:spcPts val="2000"/>
              </a:lnSpc>
              <a:buNone/>
            </a:pPr>
            <a:r>
              <a:rPr lang="en-US" sz="1193" b="1" dirty="0">
                <a:solidFill>
                  <a:srgbClr val="3B82F6"/>
                </a:solidFill>
                <a:latin typeface="Noto Sans" pitchFamily="34" charset="0"/>
                <a:ea typeface="Noto Sans" pitchFamily="34" charset="-122"/>
                <a:cs typeface="Noto Sans" pitchFamily="34" charset="-120"/>
              </a:rPr>
              <a:t>LAYER 2:</a:t>
            </a:r>
            <a:endParaRPr lang="en-US" sz="1193" dirty="0"/>
          </a:p>
        </p:txBody>
      </p:sp>
      <p:sp>
        <p:nvSpPr>
          <p:cNvPr id="10" name="Text 7"/>
          <p:cNvSpPr/>
          <p:nvPr/>
        </p:nvSpPr>
        <p:spPr>
          <a:xfrm>
            <a:off x="1757363" y="2539603"/>
            <a:ext cx="2948387" cy="235744"/>
          </a:xfrm>
          <a:prstGeom prst="rect">
            <a:avLst/>
          </a:prstGeom>
          <a:noFill/>
          <a:ln/>
        </p:spPr>
        <p:txBody>
          <a:bodyPr wrap="none" lIns="0" tIns="0" rIns="0" bIns="0" rtlCol="0" anchor="t">
            <a:spAutoFit/>
          </a:bodyPr>
          <a:lstStyle/>
          <a:p>
            <a:pPr algn="l" indent="0" marL="0">
              <a:lnSpc>
                <a:spcPts val="1900"/>
              </a:lnSpc>
              <a:buNone/>
            </a:pPr>
            <a:r>
              <a:rPr lang="en-US" sz="1090" b="1" dirty="0">
                <a:solidFill>
                  <a:srgbClr val="1E3A8A"/>
                </a:solidFill>
                <a:latin typeface="Noto Sans" pitchFamily="34" charset="0"/>
                <a:ea typeface="Noto Sans" pitchFamily="34" charset="-122"/>
                <a:cs typeface="Noto Sans" pitchFamily="34" charset="-120"/>
              </a:rPr>
              <a:t>ORCHESTRATION (LangGraph Pipeline)</a:t>
            </a:r>
            <a:endParaRPr lang="en-US" sz="1090" dirty="0"/>
          </a:p>
        </p:txBody>
      </p:sp>
      <p:sp>
        <p:nvSpPr>
          <p:cNvPr id="11" name="Text 8"/>
          <p:cNvSpPr/>
          <p:nvPr/>
        </p:nvSpPr>
        <p:spPr>
          <a:xfrm>
            <a:off x="1757363" y="2857500"/>
            <a:ext cx="6715125" cy="578644"/>
          </a:xfrm>
          <a:prstGeom prst="rect">
            <a:avLst/>
          </a:prstGeom>
          <a:noFill/>
          <a:ln/>
        </p:spPr>
        <p:txBody>
          <a:bodyPr wrap="square" lIns="0" tIns="0" rIns="0" bIns="0" rtlCol="0" anchor="t">
            <a:spAutoFit/>
          </a:bodyPr>
          <a:lstStyle/>
          <a:p>
            <a:pPr algn="l" indent="0" marL="0">
              <a:lnSpc>
                <a:spcPts val="1500"/>
              </a:lnSpc>
              <a:buNone/>
            </a:pPr>
            <a:r>
              <a:rPr lang="en-US" sz="942" dirty="0">
                <a:solidFill>
                  <a:srgbClr val="334155"/>
                </a:solidFill>
                <a:latin typeface="Noto Sans" pitchFamily="34" charset="0"/>
                <a:ea typeface="Noto Sans" pitchFamily="34" charset="-122"/>
                <a:cs typeface="Noto Sans" pitchFamily="34" charset="-120"/>
              </a:rPr>
              <a:t>5-Agent State Machine: Planner → POMBuilder → Generator → Executor → OracleHealer. LangGraph 1.0 provides durable state with automatic persistence, PostgreSQL checkpointer for state management, human-in-the-loop interrupt gates, and multi-session workflows that resume from any checkpoint.</a:t>
            </a:r>
            <a:endParaRPr lang="en-US" sz="942" dirty="0"/>
          </a:p>
        </p:txBody>
      </p:sp>
      <p:sp>
        <p:nvSpPr>
          <p:cNvPr id="12" name="Shape 9"/>
          <p:cNvSpPr/>
          <p:nvPr/>
        </p:nvSpPr>
        <p:spPr>
          <a:xfrm>
            <a:off x="500063" y="3721894"/>
            <a:ext cx="8143875" cy="1193006"/>
          </a:xfrm>
          <a:prstGeom prst="rect">
            <a:avLst/>
          </a:prstGeom>
          <a:solidFill>
            <a:srgbClr val="F8FAFC"/>
          </a:solidFill>
          <a:ln/>
        </p:spPr>
      </p:sp>
      <p:sp>
        <p:nvSpPr>
          <p:cNvPr id="13" name="Text 10"/>
          <p:cNvSpPr/>
          <p:nvPr/>
        </p:nvSpPr>
        <p:spPr>
          <a:xfrm>
            <a:off x="671513" y="3864769"/>
            <a:ext cx="1000125" cy="257175"/>
          </a:xfrm>
          <a:prstGeom prst="rect">
            <a:avLst/>
          </a:prstGeom>
          <a:noFill/>
          <a:ln/>
        </p:spPr>
        <p:txBody>
          <a:bodyPr wrap="none" lIns="0" tIns="0" rIns="0" bIns="0" rtlCol="0" anchor="t">
            <a:spAutoFit/>
          </a:bodyPr>
          <a:lstStyle/>
          <a:p>
            <a:pPr algn="l" indent="0" marL="0">
              <a:lnSpc>
                <a:spcPts val="2000"/>
              </a:lnSpc>
              <a:buNone/>
            </a:pPr>
            <a:r>
              <a:rPr lang="en-US" sz="1193" b="1" dirty="0">
                <a:solidFill>
                  <a:srgbClr val="3B82F6"/>
                </a:solidFill>
                <a:latin typeface="Noto Sans" pitchFamily="34" charset="0"/>
                <a:ea typeface="Noto Sans" pitchFamily="34" charset="-122"/>
                <a:cs typeface="Noto Sans" pitchFamily="34" charset="-120"/>
              </a:rPr>
              <a:t>LAYER 3:</a:t>
            </a:r>
            <a:endParaRPr lang="en-US" sz="1193" dirty="0"/>
          </a:p>
        </p:txBody>
      </p:sp>
      <p:sp>
        <p:nvSpPr>
          <p:cNvPr id="14" name="Text 11"/>
          <p:cNvSpPr/>
          <p:nvPr/>
        </p:nvSpPr>
        <p:spPr>
          <a:xfrm>
            <a:off x="1757363" y="3875484"/>
            <a:ext cx="2783216" cy="235744"/>
          </a:xfrm>
          <a:prstGeom prst="rect">
            <a:avLst/>
          </a:prstGeom>
          <a:noFill/>
          <a:ln/>
        </p:spPr>
        <p:txBody>
          <a:bodyPr wrap="none" lIns="0" tIns="0" rIns="0" bIns="0" rtlCol="0" anchor="t">
            <a:spAutoFit/>
          </a:bodyPr>
          <a:lstStyle/>
          <a:p>
            <a:pPr algn="l" indent="0" marL="0">
              <a:lnSpc>
                <a:spcPts val="1900"/>
              </a:lnSpc>
              <a:buNone/>
            </a:pPr>
            <a:r>
              <a:rPr lang="en-US" sz="1090" b="1" dirty="0">
                <a:solidFill>
                  <a:srgbClr val="1E3A8A"/>
                </a:solidFill>
                <a:latin typeface="Noto Sans" pitchFamily="34" charset="0"/>
                <a:ea typeface="Noto Sans" pitchFamily="34" charset="-122"/>
                <a:cs typeface="Noto Sans" pitchFamily="34" charset="-120"/>
              </a:rPr>
              <a:t>RUNTIME &amp; LOCATOR INTELLIGENCE</a:t>
            </a:r>
            <a:endParaRPr lang="en-US" sz="1090" dirty="0"/>
          </a:p>
        </p:txBody>
      </p:sp>
      <p:sp>
        <p:nvSpPr>
          <p:cNvPr id="15" name="Text 12"/>
          <p:cNvSpPr/>
          <p:nvPr/>
        </p:nvSpPr>
        <p:spPr>
          <a:xfrm>
            <a:off x="1757363" y="4193381"/>
            <a:ext cx="6715125" cy="578644"/>
          </a:xfrm>
          <a:prstGeom prst="rect">
            <a:avLst/>
          </a:prstGeom>
          <a:noFill/>
          <a:ln/>
        </p:spPr>
        <p:txBody>
          <a:bodyPr wrap="square" lIns="0" tIns="0" rIns="0" bIns="0" rtlCol="0" anchor="t">
            <a:spAutoFit/>
          </a:bodyPr>
          <a:lstStyle/>
          <a:p>
            <a:pPr algn="l" indent="0" marL="0">
              <a:lnSpc>
                <a:spcPts val="1500"/>
              </a:lnSpc>
              <a:buNone/>
            </a:pPr>
            <a:r>
              <a:rPr lang="en-US" sz="942" dirty="0">
                <a:solidFill>
                  <a:srgbClr val="334155"/>
                </a:solidFill>
                <a:latin typeface="Noto Sans" pitchFamily="34" charset="0"/>
                <a:ea typeface="Noto Sans" pitchFamily="34" charset="-122"/>
                <a:cs typeface="Noto Sans" pitchFamily="34" charset="-120"/>
              </a:rPr>
              <a:t>MCP Playwright Test | Anchor Browser | Multi-Strategy Discovery Engine (Semantic • Shadow DOM • Iframe • Pattern • Vision). 5-Point Actionability Gate validates visibility, interactability, stability, accessibility, and correct identification.</a:t>
            </a:r>
            <a:endParaRPr lang="en-US" sz="942"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9144000" cy="6343650"/>
          </a:xfrm>
          <a:prstGeom prst="rect">
            <a:avLst/>
          </a:prstGeom>
        </p:spPr>
      </p:pic>
      <p:sp>
        <p:nvSpPr>
          <p:cNvPr id="3" name="Text 0"/>
          <p:cNvSpPr/>
          <p:nvPr/>
        </p:nvSpPr>
        <p:spPr>
          <a:xfrm>
            <a:off x="500063" y="285750"/>
            <a:ext cx="8143875" cy="628650"/>
          </a:xfrm>
          <a:prstGeom prst="rect">
            <a:avLst/>
          </a:prstGeom>
          <a:noFill/>
          <a:ln/>
        </p:spPr>
        <p:txBody>
          <a:bodyPr wrap="square" lIns="0" tIns="0" rIns="0" bIns="0" rtlCol="0" anchor="t">
            <a:spAutoFit/>
          </a:bodyPr>
          <a:lstStyle/>
          <a:p>
            <a:pPr algn="l" indent="0" marL="0">
              <a:lnSpc>
                <a:spcPts val="2500"/>
              </a:lnSpc>
              <a:buNone/>
            </a:pPr>
            <a:r>
              <a:rPr lang="en-US" sz="2016" b="1" dirty="0">
                <a:solidFill>
                  <a:srgbClr val="1E3A8A"/>
                </a:solidFill>
                <a:latin typeface="Noto Sans" pitchFamily="34" charset="0"/>
                <a:ea typeface="Noto Sans" pitchFamily="34" charset="-122"/>
                <a:cs typeface="Noto Sans" pitchFamily="34" charset="-120"/>
              </a:rPr>
              <a:t>Five-Layer Architecture: Memory Systems and Observability</a:t>
            </a:r>
            <a:endParaRPr lang="en-US" sz="2016" dirty="0"/>
          </a:p>
        </p:txBody>
      </p:sp>
      <p:sp>
        <p:nvSpPr>
          <p:cNvPr id="4" name="Shape 1"/>
          <p:cNvSpPr/>
          <p:nvPr/>
        </p:nvSpPr>
        <p:spPr>
          <a:xfrm>
            <a:off x="500063" y="1057275"/>
            <a:ext cx="8143875" cy="2257425"/>
          </a:xfrm>
          <a:prstGeom prst="rect">
            <a:avLst/>
          </a:prstGeom>
          <a:solidFill>
            <a:srgbClr val="F8FAFC"/>
          </a:solidFill>
          <a:ln/>
        </p:spPr>
      </p:sp>
      <p:sp>
        <p:nvSpPr>
          <p:cNvPr id="5" name="Text 2"/>
          <p:cNvSpPr/>
          <p:nvPr/>
        </p:nvSpPr>
        <p:spPr>
          <a:xfrm>
            <a:off x="642938" y="1171575"/>
            <a:ext cx="1000125" cy="257175"/>
          </a:xfrm>
          <a:prstGeom prst="rect">
            <a:avLst/>
          </a:prstGeom>
          <a:noFill/>
          <a:ln/>
        </p:spPr>
        <p:txBody>
          <a:bodyPr wrap="none" lIns="0" tIns="0" rIns="0" bIns="0" rtlCol="0" anchor="t">
            <a:spAutoFit/>
          </a:bodyPr>
          <a:lstStyle/>
          <a:p>
            <a:pPr algn="l" indent="0" marL="0">
              <a:lnSpc>
                <a:spcPts val="2000"/>
              </a:lnSpc>
              <a:buNone/>
            </a:pPr>
            <a:r>
              <a:rPr lang="en-US" sz="1193" b="1" dirty="0">
                <a:solidFill>
                  <a:srgbClr val="3B82F6"/>
                </a:solidFill>
                <a:latin typeface="Noto Sans" pitchFamily="34" charset="0"/>
                <a:ea typeface="Noto Sans" pitchFamily="34" charset="-122"/>
                <a:cs typeface="Noto Sans" pitchFamily="34" charset="-120"/>
              </a:rPr>
              <a:t>LAYER 4:</a:t>
            </a:r>
            <a:endParaRPr lang="en-US" sz="1193" dirty="0"/>
          </a:p>
        </p:txBody>
      </p:sp>
      <p:sp>
        <p:nvSpPr>
          <p:cNvPr id="6" name="Text 3"/>
          <p:cNvSpPr/>
          <p:nvPr/>
        </p:nvSpPr>
        <p:spPr>
          <a:xfrm>
            <a:off x="1728788" y="1182291"/>
            <a:ext cx="1418090" cy="235744"/>
          </a:xfrm>
          <a:prstGeom prst="rect">
            <a:avLst/>
          </a:prstGeom>
          <a:noFill/>
          <a:ln/>
        </p:spPr>
        <p:txBody>
          <a:bodyPr wrap="none" lIns="0" tIns="0" rIns="0" bIns="0" rtlCol="0" anchor="t">
            <a:spAutoFit/>
          </a:bodyPr>
          <a:lstStyle/>
          <a:p>
            <a:pPr algn="l" indent="0" marL="0">
              <a:lnSpc>
                <a:spcPts val="1900"/>
              </a:lnSpc>
              <a:buNone/>
            </a:pPr>
            <a:r>
              <a:rPr lang="en-US" sz="1090" b="1" dirty="0">
                <a:solidFill>
                  <a:srgbClr val="1E3A8A"/>
                </a:solidFill>
                <a:latin typeface="Noto Sans" pitchFamily="34" charset="0"/>
                <a:ea typeface="Noto Sans" pitchFamily="34" charset="-122"/>
                <a:cs typeface="Noto Sans" pitchFamily="34" charset="-120"/>
              </a:rPr>
              <a:t>MEMORY SYSTEMS</a:t>
            </a:r>
            <a:endParaRPr lang="en-US" sz="1090" dirty="0"/>
          </a:p>
        </p:txBody>
      </p:sp>
      <p:sp>
        <p:nvSpPr>
          <p:cNvPr id="7" name="Text 4"/>
          <p:cNvSpPr/>
          <p:nvPr/>
        </p:nvSpPr>
        <p:spPr>
          <a:xfrm>
            <a:off x="1728788" y="1485900"/>
            <a:ext cx="6772275" cy="385763"/>
          </a:xfrm>
          <a:prstGeom prst="rect">
            <a:avLst/>
          </a:prstGeom>
          <a:noFill/>
          <a:ln/>
        </p:spPr>
        <p:txBody>
          <a:bodyPr wrap="square" lIns="0" tIns="0" rIns="0" bIns="0" rtlCol="0" anchor="t">
            <a:spAutoFit/>
          </a:bodyPr>
          <a:lstStyle/>
          <a:p>
            <a:pPr algn="l" indent="0" marL="0">
              <a:lnSpc>
                <a:spcPts val="1500"/>
              </a:lnSpc>
              <a:buNone/>
            </a:pPr>
            <a:r>
              <a:rPr lang="en-US" sz="885" b="1" dirty="0">
                <a:solidFill>
                  <a:srgbClr val="1E3A8A"/>
                </a:solidFill>
                <a:latin typeface="Noto Sans" pitchFamily="34" charset="0"/>
                <a:ea typeface="Noto Sans" pitchFamily="34" charset="-122"/>
                <a:cs typeface="Noto Sans" pitchFamily="34" charset="-120"/>
              </a:rPr>
              <a:t>Episodic Memory (PostgreSQL):</a:t>
            </a:r>
            <a:pPr algn="l" indent="0" marL="0">
              <a:lnSpc>
                <a:spcPts val="1500"/>
              </a:lnSpc>
              <a:buNone/>
            </a:pPr>
            <a:r>
              <a:rPr lang="en-US" sz="942" dirty="0">
                <a:solidFill>
                  <a:srgbClr val="334155"/>
                </a:solidFill>
                <a:latin typeface="Noto Sans" pitchFamily="34" charset="0"/>
                <a:ea typeface="Noto Sans" pitchFamily="34" charset="-122"/>
                <a:cs typeface="Noto Sans" pitchFamily="34" charset="-120"/>
              </a:rPr>
              <a:t> Last 100 test runs per requirement, capturing agent decisions, state </a:t>
            </a:r>
            <a:pPr algn="l" indent="0" marL="0">
              <a:lnSpc>
                <a:spcPts val="1500"/>
              </a:lnSpc>
              <a:buNone/>
            </a:pPr>
            <a:r>
              <a:rPr lang="en-US" sz="942" dirty="0">
                <a:solidFill>
                  <a:srgbClr val="334155"/>
                </a:solidFill>
                <a:latin typeface="Noto Sans" pitchFamily="34" charset="0"/>
                <a:ea typeface="Noto Sans" pitchFamily="34" charset="-122"/>
                <a:cs typeface="Noto Sans" pitchFamily="34" charset="-120"/>
              </a:rPr>
              <a:t>transitions, and execution traces for pattern recognition.</a:t>
            </a:r>
            <a:endParaRPr lang="en-US" sz="885" dirty="0"/>
          </a:p>
        </p:txBody>
      </p:sp>
      <p:sp>
        <p:nvSpPr>
          <p:cNvPr id="8" name="Text 5"/>
          <p:cNvSpPr/>
          <p:nvPr/>
        </p:nvSpPr>
        <p:spPr>
          <a:xfrm>
            <a:off x="1728788" y="1914525"/>
            <a:ext cx="6772275" cy="385763"/>
          </a:xfrm>
          <a:prstGeom prst="rect">
            <a:avLst/>
          </a:prstGeom>
          <a:noFill/>
          <a:ln/>
        </p:spPr>
        <p:txBody>
          <a:bodyPr wrap="square" lIns="0" tIns="0" rIns="0" bIns="0" rtlCol="0" anchor="t">
            <a:spAutoFit/>
          </a:bodyPr>
          <a:lstStyle/>
          <a:p>
            <a:pPr algn="l" indent="0" marL="0">
              <a:lnSpc>
                <a:spcPts val="1500"/>
              </a:lnSpc>
              <a:buNone/>
            </a:pPr>
            <a:r>
              <a:rPr lang="en-US" sz="885" b="1" dirty="0">
                <a:solidFill>
                  <a:srgbClr val="1E3A8A"/>
                </a:solidFill>
                <a:latin typeface="Noto Sans" pitchFamily="34" charset="0"/>
                <a:ea typeface="Noto Sans" pitchFamily="34" charset="-122"/>
                <a:cs typeface="Noto Sans" pitchFamily="34" charset="-120"/>
              </a:rPr>
              <a:t>Semantic Memory (PostgreSQL):</a:t>
            </a:r>
            <a:pPr algn="l" indent="0" marL="0">
              <a:lnSpc>
                <a:spcPts val="1500"/>
              </a:lnSpc>
              <a:buNone/>
            </a:pPr>
            <a:r>
              <a:rPr lang="en-US" sz="942" dirty="0">
                <a:solidFill>
                  <a:srgbClr val="334155"/>
                </a:solidFill>
                <a:latin typeface="Noto Sans" pitchFamily="34" charset="0"/>
                <a:ea typeface="Noto Sans" pitchFamily="34" charset="-122"/>
                <a:cs typeface="Noto Sans" pitchFamily="34" charset="-120"/>
              </a:rPr>
              <a:t> Domain knowledge base of learned UI patterns, successful selector strategies, </a:t>
            </a:r>
            <a:pPr algn="l" indent="0" marL="0">
              <a:lnSpc>
                <a:spcPts val="1500"/>
              </a:lnSpc>
              <a:buNone/>
            </a:pPr>
            <a:r>
              <a:rPr lang="en-US" sz="942" dirty="0">
                <a:solidFill>
                  <a:srgbClr val="334155"/>
                </a:solidFill>
                <a:latin typeface="Noto Sans" pitchFamily="34" charset="0"/>
                <a:ea typeface="Noto Sans" pitchFamily="34" charset="-122"/>
                <a:cs typeface="Noto Sans" pitchFamily="34" charset="-120"/>
              </a:rPr>
              <a:t>and element hierarchies, updated through nightly aggregation.</a:t>
            </a:r>
            <a:endParaRPr lang="en-US" sz="885" dirty="0"/>
          </a:p>
        </p:txBody>
      </p:sp>
      <p:sp>
        <p:nvSpPr>
          <p:cNvPr id="9" name="Text 6"/>
          <p:cNvSpPr/>
          <p:nvPr/>
        </p:nvSpPr>
        <p:spPr>
          <a:xfrm>
            <a:off x="1728788" y="2343150"/>
            <a:ext cx="6772275" cy="385763"/>
          </a:xfrm>
          <a:prstGeom prst="rect">
            <a:avLst/>
          </a:prstGeom>
          <a:noFill/>
          <a:ln/>
        </p:spPr>
        <p:txBody>
          <a:bodyPr wrap="square" lIns="0" tIns="0" rIns="0" bIns="0" rtlCol="0" anchor="t">
            <a:spAutoFit/>
          </a:bodyPr>
          <a:lstStyle/>
          <a:p>
            <a:pPr algn="l" indent="0" marL="0">
              <a:lnSpc>
                <a:spcPts val="1500"/>
              </a:lnSpc>
              <a:buNone/>
            </a:pPr>
            <a:r>
              <a:rPr lang="en-US" sz="885" b="1" dirty="0">
                <a:solidFill>
                  <a:srgbClr val="1E3A8A"/>
                </a:solidFill>
                <a:latin typeface="Noto Sans" pitchFamily="34" charset="0"/>
                <a:ea typeface="Noto Sans" pitchFamily="34" charset="-122"/>
                <a:cs typeface="Noto Sans" pitchFamily="34" charset="-120"/>
              </a:rPr>
              <a:t>Procedural Memory (PostgreSQL):</a:t>
            </a:r>
            <a:pPr algn="l" indent="0" marL="0">
              <a:lnSpc>
                <a:spcPts val="1500"/>
              </a:lnSpc>
              <a:buNone/>
            </a:pPr>
            <a:r>
              <a:rPr lang="en-US" sz="942" dirty="0">
                <a:solidFill>
                  <a:srgbClr val="334155"/>
                </a:solidFill>
                <a:latin typeface="Noto Sans" pitchFamily="34" charset="0"/>
                <a:ea typeface="Noto Sans" pitchFamily="34" charset="-122"/>
                <a:cs typeface="Noto Sans" pitchFamily="34" charset="-120"/>
              </a:rPr>
              <a:t> Proven healing strategies with confidence scores documenting which tactics </a:t>
            </a:r>
            <a:pPr algn="l" indent="0" marL="0">
              <a:lnSpc>
                <a:spcPts val="1500"/>
              </a:lnSpc>
              <a:buNone/>
            </a:pPr>
            <a:r>
              <a:rPr lang="en-US" sz="942" dirty="0">
                <a:solidFill>
                  <a:srgbClr val="334155"/>
                </a:solidFill>
                <a:latin typeface="Noto Sans" pitchFamily="34" charset="0"/>
                <a:ea typeface="Noto Sans" pitchFamily="34" charset="-122"/>
                <a:cs typeface="Noto Sans" pitchFamily="34" charset="-120"/>
              </a:rPr>
              <a:t>work for specific failure types.</a:t>
            </a:r>
            <a:endParaRPr lang="en-US" sz="885" dirty="0"/>
          </a:p>
        </p:txBody>
      </p:sp>
      <p:sp>
        <p:nvSpPr>
          <p:cNvPr id="10" name="Text 7"/>
          <p:cNvSpPr/>
          <p:nvPr/>
        </p:nvSpPr>
        <p:spPr>
          <a:xfrm>
            <a:off x="1728788" y="2771775"/>
            <a:ext cx="6772275" cy="385763"/>
          </a:xfrm>
          <a:prstGeom prst="rect">
            <a:avLst/>
          </a:prstGeom>
          <a:noFill/>
          <a:ln/>
        </p:spPr>
        <p:txBody>
          <a:bodyPr wrap="square" lIns="0" tIns="0" rIns="0" bIns="0" rtlCol="0" anchor="t">
            <a:spAutoFit/>
          </a:bodyPr>
          <a:lstStyle/>
          <a:p>
            <a:pPr algn="l" indent="0" marL="0">
              <a:lnSpc>
                <a:spcPts val="1500"/>
              </a:lnSpc>
              <a:buNone/>
            </a:pPr>
            <a:r>
              <a:rPr lang="en-US" sz="885" b="1" dirty="0">
                <a:solidFill>
                  <a:srgbClr val="1E3A8A"/>
                </a:solidFill>
                <a:latin typeface="Noto Sans" pitchFamily="34" charset="0"/>
                <a:ea typeface="Noto Sans" pitchFamily="34" charset="-122"/>
                <a:cs typeface="Noto Sans" pitchFamily="34" charset="-120"/>
              </a:rPr>
              <a:t>Working Memory (Redis 7+, 1hr TTL):</a:t>
            </a:r>
            <a:pPr algn="l" indent="0" marL="0">
              <a:lnSpc>
                <a:spcPts val="1500"/>
              </a:lnSpc>
              <a:buNone/>
            </a:pPr>
            <a:r>
              <a:rPr lang="en-US" sz="942" dirty="0">
                <a:solidFill>
                  <a:srgbClr val="334155"/>
                </a:solidFill>
                <a:latin typeface="Noto Sans" pitchFamily="34" charset="0"/>
                <a:ea typeface="Noto Sans" pitchFamily="34" charset="-122"/>
                <a:cs typeface="Noto Sans" pitchFamily="34" charset="-120"/>
              </a:rPr>
              <a:t> High-speed session caching for current test context, discovered locators, </a:t>
            </a:r>
            <a:pPr algn="l" indent="0" marL="0">
              <a:lnSpc>
                <a:spcPts val="1500"/>
              </a:lnSpc>
              <a:buNone/>
            </a:pPr>
            <a:r>
              <a:rPr lang="en-US" sz="942" dirty="0">
                <a:solidFill>
                  <a:srgbClr val="334155"/>
                </a:solidFill>
                <a:latin typeface="Noto Sans" pitchFamily="34" charset="0"/>
                <a:ea typeface="Noto Sans" pitchFamily="34" charset="-122"/>
                <a:cs typeface="Noto Sans" pitchFamily="34" charset="-120"/>
              </a:rPr>
              <a:t>and intermediate agent outputs.</a:t>
            </a:r>
            <a:endParaRPr lang="en-US" sz="885" dirty="0"/>
          </a:p>
        </p:txBody>
      </p:sp>
      <p:sp>
        <p:nvSpPr>
          <p:cNvPr id="11" name="Shape 8"/>
          <p:cNvSpPr/>
          <p:nvPr/>
        </p:nvSpPr>
        <p:spPr>
          <a:xfrm>
            <a:off x="500063" y="3429000"/>
            <a:ext cx="8143875" cy="1828800"/>
          </a:xfrm>
          <a:prstGeom prst="rect">
            <a:avLst/>
          </a:prstGeom>
          <a:solidFill>
            <a:srgbClr val="F8FAFC"/>
          </a:solidFill>
          <a:ln/>
        </p:spPr>
      </p:sp>
      <p:sp>
        <p:nvSpPr>
          <p:cNvPr id="12" name="Text 9"/>
          <p:cNvSpPr/>
          <p:nvPr/>
        </p:nvSpPr>
        <p:spPr>
          <a:xfrm>
            <a:off x="642938" y="3543300"/>
            <a:ext cx="1000125" cy="257175"/>
          </a:xfrm>
          <a:prstGeom prst="rect">
            <a:avLst/>
          </a:prstGeom>
          <a:noFill/>
          <a:ln/>
        </p:spPr>
        <p:txBody>
          <a:bodyPr wrap="none" lIns="0" tIns="0" rIns="0" bIns="0" rtlCol="0" anchor="t">
            <a:spAutoFit/>
          </a:bodyPr>
          <a:lstStyle/>
          <a:p>
            <a:pPr algn="l" indent="0" marL="0">
              <a:lnSpc>
                <a:spcPts val="2000"/>
              </a:lnSpc>
              <a:buNone/>
            </a:pPr>
            <a:r>
              <a:rPr lang="en-US" sz="1193" b="1" dirty="0">
                <a:solidFill>
                  <a:srgbClr val="3B82F6"/>
                </a:solidFill>
                <a:latin typeface="Noto Sans" pitchFamily="34" charset="0"/>
                <a:ea typeface="Noto Sans" pitchFamily="34" charset="-122"/>
                <a:cs typeface="Noto Sans" pitchFamily="34" charset="-120"/>
              </a:rPr>
              <a:t>LAYER 5:</a:t>
            </a:r>
            <a:endParaRPr lang="en-US" sz="1193" dirty="0"/>
          </a:p>
        </p:txBody>
      </p:sp>
      <p:sp>
        <p:nvSpPr>
          <p:cNvPr id="13" name="Text 10"/>
          <p:cNvSpPr/>
          <p:nvPr/>
        </p:nvSpPr>
        <p:spPr>
          <a:xfrm>
            <a:off x="1728788" y="3554016"/>
            <a:ext cx="2194945" cy="235744"/>
          </a:xfrm>
          <a:prstGeom prst="rect">
            <a:avLst/>
          </a:prstGeom>
          <a:noFill/>
          <a:ln/>
        </p:spPr>
        <p:txBody>
          <a:bodyPr wrap="none" lIns="0" tIns="0" rIns="0" bIns="0" rtlCol="0" anchor="t">
            <a:spAutoFit/>
          </a:bodyPr>
          <a:lstStyle/>
          <a:p>
            <a:pPr algn="l" indent="0" marL="0">
              <a:lnSpc>
                <a:spcPts val="1900"/>
              </a:lnSpc>
              <a:buNone/>
            </a:pPr>
            <a:r>
              <a:rPr lang="en-US" sz="1090" b="1" dirty="0">
                <a:solidFill>
                  <a:srgbClr val="1E3A8A"/>
                </a:solidFill>
                <a:latin typeface="Noto Sans" pitchFamily="34" charset="0"/>
                <a:ea typeface="Noto Sans" pitchFamily="34" charset="-122"/>
                <a:cs typeface="Noto Sans" pitchFamily="34" charset="-120"/>
              </a:rPr>
              <a:t>OBSERVABILITY &amp; LEARNING</a:t>
            </a:r>
            <a:endParaRPr lang="en-US" sz="1090" dirty="0"/>
          </a:p>
        </p:txBody>
      </p:sp>
      <p:sp>
        <p:nvSpPr>
          <p:cNvPr id="14" name="Text 11"/>
          <p:cNvSpPr/>
          <p:nvPr/>
        </p:nvSpPr>
        <p:spPr>
          <a:xfrm>
            <a:off x="1728788" y="3857625"/>
            <a:ext cx="6772275" cy="385763"/>
          </a:xfrm>
          <a:prstGeom prst="rect">
            <a:avLst/>
          </a:prstGeom>
          <a:noFill/>
          <a:ln/>
        </p:spPr>
        <p:txBody>
          <a:bodyPr wrap="square" lIns="0" tIns="0" rIns="0" bIns="0" rtlCol="0" anchor="t">
            <a:spAutoFit/>
          </a:bodyPr>
          <a:lstStyle/>
          <a:p>
            <a:pPr algn="l" indent="0" marL="0">
              <a:lnSpc>
                <a:spcPts val="1500"/>
              </a:lnSpc>
              <a:buNone/>
            </a:pPr>
            <a:r>
              <a:rPr lang="en-US" sz="885" b="1" dirty="0">
                <a:solidFill>
                  <a:srgbClr val="1E3A8A"/>
                </a:solidFill>
                <a:latin typeface="Noto Sans" pitchFamily="34" charset="0"/>
                <a:ea typeface="Noto Sans" pitchFamily="34" charset="-122"/>
                <a:cs typeface="Noto Sans" pitchFamily="34" charset="-120"/>
              </a:rPr>
              <a:t>LangSmith Traces:</a:t>
            </a:r>
            <a:pPr algn="l" indent="0" marL="0">
              <a:lnSpc>
                <a:spcPts val="1500"/>
              </a:lnSpc>
              <a:buNone/>
            </a:pPr>
            <a:r>
              <a:rPr lang="en-US" sz="942" dirty="0">
                <a:solidFill>
                  <a:srgbClr val="334155"/>
                </a:solidFill>
                <a:latin typeface="Noto Sans" pitchFamily="34" charset="0"/>
                <a:ea typeface="Noto Sans" pitchFamily="34" charset="-122"/>
                <a:cs typeface="Noto Sans" pitchFamily="34" charset="-120"/>
              </a:rPr>
              <a:t> Full trace visibility for every agent execution, capturing strategy selection rationale, discovery </a:t>
            </a:r>
            <a:pPr algn="l" indent="0" marL="0">
              <a:lnSpc>
                <a:spcPts val="1500"/>
              </a:lnSpc>
              <a:buNone/>
            </a:pPr>
            <a:r>
              <a:rPr lang="en-US" sz="942" dirty="0">
                <a:solidFill>
                  <a:srgbClr val="334155"/>
                </a:solidFill>
                <a:latin typeface="Noto Sans" pitchFamily="34" charset="0"/>
                <a:ea typeface="Noto Sans" pitchFamily="34" charset="-122"/>
                <a:cs typeface="Noto Sans" pitchFamily="34" charset="-120"/>
              </a:rPr>
              <a:t>time, confidence scores, success/failure patterns, token costs, and performance metrics.</a:t>
            </a:r>
            <a:endParaRPr lang="en-US" sz="885" dirty="0"/>
          </a:p>
        </p:txBody>
      </p:sp>
      <p:sp>
        <p:nvSpPr>
          <p:cNvPr id="15" name="Text 12"/>
          <p:cNvSpPr/>
          <p:nvPr/>
        </p:nvSpPr>
        <p:spPr>
          <a:xfrm>
            <a:off x="1728788" y="4286250"/>
            <a:ext cx="6772275" cy="385763"/>
          </a:xfrm>
          <a:prstGeom prst="rect">
            <a:avLst/>
          </a:prstGeom>
          <a:noFill/>
          <a:ln/>
        </p:spPr>
        <p:txBody>
          <a:bodyPr wrap="square" lIns="0" tIns="0" rIns="0" bIns="0" rtlCol="0" anchor="t">
            <a:spAutoFit/>
          </a:bodyPr>
          <a:lstStyle/>
          <a:p>
            <a:pPr algn="l" indent="0" marL="0">
              <a:lnSpc>
                <a:spcPts val="1500"/>
              </a:lnSpc>
              <a:buNone/>
            </a:pPr>
            <a:r>
              <a:rPr lang="en-US" sz="885" b="1" dirty="0">
                <a:solidFill>
                  <a:srgbClr val="1E3A8A"/>
                </a:solidFill>
                <a:latin typeface="Noto Sans" pitchFamily="34" charset="0"/>
                <a:ea typeface="Noto Sans" pitchFamily="34" charset="-122"/>
                <a:cs typeface="Noto Sans" pitchFamily="34" charset="-120"/>
              </a:rPr>
              <a:t>One-Click Replay:</a:t>
            </a:r>
            <a:pPr algn="l" indent="0" marL="0">
              <a:lnSpc>
                <a:spcPts val="1500"/>
              </a:lnSpc>
              <a:buNone/>
            </a:pPr>
            <a:r>
              <a:rPr lang="en-US" sz="942" dirty="0">
                <a:solidFill>
                  <a:srgbClr val="334155"/>
                </a:solidFill>
                <a:latin typeface="Noto Sans" pitchFamily="34" charset="0"/>
                <a:ea typeface="Noto Sans" pitchFamily="34" charset="-122"/>
                <a:cs typeface="Noto Sans" pitchFamily="34" charset="-120"/>
              </a:rPr>
              <a:t> Reconstructs exact execution context locally, enabling developers to step through Planner </a:t>
            </a:r>
            <a:pPr algn="l" indent="0" marL="0">
              <a:lnSpc>
                <a:spcPts val="1500"/>
              </a:lnSpc>
              <a:buNone/>
            </a:pPr>
            <a:r>
              <a:rPr lang="en-US" sz="942" dirty="0">
                <a:solidFill>
                  <a:srgbClr val="334155"/>
                </a:solidFill>
                <a:latin typeface="Noto Sans" pitchFamily="34" charset="0"/>
                <a:ea typeface="Noto Sans" pitchFamily="34" charset="-122"/>
                <a:cs typeface="Noto Sans" pitchFamily="34" charset="-120"/>
              </a:rPr>
              <a:t>output, POMBuilder discovery, and Generator code with the same page state, selectors, and data.</a:t>
            </a:r>
            <a:endParaRPr lang="en-US" sz="885" dirty="0"/>
          </a:p>
        </p:txBody>
      </p:sp>
      <p:sp>
        <p:nvSpPr>
          <p:cNvPr id="16" name="Text 13"/>
          <p:cNvSpPr/>
          <p:nvPr/>
        </p:nvSpPr>
        <p:spPr>
          <a:xfrm>
            <a:off x="1728788" y="4714875"/>
            <a:ext cx="6772275" cy="385763"/>
          </a:xfrm>
          <a:prstGeom prst="rect">
            <a:avLst/>
          </a:prstGeom>
          <a:noFill/>
          <a:ln/>
        </p:spPr>
        <p:txBody>
          <a:bodyPr wrap="square" lIns="0" tIns="0" rIns="0" bIns="0" rtlCol="0" anchor="t">
            <a:spAutoFit/>
          </a:bodyPr>
          <a:lstStyle/>
          <a:p>
            <a:pPr algn="l" indent="0" marL="0">
              <a:lnSpc>
                <a:spcPts val="1500"/>
              </a:lnSpc>
              <a:buNone/>
            </a:pPr>
            <a:r>
              <a:rPr lang="en-US" sz="885" b="1" dirty="0">
                <a:solidFill>
                  <a:srgbClr val="1E3A8A"/>
                </a:solidFill>
                <a:latin typeface="Noto Sans" pitchFamily="34" charset="0"/>
                <a:ea typeface="Noto Sans" pitchFamily="34" charset="-122"/>
                <a:cs typeface="Noto Sans" pitchFamily="34" charset="-120"/>
              </a:rPr>
              <a:t>Telemetry Learning Loop:</a:t>
            </a:r>
            <a:pPr algn="l" indent="0" marL="0">
              <a:lnSpc>
                <a:spcPts val="1500"/>
              </a:lnSpc>
              <a:buNone/>
            </a:pPr>
            <a:r>
              <a:rPr lang="en-US" sz="942" dirty="0">
                <a:solidFill>
                  <a:srgbClr val="334155"/>
                </a:solidFill>
                <a:latin typeface="Noto Sans" pitchFamily="34" charset="0"/>
                <a:ea typeface="Noto Sans" pitchFamily="34" charset="-122"/>
                <a:cs typeface="Noto Sans" pitchFamily="34" charset="-120"/>
              </a:rPr>
              <a:t> Nightly aggregation analyzes execution data, identifies successful patterns, detects </a:t>
            </a:r>
            <a:pPr algn="l" indent="0" marL="0">
              <a:lnSpc>
                <a:spcPts val="1500"/>
              </a:lnSpc>
              <a:buNone/>
            </a:pPr>
            <a:r>
              <a:rPr lang="en-US" sz="942" dirty="0">
                <a:solidFill>
                  <a:srgbClr val="334155"/>
                </a:solidFill>
                <a:latin typeface="Noto Sans" pitchFamily="34" charset="0"/>
                <a:ea typeface="Noto Sans" pitchFamily="34" charset="-122"/>
                <a:cs typeface="Noto Sans" pitchFamily="34" charset="-120"/>
              </a:rPr>
              <a:t>UI drift in application structure, and updates Semantic and Procedural Memory for continuous improvement.</a:t>
            </a:r>
            <a:endParaRPr lang="en-US" sz="885" dirty="0"/>
          </a:p>
        </p:txBody>
      </p:sp>
      <p:sp>
        <p:nvSpPr>
          <p:cNvPr id="17" name="Shape 14"/>
          <p:cNvSpPr/>
          <p:nvPr/>
        </p:nvSpPr>
        <p:spPr>
          <a:xfrm>
            <a:off x="500063" y="5400675"/>
            <a:ext cx="8143875" cy="657225"/>
          </a:xfrm>
          <a:prstGeom prst="rect">
            <a:avLst/>
          </a:prstGeom>
          <a:solidFill>
            <a:srgbClr val="EFF6FF"/>
          </a:solidFill>
          <a:ln/>
        </p:spPr>
      </p:sp>
      <p:sp>
        <p:nvSpPr>
          <p:cNvPr id="18" name="Text 15"/>
          <p:cNvSpPr/>
          <p:nvPr/>
        </p:nvSpPr>
        <p:spPr>
          <a:xfrm>
            <a:off x="642938" y="5514975"/>
            <a:ext cx="7858125" cy="428625"/>
          </a:xfrm>
          <a:prstGeom prst="rect">
            <a:avLst/>
          </a:prstGeom>
          <a:noFill/>
          <a:ln/>
        </p:spPr>
        <p:txBody>
          <a:bodyPr wrap="square" lIns="0" tIns="0" rIns="0" bIns="0" rtlCol="0" anchor="t">
            <a:spAutoFit/>
          </a:bodyPr>
          <a:lstStyle/>
          <a:p>
            <a:pPr algn="l" indent="0" marL="0">
              <a:lnSpc>
                <a:spcPts val="1700"/>
              </a:lnSpc>
              <a:buNone/>
            </a:pPr>
            <a:r>
              <a:rPr lang="en-US" sz="987" b="1" dirty="0">
                <a:solidFill>
                  <a:srgbClr val="1E3A8A"/>
                </a:solidFill>
                <a:latin typeface="Noto Sans" pitchFamily="34" charset="0"/>
                <a:ea typeface="Noto Sans" pitchFamily="34" charset="-122"/>
                <a:cs typeface="Noto Sans" pitchFamily="34" charset="-120"/>
              </a:rPr>
              <a:t>Enterprise architecture designed for scale, durability, and continuous learning. The memory systems and observability layer create a self-improving system that becomes more reliable and efficient over time.</a:t>
            </a:r>
            <a:endParaRPr lang="en-US" sz="987"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9144000" cy="5336381"/>
          </a:xfrm>
          <a:prstGeom prst="rect">
            <a:avLst/>
          </a:prstGeom>
        </p:spPr>
      </p:pic>
      <p:sp>
        <p:nvSpPr>
          <p:cNvPr id="3" name="Text 0"/>
          <p:cNvSpPr/>
          <p:nvPr/>
        </p:nvSpPr>
        <p:spPr>
          <a:xfrm>
            <a:off x="571500" y="357188"/>
            <a:ext cx="8001000" cy="685800"/>
          </a:xfrm>
          <a:prstGeom prst="rect">
            <a:avLst/>
          </a:prstGeom>
          <a:noFill/>
          <a:ln/>
        </p:spPr>
        <p:txBody>
          <a:bodyPr wrap="square" lIns="0" tIns="0" rIns="0" bIns="0" rtlCol="0" anchor="t">
            <a:spAutoFit/>
          </a:bodyPr>
          <a:lstStyle/>
          <a:p>
            <a:pPr algn="l" indent="0" marL="0">
              <a:lnSpc>
                <a:spcPts val="2700"/>
              </a:lnSpc>
              <a:buNone/>
            </a:pPr>
            <a:r>
              <a:rPr lang="en-US" sz="2016" b="1" dirty="0">
                <a:solidFill>
                  <a:srgbClr val="1E3A8A"/>
                </a:solidFill>
                <a:latin typeface="Noto Sans" pitchFamily="34" charset="0"/>
                <a:ea typeface="Noto Sans" pitchFamily="34" charset="-122"/>
                <a:cs typeface="Noto Sans" pitchFamily="34" charset="-120"/>
              </a:rPr>
              <a:t>Five Autonomous Agents Orchestrate the Complete Testing Lifecycle</a:t>
            </a:r>
            <a:endParaRPr lang="en-US" sz="2016" dirty="0"/>
          </a:p>
        </p:txBody>
      </p:sp>
      <p:sp>
        <p:nvSpPr>
          <p:cNvPr id="4" name="Shape 1"/>
          <p:cNvSpPr/>
          <p:nvPr/>
        </p:nvSpPr>
        <p:spPr>
          <a:xfrm>
            <a:off x="571500" y="1271588"/>
            <a:ext cx="8001000" cy="442913"/>
          </a:xfrm>
          <a:prstGeom prst="rect">
            <a:avLst/>
          </a:prstGeom>
          <a:solidFill>
            <a:srgbClr val="F1F5F9"/>
          </a:solidFill>
          <a:ln/>
        </p:spPr>
      </p:sp>
      <p:sp>
        <p:nvSpPr>
          <p:cNvPr id="5" name="Text 2"/>
          <p:cNvSpPr/>
          <p:nvPr/>
        </p:nvSpPr>
        <p:spPr>
          <a:xfrm>
            <a:off x="742950" y="1385888"/>
            <a:ext cx="7658100" cy="214313"/>
          </a:xfrm>
          <a:prstGeom prst="rect">
            <a:avLst/>
          </a:prstGeom>
          <a:noFill/>
          <a:ln/>
        </p:spPr>
        <p:txBody>
          <a:bodyPr wrap="none" lIns="0" tIns="0" rIns="0" bIns="0" rtlCol="0" anchor="t">
            <a:spAutoFit/>
          </a:bodyPr>
          <a:lstStyle/>
          <a:p>
            <a:pPr algn="ctr" indent="0" marL="0">
              <a:lnSpc>
                <a:spcPts val="1700"/>
              </a:lnSpc>
              <a:buNone/>
            </a:pPr>
            <a:r>
              <a:rPr lang="en-US" sz="987" b="1" dirty="0">
                <a:solidFill>
                  <a:srgbClr val="1E3A8A"/>
                </a:solidFill>
                <a:latin typeface="Noto Sans" pitchFamily="34" charset="0"/>
                <a:ea typeface="Noto Sans" pitchFamily="34" charset="-122"/>
                <a:cs typeface="Noto Sans" pitchFamily="34" charset="-120"/>
              </a:rPr>
              <a:t>Planner → POMBuilder → Generator → Executor → OracleHealer</a:t>
            </a:r>
            <a:endParaRPr lang="en-US" sz="987" dirty="0"/>
          </a:p>
        </p:txBody>
      </p:sp>
      <p:pic>
        <p:nvPicPr>
          <p:cNvPr id="6" name="Image 1" descr="preencoded.png">    </p:cNvPr>
          <p:cNvPicPr>
            <a:picLocks noChangeAspect="1"/>
          </p:cNvPicPr>
          <p:nvPr/>
        </p:nvPicPr>
        <p:blipFill>
          <a:blip r:embed="rId2"/>
          <a:stretch>
            <a:fillRect/>
          </a:stretch>
        </p:blipFill>
        <p:spPr>
          <a:xfrm>
            <a:off x="571500" y="1973461"/>
            <a:ext cx="257175" cy="228600"/>
          </a:xfrm>
          <a:prstGeom prst="rect">
            <a:avLst/>
          </a:prstGeom>
        </p:spPr>
      </p:pic>
      <p:sp>
        <p:nvSpPr>
          <p:cNvPr id="7" name="Text 3"/>
          <p:cNvSpPr/>
          <p:nvPr/>
        </p:nvSpPr>
        <p:spPr>
          <a:xfrm>
            <a:off x="971550" y="1914525"/>
            <a:ext cx="3457575" cy="257175"/>
          </a:xfrm>
          <a:prstGeom prst="rect">
            <a:avLst/>
          </a:prstGeom>
          <a:noFill/>
          <a:ln/>
        </p:spPr>
        <p:txBody>
          <a:bodyPr wrap="none" lIns="0" tIns="0" rIns="0" bIns="0" rtlCol="0" anchor="t">
            <a:spAutoFit/>
          </a:bodyPr>
          <a:lstStyle/>
          <a:p>
            <a:pPr algn="l" indent="0" marL="0">
              <a:lnSpc>
                <a:spcPts val="2000"/>
              </a:lnSpc>
              <a:buNone/>
            </a:pPr>
            <a:r>
              <a:rPr lang="en-US" sz="1193" b="1" dirty="0">
                <a:solidFill>
                  <a:srgbClr val="1E3A8A"/>
                </a:solidFill>
                <a:latin typeface="Noto Sans" pitchFamily="34" charset="0"/>
                <a:ea typeface="Noto Sans" pitchFamily="34" charset="-122"/>
                <a:cs typeface="Noto Sans" pitchFamily="34" charset="-120"/>
              </a:rPr>
              <a:t>PLANNER</a:t>
            </a:r>
            <a:endParaRPr lang="en-US" sz="1193" dirty="0"/>
          </a:p>
        </p:txBody>
      </p:sp>
      <p:sp>
        <p:nvSpPr>
          <p:cNvPr id="8" name="Text 4"/>
          <p:cNvSpPr/>
          <p:nvPr/>
        </p:nvSpPr>
        <p:spPr>
          <a:xfrm>
            <a:off x="971550" y="2200275"/>
            <a:ext cx="3457575" cy="192881"/>
          </a:xfrm>
          <a:prstGeom prst="rect">
            <a:avLst/>
          </a:prstGeom>
          <a:noFill/>
          <a:ln/>
        </p:spPr>
        <p:txBody>
          <a:bodyPr wrap="none" lIns="0" tIns="0" rIns="0" bIns="0" rtlCol="0" anchor="t">
            <a:spAutoFit/>
          </a:bodyPr>
          <a:lstStyle/>
          <a:p>
            <a:pPr algn="l" indent="0" marL="0">
              <a:lnSpc>
                <a:spcPts val="1500"/>
              </a:lnSpc>
              <a:buNone/>
            </a:pPr>
            <a:r>
              <a:rPr lang="en-US" sz="885" b="1" dirty="0">
                <a:solidFill>
                  <a:srgbClr val="3B82F6"/>
                </a:solidFill>
                <a:latin typeface="Noto Sans" pitchFamily="34" charset="0"/>
                <a:ea typeface="Noto Sans" pitchFamily="34" charset="-122"/>
                <a:cs typeface="Noto Sans" pitchFamily="34" charset="-120"/>
              </a:rPr>
              <a:t>Test Discovery &amp; Flow Control</a:t>
            </a:r>
            <a:endParaRPr lang="en-US" sz="885" dirty="0"/>
          </a:p>
        </p:txBody>
      </p:sp>
      <p:sp>
        <p:nvSpPr>
          <p:cNvPr id="9" name="Text 5"/>
          <p:cNvSpPr/>
          <p:nvPr/>
        </p:nvSpPr>
        <p:spPr>
          <a:xfrm>
            <a:off x="971550" y="2450306"/>
            <a:ext cx="3457575" cy="910828"/>
          </a:xfrm>
          <a:prstGeom prst="rect">
            <a:avLst/>
          </a:prstGeom>
          <a:noFill/>
          <a:ln/>
        </p:spPr>
        <p:txBody>
          <a:bodyPr wrap="square" lIns="0" tIns="0" rIns="0" bIns="0" rtlCol="0" anchor="t">
            <a:spAutoFit/>
          </a:bodyPr>
          <a:lstStyle/>
          <a:p>
            <a:pPr algn="l" indent="0" marL="0">
              <a:lnSpc>
                <a:spcPts val="1400"/>
              </a:lnSpc>
              <a:buNone/>
            </a:pPr>
            <a:r>
              <a:rPr lang="en-US" sz="888" dirty="0">
                <a:solidFill>
                  <a:srgbClr val="334155"/>
                </a:solidFill>
                <a:latin typeface="Noto Sans" pitchFamily="34" charset="0"/>
                <a:ea typeface="Noto Sans" pitchFamily="34" charset="-122"/>
                <a:cs typeface="Noto Sans" pitchFamily="34" charset="-120"/>
              </a:rPr>
              <a:t>Reads requirements and queries Memory for patterns. Generates comprehensive plan.json with scenarios, data bindings, policies, and retry strategies. Orchestrates LangGraph state machine with error handling and workflow resumption.</a:t>
            </a:r>
            <a:endParaRPr lang="en-US" sz="888" dirty="0"/>
          </a:p>
        </p:txBody>
      </p:sp>
      <p:pic>
        <p:nvPicPr>
          <p:cNvPr id="10" name="Image 2" descr="preencoded.png">    </p:cNvPr>
          <p:cNvPicPr>
            <a:picLocks noChangeAspect="1"/>
          </p:cNvPicPr>
          <p:nvPr/>
        </p:nvPicPr>
        <p:blipFill>
          <a:blip r:embed="rId3"/>
          <a:stretch>
            <a:fillRect/>
          </a:stretch>
        </p:blipFill>
        <p:spPr>
          <a:xfrm>
            <a:off x="4714875" y="1973461"/>
            <a:ext cx="228600" cy="228600"/>
          </a:xfrm>
          <a:prstGeom prst="rect">
            <a:avLst/>
          </a:prstGeom>
        </p:spPr>
      </p:pic>
      <p:sp>
        <p:nvSpPr>
          <p:cNvPr id="11" name="Text 6"/>
          <p:cNvSpPr/>
          <p:nvPr/>
        </p:nvSpPr>
        <p:spPr>
          <a:xfrm>
            <a:off x="5114925" y="1914525"/>
            <a:ext cx="3457575" cy="257175"/>
          </a:xfrm>
          <a:prstGeom prst="rect">
            <a:avLst/>
          </a:prstGeom>
          <a:noFill/>
          <a:ln/>
        </p:spPr>
        <p:txBody>
          <a:bodyPr wrap="none" lIns="0" tIns="0" rIns="0" bIns="0" rtlCol="0" anchor="t">
            <a:spAutoFit/>
          </a:bodyPr>
          <a:lstStyle/>
          <a:p>
            <a:pPr algn="l" indent="0" marL="0">
              <a:lnSpc>
                <a:spcPts val="2000"/>
              </a:lnSpc>
              <a:buNone/>
            </a:pPr>
            <a:r>
              <a:rPr lang="en-US" sz="1193" b="1" dirty="0">
                <a:solidFill>
                  <a:srgbClr val="1E3A8A"/>
                </a:solidFill>
                <a:latin typeface="Noto Sans" pitchFamily="34" charset="0"/>
                <a:ea typeface="Noto Sans" pitchFamily="34" charset="-122"/>
                <a:cs typeface="Noto Sans" pitchFamily="34" charset="-120"/>
              </a:rPr>
              <a:t>POMBUILDER</a:t>
            </a:r>
            <a:endParaRPr lang="en-US" sz="1193" dirty="0"/>
          </a:p>
        </p:txBody>
      </p:sp>
      <p:sp>
        <p:nvSpPr>
          <p:cNvPr id="12" name="Text 7"/>
          <p:cNvSpPr/>
          <p:nvPr/>
        </p:nvSpPr>
        <p:spPr>
          <a:xfrm>
            <a:off x="5114925" y="2200275"/>
            <a:ext cx="3457575" cy="192881"/>
          </a:xfrm>
          <a:prstGeom prst="rect">
            <a:avLst/>
          </a:prstGeom>
          <a:noFill/>
          <a:ln/>
        </p:spPr>
        <p:txBody>
          <a:bodyPr wrap="none" lIns="0" tIns="0" rIns="0" bIns="0" rtlCol="0" anchor="t">
            <a:spAutoFit/>
          </a:bodyPr>
          <a:lstStyle/>
          <a:p>
            <a:pPr algn="l" indent="0" marL="0">
              <a:lnSpc>
                <a:spcPts val="1500"/>
              </a:lnSpc>
              <a:buNone/>
            </a:pPr>
            <a:r>
              <a:rPr lang="en-US" sz="885" b="1" dirty="0">
                <a:solidFill>
                  <a:srgbClr val="3B82F6"/>
                </a:solidFill>
                <a:latin typeface="Noto Sans" pitchFamily="34" charset="0"/>
                <a:ea typeface="Noto Sans" pitchFamily="34" charset="-122"/>
                <a:cs typeface="Noto Sans" pitchFamily="34" charset="-120"/>
              </a:rPr>
              <a:t>Multi-Strategy Locator Discovery</a:t>
            </a:r>
            <a:endParaRPr lang="en-US" sz="885" dirty="0"/>
          </a:p>
        </p:txBody>
      </p:sp>
      <p:sp>
        <p:nvSpPr>
          <p:cNvPr id="13" name="Text 8"/>
          <p:cNvSpPr/>
          <p:nvPr/>
        </p:nvSpPr>
        <p:spPr>
          <a:xfrm>
            <a:off x="5114925" y="2450306"/>
            <a:ext cx="3457575" cy="910828"/>
          </a:xfrm>
          <a:prstGeom prst="rect">
            <a:avLst/>
          </a:prstGeom>
          <a:noFill/>
          <a:ln/>
        </p:spPr>
        <p:txBody>
          <a:bodyPr wrap="square" lIns="0" tIns="0" rIns="0" bIns="0" rtlCol="0" anchor="t">
            <a:spAutoFit/>
          </a:bodyPr>
          <a:lstStyle/>
          <a:p>
            <a:pPr algn="l" indent="0" marL="0">
              <a:lnSpc>
                <a:spcPts val="1400"/>
              </a:lnSpc>
              <a:buNone/>
            </a:pPr>
            <a:r>
              <a:rPr lang="en-US" sz="888" dirty="0">
                <a:solidFill>
                  <a:srgbClr val="334155"/>
                </a:solidFill>
                <a:latin typeface="Noto Sans" pitchFamily="34" charset="0"/>
                <a:ea typeface="Noto Sans" pitchFamily="34" charset="-122"/>
                <a:cs typeface="Noto Sans" pitchFamily="34" charset="-120"/>
              </a:rPr>
              <a:t>Analyzes page structure to detect Shadow DOM, iframes, and dynamic IDs. Selects optimal discovery strategies (Semantic, Shadow DOM, Iframe, Pattern, Vision). Validates through 5-Point Actionability Gate. Builds fallback chains with confidence scores. Outputs form.json.</a:t>
            </a:r>
            <a:endParaRPr lang="en-US" sz="888" dirty="0"/>
          </a:p>
        </p:txBody>
      </p:sp>
      <p:pic>
        <p:nvPicPr>
          <p:cNvPr id="14" name="Image 3" descr="preencoded.png">    </p:cNvPr>
          <p:cNvPicPr>
            <a:picLocks noChangeAspect="1"/>
          </p:cNvPicPr>
          <p:nvPr/>
        </p:nvPicPr>
        <p:blipFill>
          <a:blip r:embed="rId4"/>
          <a:stretch>
            <a:fillRect/>
          </a:stretch>
        </p:blipFill>
        <p:spPr>
          <a:xfrm>
            <a:off x="571500" y="3591520"/>
            <a:ext cx="285750" cy="228600"/>
          </a:xfrm>
          <a:prstGeom prst="rect">
            <a:avLst/>
          </a:prstGeom>
        </p:spPr>
      </p:pic>
      <p:sp>
        <p:nvSpPr>
          <p:cNvPr id="15" name="Text 9"/>
          <p:cNvSpPr/>
          <p:nvPr/>
        </p:nvSpPr>
        <p:spPr>
          <a:xfrm>
            <a:off x="971550" y="3532584"/>
            <a:ext cx="3457575" cy="257175"/>
          </a:xfrm>
          <a:prstGeom prst="rect">
            <a:avLst/>
          </a:prstGeom>
          <a:noFill/>
          <a:ln/>
        </p:spPr>
        <p:txBody>
          <a:bodyPr wrap="none" lIns="0" tIns="0" rIns="0" bIns="0" rtlCol="0" anchor="t">
            <a:spAutoFit/>
          </a:bodyPr>
          <a:lstStyle/>
          <a:p>
            <a:pPr algn="l" indent="0" marL="0">
              <a:lnSpc>
                <a:spcPts val="2000"/>
              </a:lnSpc>
              <a:buNone/>
            </a:pPr>
            <a:r>
              <a:rPr lang="en-US" sz="1193" b="1" dirty="0">
                <a:solidFill>
                  <a:srgbClr val="1E3A8A"/>
                </a:solidFill>
                <a:latin typeface="Noto Sans" pitchFamily="34" charset="0"/>
                <a:ea typeface="Noto Sans" pitchFamily="34" charset="-122"/>
                <a:cs typeface="Noto Sans" pitchFamily="34" charset="-120"/>
              </a:rPr>
              <a:t>GENERATOR</a:t>
            </a:r>
            <a:endParaRPr lang="en-US" sz="1193" dirty="0"/>
          </a:p>
        </p:txBody>
      </p:sp>
      <p:sp>
        <p:nvSpPr>
          <p:cNvPr id="16" name="Text 10"/>
          <p:cNvSpPr/>
          <p:nvPr/>
        </p:nvSpPr>
        <p:spPr>
          <a:xfrm>
            <a:off x="971550" y="3818334"/>
            <a:ext cx="3457575" cy="192881"/>
          </a:xfrm>
          <a:prstGeom prst="rect">
            <a:avLst/>
          </a:prstGeom>
          <a:noFill/>
          <a:ln/>
        </p:spPr>
        <p:txBody>
          <a:bodyPr wrap="none" lIns="0" tIns="0" rIns="0" bIns="0" rtlCol="0" anchor="t">
            <a:spAutoFit/>
          </a:bodyPr>
          <a:lstStyle/>
          <a:p>
            <a:pPr algn="l" indent="0" marL="0">
              <a:lnSpc>
                <a:spcPts val="1500"/>
              </a:lnSpc>
              <a:buNone/>
            </a:pPr>
            <a:r>
              <a:rPr lang="en-US" sz="885" b="1" dirty="0">
                <a:solidFill>
                  <a:srgbClr val="3B82F6"/>
                </a:solidFill>
                <a:latin typeface="Noto Sans" pitchFamily="34" charset="0"/>
                <a:ea typeface="Noto Sans" pitchFamily="34" charset="-122"/>
                <a:cs typeface="Noto Sans" pitchFamily="34" charset="-120"/>
              </a:rPr>
              <a:t>Code Synthesis</a:t>
            </a:r>
            <a:endParaRPr lang="en-US" sz="885" dirty="0"/>
          </a:p>
        </p:txBody>
      </p:sp>
      <p:sp>
        <p:nvSpPr>
          <p:cNvPr id="17" name="Text 11"/>
          <p:cNvSpPr/>
          <p:nvPr/>
        </p:nvSpPr>
        <p:spPr>
          <a:xfrm>
            <a:off x="971550" y="4068366"/>
            <a:ext cx="3457575" cy="910828"/>
          </a:xfrm>
          <a:prstGeom prst="rect">
            <a:avLst/>
          </a:prstGeom>
          <a:noFill/>
          <a:ln/>
        </p:spPr>
        <p:txBody>
          <a:bodyPr wrap="square" lIns="0" tIns="0" rIns="0" bIns="0" rtlCol="0" anchor="t">
            <a:spAutoFit/>
          </a:bodyPr>
          <a:lstStyle/>
          <a:p>
            <a:pPr algn="l" indent="0" marL="0">
              <a:lnSpc>
                <a:spcPts val="1400"/>
              </a:lnSpc>
              <a:buNone/>
            </a:pPr>
            <a:r>
              <a:rPr lang="en-US" sz="888" dirty="0">
                <a:solidFill>
                  <a:srgbClr val="334155"/>
                </a:solidFill>
                <a:latin typeface="Noto Sans" pitchFamily="34" charset="0"/>
                <a:ea typeface="Noto Sans" pitchFamily="34" charset="-122"/>
                <a:cs typeface="Noto Sans" pitchFamily="34" charset="-120"/>
              </a:rPr>
              <a:t>Takes plan.json and form.json to generate production-ready Playwright Python tests. Uses verified selectors from POMBuilder—no guessing. Creates test.py with async/await patterns, fixtures.json for reusable components, and data loaders. Follows modern Python standards with type hints.</a:t>
            </a:r>
            <a:endParaRPr lang="en-US" sz="888"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9144000" cy="5560544"/>
          </a:xfrm>
          <a:prstGeom prst="rect">
            <a:avLst/>
          </a:prstGeom>
        </p:spPr>
      </p:pic>
      <p:sp>
        <p:nvSpPr>
          <p:cNvPr id="3" name="Text 0"/>
          <p:cNvSpPr/>
          <p:nvPr/>
        </p:nvSpPr>
        <p:spPr>
          <a:xfrm>
            <a:off x="571500" y="285750"/>
            <a:ext cx="8001000" cy="314325"/>
          </a:xfrm>
          <a:prstGeom prst="rect">
            <a:avLst/>
          </a:prstGeom>
          <a:noFill/>
          <a:ln/>
        </p:spPr>
        <p:txBody>
          <a:bodyPr wrap="none" lIns="0" tIns="0" rIns="0" bIns="0" rtlCol="0" anchor="t">
            <a:spAutoFit/>
          </a:bodyPr>
          <a:lstStyle/>
          <a:p>
            <a:pPr algn="l" indent="0" marL="0">
              <a:lnSpc>
                <a:spcPts val="2500"/>
              </a:lnSpc>
              <a:buNone/>
            </a:pPr>
            <a:r>
              <a:rPr lang="en-US" sz="2016" b="1" dirty="0">
                <a:solidFill>
                  <a:srgbClr val="1E3A8A"/>
                </a:solidFill>
                <a:latin typeface="Noto Sans" pitchFamily="34" charset="0"/>
                <a:ea typeface="Noto Sans" pitchFamily="34" charset="-122"/>
                <a:cs typeface="Noto Sans" pitchFamily="34" charset="-120"/>
              </a:rPr>
              <a:t>Execution and Self-Healing Complete the Agent Pipeline</a:t>
            </a:r>
            <a:endParaRPr lang="en-US" sz="2016" dirty="0"/>
          </a:p>
        </p:txBody>
      </p:sp>
      <p:sp>
        <p:nvSpPr>
          <p:cNvPr id="4" name="Shape 1"/>
          <p:cNvSpPr/>
          <p:nvPr/>
        </p:nvSpPr>
        <p:spPr>
          <a:xfrm>
            <a:off x="571500" y="714375"/>
            <a:ext cx="8001000" cy="2015905"/>
          </a:xfrm>
          <a:prstGeom prst="rect">
            <a:avLst/>
          </a:prstGeom>
          <a:solidFill>
            <a:srgbClr val="F8FAFC"/>
          </a:solidFill>
          <a:ln/>
        </p:spPr>
      </p:sp>
      <p:pic>
        <p:nvPicPr>
          <p:cNvPr id="5" name="Image 1" descr="preencoded.png">    </p:cNvPr>
          <p:cNvPicPr>
            <a:picLocks noChangeAspect="1"/>
          </p:cNvPicPr>
          <p:nvPr/>
        </p:nvPicPr>
        <p:blipFill>
          <a:blip r:embed="rId2"/>
          <a:stretch>
            <a:fillRect/>
          </a:stretch>
        </p:blipFill>
        <p:spPr>
          <a:xfrm>
            <a:off x="714375" y="904745"/>
            <a:ext cx="228600" cy="228600"/>
          </a:xfrm>
          <a:prstGeom prst="rect">
            <a:avLst/>
          </a:prstGeom>
        </p:spPr>
      </p:pic>
      <p:sp>
        <p:nvSpPr>
          <p:cNvPr id="6" name="Text 2"/>
          <p:cNvSpPr/>
          <p:nvPr/>
        </p:nvSpPr>
        <p:spPr>
          <a:xfrm>
            <a:off x="1114425" y="814388"/>
            <a:ext cx="7315200" cy="220005"/>
          </a:xfrm>
          <a:prstGeom prst="rect">
            <a:avLst/>
          </a:prstGeom>
          <a:noFill/>
          <a:ln/>
        </p:spPr>
        <p:txBody>
          <a:bodyPr wrap="none" lIns="0" tIns="0" rIns="0" bIns="0" rtlCol="0" anchor="t">
            <a:spAutoFit/>
          </a:bodyPr>
          <a:lstStyle/>
          <a:p>
            <a:pPr algn="l" indent="0" marL="0">
              <a:lnSpc>
                <a:spcPts val="1700"/>
              </a:lnSpc>
              <a:buNone/>
            </a:pPr>
            <a:r>
              <a:rPr lang="en-US" sz="1397" b="1" dirty="0">
                <a:solidFill>
                  <a:srgbClr val="1E3A8A"/>
                </a:solidFill>
                <a:latin typeface="Noto Sans" pitchFamily="34" charset="0"/>
                <a:ea typeface="Noto Sans" pitchFamily="34" charset="-122"/>
                <a:cs typeface="Noto Sans" pitchFamily="34" charset="-120"/>
              </a:rPr>
              <a:t>EXECUTOR</a:t>
            </a:r>
            <a:endParaRPr lang="en-US" sz="1397" dirty="0"/>
          </a:p>
        </p:txBody>
      </p:sp>
      <p:sp>
        <p:nvSpPr>
          <p:cNvPr id="7" name="Text 3"/>
          <p:cNvSpPr/>
          <p:nvPr/>
        </p:nvSpPr>
        <p:spPr>
          <a:xfrm>
            <a:off x="1114425" y="1048680"/>
            <a:ext cx="7315200" cy="171450"/>
          </a:xfrm>
          <a:prstGeom prst="rect">
            <a:avLst/>
          </a:prstGeom>
          <a:noFill/>
          <a:ln/>
        </p:spPr>
        <p:txBody>
          <a:bodyPr wrap="none" lIns="0" tIns="0" rIns="0" bIns="0" rtlCol="0" anchor="t">
            <a:spAutoFit/>
          </a:bodyPr>
          <a:lstStyle/>
          <a:p>
            <a:pPr algn="l" indent="0" marL="0">
              <a:lnSpc>
                <a:spcPts val="1400"/>
              </a:lnSpc>
              <a:buNone/>
            </a:pPr>
            <a:r>
              <a:rPr lang="en-US" sz="987" b="1" dirty="0">
                <a:solidFill>
                  <a:srgbClr val="3B82F6"/>
                </a:solidFill>
                <a:latin typeface="Noto Sans" pitchFamily="34" charset="0"/>
                <a:ea typeface="Noto Sans" pitchFamily="34" charset="-122"/>
                <a:cs typeface="Noto Sans" pitchFamily="34" charset="-120"/>
              </a:rPr>
              <a:t>Test Execution &amp; Reporting</a:t>
            </a:r>
            <a:endParaRPr lang="en-US" sz="987" dirty="0"/>
          </a:p>
        </p:txBody>
      </p:sp>
      <p:sp>
        <p:nvSpPr>
          <p:cNvPr id="8" name="Text 4"/>
          <p:cNvSpPr/>
          <p:nvPr/>
        </p:nvSpPr>
        <p:spPr>
          <a:xfrm>
            <a:off x="714375" y="1262993"/>
            <a:ext cx="7715250" cy="360034"/>
          </a:xfrm>
          <a:prstGeom prst="rect">
            <a:avLst/>
          </a:prstGeom>
          <a:noFill/>
          <a:ln/>
        </p:spPr>
        <p:txBody>
          <a:bodyPr wrap="square" lIns="0" tIns="0" rIns="0" bIns="0" rtlCol="0" anchor="t">
            <a:spAutoFit/>
          </a:bodyPr>
          <a:lstStyle/>
          <a:p>
            <a:pPr algn="l" indent="0" marL="0">
              <a:lnSpc>
                <a:spcPts val="1400"/>
              </a:lnSpc>
              <a:buNone/>
            </a:pPr>
            <a:r>
              <a:rPr lang="en-US" sz="942" dirty="0">
                <a:solidFill>
                  <a:srgbClr val="334155"/>
                </a:solidFill>
                <a:latin typeface="Noto Sans" pitchFamily="34" charset="0"/>
                <a:ea typeface="Noto Sans" pitchFamily="34" charset="-122"/>
                <a:cs typeface="Noto Sans" pitchFamily="34" charset="-120"/>
              </a:rPr>
              <a:t>Runs generated Playwright tests in the target browser environment, managing the complete test execution lifecycle including browser instantiation, page navigation, and resource cleanup.</a:t>
            </a:r>
            <a:endParaRPr lang="en-US" sz="942" dirty="0"/>
          </a:p>
        </p:txBody>
      </p:sp>
      <p:sp>
        <p:nvSpPr>
          <p:cNvPr id="9" name="Text 5"/>
          <p:cNvSpPr/>
          <p:nvPr/>
        </p:nvSpPr>
        <p:spPr>
          <a:xfrm>
            <a:off x="714375" y="1658745"/>
            <a:ext cx="7715250" cy="540051"/>
          </a:xfrm>
          <a:prstGeom prst="rect">
            <a:avLst/>
          </a:prstGeom>
          <a:noFill/>
          <a:ln/>
        </p:spPr>
        <p:txBody>
          <a:bodyPr wrap="square" lIns="0" tIns="0" rIns="0" bIns="0" rtlCol="0" anchor="t">
            <a:spAutoFit/>
          </a:bodyPr>
          <a:lstStyle/>
          <a:p>
            <a:pPr algn="l" indent="0" marL="0">
              <a:lnSpc>
                <a:spcPts val="1400"/>
              </a:lnSpc>
              <a:buNone/>
            </a:pPr>
            <a:r>
              <a:rPr lang="en-US" sz="885" b="1" dirty="0">
                <a:solidFill>
                  <a:srgbClr val="334155"/>
                </a:solidFill>
                <a:latin typeface="Noto Sans" pitchFamily="34" charset="0"/>
                <a:ea typeface="Noto Sans" pitchFamily="34" charset="-122"/>
                <a:cs typeface="Noto Sans" pitchFamily="34" charset="-120"/>
              </a:rPr>
              <a:t>Comprehensive Results Capture:</a:t>
            </a:r>
            <a:pPr algn="l" indent="0" marL="0">
              <a:lnSpc>
                <a:spcPts val="1400"/>
              </a:lnSpc>
              <a:buNone/>
            </a:pPr>
            <a:r>
              <a:rPr lang="en-US" sz="942" dirty="0">
                <a:solidFill>
                  <a:srgbClr val="334155"/>
                </a:solidFill>
                <a:latin typeface="Noto Sans" pitchFamily="34" charset="0"/>
                <a:ea typeface="Noto Sans" pitchFamily="34" charset="-122"/>
                <a:cs typeface="Noto Sans" pitchFamily="34" charset="-120"/>
              </a:rPr>
              <a:t> Screenshots at key steps and failures, video recordings of full test execution, Playwright </a:t>
            </a:r>
            <a:pPr algn="l" indent="0" marL="0">
              <a:lnSpc>
                <a:spcPts val="1400"/>
              </a:lnSpc>
              <a:buNone/>
            </a:pPr>
            <a:r>
              <a:rPr lang="en-US" sz="942" dirty="0">
                <a:solidFill>
                  <a:srgbClr val="334155"/>
                </a:solidFill>
                <a:latin typeface="Noto Sans" pitchFamily="34" charset="0"/>
                <a:ea typeface="Noto Sans" pitchFamily="34" charset="-122"/>
                <a:cs typeface="Noto Sans" pitchFamily="34" charset="-120"/>
              </a:rPr>
              <a:t>trace files for detailed debugging, console logs capturing JavaScript errors, network activity including API calls and responses, </a:t>
            </a:r>
            <a:pPr algn="l" indent="0" marL="0">
              <a:lnSpc>
                <a:spcPts val="1400"/>
              </a:lnSpc>
              <a:buNone/>
            </a:pPr>
            <a:r>
              <a:rPr lang="en-US" sz="942" dirty="0">
                <a:solidFill>
                  <a:srgbClr val="334155"/>
                </a:solidFill>
                <a:latin typeface="Noto Sans" pitchFamily="34" charset="0"/>
                <a:ea typeface="Noto Sans" pitchFamily="34" charset="-122"/>
                <a:cs typeface="Noto Sans" pitchFamily="34" charset="-120"/>
              </a:rPr>
              <a:t>and performance metrics measuring page load times and interaction latency.</a:t>
            </a:r>
            <a:endParaRPr lang="en-US" sz="885" dirty="0"/>
          </a:p>
        </p:txBody>
      </p:sp>
      <p:sp>
        <p:nvSpPr>
          <p:cNvPr id="10" name="Text 6"/>
          <p:cNvSpPr/>
          <p:nvPr/>
        </p:nvSpPr>
        <p:spPr>
          <a:xfrm>
            <a:off x="714375" y="2234515"/>
            <a:ext cx="7715250" cy="360034"/>
          </a:xfrm>
          <a:prstGeom prst="rect">
            <a:avLst/>
          </a:prstGeom>
          <a:noFill/>
          <a:ln/>
        </p:spPr>
        <p:txBody>
          <a:bodyPr wrap="square" lIns="0" tIns="0" rIns="0" bIns="0" rtlCol="0" anchor="t">
            <a:spAutoFit/>
          </a:bodyPr>
          <a:lstStyle/>
          <a:p>
            <a:pPr algn="l" indent="0" marL="0">
              <a:lnSpc>
                <a:spcPts val="1400"/>
              </a:lnSpc>
              <a:buNone/>
            </a:pPr>
            <a:r>
              <a:rPr lang="en-US" sz="885" b="1" dirty="0">
                <a:solidFill>
                  <a:srgbClr val="334155"/>
                </a:solidFill>
                <a:latin typeface="Noto Sans" pitchFamily="34" charset="0"/>
                <a:ea typeface="Noto Sans" pitchFamily="34" charset="-122"/>
                <a:cs typeface="Noto Sans" pitchFamily="34" charset="-120"/>
              </a:rPr>
              <a:t>Detailed Reporting:</a:t>
            </a:r>
            <a:pPr algn="l" indent="0" marL="0">
              <a:lnSpc>
                <a:spcPts val="1400"/>
              </a:lnSpc>
              <a:buNone/>
            </a:pPr>
            <a:r>
              <a:rPr lang="en-US" sz="942" dirty="0">
                <a:solidFill>
                  <a:srgbClr val="334155"/>
                </a:solidFill>
                <a:latin typeface="Noto Sans" pitchFamily="34" charset="0"/>
                <a:ea typeface="Noto Sans" pitchFamily="34" charset="-122"/>
                <a:cs typeface="Noto Sans" pitchFamily="34" charset="-120"/>
              </a:rPr>
              <a:t> Produces run.report.json files documenting test outcomes (pass/fail/skip), assertion results with expected </a:t>
            </a:r>
            <a:pPr algn="l" indent="0" marL="0">
              <a:lnSpc>
                <a:spcPts val="1400"/>
              </a:lnSpc>
              <a:buNone/>
            </a:pPr>
            <a:r>
              <a:rPr lang="en-US" sz="942" dirty="0">
                <a:solidFill>
                  <a:srgbClr val="334155"/>
                </a:solidFill>
                <a:latin typeface="Noto Sans" pitchFamily="34" charset="0"/>
                <a:ea typeface="Noto Sans" pitchFamily="34" charset="-122"/>
                <a:cs typeface="Noto Sans" pitchFamily="34" charset="-120"/>
              </a:rPr>
              <a:t>vs actual values, failure details with root cause analysis, and execution timing for performance tracking.</a:t>
            </a:r>
            <a:endParaRPr lang="en-US" sz="885" dirty="0"/>
          </a:p>
        </p:txBody>
      </p:sp>
      <p:sp>
        <p:nvSpPr>
          <p:cNvPr id="11" name="Shape 7"/>
          <p:cNvSpPr/>
          <p:nvPr/>
        </p:nvSpPr>
        <p:spPr>
          <a:xfrm>
            <a:off x="571500" y="2830292"/>
            <a:ext cx="8001000" cy="2344489"/>
          </a:xfrm>
          <a:prstGeom prst="rect">
            <a:avLst/>
          </a:prstGeom>
          <a:solidFill>
            <a:srgbClr val="F8FAFC"/>
          </a:solidFill>
          <a:ln/>
        </p:spPr>
      </p:sp>
      <p:pic>
        <p:nvPicPr>
          <p:cNvPr id="12" name="Image 2" descr="preencoded.png">    </p:cNvPr>
          <p:cNvPicPr>
            <a:picLocks noChangeAspect="1"/>
          </p:cNvPicPr>
          <p:nvPr/>
        </p:nvPicPr>
        <p:blipFill>
          <a:blip r:embed="rId3"/>
          <a:stretch>
            <a:fillRect/>
          </a:stretch>
        </p:blipFill>
        <p:spPr>
          <a:xfrm>
            <a:off x="714375" y="3020662"/>
            <a:ext cx="228600" cy="228600"/>
          </a:xfrm>
          <a:prstGeom prst="rect">
            <a:avLst/>
          </a:prstGeom>
        </p:spPr>
      </p:pic>
      <p:sp>
        <p:nvSpPr>
          <p:cNvPr id="13" name="Text 8"/>
          <p:cNvSpPr/>
          <p:nvPr/>
        </p:nvSpPr>
        <p:spPr>
          <a:xfrm>
            <a:off x="1114425" y="2930305"/>
            <a:ext cx="7315200" cy="220005"/>
          </a:xfrm>
          <a:prstGeom prst="rect">
            <a:avLst/>
          </a:prstGeom>
          <a:noFill/>
          <a:ln/>
        </p:spPr>
        <p:txBody>
          <a:bodyPr wrap="none" lIns="0" tIns="0" rIns="0" bIns="0" rtlCol="0" anchor="t">
            <a:spAutoFit/>
          </a:bodyPr>
          <a:lstStyle/>
          <a:p>
            <a:pPr algn="l" indent="0" marL="0">
              <a:lnSpc>
                <a:spcPts val="1700"/>
              </a:lnSpc>
              <a:buNone/>
            </a:pPr>
            <a:r>
              <a:rPr lang="en-US" sz="1397" b="1" dirty="0">
                <a:solidFill>
                  <a:srgbClr val="1E3A8A"/>
                </a:solidFill>
                <a:latin typeface="Noto Sans" pitchFamily="34" charset="0"/>
                <a:ea typeface="Noto Sans" pitchFamily="34" charset="-122"/>
                <a:cs typeface="Noto Sans" pitchFamily="34" charset="-120"/>
              </a:rPr>
              <a:t>ORACLEHEALER</a:t>
            </a:r>
            <a:endParaRPr lang="en-US" sz="1397" dirty="0"/>
          </a:p>
        </p:txBody>
      </p:sp>
      <p:sp>
        <p:nvSpPr>
          <p:cNvPr id="14" name="Text 9"/>
          <p:cNvSpPr/>
          <p:nvPr/>
        </p:nvSpPr>
        <p:spPr>
          <a:xfrm>
            <a:off x="1114425" y="3164598"/>
            <a:ext cx="7315200" cy="171450"/>
          </a:xfrm>
          <a:prstGeom prst="rect">
            <a:avLst/>
          </a:prstGeom>
          <a:noFill/>
          <a:ln/>
        </p:spPr>
        <p:txBody>
          <a:bodyPr wrap="none" lIns="0" tIns="0" rIns="0" bIns="0" rtlCol="0" anchor="t">
            <a:spAutoFit/>
          </a:bodyPr>
          <a:lstStyle/>
          <a:p>
            <a:pPr algn="l" indent="0" marL="0">
              <a:lnSpc>
                <a:spcPts val="1400"/>
              </a:lnSpc>
              <a:buNone/>
            </a:pPr>
            <a:r>
              <a:rPr lang="en-US" sz="987" b="1" dirty="0">
                <a:solidFill>
                  <a:srgbClr val="3B82F6"/>
                </a:solidFill>
                <a:latin typeface="Noto Sans" pitchFamily="34" charset="0"/>
                <a:ea typeface="Noto Sans" pitchFamily="34" charset="-122"/>
                <a:cs typeface="Noto Sans" pitchFamily="34" charset="-120"/>
              </a:rPr>
              <a:t>Autonomous Test Repair</a:t>
            </a:r>
            <a:endParaRPr lang="en-US" sz="987" dirty="0"/>
          </a:p>
        </p:txBody>
      </p:sp>
      <p:sp>
        <p:nvSpPr>
          <p:cNvPr id="15" name="Text 10"/>
          <p:cNvSpPr/>
          <p:nvPr/>
        </p:nvSpPr>
        <p:spPr>
          <a:xfrm>
            <a:off x="714375" y="3378910"/>
            <a:ext cx="7715250" cy="540051"/>
          </a:xfrm>
          <a:prstGeom prst="rect">
            <a:avLst/>
          </a:prstGeom>
          <a:noFill/>
          <a:ln/>
        </p:spPr>
        <p:txBody>
          <a:bodyPr wrap="square" lIns="0" tIns="0" rIns="0" bIns="0" rtlCol="0" anchor="t">
            <a:spAutoFit/>
          </a:bodyPr>
          <a:lstStyle/>
          <a:p>
            <a:pPr algn="l" indent="0" marL="0">
              <a:lnSpc>
                <a:spcPts val="1400"/>
              </a:lnSpc>
              <a:buNone/>
            </a:pPr>
            <a:r>
              <a:rPr lang="en-US" sz="942" dirty="0">
                <a:solidFill>
                  <a:srgbClr val="334155"/>
                </a:solidFill>
                <a:latin typeface="Noto Sans" pitchFamily="34" charset="0"/>
                <a:ea typeface="Noto Sans" pitchFamily="34" charset="-122"/>
                <a:cs typeface="Noto Sans" pitchFamily="34" charset="-120"/>
              </a:rPr>
              <a:t>Analyzes test failures to identify root causes including element not found errors, timeout issues, assertion failures, and environmental problems. Queries Procedural Memory to retrieve proven healing strategies with historical success rates for similar failure types.</a:t>
            </a:r>
            <a:endParaRPr lang="en-US" sz="942" dirty="0"/>
          </a:p>
        </p:txBody>
      </p:sp>
      <p:sp>
        <p:nvSpPr>
          <p:cNvPr id="16" name="Text 11"/>
          <p:cNvSpPr/>
          <p:nvPr/>
        </p:nvSpPr>
        <p:spPr>
          <a:xfrm>
            <a:off x="714375" y="3954680"/>
            <a:ext cx="7715250" cy="540051"/>
          </a:xfrm>
          <a:prstGeom prst="rect">
            <a:avLst/>
          </a:prstGeom>
          <a:noFill/>
          <a:ln/>
        </p:spPr>
        <p:txBody>
          <a:bodyPr wrap="square" lIns="0" tIns="0" rIns="0" bIns="0" rtlCol="0" anchor="t">
            <a:spAutoFit/>
          </a:bodyPr>
          <a:lstStyle/>
          <a:p>
            <a:pPr algn="l" indent="0" marL="0">
              <a:lnSpc>
                <a:spcPts val="1400"/>
              </a:lnSpc>
              <a:buNone/>
            </a:pPr>
            <a:r>
              <a:rPr lang="en-US" sz="885" b="1" dirty="0">
                <a:solidFill>
                  <a:srgbClr val="334155"/>
                </a:solidFill>
                <a:latin typeface="Noto Sans" pitchFamily="34" charset="0"/>
                <a:ea typeface="Noto Sans" pitchFamily="34" charset="-122"/>
                <a:cs typeface="Noto Sans" pitchFamily="34" charset="-120"/>
              </a:rPr>
              <a:t>Healing Tactics:</a:t>
            </a:r>
            <a:pPr algn="l" indent="0" marL="0">
              <a:lnSpc>
                <a:spcPts val="1400"/>
              </a:lnSpc>
              <a:buNone/>
            </a:pPr>
            <a:r>
              <a:rPr lang="en-US" sz="942" dirty="0">
                <a:solidFill>
                  <a:srgbClr val="334155"/>
                </a:solidFill>
                <a:latin typeface="Noto Sans" pitchFamily="34" charset="0"/>
                <a:ea typeface="Noto Sans" pitchFamily="34" charset="-122"/>
                <a:cs typeface="Noto Sans" pitchFamily="34" charset="-120"/>
              </a:rPr>
              <a:t> Reprobe strategy (trying alternative selectors from fallback chains), wait strategy adjustments for timing-</a:t>
            </a:r>
            <a:pPr algn="l" indent="0" marL="0">
              <a:lnSpc>
                <a:spcPts val="1400"/>
              </a:lnSpc>
              <a:buNone/>
            </a:pPr>
            <a:r>
              <a:rPr lang="en-US" sz="942" dirty="0">
                <a:solidFill>
                  <a:srgbClr val="334155"/>
                </a:solidFill>
                <a:latin typeface="Noto Sans" pitchFamily="34" charset="0"/>
                <a:ea typeface="Noto Sans" pitchFamily="34" charset="-122"/>
                <a:cs typeface="Noto Sans" pitchFamily="34" charset="-120"/>
              </a:rPr>
              <a:t>sensitive interactions, viewport and browser configuration changes, and data correction for invalid test inputs. For failures </a:t>
            </a:r>
            <a:pPr algn="l" indent="0" marL="0">
              <a:lnSpc>
                <a:spcPts val="1400"/>
              </a:lnSpc>
              <a:buNone/>
            </a:pPr>
            <a:r>
              <a:rPr lang="en-US" sz="942" dirty="0">
                <a:solidFill>
                  <a:srgbClr val="334155"/>
                </a:solidFill>
                <a:latin typeface="Noto Sans" pitchFamily="34" charset="0"/>
                <a:ea typeface="Noto Sans" pitchFamily="34" charset="-122"/>
                <a:cs typeface="Noto Sans" pitchFamily="34" charset="-120"/>
              </a:rPr>
              <a:t>requiring human input, LangGraph 1.0's interrupt gates enable approval workflows.</a:t>
            </a:r>
            <a:endParaRPr lang="en-US" sz="885" dirty="0"/>
          </a:p>
        </p:txBody>
      </p:sp>
      <p:sp>
        <p:nvSpPr>
          <p:cNvPr id="17" name="Shape 12"/>
          <p:cNvSpPr/>
          <p:nvPr/>
        </p:nvSpPr>
        <p:spPr>
          <a:xfrm>
            <a:off x="714375" y="4551880"/>
            <a:ext cx="7715250" cy="522889"/>
          </a:xfrm>
          <a:prstGeom prst="rect">
            <a:avLst/>
          </a:prstGeom>
          <a:solidFill>
            <a:srgbClr val="EFF6FF"/>
          </a:solidFill>
          <a:ln/>
        </p:spPr>
      </p:sp>
      <p:sp>
        <p:nvSpPr>
          <p:cNvPr id="18" name="Text 13"/>
          <p:cNvSpPr/>
          <p:nvPr/>
        </p:nvSpPr>
        <p:spPr>
          <a:xfrm>
            <a:off x="714375" y="4551880"/>
            <a:ext cx="7715250" cy="522889"/>
          </a:xfrm>
          <a:prstGeom prst="rect">
            <a:avLst/>
          </a:prstGeom>
          <a:noFill/>
          <a:ln/>
        </p:spPr>
        <p:txBody>
          <a:bodyPr wrap="square" lIns="119126" tIns="85090" rIns="119126" bIns="85090" rtlCol="0" anchor="t">
            <a:spAutoFit/>
          </a:bodyPr>
          <a:lstStyle/>
          <a:p>
            <a:pPr algn="l" indent="0" marL="0">
              <a:lnSpc>
                <a:spcPts val="1500"/>
              </a:lnSpc>
              <a:buNone/>
            </a:pPr>
            <a:r>
              <a:rPr lang="en-US" sz="936" b="1" dirty="0">
                <a:solidFill>
                  <a:srgbClr val="1E3A8A"/>
                </a:solidFill>
                <a:latin typeface="Noto Sans" pitchFamily="34" charset="0"/>
                <a:ea typeface="Noto Sans" pitchFamily="34" charset="-122"/>
                <a:cs typeface="Noto Sans" pitchFamily="34" charset="-120"/>
              </a:rPr>
              <a:t>Achieves 70% autonomous healing success without human intervention, with most repairs succeeding on the first attempt.</a:t>
            </a:r>
            <a:endParaRPr lang="en-US" sz="936"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9144000" cy="5807869"/>
          </a:xfrm>
          <a:prstGeom prst="rect">
            <a:avLst/>
          </a:prstGeom>
        </p:spPr>
      </p:pic>
      <p:sp>
        <p:nvSpPr>
          <p:cNvPr id="3" name="Text 0"/>
          <p:cNvSpPr/>
          <p:nvPr/>
        </p:nvSpPr>
        <p:spPr>
          <a:xfrm>
            <a:off x="571500" y="357188"/>
            <a:ext cx="8001000" cy="685800"/>
          </a:xfrm>
          <a:prstGeom prst="rect">
            <a:avLst/>
          </a:prstGeom>
          <a:noFill/>
          <a:ln/>
        </p:spPr>
        <p:txBody>
          <a:bodyPr wrap="square" lIns="0" tIns="0" rIns="0" bIns="0" rtlCol="0" anchor="t">
            <a:spAutoFit/>
          </a:bodyPr>
          <a:lstStyle/>
          <a:p>
            <a:pPr algn="l" indent="0" marL="0">
              <a:lnSpc>
                <a:spcPts val="2700"/>
              </a:lnSpc>
              <a:buNone/>
            </a:pPr>
            <a:r>
              <a:rPr lang="en-US" sz="2016" b="1" dirty="0">
                <a:solidFill>
                  <a:srgbClr val="1E3A8A"/>
                </a:solidFill>
                <a:latin typeface="Noto Sans" pitchFamily="34" charset="0"/>
                <a:ea typeface="Noto Sans" pitchFamily="34" charset="-122"/>
                <a:cs typeface="Noto Sans" pitchFamily="34" charset="-120"/>
              </a:rPr>
              <a:t>Four Specialized Memory Types Transform PACTS into a Learning System</a:t>
            </a:r>
            <a:endParaRPr lang="en-US" sz="2016" dirty="0"/>
          </a:p>
        </p:txBody>
      </p:sp>
      <p:sp>
        <p:nvSpPr>
          <p:cNvPr id="4" name="Shape 1"/>
          <p:cNvSpPr/>
          <p:nvPr/>
        </p:nvSpPr>
        <p:spPr>
          <a:xfrm>
            <a:off x="571500" y="1214438"/>
            <a:ext cx="3936206" cy="2182416"/>
          </a:xfrm>
          <a:prstGeom prst="rect">
            <a:avLst/>
          </a:prstGeom>
          <a:solidFill>
            <a:srgbClr val="F8FAFC"/>
          </a:solidFill>
          <a:ln/>
        </p:spPr>
      </p:sp>
      <p:sp>
        <p:nvSpPr>
          <p:cNvPr id="5" name="Text 2"/>
          <p:cNvSpPr/>
          <p:nvPr/>
        </p:nvSpPr>
        <p:spPr>
          <a:xfrm>
            <a:off x="685800" y="1328738"/>
            <a:ext cx="3707606" cy="257175"/>
          </a:xfrm>
          <a:prstGeom prst="rect">
            <a:avLst/>
          </a:prstGeom>
          <a:noFill/>
          <a:ln/>
        </p:spPr>
        <p:txBody>
          <a:bodyPr wrap="none" lIns="0" tIns="0" rIns="0" bIns="0" rtlCol="0" anchor="t">
            <a:spAutoFit/>
          </a:bodyPr>
          <a:lstStyle/>
          <a:p>
            <a:pPr algn="l" indent="0" marL="0">
              <a:lnSpc>
                <a:spcPts val="2000"/>
              </a:lnSpc>
              <a:buNone/>
            </a:pPr>
            <a:r>
              <a:rPr lang="en-US" sz="1193" b="1" dirty="0">
                <a:solidFill>
                  <a:srgbClr val="3B82F6"/>
                </a:solidFill>
                <a:latin typeface="Noto Sans" pitchFamily="34" charset="0"/>
                <a:ea typeface="Noto Sans" pitchFamily="34" charset="-122"/>
                <a:cs typeface="Noto Sans" pitchFamily="34" charset="-120"/>
              </a:rPr>
              <a:t>Episodic Memory</a:t>
            </a:r>
            <a:endParaRPr lang="en-US" sz="1193" dirty="0"/>
          </a:p>
        </p:txBody>
      </p:sp>
      <p:sp>
        <p:nvSpPr>
          <p:cNvPr id="6" name="Text 3"/>
          <p:cNvSpPr/>
          <p:nvPr/>
        </p:nvSpPr>
        <p:spPr>
          <a:xfrm>
            <a:off x="685800" y="1628775"/>
            <a:ext cx="3707606" cy="171450"/>
          </a:xfrm>
          <a:prstGeom prst="rect">
            <a:avLst/>
          </a:prstGeom>
          <a:noFill/>
          <a:ln/>
        </p:spPr>
        <p:txBody>
          <a:bodyPr wrap="none" lIns="0" tIns="0" rIns="0" bIns="0" rtlCol="0" anchor="t">
            <a:spAutoFit/>
          </a:bodyPr>
          <a:lstStyle/>
          <a:p>
            <a:pPr algn="l" indent="0" marL="0">
              <a:lnSpc>
                <a:spcPts val="1400"/>
              </a:lnSpc>
              <a:buNone/>
            </a:pPr>
            <a:r>
              <a:rPr lang="en-US" sz="784" b="1" dirty="0">
                <a:solidFill>
                  <a:srgbClr val="64748B"/>
                </a:solidFill>
                <a:latin typeface="Noto Sans" pitchFamily="34" charset="0"/>
                <a:ea typeface="Noto Sans" pitchFamily="34" charset="-122"/>
                <a:cs typeface="Noto Sans" pitchFamily="34" charset="-120"/>
              </a:rPr>
              <a:t>PostgreSQL</a:t>
            </a:r>
            <a:endParaRPr lang="en-US" sz="784" dirty="0"/>
          </a:p>
        </p:txBody>
      </p:sp>
      <p:sp>
        <p:nvSpPr>
          <p:cNvPr id="7" name="Text 4"/>
          <p:cNvSpPr/>
          <p:nvPr/>
        </p:nvSpPr>
        <p:spPr>
          <a:xfrm>
            <a:off x="685800" y="1857375"/>
            <a:ext cx="3707606" cy="182166"/>
          </a:xfrm>
          <a:prstGeom prst="rect">
            <a:avLst/>
          </a:prstGeom>
          <a:noFill/>
          <a:ln/>
        </p:spPr>
        <p:txBody>
          <a:bodyPr wrap="none" lIns="0" tIns="0" rIns="0" bIns="0" rtlCol="0" anchor="t">
            <a:spAutoFit/>
          </a:bodyPr>
          <a:lstStyle/>
          <a:p>
            <a:pPr algn="l" indent="0" marL="0">
              <a:lnSpc>
                <a:spcPts val="1400"/>
              </a:lnSpc>
              <a:buNone/>
            </a:pPr>
            <a:r>
              <a:rPr lang="en-US" sz="834" b="1" dirty="0">
                <a:solidFill>
                  <a:srgbClr val="1E3A8A"/>
                </a:solidFill>
                <a:latin typeface="Noto Sans" pitchFamily="34" charset="0"/>
                <a:ea typeface="Noto Sans" pitchFamily="34" charset="-122"/>
                <a:cs typeface="Noto Sans" pitchFamily="34" charset="-120"/>
              </a:rPr>
              <a:t>What:</a:t>
            </a:r>
            <a:pPr algn="l" indent="0" marL="0">
              <a:lnSpc>
                <a:spcPts val="1400"/>
              </a:lnSpc>
              <a:buNone/>
            </a:pPr>
            <a:r>
              <a:rPr lang="en-US" sz="888" dirty="0">
                <a:solidFill>
                  <a:srgbClr val="334155"/>
                </a:solidFill>
                <a:latin typeface="Noto Sans" pitchFamily="34" charset="0"/>
                <a:ea typeface="Noto Sans" pitchFamily="34" charset="-122"/>
                <a:cs typeface="Noto Sans" pitchFamily="34" charset="-120"/>
              </a:rPr>
              <a:t>Last 100 test runs per requirement</a:t>
            </a:r>
            <a:endParaRPr lang="en-US" sz="834" dirty="0"/>
          </a:p>
        </p:txBody>
      </p:sp>
      <p:sp>
        <p:nvSpPr>
          <p:cNvPr id="8" name="Text 5"/>
          <p:cNvSpPr/>
          <p:nvPr/>
        </p:nvSpPr>
        <p:spPr>
          <a:xfrm>
            <a:off x="685800" y="2082403"/>
            <a:ext cx="3707606" cy="357188"/>
          </a:xfrm>
          <a:prstGeom prst="rect">
            <a:avLst/>
          </a:prstGeom>
          <a:noFill/>
          <a:ln/>
        </p:spPr>
        <p:txBody>
          <a:bodyPr wrap="square" lIns="0" tIns="0" rIns="0" bIns="0" rtlCol="0" anchor="t">
            <a:spAutoFit/>
          </a:bodyPr>
          <a:lstStyle/>
          <a:p>
            <a:pPr algn="l" indent="0" marL="0">
              <a:lnSpc>
                <a:spcPts val="1400"/>
              </a:lnSpc>
              <a:buNone/>
            </a:pPr>
            <a:r>
              <a:rPr lang="en-US" sz="834" b="1" dirty="0">
                <a:solidFill>
                  <a:srgbClr val="1E3A8A"/>
                </a:solidFill>
                <a:latin typeface="Noto Sans" pitchFamily="34" charset="0"/>
                <a:ea typeface="Noto Sans" pitchFamily="34" charset="-122"/>
                <a:cs typeface="Noto Sans" pitchFamily="34" charset="-120"/>
              </a:rPr>
              <a:t>Stores:</a:t>
            </a:r>
            <a:pPr algn="l" indent="0" marL="0">
              <a:lnSpc>
                <a:spcPts val="1400"/>
              </a:lnSpc>
              <a:buNone/>
            </a:pPr>
            <a:r>
              <a:rPr lang="en-US" sz="888" dirty="0">
                <a:solidFill>
                  <a:srgbClr val="334155"/>
                </a:solidFill>
                <a:latin typeface="Noto Sans" pitchFamily="34" charset="0"/>
                <a:ea typeface="Noto Sans" pitchFamily="34" charset="-122"/>
                <a:cs typeface="Noto Sans" pitchFamily="34" charset="-120"/>
              </a:rPr>
              <a:t>Agent decisions, state transitions, success/failure </a:t>
            </a:r>
            <a:pPr algn="l" indent="0" marL="0">
              <a:lnSpc>
                <a:spcPts val="1400"/>
              </a:lnSpc>
              <a:buNone/>
            </a:pPr>
            <a:r>
              <a:rPr lang="en-US" sz="888" dirty="0">
                <a:solidFill>
                  <a:srgbClr val="334155"/>
                </a:solidFill>
                <a:latin typeface="Noto Sans" pitchFamily="34" charset="0"/>
                <a:ea typeface="Noto Sans" pitchFamily="34" charset="-122"/>
                <a:cs typeface="Noto Sans" pitchFamily="34" charset="-120"/>
              </a:rPr>
              <a:t>outcomes, execution traces</a:t>
            </a:r>
            <a:endParaRPr lang="en-US" sz="834" dirty="0"/>
          </a:p>
        </p:txBody>
      </p:sp>
      <p:sp>
        <p:nvSpPr>
          <p:cNvPr id="9" name="Text 6"/>
          <p:cNvSpPr/>
          <p:nvPr/>
        </p:nvSpPr>
        <p:spPr>
          <a:xfrm>
            <a:off x="685800" y="2482453"/>
            <a:ext cx="3707606" cy="357188"/>
          </a:xfrm>
          <a:prstGeom prst="rect">
            <a:avLst/>
          </a:prstGeom>
          <a:noFill/>
          <a:ln/>
        </p:spPr>
        <p:txBody>
          <a:bodyPr wrap="square" lIns="0" tIns="0" rIns="0" bIns="0" rtlCol="0" anchor="t">
            <a:spAutoFit/>
          </a:bodyPr>
          <a:lstStyle/>
          <a:p>
            <a:pPr algn="l" indent="0" marL="0">
              <a:lnSpc>
                <a:spcPts val="1400"/>
              </a:lnSpc>
              <a:buNone/>
            </a:pPr>
            <a:r>
              <a:rPr lang="en-US" sz="834" b="1" dirty="0">
                <a:solidFill>
                  <a:srgbClr val="1E3A8A"/>
                </a:solidFill>
                <a:latin typeface="Noto Sans" pitchFamily="34" charset="0"/>
                <a:ea typeface="Noto Sans" pitchFamily="34" charset="-122"/>
                <a:cs typeface="Noto Sans" pitchFamily="34" charset="-120"/>
              </a:rPr>
              <a:t>Used for:</a:t>
            </a:r>
            <a:pPr algn="l" indent="0" marL="0">
              <a:lnSpc>
                <a:spcPts val="1400"/>
              </a:lnSpc>
              <a:buNone/>
            </a:pPr>
            <a:r>
              <a:rPr lang="en-US" sz="888" dirty="0">
                <a:solidFill>
                  <a:srgbClr val="334155"/>
                </a:solidFill>
                <a:latin typeface="Noto Sans" pitchFamily="34" charset="0"/>
                <a:ea typeface="Noto Sans" pitchFamily="34" charset="-122"/>
                <a:cs typeface="Noto Sans" pitchFamily="34" charset="-120"/>
              </a:rPr>
              <a:t>Pattern recognition - "this selector failed 3 times </a:t>
            </a:r>
            <a:pPr algn="l" indent="0" marL="0">
              <a:lnSpc>
                <a:spcPts val="1400"/>
              </a:lnSpc>
              <a:buNone/>
            </a:pPr>
            <a:r>
              <a:rPr lang="en-US" sz="888" dirty="0">
                <a:solidFill>
                  <a:srgbClr val="334155"/>
                </a:solidFill>
                <a:latin typeface="Noto Sans" pitchFamily="34" charset="0"/>
                <a:ea typeface="Noto Sans" pitchFamily="34" charset="-122"/>
                <a:cs typeface="Noto Sans" pitchFamily="34" charset="-120"/>
              </a:rPr>
              <a:t>before"</a:t>
            </a:r>
            <a:endParaRPr lang="en-US" sz="834" dirty="0"/>
          </a:p>
        </p:txBody>
      </p:sp>
      <p:sp>
        <p:nvSpPr>
          <p:cNvPr id="10" name="Shape 7"/>
          <p:cNvSpPr/>
          <p:nvPr/>
        </p:nvSpPr>
        <p:spPr>
          <a:xfrm>
            <a:off x="4636294" y="1214438"/>
            <a:ext cx="3936206" cy="2182416"/>
          </a:xfrm>
          <a:prstGeom prst="rect">
            <a:avLst/>
          </a:prstGeom>
          <a:solidFill>
            <a:srgbClr val="F8FAFC"/>
          </a:solidFill>
          <a:ln/>
        </p:spPr>
      </p:sp>
      <p:sp>
        <p:nvSpPr>
          <p:cNvPr id="11" name="Text 8"/>
          <p:cNvSpPr/>
          <p:nvPr/>
        </p:nvSpPr>
        <p:spPr>
          <a:xfrm>
            <a:off x="4750594" y="1328738"/>
            <a:ext cx="3707606" cy="257175"/>
          </a:xfrm>
          <a:prstGeom prst="rect">
            <a:avLst/>
          </a:prstGeom>
          <a:noFill/>
          <a:ln/>
        </p:spPr>
        <p:txBody>
          <a:bodyPr wrap="none" lIns="0" tIns="0" rIns="0" bIns="0" rtlCol="0" anchor="t">
            <a:spAutoFit/>
          </a:bodyPr>
          <a:lstStyle/>
          <a:p>
            <a:pPr algn="l" indent="0" marL="0">
              <a:lnSpc>
                <a:spcPts val="2000"/>
              </a:lnSpc>
              <a:buNone/>
            </a:pPr>
            <a:r>
              <a:rPr lang="en-US" sz="1193" b="1" dirty="0">
                <a:solidFill>
                  <a:srgbClr val="3B82F6"/>
                </a:solidFill>
                <a:latin typeface="Noto Sans" pitchFamily="34" charset="0"/>
                <a:ea typeface="Noto Sans" pitchFamily="34" charset="-122"/>
                <a:cs typeface="Noto Sans" pitchFamily="34" charset="-120"/>
              </a:rPr>
              <a:t>Semantic Memory</a:t>
            </a:r>
            <a:endParaRPr lang="en-US" sz="1193" dirty="0"/>
          </a:p>
        </p:txBody>
      </p:sp>
      <p:sp>
        <p:nvSpPr>
          <p:cNvPr id="12" name="Text 9"/>
          <p:cNvSpPr/>
          <p:nvPr/>
        </p:nvSpPr>
        <p:spPr>
          <a:xfrm>
            <a:off x="4750594" y="1628775"/>
            <a:ext cx="3707606" cy="171450"/>
          </a:xfrm>
          <a:prstGeom prst="rect">
            <a:avLst/>
          </a:prstGeom>
          <a:noFill/>
          <a:ln/>
        </p:spPr>
        <p:txBody>
          <a:bodyPr wrap="none" lIns="0" tIns="0" rIns="0" bIns="0" rtlCol="0" anchor="t">
            <a:spAutoFit/>
          </a:bodyPr>
          <a:lstStyle/>
          <a:p>
            <a:pPr algn="l" indent="0" marL="0">
              <a:lnSpc>
                <a:spcPts val="1400"/>
              </a:lnSpc>
              <a:buNone/>
            </a:pPr>
            <a:r>
              <a:rPr lang="en-US" sz="784" b="1" dirty="0">
                <a:solidFill>
                  <a:srgbClr val="64748B"/>
                </a:solidFill>
                <a:latin typeface="Noto Sans" pitchFamily="34" charset="0"/>
                <a:ea typeface="Noto Sans" pitchFamily="34" charset="-122"/>
                <a:cs typeface="Noto Sans" pitchFamily="34" charset="-120"/>
              </a:rPr>
              <a:t>PostgreSQL</a:t>
            </a:r>
            <a:endParaRPr lang="en-US" sz="784" dirty="0"/>
          </a:p>
        </p:txBody>
      </p:sp>
      <p:sp>
        <p:nvSpPr>
          <p:cNvPr id="13" name="Text 10"/>
          <p:cNvSpPr/>
          <p:nvPr/>
        </p:nvSpPr>
        <p:spPr>
          <a:xfrm>
            <a:off x="4750594" y="1857375"/>
            <a:ext cx="3707606" cy="182166"/>
          </a:xfrm>
          <a:prstGeom prst="rect">
            <a:avLst/>
          </a:prstGeom>
          <a:noFill/>
          <a:ln/>
        </p:spPr>
        <p:txBody>
          <a:bodyPr wrap="none" lIns="0" tIns="0" rIns="0" bIns="0" rtlCol="0" anchor="t">
            <a:spAutoFit/>
          </a:bodyPr>
          <a:lstStyle/>
          <a:p>
            <a:pPr algn="l" indent="0" marL="0">
              <a:lnSpc>
                <a:spcPts val="1400"/>
              </a:lnSpc>
              <a:buNone/>
            </a:pPr>
            <a:r>
              <a:rPr lang="en-US" sz="834" b="1" dirty="0">
                <a:solidFill>
                  <a:srgbClr val="1E3A8A"/>
                </a:solidFill>
                <a:latin typeface="Noto Sans" pitchFamily="34" charset="0"/>
                <a:ea typeface="Noto Sans" pitchFamily="34" charset="-122"/>
                <a:cs typeface="Noto Sans" pitchFamily="34" charset="-120"/>
              </a:rPr>
              <a:t>What:</a:t>
            </a:r>
            <a:pPr algn="l" indent="0" marL="0">
              <a:lnSpc>
                <a:spcPts val="1400"/>
              </a:lnSpc>
              <a:buNone/>
            </a:pPr>
            <a:r>
              <a:rPr lang="en-US" sz="888" dirty="0">
                <a:solidFill>
                  <a:srgbClr val="334155"/>
                </a:solidFill>
                <a:latin typeface="Noto Sans" pitchFamily="34" charset="0"/>
                <a:ea typeface="Noto Sans" pitchFamily="34" charset="-122"/>
                <a:cs typeface="Noto Sans" pitchFamily="34" charset="-120"/>
              </a:rPr>
              <a:t>Domain knowledge base - learned UI patterns</a:t>
            </a:r>
            <a:endParaRPr lang="en-US" sz="834" dirty="0"/>
          </a:p>
        </p:txBody>
      </p:sp>
      <p:sp>
        <p:nvSpPr>
          <p:cNvPr id="14" name="Text 11"/>
          <p:cNvSpPr/>
          <p:nvPr/>
        </p:nvSpPr>
        <p:spPr>
          <a:xfrm>
            <a:off x="4750594" y="2082403"/>
            <a:ext cx="3707606" cy="357188"/>
          </a:xfrm>
          <a:prstGeom prst="rect">
            <a:avLst/>
          </a:prstGeom>
          <a:noFill/>
          <a:ln/>
        </p:spPr>
        <p:txBody>
          <a:bodyPr wrap="square" lIns="0" tIns="0" rIns="0" bIns="0" rtlCol="0" anchor="t">
            <a:spAutoFit/>
          </a:bodyPr>
          <a:lstStyle/>
          <a:p>
            <a:pPr algn="l" indent="0" marL="0">
              <a:lnSpc>
                <a:spcPts val="1400"/>
              </a:lnSpc>
              <a:buNone/>
            </a:pPr>
            <a:r>
              <a:rPr lang="en-US" sz="834" b="1" dirty="0">
                <a:solidFill>
                  <a:srgbClr val="1E3A8A"/>
                </a:solidFill>
                <a:latin typeface="Noto Sans" pitchFamily="34" charset="0"/>
                <a:ea typeface="Noto Sans" pitchFamily="34" charset="-122"/>
                <a:cs typeface="Noto Sans" pitchFamily="34" charset="-120"/>
              </a:rPr>
              <a:t>Stores:</a:t>
            </a:r>
            <a:pPr algn="l" indent="0" marL="0">
              <a:lnSpc>
                <a:spcPts val="1400"/>
              </a:lnSpc>
              <a:buNone/>
            </a:pPr>
            <a:r>
              <a:rPr lang="en-US" sz="888" dirty="0">
                <a:solidFill>
                  <a:srgbClr val="334155"/>
                </a:solidFill>
                <a:latin typeface="Noto Sans" pitchFamily="34" charset="0"/>
                <a:ea typeface="Noto Sans" pitchFamily="34" charset="-122"/>
                <a:cs typeface="Noto Sans" pitchFamily="34" charset="-120"/>
              </a:rPr>
              <a:t>Successful selector strategies, element hierarchies, site </a:t>
            </a:r>
            <a:pPr algn="l" indent="0" marL="0">
              <a:lnSpc>
                <a:spcPts val="1400"/>
              </a:lnSpc>
              <a:buNone/>
            </a:pPr>
            <a:r>
              <a:rPr lang="en-US" sz="888" dirty="0">
                <a:solidFill>
                  <a:srgbClr val="334155"/>
                </a:solidFill>
                <a:latin typeface="Noto Sans" pitchFamily="34" charset="0"/>
                <a:ea typeface="Noto Sans" pitchFamily="34" charset="-122"/>
                <a:cs typeface="Noto Sans" pitchFamily="34" charset="-120"/>
              </a:rPr>
              <a:t>structures</a:t>
            </a:r>
            <a:endParaRPr lang="en-US" sz="834" dirty="0"/>
          </a:p>
        </p:txBody>
      </p:sp>
      <p:sp>
        <p:nvSpPr>
          <p:cNvPr id="15" name="Text 12"/>
          <p:cNvSpPr/>
          <p:nvPr/>
        </p:nvSpPr>
        <p:spPr>
          <a:xfrm>
            <a:off x="4750594" y="2482453"/>
            <a:ext cx="3707606" cy="357188"/>
          </a:xfrm>
          <a:prstGeom prst="rect">
            <a:avLst/>
          </a:prstGeom>
          <a:noFill/>
          <a:ln/>
        </p:spPr>
        <p:txBody>
          <a:bodyPr wrap="square" lIns="0" tIns="0" rIns="0" bIns="0" rtlCol="0" anchor="t">
            <a:spAutoFit/>
          </a:bodyPr>
          <a:lstStyle/>
          <a:p>
            <a:pPr algn="l" indent="0" marL="0">
              <a:lnSpc>
                <a:spcPts val="1400"/>
              </a:lnSpc>
              <a:buNone/>
            </a:pPr>
            <a:r>
              <a:rPr lang="en-US" sz="834" b="1" dirty="0">
                <a:solidFill>
                  <a:srgbClr val="1E3A8A"/>
                </a:solidFill>
                <a:latin typeface="Noto Sans" pitchFamily="34" charset="0"/>
                <a:ea typeface="Noto Sans" pitchFamily="34" charset="-122"/>
                <a:cs typeface="Noto Sans" pitchFamily="34" charset="-120"/>
              </a:rPr>
              <a:t>Used for:</a:t>
            </a:r>
            <a:pPr algn="l" indent="0" marL="0">
              <a:lnSpc>
                <a:spcPts val="1400"/>
              </a:lnSpc>
              <a:buNone/>
            </a:pPr>
            <a:r>
              <a:rPr lang="en-US" sz="888" dirty="0">
                <a:solidFill>
                  <a:srgbClr val="334155"/>
                </a:solidFill>
                <a:latin typeface="Noto Sans" pitchFamily="34" charset="0"/>
                <a:ea typeface="Noto Sans" pitchFamily="34" charset="-122"/>
                <a:cs typeface="Noto Sans" pitchFamily="34" charset="-120"/>
              </a:rPr>
              <a:t>"Submit buttons in insurance forms usually have data-</a:t>
            </a:r>
            <a:pPr algn="l" indent="0" marL="0">
              <a:lnSpc>
                <a:spcPts val="1400"/>
              </a:lnSpc>
              <a:buNone/>
            </a:pPr>
            <a:r>
              <a:rPr lang="en-US" sz="888" dirty="0">
                <a:solidFill>
                  <a:srgbClr val="334155"/>
                </a:solidFill>
                <a:latin typeface="Noto Sans" pitchFamily="34" charset="0"/>
                <a:ea typeface="Noto Sans" pitchFamily="34" charset="-122"/>
                <a:cs typeface="Noto Sans" pitchFamily="34" charset="-120"/>
              </a:rPr>
              <a:t>testid='submit-claim'"</a:t>
            </a:r>
            <a:endParaRPr lang="en-US" sz="834" dirty="0"/>
          </a:p>
        </p:txBody>
      </p:sp>
      <p:sp>
        <p:nvSpPr>
          <p:cNvPr id="16" name="Text 13"/>
          <p:cNvSpPr/>
          <p:nvPr/>
        </p:nvSpPr>
        <p:spPr>
          <a:xfrm>
            <a:off x="4750594" y="2882503"/>
            <a:ext cx="3707606" cy="357188"/>
          </a:xfrm>
          <a:prstGeom prst="rect">
            <a:avLst/>
          </a:prstGeom>
          <a:noFill/>
          <a:ln/>
        </p:spPr>
        <p:txBody>
          <a:bodyPr wrap="square" lIns="0" tIns="0" rIns="0" bIns="0" rtlCol="0" anchor="t">
            <a:spAutoFit/>
          </a:bodyPr>
          <a:lstStyle/>
          <a:p>
            <a:pPr algn="l" indent="0" marL="0">
              <a:lnSpc>
                <a:spcPts val="1400"/>
              </a:lnSpc>
              <a:buNone/>
            </a:pPr>
            <a:r>
              <a:rPr lang="en-US" sz="834" b="1" dirty="0">
                <a:solidFill>
                  <a:srgbClr val="1E3A8A"/>
                </a:solidFill>
                <a:latin typeface="Noto Sans" pitchFamily="34" charset="0"/>
                <a:ea typeface="Noto Sans" pitchFamily="34" charset="-122"/>
                <a:cs typeface="Noto Sans" pitchFamily="34" charset="-120"/>
              </a:rPr>
              <a:t>Updated:</a:t>
            </a:r>
            <a:pPr algn="l" indent="0" marL="0">
              <a:lnSpc>
                <a:spcPts val="1400"/>
              </a:lnSpc>
              <a:buNone/>
            </a:pPr>
            <a:r>
              <a:rPr lang="en-US" sz="888" dirty="0">
                <a:solidFill>
                  <a:srgbClr val="334155"/>
                </a:solidFill>
                <a:latin typeface="Noto Sans" pitchFamily="34" charset="0"/>
                <a:ea typeface="Noto Sans" pitchFamily="34" charset="-122"/>
                <a:cs typeface="Noto Sans" pitchFamily="34" charset="-120"/>
              </a:rPr>
              <a:t>Nightly aggregation of successful patterns across all </a:t>
            </a:r>
            <a:pPr algn="l" indent="0" marL="0">
              <a:lnSpc>
                <a:spcPts val="1400"/>
              </a:lnSpc>
              <a:buNone/>
            </a:pPr>
            <a:r>
              <a:rPr lang="en-US" sz="888" dirty="0">
                <a:solidFill>
                  <a:srgbClr val="334155"/>
                </a:solidFill>
                <a:latin typeface="Noto Sans" pitchFamily="34" charset="0"/>
                <a:ea typeface="Noto Sans" pitchFamily="34" charset="-122"/>
                <a:cs typeface="Noto Sans" pitchFamily="34" charset="-120"/>
              </a:rPr>
              <a:t>tests</a:t>
            </a:r>
            <a:endParaRPr lang="en-US" sz="834" dirty="0"/>
          </a:p>
        </p:txBody>
      </p:sp>
      <p:sp>
        <p:nvSpPr>
          <p:cNvPr id="17" name="Shape 14"/>
          <p:cNvSpPr/>
          <p:nvPr/>
        </p:nvSpPr>
        <p:spPr>
          <a:xfrm>
            <a:off x="571500" y="3525441"/>
            <a:ext cx="3936206" cy="1782366"/>
          </a:xfrm>
          <a:prstGeom prst="rect">
            <a:avLst/>
          </a:prstGeom>
          <a:solidFill>
            <a:srgbClr val="F8FAFC"/>
          </a:solidFill>
          <a:ln/>
        </p:spPr>
      </p:sp>
      <p:sp>
        <p:nvSpPr>
          <p:cNvPr id="18" name="Text 15"/>
          <p:cNvSpPr/>
          <p:nvPr/>
        </p:nvSpPr>
        <p:spPr>
          <a:xfrm>
            <a:off x="685800" y="3639741"/>
            <a:ext cx="3707606" cy="257175"/>
          </a:xfrm>
          <a:prstGeom prst="rect">
            <a:avLst/>
          </a:prstGeom>
          <a:noFill/>
          <a:ln/>
        </p:spPr>
        <p:txBody>
          <a:bodyPr wrap="none" lIns="0" tIns="0" rIns="0" bIns="0" rtlCol="0" anchor="t">
            <a:spAutoFit/>
          </a:bodyPr>
          <a:lstStyle/>
          <a:p>
            <a:pPr algn="l" indent="0" marL="0">
              <a:lnSpc>
                <a:spcPts val="2000"/>
              </a:lnSpc>
              <a:buNone/>
            </a:pPr>
            <a:r>
              <a:rPr lang="en-US" sz="1193" b="1" dirty="0">
                <a:solidFill>
                  <a:srgbClr val="3B82F6"/>
                </a:solidFill>
                <a:latin typeface="Noto Sans" pitchFamily="34" charset="0"/>
                <a:ea typeface="Noto Sans" pitchFamily="34" charset="-122"/>
                <a:cs typeface="Noto Sans" pitchFamily="34" charset="-120"/>
              </a:rPr>
              <a:t>Procedural Memory</a:t>
            </a:r>
            <a:endParaRPr lang="en-US" sz="1193" dirty="0"/>
          </a:p>
        </p:txBody>
      </p:sp>
      <p:sp>
        <p:nvSpPr>
          <p:cNvPr id="19" name="Text 16"/>
          <p:cNvSpPr/>
          <p:nvPr/>
        </p:nvSpPr>
        <p:spPr>
          <a:xfrm>
            <a:off x="685800" y="3939778"/>
            <a:ext cx="3707606" cy="171450"/>
          </a:xfrm>
          <a:prstGeom prst="rect">
            <a:avLst/>
          </a:prstGeom>
          <a:noFill/>
          <a:ln/>
        </p:spPr>
        <p:txBody>
          <a:bodyPr wrap="none" lIns="0" tIns="0" rIns="0" bIns="0" rtlCol="0" anchor="t">
            <a:spAutoFit/>
          </a:bodyPr>
          <a:lstStyle/>
          <a:p>
            <a:pPr algn="l" indent="0" marL="0">
              <a:lnSpc>
                <a:spcPts val="1400"/>
              </a:lnSpc>
              <a:buNone/>
            </a:pPr>
            <a:r>
              <a:rPr lang="en-US" sz="784" b="1" dirty="0">
                <a:solidFill>
                  <a:srgbClr val="64748B"/>
                </a:solidFill>
                <a:latin typeface="Noto Sans" pitchFamily="34" charset="0"/>
                <a:ea typeface="Noto Sans" pitchFamily="34" charset="-122"/>
                <a:cs typeface="Noto Sans" pitchFamily="34" charset="-120"/>
              </a:rPr>
              <a:t>PostgreSQL</a:t>
            </a:r>
            <a:endParaRPr lang="en-US" sz="784" dirty="0"/>
          </a:p>
        </p:txBody>
      </p:sp>
      <p:sp>
        <p:nvSpPr>
          <p:cNvPr id="20" name="Text 17"/>
          <p:cNvSpPr/>
          <p:nvPr/>
        </p:nvSpPr>
        <p:spPr>
          <a:xfrm>
            <a:off x="685800" y="4168378"/>
            <a:ext cx="3707606" cy="182166"/>
          </a:xfrm>
          <a:prstGeom prst="rect">
            <a:avLst/>
          </a:prstGeom>
          <a:noFill/>
          <a:ln/>
        </p:spPr>
        <p:txBody>
          <a:bodyPr wrap="none" lIns="0" tIns="0" rIns="0" bIns="0" rtlCol="0" anchor="t">
            <a:spAutoFit/>
          </a:bodyPr>
          <a:lstStyle/>
          <a:p>
            <a:pPr algn="l" indent="0" marL="0">
              <a:lnSpc>
                <a:spcPts val="1400"/>
              </a:lnSpc>
              <a:buNone/>
            </a:pPr>
            <a:r>
              <a:rPr lang="en-US" sz="834" b="1" dirty="0">
                <a:solidFill>
                  <a:srgbClr val="1E3A8A"/>
                </a:solidFill>
                <a:latin typeface="Noto Sans" pitchFamily="34" charset="0"/>
                <a:ea typeface="Noto Sans" pitchFamily="34" charset="-122"/>
                <a:cs typeface="Noto Sans" pitchFamily="34" charset="-120"/>
              </a:rPr>
              <a:t>What:</a:t>
            </a:r>
            <a:pPr algn="l" indent="0" marL="0">
              <a:lnSpc>
                <a:spcPts val="1400"/>
              </a:lnSpc>
              <a:buNone/>
            </a:pPr>
            <a:r>
              <a:rPr lang="en-US" sz="888" dirty="0">
                <a:solidFill>
                  <a:srgbClr val="334155"/>
                </a:solidFill>
                <a:latin typeface="Noto Sans" pitchFamily="34" charset="0"/>
                <a:ea typeface="Noto Sans" pitchFamily="34" charset="-122"/>
                <a:cs typeface="Noto Sans" pitchFamily="34" charset="-120"/>
              </a:rPr>
              <a:t>Proven healing strategies and tactics</a:t>
            </a:r>
            <a:endParaRPr lang="en-US" sz="834" dirty="0"/>
          </a:p>
        </p:txBody>
      </p:sp>
      <p:sp>
        <p:nvSpPr>
          <p:cNvPr id="21" name="Text 18"/>
          <p:cNvSpPr/>
          <p:nvPr/>
        </p:nvSpPr>
        <p:spPr>
          <a:xfrm>
            <a:off x="685800" y="4393406"/>
            <a:ext cx="3707606" cy="357188"/>
          </a:xfrm>
          <a:prstGeom prst="rect">
            <a:avLst/>
          </a:prstGeom>
          <a:noFill/>
          <a:ln/>
        </p:spPr>
        <p:txBody>
          <a:bodyPr wrap="square" lIns="0" tIns="0" rIns="0" bIns="0" rtlCol="0" anchor="t">
            <a:spAutoFit/>
          </a:bodyPr>
          <a:lstStyle/>
          <a:p>
            <a:pPr algn="l" indent="0" marL="0">
              <a:lnSpc>
                <a:spcPts val="1400"/>
              </a:lnSpc>
              <a:buNone/>
            </a:pPr>
            <a:r>
              <a:rPr lang="en-US" sz="834" b="1" dirty="0">
                <a:solidFill>
                  <a:srgbClr val="1E3A8A"/>
                </a:solidFill>
                <a:latin typeface="Noto Sans" pitchFamily="34" charset="0"/>
                <a:ea typeface="Noto Sans" pitchFamily="34" charset="-122"/>
                <a:cs typeface="Noto Sans" pitchFamily="34" charset="-120"/>
              </a:rPr>
              <a:t>Stores:</a:t>
            </a:r>
            <a:pPr algn="l" indent="0" marL="0">
              <a:lnSpc>
                <a:spcPts val="1400"/>
              </a:lnSpc>
              <a:buNone/>
            </a:pPr>
            <a:r>
              <a:rPr lang="en-US" sz="888" dirty="0">
                <a:solidFill>
                  <a:srgbClr val="334155"/>
                </a:solidFill>
                <a:latin typeface="Noto Sans" pitchFamily="34" charset="0"/>
                <a:ea typeface="Noto Sans" pitchFamily="34" charset="-122"/>
                <a:cs typeface="Noto Sans" pitchFamily="34" charset="-120"/>
              </a:rPr>
              <a:t>Which strategies work for specific failure types, </a:t>
            </a:r>
            <a:pPr algn="l" indent="0" marL="0">
              <a:lnSpc>
                <a:spcPts val="1400"/>
              </a:lnSpc>
              <a:buNone/>
            </a:pPr>
            <a:r>
              <a:rPr lang="en-US" sz="888" dirty="0">
                <a:solidFill>
                  <a:srgbClr val="334155"/>
                </a:solidFill>
                <a:latin typeface="Noto Sans" pitchFamily="34" charset="0"/>
                <a:ea typeface="Noto Sans" pitchFamily="34" charset="-122"/>
                <a:cs typeface="Noto Sans" pitchFamily="34" charset="-120"/>
              </a:rPr>
              <a:t>confidence scores</a:t>
            </a:r>
            <a:endParaRPr lang="en-US" sz="834" dirty="0"/>
          </a:p>
        </p:txBody>
      </p:sp>
      <p:sp>
        <p:nvSpPr>
          <p:cNvPr id="22" name="Text 19"/>
          <p:cNvSpPr/>
          <p:nvPr/>
        </p:nvSpPr>
        <p:spPr>
          <a:xfrm>
            <a:off x="685800" y="4793456"/>
            <a:ext cx="3707606" cy="357188"/>
          </a:xfrm>
          <a:prstGeom prst="rect">
            <a:avLst/>
          </a:prstGeom>
          <a:noFill/>
          <a:ln/>
        </p:spPr>
        <p:txBody>
          <a:bodyPr wrap="square" lIns="0" tIns="0" rIns="0" bIns="0" rtlCol="0" anchor="t">
            <a:spAutoFit/>
          </a:bodyPr>
          <a:lstStyle/>
          <a:p>
            <a:pPr algn="l" indent="0" marL="0">
              <a:lnSpc>
                <a:spcPts val="1400"/>
              </a:lnSpc>
              <a:buNone/>
            </a:pPr>
            <a:r>
              <a:rPr lang="en-US" sz="834" b="1" dirty="0">
                <a:solidFill>
                  <a:srgbClr val="1E3A8A"/>
                </a:solidFill>
                <a:latin typeface="Noto Sans" pitchFamily="34" charset="0"/>
                <a:ea typeface="Noto Sans" pitchFamily="34" charset="-122"/>
                <a:cs typeface="Noto Sans" pitchFamily="34" charset="-120"/>
              </a:rPr>
              <a:t>Used for:</a:t>
            </a:r>
            <a:pPr algn="l" indent="0" marL="0">
              <a:lnSpc>
                <a:spcPts val="1400"/>
              </a:lnSpc>
              <a:buNone/>
            </a:pPr>
            <a:r>
              <a:rPr lang="en-US" sz="888" dirty="0">
                <a:solidFill>
                  <a:srgbClr val="334155"/>
                </a:solidFill>
                <a:latin typeface="Noto Sans" pitchFamily="34" charset="0"/>
                <a:ea typeface="Noto Sans" pitchFamily="34" charset="-122"/>
                <a:cs typeface="Noto Sans" pitchFamily="34" charset="-120"/>
              </a:rPr>
              <a:t>"Reprobe strategy worked 85% for dropdown failures, </a:t>
            </a:r>
            <a:pPr algn="l" indent="0" marL="0">
              <a:lnSpc>
                <a:spcPts val="1400"/>
              </a:lnSpc>
              <a:buNone/>
            </a:pPr>
            <a:r>
              <a:rPr lang="en-US" sz="888" dirty="0">
                <a:solidFill>
                  <a:srgbClr val="334155"/>
                </a:solidFill>
                <a:latin typeface="Noto Sans" pitchFamily="34" charset="0"/>
                <a:ea typeface="Noto Sans" pitchFamily="34" charset="-122"/>
                <a:cs typeface="Noto Sans" pitchFamily="34" charset="-120"/>
              </a:rPr>
              <a:t>vision worked 60% when Shadow DOM failed"</a:t>
            </a:r>
            <a:endParaRPr lang="en-US" sz="834" dirty="0"/>
          </a:p>
        </p:txBody>
      </p:sp>
      <p:sp>
        <p:nvSpPr>
          <p:cNvPr id="23" name="Shape 20"/>
          <p:cNvSpPr/>
          <p:nvPr/>
        </p:nvSpPr>
        <p:spPr>
          <a:xfrm>
            <a:off x="4636294" y="3525441"/>
            <a:ext cx="3936206" cy="1782366"/>
          </a:xfrm>
          <a:prstGeom prst="rect">
            <a:avLst/>
          </a:prstGeom>
          <a:solidFill>
            <a:srgbClr val="F8FAFC"/>
          </a:solidFill>
          <a:ln/>
        </p:spPr>
      </p:sp>
      <p:sp>
        <p:nvSpPr>
          <p:cNvPr id="24" name="Text 21"/>
          <p:cNvSpPr/>
          <p:nvPr/>
        </p:nvSpPr>
        <p:spPr>
          <a:xfrm>
            <a:off x="4750594" y="3639741"/>
            <a:ext cx="3707606" cy="257175"/>
          </a:xfrm>
          <a:prstGeom prst="rect">
            <a:avLst/>
          </a:prstGeom>
          <a:noFill/>
          <a:ln/>
        </p:spPr>
        <p:txBody>
          <a:bodyPr wrap="none" lIns="0" tIns="0" rIns="0" bIns="0" rtlCol="0" anchor="t">
            <a:spAutoFit/>
          </a:bodyPr>
          <a:lstStyle/>
          <a:p>
            <a:pPr algn="l" indent="0" marL="0">
              <a:lnSpc>
                <a:spcPts val="2000"/>
              </a:lnSpc>
              <a:buNone/>
            </a:pPr>
            <a:r>
              <a:rPr lang="en-US" sz="1193" b="1" dirty="0">
                <a:solidFill>
                  <a:srgbClr val="3B82F6"/>
                </a:solidFill>
                <a:latin typeface="Noto Sans" pitchFamily="34" charset="0"/>
                <a:ea typeface="Noto Sans" pitchFamily="34" charset="-122"/>
                <a:cs typeface="Noto Sans" pitchFamily="34" charset="-120"/>
              </a:rPr>
              <a:t>Working Memory</a:t>
            </a:r>
            <a:endParaRPr lang="en-US" sz="1193" dirty="0"/>
          </a:p>
        </p:txBody>
      </p:sp>
      <p:sp>
        <p:nvSpPr>
          <p:cNvPr id="25" name="Text 22"/>
          <p:cNvSpPr/>
          <p:nvPr/>
        </p:nvSpPr>
        <p:spPr>
          <a:xfrm>
            <a:off x="4750594" y="3939778"/>
            <a:ext cx="3707606" cy="171450"/>
          </a:xfrm>
          <a:prstGeom prst="rect">
            <a:avLst/>
          </a:prstGeom>
          <a:noFill/>
          <a:ln/>
        </p:spPr>
        <p:txBody>
          <a:bodyPr wrap="none" lIns="0" tIns="0" rIns="0" bIns="0" rtlCol="0" anchor="t">
            <a:spAutoFit/>
          </a:bodyPr>
          <a:lstStyle/>
          <a:p>
            <a:pPr algn="l" indent="0" marL="0">
              <a:lnSpc>
                <a:spcPts val="1400"/>
              </a:lnSpc>
              <a:buNone/>
            </a:pPr>
            <a:r>
              <a:rPr lang="en-US" sz="784" b="1" dirty="0">
                <a:solidFill>
                  <a:srgbClr val="64748B"/>
                </a:solidFill>
                <a:latin typeface="Noto Sans" pitchFamily="34" charset="0"/>
                <a:ea typeface="Noto Sans" pitchFamily="34" charset="-122"/>
                <a:cs typeface="Noto Sans" pitchFamily="34" charset="-120"/>
              </a:rPr>
              <a:t>Redis 7+ (1hr TTL)</a:t>
            </a:r>
            <a:endParaRPr lang="en-US" sz="784" dirty="0"/>
          </a:p>
        </p:txBody>
      </p:sp>
      <p:sp>
        <p:nvSpPr>
          <p:cNvPr id="26" name="Text 23"/>
          <p:cNvSpPr/>
          <p:nvPr/>
        </p:nvSpPr>
        <p:spPr>
          <a:xfrm>
            <a:off x="4750594" y="4168378"/>
            <a:ext cx="3707606" cy="182166"/>
          </a:xfrm>
          <a:prstGeom prst="rect">
            <a:avLst/>
          </a:prstGeom>
          <a:noFill/>
          <a:ln/>
        </p:spPr>
        <p:txBody>
          <a:bodyPr wrap="none" lIns="0" tIns="0" rIns="0" bIns="0" rtlCol="0" anchor="t">
            <a:spAutoFit/>
          </a:bodyPr>
          <a:lstStyle/>
          <a:p>
            <a:pPr algn="l" indent="0" marL="0">
              <a:lnSpc>
                <a:spcPts val="1400"/>
              </a:lnSpc>
              <a:buNone/>
            </a:pPr>
            <a:r>
              <a:rPr lang="en-US" sz="834" b="1" dirty="0">
                <a:solidFill>
                  <a:srgbClr val="1E3A8A"/>
                </a:solidFill>
                <a:latin typeface="Noto Sans" pitchFamily="34" charset="0"/>
                <a:ea typeface="Noto Sans" pitchFamily="34" charset="-122"/>
                <a:cs typeface="Noto Sans" pitchFamily="34" charset="-120"/>
              </a:rPr>
              <a:t>What:</a:t>
            </a:r>
            <a:pPr algn="l" indent="0" marL="0">
              <a:lnSpc>
                <a:spcPts val="1400"/>
              </a:lnSpc>
              <a:buNone/>
            </a:pPr>
            <a:r>
              <a:rPr lang="en-US" sz="888" dirty="0">
                <a:solidFill>
                  <a:srgbClr val="334155"/>
                </a:solidFill>
                <a:latin typeface="Noto Sans" pitchFamily="34" charset="0"/>
                <a:ea typeface="Noto Sans" pitchFamily="34" charset="-122"/>
                <a:cs typeface="Noto Sans" pitchFamily="34" charset="-120"/>
              </a:rPr>
              <a:t>Session cache for high-speed access</a:t>
            </a:r>
            <a:endParaRPr lang="en-US" sz="834" dirty="0"/>
          </a:p>
        </p:txBody>
      </p:sp>
      <p:sp>
        <p:nvSpPr>
          <p:cNvPr id="27" name="Text 24"/>
          <p:cNvSpPr/>
          <p:nvPr/>
        </p:nvSpPr>
        <p:spPr>
          <a:xfrm>
            <a:off x="4750594" y="4393406"/>
            <a:ext cx="3707606" cy="357188"/>
          </a:xfrm>
          <a:prstGeom prst="rect">
            <a:avLst/>
          </a:prstGeom>
          <a:noFill/>
          <a:ln/>
        </p:spPr>
        <p:txBody>
          <a:bodyPr wrap="square" lIns="0" tIns="0" rIns="0" bIns="0" rtlCol="0" anchor="t">
            <a:spAutoFit/>
          </a:bodyPr>
          <a:lstStyle/>
          <a:p>
            <a:pPr algn="l" indent="0" marL="0">
              <a:lnSpc>
                <a:spcPts val="1400"/>
              </a:lnSpc>
              <a:buNone/>
            </a:pPr>
            <a:r>
              <a:rPr lang="en-US" sz="834" b="1" dirty="0">
                <a:solidFill>
                  <a:srgbClr val="1E3A8A"/>
                </a:solidFill>
                <a:latin typeface="Noto Sans" pitchFamily="34" charset="0"/>
                <a:ea typeface="Noto Sans" pitchFamily="34" charset="-122"/>
                <a:cs typeface="Noto Sans" pitchFamily="34" charset="-120"/>
              </a:rPr>
              <a:t>Stores:</a:t>
            </a:r>
            <a:pPr algn="l" indent="0" marL="0">
              <a:lnSpc>
                <a:spcPts val="1400"/>
              </a:lnSpc>
              <a:buNone/>
            </a:pPr>
            <a:r>
              <a:rPr lang="en-US" sz="888" dirty="0">
                <a:solidFill>
                  <a:srgbClr val="334155"/>
                </a:solidFill>
                <a:latin typeface="Noto Sans" pitchFamily="34" charset="0"/>
                <a:ea typeface="Noto Sans" pitchFamily="34" charset="-122"/>
                <a:cs typeface="Noto Sans" pitchFamily="34" charset="-120"/>
              </a:rPr>
              <a:t>Current test context, discovered locators, intermediate </a:t>
            </a:r>
            <a:pPr algn="l" indent="0" marL="0">
              <a:lnSpc>
                <a:spcPts val="1400"/>
              </a:lnSpc>
              <a:buNone/>
            </a:pPr>
            <a:r>
              <a:rPr lang="en-US" sz="888" dirty="0">
                <a:solidFill>
                  <a:srgbClr val="334155"/>
                </a:solidFill>
                <a:latin typeface="Noto Sans" pitchFamily="34" charset="0"/>
                <a:ea typeface="Noto Sans" pitchFamily="34" charset="-122"/>
                <a:cs typeface="Noto Sans" pitchFamily="34" charset="-120"/>
              </a:rPr>
              <a:t>agent outputs, browser state</a:t>
            </a:r>
            <a:endParaRPr lang="en-US" sz="834" dirty="0"/>
          </a:p>
        </p:txBody>
      </p:sp>
      <p:sp>
        <p:nvSpPr>
          <p:cNvPr id="28" name="Text 25"/>
          <p:cNvSpPr/>
          <p:nvPr/>
        </p:nvSpPr>
        <p:spPr>
          <a:xfrm>
            <a:off x="4750594" y="4793456"/>
            <a:ext cx="3707606" cy="182166"/>
          </a:xfrm>
          <a:prstGeom prst="rect">
            <a:avLst/>
          </a:prstGeom>
          <a:noFill/>
          <a:ln/>
        </p:spPr>
        <p:txBody>
          <a:bodyPr wrap="none" lIns="0" tIns="0" rIns="0" bIns="0" rtlCol="0" anchor="t">
            <a:spAutoFit/>
          </a:bodyPr>
          <a:lstStyle/>
          <a:p>
            <a:pPr algn="l" indent="0" marL="0">
              <a:lnSpc>
                <a:spcPts val="1400"/>
              </a:lnSpc>
              <a:buNone/>
            </a:pPr>
            <a:r>
              <a:rPr lang="en-US" sz="834" b="1" dirty="0">
                <a:solidFill>
                  <a:srgbClr val="1E3A8A"/>
                </a:solidFill>
                <a:latin typeface="Noto Sans" pitchFamily="34" charset="0"/>
                <a:ea typeface="Noto Sans" pitchFamily="34" charset="-122"/>
                <a:cs typeface="Noto Sans" pitchFamily="34" charset="-120"/>
              </a:rPr>
              <a:t>Used for:</a:t>
            </a:r>
            <a:pPr algn="l" indent="0" marL="0">
              <a:lnSpc>
                <a:spcPts val="1400"/>
              </a:lnSpc>
              <a:buNone/>
            </a:pPr>
            <a:r>
              <a:rPr lang="en-US" sz="888" dirty="0">
                <a:solidFill>
                  <a:srgbClr val="334155"/>
                </a:solidFill>
                <a:latin typeface="Noto Sans" pitchFamily="34" charset="0"/>
                <a:ea typeface="Noto Sans" pitchFamily="34" charset="-122"/>
                <a:cs typeface="Noto Sans" pitchFamily="34" charset="-120"/>
              </a:rPr>
              <a:t>Rapid access to session data without database queries</a:t>
            </a:r>
            <a:endParaRPr lang="en-US" sz="834"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2025-10-27T20:07:41Z</dcterms:created>
  <dcterms:modified xsi:type="dcterms:W3CDTF">2025-10-27T20:07:41Z</dcterms:modified>
</cp:coreProperties>
</file>