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18756-8C98-4A36-861E-47EC34DB8415}" v="15" dt="2025-10-30T23:43:26.873"/>
    <p1510:client id="{66F58E18-89ED-4572-BC39-9C7CBE40DB42}" v="1" dt="2025-10-31T00:02:58.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5" d="100"/>
          <a:sy n="135" d="100"/>
        </p:scale>
        <p:origin x="9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shish Roy" userId="3b7707e4bc64d03f" providerId="LiveId" clId="{8EBACD1C-B6FE-4842-B3BF-7C5856AF7D2E}"/>
    <pc:docChg chg="modSld">
      <pc:chgData name="Debashish Roy" userId="3b7707e4bc64d03f" providerId="LiveId" clId="{8EBACD1C-B6FE-4842-B3BF-7C5856AF7D2E}" dt="2025-10-31T00:03:52.057" v="55" actId="1038"/>
      <pc:docMkLst>
        <pc:docMk/>
      </pc:docMkLst>
      <pc:sldChg chg="addSp modSp mod">
        <pc:chgData name="Debashish Roy" userId="3b7707e4bc64d03f" providerId="LiveId" clId="{8EBACD1C-B6FE-4842-B3BF-7C5856AF7D2E}" dt="2025-10-31T00:03:52.057" v="55" actId="1038"/>
        <pc:sldMkLst>
          <pc:docMk/>
          <pc:sldMk cId="0" sldId="262"/>
        </pc:sldMkLst>
        <pc:spChg chg="mod">
          <ac:chgData name="Debashish Roy" userId="3b7707e4bc64d03f" providerId="LiveId" clId="{8EBACD1C-B6FE-4842-B3BF-7C5856AF7D2E}" dt="2025-10-31T00:03:46.956" v="50" actId="20577"/>
          <ac:spMkLst>
            <pc:docMk/>
            <pc:sldMk cId="0" sldId="262"/>
            <ac:spMk id="5" creationId="{00000000-0000-0000-0000-000000000000}"/>
          </ac:spMkLst>
        </pc:spChg>
        <pc:picChg chg="add mod">
          <ac:chgData name="Debashish Roy" userId="3b7707e4bc64d03f" providerId="LiveId" clId="{8EBACD1C-B6FE-4842-B3BF-7C5856AF7D2E}" dt="2025-10-31T00:03:52.057" v="55" actId="1038"/>
          <ac:picMkLst>
            <pc:docMk/>
            <pc:sldMk cId="0" sldId="262"/>
            <ac:picMk id="18" creationId="{7DD6D690-4FE9-002D-5980-21558962EC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47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1357313" y="1357313"/>
            <a:ext cx="6429375" cy="771525"/>
          </a:xfrm>
          <a:prstGeom prst="rect">
            <a:avLst/>
          </a:prstGeom>
          <a:noFill/>
          <a:ln/>
        </p:spPr>
        <p:txBody>
          <a:bodyPr wrap="none" lIns="0" tIns="0" rIns="0" bIns="0" rtlCol="0" anchor="t">
            <a:spAutoFit/>
          </a:bodyPr>
          <a:lstStyle/>
          <a:p>
            <a:pPr marL="0" indent="0" algn="ctr">
              <a:lnSpc>
                <a:spcPts val="6100"/>
              </a:lnSpc>
              <a:buNone/>
            </a:pPr>
            <a:r>
              <a:rPr lang="en-US" sz="3731" b="1" kern="0" spc="-2" dirty="0">
                <a:solidFill>
                  <a:srgbClr val="1E3A8A"/>
                </a:solidFill>
                <a:latin typeface="Noto Sans" pitchFamily="34" charset="0"/>
                <a:ea typeface="Noto Sans" pitchFamily="34" charset="-122"/>
                <a:cs typeface="Noto Sans" pitchFamily="34" charset="-120"/>
              </a:rPr>
              <a:t>PACTS</a:t>
            </a:r>
            <a:endParaRPr lang="en-US" sz="3731" dirty="0"/>
          </a:p>
        </p:txBody>
      </p:sp>
      <p:sp>
        <p:nvSpPr>
          <p:cNvPr id="4" name="Text 1"/>
          <p:cNvSpPr/>
          <p:nvPr/>
        </p:nvSpPr>
        <p:spPr>
          <a:xfrm>
            <a:off x="1357313" y="2300288"/>
            <a:ext cx="6429375" cy="771525"/>
          </a:xfrm>
          <a:prstGeom prst="rect">
            <a:avLst/>
          </a:prstGeom>
          <a:noFill/>
          <a:ln/>
        </p:spPr>
        <p:txBody>
          <a:bodyPr wrap="square" lIns="0" tIns="0" rIns="0" bIns="0" rtlCol="0" anchor="t">
            <a:spAutoFit/>
          </a:bodyPr>
          <a:lstStyle/>
          <a:p>
            <a:pPr marL="0" indent="0" algn="ctr">
              <a:lnSpc>
                <a:spcPts val="3000"/>
              </a:lnSpc>
              <a:buNone/>
            </a:pPr>
            <a:r>
              <a:rPr lang="en-US" sz="1808" b="1" dirty="0">
                <a:solidFill>
                  <a:srgbClr val="334155"/>
                </a:solidFill>
                <a:latin typeface="Noto Sans" pitchFamily="34" charset="0"/>
                <a:ea typeface="Noto Sans" pitchFamily="34" charset="-122"/>
                <a:cs typeface="Noto Sans" pitchFamily="34" charset="-120"/>
              </a:rPr>
              <a:t>Production-Ready Autonomous Context Testing System</a:t>
            </a:r>
            <a:endParaRPr lang="en-US" sz="1808" dirty="0"/>
          </a:p>
        </p:txBody>
      </p:sp>
      <p:sp>
        <p:nvSpPr>
          <p:cNvPr id="5" name="Text 2"/>
          <p:cNvSpPr/>
          <p:nvPr/>
        </p:nvSpPr>
        <p:spPr>
          <a:xfrm>
            <a:off x="1357313" y="3529013"/>
            <a:ext cx="6429375" cy="257175"/>
          </a:xfrm>
          <a:prstGeom prst="rect">
            <a:avLst/>
          </a:prstGeom>
          <a:noFill/>
          <a:ln/>
        </p:spPr>
        <p:txBody>
          <a:bodyPr wrap="none" lIns="0" tIns="0" rIns="0" bIns="0" rtlCol="0" anchor="t">
            <a:spAutoFit/>
          </a:bodyPr>
          <a:lstStyle/>
          <a:p>
            <a:pPr marL="0" indent="0" algn="ctr">
              <a:lnSpc>
                <a:spcPts val="2000"/>
              </a:lnSpc>
              <a:buNone/>
            </a:pPr>
            <a:r>
              <a:rPr lang="en-US" sz="1269" dirty="0">
                <a:solidFill>
                  <a:srgbClr val="334155"/>
                </a:solidFill>
                <a:latin typeface="Noto Sans" pitchFamily="34" charset="0"/>
                <a:ea typeface="Noto Sans" pitchFamily="34" charset="-122"/>
                <a:cs typeface="Noto Sans" pitchFamily="34" charset="-120"/>
              </a:rPr>
              <a:t>Intelligent Test Automation That Actually Works</a:t>
            </a:r>
            <a:endParaRPr lang="en-US" sz="126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110669"/>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Observability and Telemetry Learning Loop Enable Self-Improvement</a:t>
            </a:r>
            <a:endParaRPr lang="en-US" sz="2016" dirty="0"/>
          </a:p>
        </p:txBody>
      </p:sp>
      <p:sp>
        <p:nvSpPr>
          <p:cNvPr id="4" name="Shape 1"/>
          <p:cNvSpPr/>
          <p:nvPr/>
        </p:nvSpPr>
        <p:spPr>
          <a:xfrm>
            <a:off x="571500" y="1092994"/>
            <a:ext cx="8001000" cy="1147270"/>
          </a:xfrm>
          <a:prstGeom prst="rect">
            <a:avLst/>
          </a:prstGeom>
          <a:solidFill>
            <a:srgbClr val="F8FAFC"/>
          </a:solidFill>
          <a:ln/>
        </p:spPr>
        <p:txBody>
          <a:bodyPr/>
          <a:lstStyle/>
          <a:p>
            <a:endParaRPr lang="en-US"/>
          </a:p>
        </p:txBody>
      </p:sp>
      <p:sp>
        <p:nvSpPr>
          <p:cNvPr id="5" name="Text 2"/>
          <p:cNvSpPr/>
          <p:nvPr/>
        </p:nvSpPr>
        <p:spPr>
          <a:xfrm>
            <a:off x="714375" y="1207294"/>
            <a:ext cx="7715250" cy="278606"/>
          </a:xfrm>
          <a:prstGeom prst="rect">
            <a:avLst/>
          </a:prstGeom>
          <a:noFill/>
          <a:ln/>
        </p:spPr>
        <p:txBody>
          <a:bodyPr wrap="none" lIns="0" tIns="0" rIns="0" bIns="0" rtlCol="0" anchor="t">
            <a:spAutoFit/>
          </a:bodyPr>
          <a:lstStyle/>
          <a:p>
            <a:pPr marL="0" indent="0" algn="l">
              <a:lnSpc>
                <a:spcPts val="2200"/>
              </a:lnSpc>
              <a:buNone/>
            </a:pPr>
            <a:r>
              <a:rPr lang="en-US" sz="1295" b="1" dirty="0">
                <a:solidFill>
                  <a:srgbClr val="3B82F6"/>
                </a:solidFill>
                <a:latin typeface="Noto Sans" pitchFamily="34" charset="0"/>
                <a:ea typeface="Noto Sans" pitchFamily="34" charset="-122"/>
                <a:cs typeface="Noto Sans" pitchFamily="34" charset="-120"/>
              </a:rPr>
              <a:t>LangSmith Traces: Full Execution Visibility</a:t>
            </a:r>
            <a:endParaRPr lang="en-US" sz="1295" dirty="0"/>
          </a:p>
        </p:txBody>
      </p:sp>
      <p:sp>
        <p:nvSpPr>
          <p:cNvPr id="6" name="Text 3"/>
          <p:cNvSpPr/>
          <p:nvPr/>
        </p:nvSpPr>
        <p:spPr>
          <a:xfrm>
            <a:off x="714375" y="1543050"/>
            <a:ext cx="7715250" cy="540051"/>
          </a:xfrm>
          <a:prstGeom prst="rect">
            <a:avLst/>
          </a:prstGeom>
          <a:noFill/>
          <a:ln/>
        </p:spPr>
        <p:txBody>
          <a:bodyPr wrap="square" lIns="0" tIns="0" rIns="0" bIns="0" rtlCol="0" anchor="t">
            <a:spAutoFit/>
          </a:bodyPr>
          <a:lstStyle/>
          <a:p>
            <a:pPr marL="0" indent="0" algn="l">
              <a:lnSpc>
                <a:spcPts val="1400"/>
              </a:lnSpc>
              <a:buNone/>
            </a:pPr>
            <a:r>
              <a:rPr lang="en-US" sz="942" dirty="0">
                <a:solidFill>
                  <a:srgbClr val="334155"/>
                </a:solidFill>
                <a:latin typeface="Noto Sans" pitchFamily="34" charset="0"/>
                <a:ea typeface="Noto Sans" pitchFamily="34" charset="-122"/>
                <a:cs typeface="Noto Sans" pitchFamily="34" charset="-120"/>
              </a:rPr>
              <a:t>LangSmith instrumentation provides complete trace visibility for every agent execution, capturing strategy selection rationale, discovery time, confidence scores, success/failure patterns, token costs per agent call, and end-to-end performance metrics. This observability enables rapid debugging, performance optimization, and continuous improvement of the agent pipeline.</a:t>
            </a:r>
            <a:endParaRPr lang="en-US" sz="942" dirty="0"/>
          </a:p>
        </p:txBody>
      </p:sp>
      <p:sp>
        <p:nvSpPr>
          <p:cNvPr id="7" name="Shape 4"/>
          <p:cNvSpPr/>
          <p:nvPr/>
        </p:nvSpPr>
        <p:spPr>
          <a:xfrm>
            <a:off x="571500" y="2340276"/>
            <a:ext cx="8001000" cy="1327286"/>
          </a:xfrm>
          <a:prstGeom prst="rect">
            <a:avLst/>
          </a:prstGeom>
          <a:solidFill>
            <a:srgbClr val="F8FAFC"/>
          </a:solidFill>
          <a:ln/>
        </p:spPr>
        <p:txBody>
          <a:bodyPr/>
          <a:lstStyle/>
          <a:p>
            <a:endParaRPr lang="en-US"/>
          </a:p>
        </p:txBody>
      </p:sp>
      <p:sp>
        <p:nvSpPr>
          <p:cNvPr id="8" name="Text 5"/>
          <p:cNvSpPr/>
          <p:nvPr/>
        </p:nvSpPr>
        <p:spPr>
          <a:xfrm>
            <a:off x="714375" y="2454576"/>
            <a:ext cx="7715250" cy="278606"/>
          </a:xfrm>
          <a:prstGeom prst="rect">
            <a:avLst/>
          </a:prstGeom>
          <a:noFill/>
          <a:ln/>
        </p:spPr>
        <p:txBody>
          <a:bodyPr wrap="none" lIns="0" tIns="0" rIns="0" bIns="0" rtlCol="0" anchor="t">
            <a:spAutoFit/>
          </a:bodyPr>
          <a:lstStyle/>
          <a:p>
            <a:pPr marL="0" indent="0" algn="l">
              <a:lnSpc>
                <a:spcPts val="2200"/>
              </a:lnSpc>
              <a:buNone/>
            </a:pPr>
            <a:r>
              <a:rPr lang="en-US" sz="1295" b="1" dirty="0">
                <a:solidFill>
                  <a:srgbClr val="3B82F6"/>
                </a:solidFill>
                <a:latin typeface="Noto Sans" pitchFamily="34" charset="0"/>
                <a:ea typeface="Noto Sans" pitchFamily="34" charset="-122"/>
                <a:cs typeface="Noto Sans" pitchFamily="34" charset="-120"/>
              </a:rPr>
              <a:t>One-Click Replay: Exact Context Reconstruction</a:t>
            </a:r>
            <a:endParaRPr lang="en-US" sz="1295" dirty="0"/>
          </a:p>
        </p:txBody>
      </p:sp>
      <p:sp>
        <p:nvSpPr>
          <p:cNvPr id="9" name="Text 6"/>
          <p:cNvSpPr/>
          <p:nvPr/>
        </p:nvSpPr>
        <p:spPr>
          <a:xfrm>
            <a:off x="714375" y="2790332"/>
            <a:ext cx="7715250" cy="720068"/>
          </a:xfrm>
          <a:prstGeom prst="rect">
            <a:avLst/>
          </a:prstGeom>
          <a:noFill/>
          <a:ln/>
        </p:spPr>
        <p:txBody>
          <a:bodyPr wrap="square" lIns="0" tIns="0" rIns="0" bIns="0" rtlCol="0" anchor="t">
            <a:spAutoFit/>
          </a:bodyPr>
          <a:lstStyle/>
          <a:p>
            <a:pPr marL="0" indent="0" algn="l">
              <a:lnSpc>
                <a:spcPts val="1400"/>
              </a:lnSpc>
              <a:buNone/>
            </a:pPr>
            <a:r>
              <a:rPr lang="en-US" sz="942" dirty="0">
                <a:solidFill>
                  <a:srgbClr val="334155"/>
                </a:solidFill>
                <a:latin typeface="Noto Sans" pitchFamily="34" charset="0"/>
                <a:ea typeface="Noto Sans" pitchFamily="34" charset="-122"/>
                <a:cs typeface="Noto Sans" pitchFamily="34" charset="-120"/>
              </a:rPr>
              <a:t>When a test fails in CI/CD, developers can replay the entire workflow locally with exact context reconstruction. The system restores the same page state, selectors, and test data, enabling developers to step through Planner output, POMBuilder discovery, and Generator code with complete fidelity. This eliminates "works on my machine" problems by providing exact execution context for debugging.</a:t>
            </a:r>
            <a:endParaRPr lang="en-US" sz="942" dirty="0"/>
          </a:p>
        </p:txBody>
      </p:sp>
      <p:sp>
        <p:nvSpPr>
          <p:cNvPr id="10" name="Shape 7"/>
          <p:cNvSpPr/>
          <p:nvPr/>
        </p:nvSpPr>
        <p:spPr>
          <a:xfrm>
            <a:off x="571500" y="3767575"/>
            <a:ext cx="8001000" cy="1327286"/>
          </a:xfrm>
          <a:prstGeom prst="rect">
            <a:avLst/>
          </a:prstGeom>
          <a:solidFill>
            <a:srgbClr val="F8FAFC"/>
          </a:solidFill>
          <a:ln/>
        </p:spPr>
        <p:txBody>
          <a:bodyPr/>
          <a:lstStyle/>
          <a:p>
            <a:endParaRPr lang="en-US"/>
          </a:p>
        </p:txBody>
      </p:sp>
      <p:sp>
        <p:nvSpPr>
          <p:cNvPr id="11" name="Text 8"/>
          <p:cNvSpPr/>
          <p:nvPr/>
        </p:nvSpPr>
        <p:spPr>
          <a:xfrm>
            <a:off x="714375" y="3881875"/>
            <a:ext cx="7715250" cy="278606"/>
          </a:xfrm>
          <a:prstGeom prst="rect">
            <a:avLst/>
          </a:prstGeom>
          <a:noFill/>
          <a:ln/>
        </p:spPr>
        <p:txBody>
          <a:bodyPr wrap="none" lIns="0" tIns="0" rIns="0" bIns="0" rtlCol="0" anchor="t">
            <a:spAutoFit/>
          </a:bodyPr>
          <a:lstStyle/>
          <a:p>
            <a:pPr marL="0" indent="0" algn="l">
              <a:lnSpc>
                <a:spcPts val="2200"/>
              </a:lnSpc>
              <a:buNone/>
            </a:pPr>
            <a:r>
              <a:rPr lang="en-US" sz="1295" b="1" dirty="0">
                <a:solidFill>
                  <a:srgbClr val="3B82F6"/>
                </a:solidFill>
                <a:latin typeface="Noto Sans" pitchFamily="34" charset="0"/>
                <a:ea typeface="Noto Sans" pitchFamily="34" charset="-122"/>
                <a:cs typeface="Noto Sans" pitchFamily="34" charset="-120"/>
              </a:rPr>
              <a:t>Telemetry Learning Loop: Continuous Improvement</a:t>
            </a:r>
            <a:endParaRPr lang="en-US" sz="1295" dirty="0"/>
          </a:p>
        </p:txBody>
      </p:sp>
      <p:sp>
        <p:nvSpPr>
          <p:cNvPr id="12" name="Text 9"/>
          <p:cNvSpPr/>
          <p:nvPr/>
        </p:nvSpPr>
        <p:spPr>
          <a:xfrm>
            <a:off x="714375" y="4217631"/>
            <a:ext cx="7715250" cy="720068"/>
          </a:xfrm>
          <a:prstGeom prst="rect">
            <a:avLst/>
          </a:prstGeom>
          <a:noFill/>
          <a:ln/>
        </p:spPr>
        <p:txBody>
          <a:bodyPr wrap="square" lIns="0" tIns="0" rIns="0" bIns="0" rtlCol="0" anchor="t">
            <a:spAutoFit/>
          </a:bodyPr>
          <a:lstStyle/>
          <a:p>
            <a:pPr marL="0" indent="0" algn="l">
              <a:lnSpc>
                <a:spcPts val="1400"/>
              </a:lnSpc>
              <a:buNone/>
            </a:pPr>
            <a:r>
              <a:rPr lang="en-US" sz="942" dirty="0">
                <a:solidFill>
                  <a:srgbClr val="334155"/>
                </a:solidFill>
                <a:latin typeface="Noto Sans" pitchFamily="34" charset="0"/>
                <a:ea typeface="Noto Sans" pitchFamily="34" charset="-122"/>
                <a:cs typeface="Noto Sans" pitchFamily="34" charset="-120"/>
              </a:rPr>
              <a:t>Nightly aggregation processes analyze execution data across all tests to identify successful patterns, detect UI drift in application structure, and update Semantic and Procedural Memory with learned insights. The system automatically adjusts strategy selection based on historical success rates, improving locator discovery reliability over time without manual intervention.</a:t>
            </a:r>
            <a:endParaRPr lang="en-US" sz="942" dirty="0"/>
          </a:p>
        </p:txBody>
      </p:sp>
      <p:sp>
        <p:nvSpPr>
          <p:cNvPr id="13" name="Shape 10"/>
          <p:cNvSpPr/>
          <p:nvPr/>
        </p:nvSpPr>
        <p:spPr>
          <a:xfrm>
            <a:off x="571500" y="5209161"/>
            <a:ext cx="8001000" cy="580039"/>
          </a:xfrm>
          <a:prstGeom prst="rect">
            <a:avLst/>
          </a:prstGeom>
          <a:solidFill>
            <a:srgbClr val="EFF6FF"/>
          </a:solidFill>
          <a:ln/>
        </p:spPr>
        <p:txBody>
          <a:bodyPr/>
          <a:lstStyle/>
          <a:p>
            <a:endParaRPr lang="en-US"/>
          </a:p>
        </p:txBody>
      </p:sp>
      <p:sp>
        <p:nvSpPr>
          <p:cNvPr id="14" name="Text 11"/>
          <p:cNvSpPr/>
          <p:nvPr/>
        </p:nvSpPr>
        <p:spPr>
          <a:xfrm>
            <a:off x="714375" y="5309174"/>
            <a:ext cx="7715250" cy="380014"/>
          </a:xfrm>
          <a:prstGeom prst="rect">
            <a:avLst/>
          </a:prstGeom>
          <a:noFill/>
          <a:ln/>
        </p:spPr>
        <p:txBody>
          <a:bodyPr wrap="square" lIns="0" tIns="0" rIns="0" bIns="0" rtlCol="0" anchor="t">
            <a:spAutoFit/>
          </a:bodyPr>
          <a:lstStyle/>
          <a:p>
            <a:pPr marL="0" indent="0" algn="l">
              <a:lnSpc>
                <a:spcPts val="1500"/>
              </a:lnSpc>
              <a:buNone/>
            </a:pPr>
            <a:r>
              <a:rPr lang="en-US" sz="936" b="1" dirty="0">
                <a:solidFill>
                  <a:srgbClr val="1E3A8A"/>
                </a:solidFill>
                <a:latin typeface="Noto Sans" pitchFamily="34" charset="0"/>
                <a:ea typeface="Noto Sans" pitchFamily="34" charset="-122"/>
                <a:cs typeface="Noto Sans" pitchFamily="34" charset="-120"/>
              </a:rPr>
              <a:t>This creates a self-improving system that becomes more reliable and efficient over time, learning from every test execution to optimize future performance.</a:t>
            </a:r>
            <a:endParaRPr lang="en-US" sz="93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Production-Grade Technology Stack Built for Enterprise Scale</a:t>
            </a:r>
            <a:endParaRPr lang="en-US" sz="2016" dirty="0"/>
          </a:p>
        </p:txBody>
      </p:sp>
      <p:sp>
        <p:nvSpPr>
          <p:cNvPr id="4" name="Text 1"/>
          <p:cNvSpPr/>
          <p:nvPr/>
        </p:nvSpPr>
        <p:spPr>
          <a:xfrm>
            <a:off x="571500" y="1343025"/>
            <a:ext cx="800100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3B82F6"/>
                </a:solidFill>
                <a:latin typeface="Noto Sans" pitchFamily="34" charset="0"/>
                <a:ea typeface="Noto Sans" pitchFamily="34" charset="-122"/>
                <a:cs typeface="Noto Sans" pitchFamily="34" charset="-120"/>
              </a:rPr>
              <a:t>Core Technologies</a:t>
            </a:r>
            <a:endParaRPr lang="en-US" sz="1397" dirty="0"/>
          </a:p>
        </p:txBody>
      </p:sp>
      <p:sp>
        <p:nvSpPr>
          <p:cNvPr id="5" name="Text 2"/>
          <p:cNvSpPr/>
          <p:nvPr/>
        </p:nvSpPr>
        <p:spPr>
          <a:xfrm>
            <a:off x="571500" y="1757363"/>
            <a:ext cx="38862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Python 3.11+</a:t>
            </a:r>
            <a:endParaRPr lang="en-US" sz="987" dirty="0"/>
          </a:p>
        </p:txBody>
      </p:sp>
      <p:sp>
        <p:nvSpPr>
          <p:cNvPr id="6" name="Text 3"/>
          <p:cNvSpPr/>
          <p:nvPr/>
        </p:nvSpPr>
        <p:spPr>
          <a:xfrm>
            <a:off x="571500" y="1971675"/>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Modern async/await patterns, type hints, contemporary standard library</a:t>
            </a:r>
            <a:endParaRPr lang="en-US" sz="942" dirty="0"/>
          </a:p>
        </p:txBody>
      </p:sp>
      <p:sp>
        <p:nvSpPr>
          <p:cNvPr id="7" name="Text 4"/>
          <p:cNvSpPr/>
          <p:nvPr/>
        </p:nvSpPr>
        <p:spPr>
          <a:xfrm>
            <a:off x="571500" y="2443163"/>
            <a:ext cx="38862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AWS Bedrock Claude</a:t>
            </a:r>
            <a:endParaRPr lang="en-US" sz="987" dirty="0"/>
          </a:p>
        </p:txBody>
      </p:sp>
      <p:sp>
        <p:nvSpPr>
          <p:cNvPr id="8" name="Text 5"/>
          <p:cNvSpPr/>
          <p:nvPr/>
        </p:nvSpPr>
        <p:spPr>
          <a:xfrm>
            <a:off x="571500" y="2657475"/>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Sonnet for complex reasoning, Haiku for speed and cost efficiency</a:t>
            </a:r>
            <a:endParaRPr lang="en-US" sz="942" dirty="0"/>
          </a:p>
        </p:txBody>
      </p:sp>
      <p:sp>
        <p:nvSpPr>
          <p:cNvPr id="9" name="Text 6"/>
          <p:cNvSpPr/>
          <p:nvPr/>
        </p:nvSpPr>
        <p:spPr>
          <a:xfrm>
            <a:off x="571500" y="3128963"/>
            <a:ext cx="38862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Playwright Python</a:t>
            </a:r>
            <a:endParaRPr lang="en-US" sz="987" dirty="0"/>
          </a:p>
        </p:txBody>
      </p:sp>
      <p:sp>
        <p:nvSpPr>
          <p:cNvPr id="10" name="Text 7"/>
          <p:cNvSpPr/>
          <p:nvPr/>
        </p:nvSpPr>
        <p:spPr>
          <a:xfrm>
            <a:off x="571500" y="3343275"/>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Cross-browser automation with robust Shadow DOM and frame handling</a:t>
            </a:r>
            <a:endParaRPr lang="en-US" sz="942" dirty="0"/>
          </a:p>
        </p:txBody>
      </p:sp>
      <p:sp>
        <p:nvSpPr>
          <p:cNvPr id="11" name="Text 8"/>
          <p:cNvSpPr/>
          <p:nvPr/>
        </p:nvSpPr>
        <p:spPr>
          <a:xfrm>
            <a:off x="4686300" y="1757363"/>
            <a:ext cx="38862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PostgreSQL 15+</a:t>
            </a:r>
            <a:endParaRPr lang="en-US" sz="987" dirty="0"/>
          </a:p>
        </p:txBody>
      </p:sp>
      <p:sp>
        <p:nvSpPr>
          <p:cNvPr id="12" name="Text 9"/>
          <p:cNvSpPr/>
          <p:nvPr/>
        </p:nvSpPr>
        <p:spPr>
          <a:xfrm>
            <a:off x="4686300" y="1971675"/>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Primary data store with JSONB for flexible schema storage of test artifacts</a:t>
            </a:r>
            <a:endParaRPr lang="en-US" sz="942" dirty="0"/>
          </a:p>
        </p:txBody>
      </p:sp>
      <p:sp>
        <p:nvSpPr>
          <p:cNvPr id="13" name="Text 10"/>
          <p:cNvSpPr/>
          <p:nvPr/>
        </p:nvSpPr>
        <p:spPr>
          <a:xfrm>
            <a:off x="4686300" y="2443163"/>
            <a:ext cx="38862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Redis 7+</a:t>
            </a:r>
            <a:endParaRPr lang="en-US" sz="987" dirty="0"/>
          </a:p>
        </p:txBody>
      </p:sp>
      <p:sp>
        <p:nvSpPr>
          <p:cNvPr id="14" name="Text 11"/>
          <p:cNvSpPr/>
          <p:nvPr/>
        </p:nvSpPr>
        <p:spPr>
          <a:xfrm>
            <a:off x="4686300" y="2657475"/>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Session caching and working memory with 1-hour TTL for high performance</a:t>
            </a:r>
            <a:endParaRPr lang="en-US" sz="942"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86121"/>
          </a:xfrm>
          <a:prstGeom prst="rect">
            <a:avLst/>
          </a:prstGeom>
        </p:spPr>
      </p:pic>
      <p:sp>
        <p:nvSpPr>
          <p:cNvPr id="3" name="Text 0"/>
          <p:cNvSpPr/>
          <p:nvPr/>
        </p:nvSpPr>
        <p:spPr>
          <a:xfrm>
            <a:off x="571500" y="285750"/>
            <a:ext cx="8001000" cy="314325"/>
          </a:xfrm>
          <a:prstGeom prst="rect">
            <a:avLst/>
          </a:prstGeom>
          <a:noFill/>
          <a:ln/>
        </p:spPr>
        <p:txBody>
          <a:bodyPr wrap="non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LangGraph 1.0 and Key Technology Decisions</a:t>
            </a:r>
            <a:endParaRPr lang="en-US" sz="2016" dirty="0"/>
          </a:p>
        </p:txBody>
      </p:sp>
      <p:sp>
        <p:nvSpPr>
          <p:cNvPr id="4" name="Shape 1"/>
          <p:cNvSpPr/>
          <p:nvPr/>
        </p:nvSpPr>
        <p:spPr>
          <a:xfrm>
            <a:off x="571500" y="728663"/>
            <a:ext cx="8001000" cy="1768692"/>
          </a:xfrm>
          <a:prstGeom prst="rect">
            <a:avLst/>
          </a:prstGeom>
          <a:solidFill>
            <a:srgbClr val="EFF6FF"/>
          </a:solidFill>
          <a:ln/>
        </p:spPr>
        <p:txBody>
          <a:bodyPr/>
          <a:lstStyle/>
          <a:p>
            <a:endParaRPr lang="en-US"/>
          </a:p>
        </p:txBody>
      </p:sp>
      <p:sp>
        <p:nvSpPr>
          <p:cNvPr id="5" name="Text 2"/>
          <p:cNvSpPr/>
          <p:nvPr/>
        </p:nvSpPr>
        <p:spPr>
          <a:xfrm>
            <a:off x="714375" y="842963"/>
            <a:ext cx="771525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1E3A8A"/>
                </a:solidFill>
                <a:latin typeface="Noto Sans" pitchFamily="34" charset="0"/>
                <a:ea typeface="Noto Sans" pitchFamily="34" charset="-122"/>
                <a:cs typeface="Noto Sans" pitchFamily="34" charset="-120"/>
              </a:rPr>
              <a:t>LangGraph 1.0 — The Game Changer (Released November 2024)</a:t>
            </a:r>
            <a:endParaRPr lang="en-US" sz="1397" dirty="0"/>
          </a:p>
        </p:txBody>
      </p:sp>
      <p:sp>
        <p:nvSpPr>
          <p:cNvPr id="6" name="Text 3"/>
          <p:cNvSpPr/>
          <p:nvPr/>
        </p:nvSpPr>
        <p:spPr>
          <a:xfrm>
            <a:off x="714375" y="1214438"/>
            <a:ext cx="3786188" cy="339998"/>
          </a:xfrm>
          <a:prstGeom prst="rect">
            <a:avLst/>
          </a:prstGeom>
          <a:noFill/>
          <a:ln/>
        </p:spPr>
        <p:txBody>
          <a:bodyPr wrap="square" lIns="0" tIns="0" rIns="0" bIns="0" rtlCol="0" anchor="t">
            <a:spAutoFit/>
          </a:bodyPr>
          <a:lstStyle/>
          <a:p>
            <a:pPr marL="0" indent="0" algn="l">
              <a:lnSpc>
                <a:spcPts val="1300"/>
              </a:lnSpc>
              <a:buNone/>
            </a:pPr>
            <a:r>
              <a:rPr lang="en-US" sz="834" b="1" dirty="0">
                <a:solidFill>
                  <a:srgbClr val="1E3A8A"/>
                </a:solidFill>
                <a:latin typeface="Noto Sans" pitchFamily="34" charset="0"/>
                <a:ea typeface="Noto Sans" pitchFamily="34" charset="-122"/>
                <a:cs typeface="Noto Sans" pitchFamily="34" charset="-120"/>
              </a:rPr>
              <a:t>Durable State:</a:t>
            </a:r>
            <a:r>
              <a:rPr lang="en-US" sz="888" dirty="0">
                <a:solidFill>
                  <a:srgbClr val="334155"/>
                </a:solidFill>
                <a:latin typeface="Noto Sans" pitchFamily="34" charset="0"/>
                <a:ea typeface="Noto Sans" pitchFamily="34" charset="-122"/>
                <a:cs typeface="Noto Sans" pitchFamily="34" charset="-120"/>
              </a:rPr>
              <a:t> Automatic persistence, resume from any checkpoint</a:t>
            </a:r>
            <a:endParaRPr lang="en-US" sz="834" dirty="0"/>
          </a:p>
        </p:txBody>
      </p:sp>
      <p:sp>
        <p:nvSpPr>
          <p:cNvPr id="7" name="Text 4"/>
          <p:cNvSpPr/>
          <p:nvPr/>
        </p:nvSpPr>
        <p:spPr>
          <a:xfrm>
            <a:off x="4643438" y="1214438"/>
            <a:ext cx="3786188" cy="339998"/>
          </a:xfrm>
          <a:prstGeom prst="rect">
            <a:avLst/>
          </a:prstGeom>
          <a:noFill/>
          <a:ln/>
        </p:spPr>
        <p:txBody>
          <a:bodyPr wrap="square" lIns="0" tIns="0" rIns="0" bIns="0" rtlCol="0" anchor="t">
            <a:spAutoFit/>
          </a:bodyPr>
          <a:lstStyle/>
          <a:p>
            <a:pPr marL="0" indent="0" algn="l">
              <a:lnSpc>
                <a:spcPts val="1300"/>
              </a:lnSpc>
              <a:buNone/>
            </a:pPr>
            <a:r>
              <a:rPr lang="en-US" sz="834" b="1" dirty="0">
                <a:solidFill>
                  <a:srgbClr val="1E3A8A"/>
                </a:solidFill>
                <a:latin typeface="Noto Sans" pitchFamily="34" charset="0"/>
                <a:ea typeface="Noto Sans" pitchFamily="34" charset="-122"/>
                <a:cs typeface="Noto Sans" pitchFamily="34" charset="-120"/>
              </a:rPr>
              <a:t>PostgreSQL Checkpointer:</a:t>
            </a:r>
            <a:r>
              <a:rPr lang="en-US" sz="888" dirty="0">
                <a:solidFill>
                  <a:srgbClr val="334155"/>
                </a:solidFill>
                <a:latin typeface="Noto Sans" pitchFamily="34" charset="0"/>
                <a:ea typeface="Noto Sans" pitchFamily="34" charset="-122"/>
                <a:cs typeface="Noto Sans" pitchFamily="34" charset="-120"/>
              </a:rPr>
              <a:t> Built-in state management, no custom code</a:t>
            </a:r>
            <a:endParaRPr lang="en-US" sz="834" dirty="0"/>
          </a:p>
        </p:txBody>
      </p:sp>
      <p:sp>
        <p:nvSpPr>
          <p:cNvPr id="8" name="Text 5"/>
          <p:cNvSpPr/>
          <p:nvPr/>
        </p:nvSpPr>
        <p:spPr>
          <a:xfrm>
            <a:off x="714375" y="1611585"/>
            <a:ext cx="3786188" cy="339998"/>
          </a:xfrm>
          <a:prstGeom prst="rect">
            <a:avLst/>
          </a:prstGeom>
          <a:noFill/>
          <a:ln/>
        </p:spPr>
        <p:txBody>
          <a:bodyPr wrap="square" lIns="0" tIns="0" rIns="0" bIns="0" rtlCol="0" anchor="t">
            <a:spAutoFit/>
          </a:bodyPr>
          <a:lstStyle/>
          <a:p>
            <a:pPr marL="0" indent="0" algn="l">
              <a:lnSpc>
                <a:spcPts val="1300"/>
              </a:lnSpc>
              <a:buNone/>
            </a:pPr>
            <a:r>
              <a:rPr lang="en-US" sz="834" b="1" dirty="0">
                <a:solidFill>
                  <a:srgbClr val="1E3A8A"/>
                </a:solidFill>
                <a:latin typeface="Noto Sans" pitchFamily="34" charset="0"/>
                <a:ea typeface="Noto Sans" pitchFamily="34" charset="-122"/>
                <a:cs typeface="Noto Sans" pitchFamily="34" charset="-120"/>
              </a:rPr>
              <a:t>Human-in-the-Loop:</a:t>
            </a:r>
            <a:r>
              <a:rPr lang="en-US" sz="888" dirty="0">
                <a:solidFill>
                  <a:srgbClr val="334155"/>
                </a:solidFill>
                <a:latin typeface="Noto Sans" pitchFamily="34" charset="0"/>
                <a:ea typeface="Noto Sans" pitchFamily="34" charset="-122"/>
                <a:cs typeface="Noto Sans" pitchFamily="34" charset="-120"/>
              </a:rPr>
              <a:t> First-class interrupt gates for approval workflows</a:t>
            </a:r>
            <a:endParaRPr lang="en-US" sz="834" dirty="0"/>
          </a:p>
        </p:txBody>
      </p:sp>
      <p:sp>
        <p:nvSpPr>
          <p:cNvPr id="9" name="Text 6"/>
          <p:cNvSpPr/>
          <p:nvPr/>
        </p:nvSpPr>
        <p:spPr>
          <a:xfrm>
            <a:off x="4643438" y="1611585"/>
            <a:ext cx="3786188" cy="339998"/>
          </a:xfrm>
          <a:prstGeom prst="rect">
            <a:avLst/>
          </a:prstGeom>
          <a:noFill/>
          <a:ln/>
        </p:spPr>
        <p:txBody>
          <a:bodyPr wrap="square" lIns="0" tIns="0" rIns="0" bIns="0" rtlCol="0" anchor="t">
            <a:spAutoFit/>
          </a:bodyPr>
          <a:lstStyle/>
          <a:p>
            <a:pPr marL="0" indent="0" algn="l">
              <a:lnSpc>
                <a:spcPts val="1300"/>
              </a:lnSpc>
              <a:buNone/>
            </a:pPr>
            <a:r>
              <a:rPr lang="en-US" sz="834" b="1" dirty="0">
                <a:solidFill>
                  <a:srgbClr val="1E3A8A"/>
                </a:solidFill>
                <a:latin typeface="Noto Sans" pitchFamily="34" charset="0"/>
                <a:ea typeface="Noto Sans" pitchFamily="34" charset="-122"/>
                <a:cs typeface="Noto Sans" pitchFamily="34" charset="-120"/>
              </a:rPr>
              <a:t>Multi-Session Workflows:</a:t>
            </a:r>
            <a:r>
              <a:rPr lang="en-US" sz="888" dirty="0">
                <a:solidFill>
                  <a:srgbClr val="334155"/>
                </a:solidFill>
                <a:latin typeface="Noto Sans" pitchFamily="34" charset="0"/>
                <a:ea typeface="Noto Sans" pitchFamily="34" charset="-122"/>
                <a:cs typeface="Noto Sans" pitchFamily="34" charset="-120"/>
              </a:rPr>
              <a:t> Long-running processes across restarts</a:t>
            </a:r>
            <a:endParaRPr lang="en-US" sz="834" dirty="0"/>
          </a:p>
        </p:txBody>
      </p:sp>
      <p:sp>
        <p:nvSpPr>
          <p:cNvPr id="10" name="Text 7"/>
          <p:cNvSpPr/>
          <p:nvPr/>
        </p:nvSpPr>
        <p:spPr>
          <a:xfrm>
            <a:off x="714375" y="2023021"/>
            <a:ext cx="7715250" cy="360034"/>
          </a:xfrm>
          <a:prstGeom prst="rect">
            <a:avLst/>
          </a:prstGeom>
          <a:noFill/>
          <a:ln/>
        </p:spPr>
        <p:txBody>
          <a:bodyPr wrap="square" lIns="0" tIns="0" rIns="0" bIns="0" rtlCol="0" anchor="t">
            <a:spAutoFit/>
          </a:bodyPr>
          <a:lstStyle/>
          <a:p>
            <a:pPr marL="0" indent="0" algn="l">
              <a:lnSpc>
                <a:spcPts val="1400"/>
              </a:lnSpc>
              <a:buNone/>
            </a:pPr>
            <a:r>
              <a:rPr lang="en-US" sz="885" b="1" dirty="0">
                <a:solidFill>
                  <a:srgbClr val="1E3A8A"/>
                </a:solidFill>
                <a:latin typeface="Noto Sans" pitchFamily="34" charset="0"/>
                <a:ea typeface="Noto Sans" pitchFamily="34" charset="-122"/>
                <a:cs typeface="Noto Sans" pitchFamily="34" charset="-120"/>
              </a:rPr>
              <a:t>Why This Matters:</a:t>
            </a:r>
            <a:r>
              <a:rPr lang="en-US" sz="885" b="1" dirty="0">
                <a:solidFill>
                  <a:srgbClr val="334155"/>
                </a:solidFill>
                <a:latin typeface="Noto Sans" pitchFamily="34" charset="0"/>
                <a:ea typeface="Noto Sans" pitchFamily="34" charset="-122"/>
                <a:cs typeface="Noto Sans" pitchFamily="34" charset="-120"/>
              </a:rPr>
              <a:t> Production-grade reliability without custom infrastructure. No test execution is ever lost, even during system failures. Enterprise-scale test suites running for hours or days automatically recover from any interruption.</a:t>
            </a:r>
            <a:endParaRPr lang="en-US" sz="885" dirty="0"/>
          </a:p>
        </p:txBody>
      </p:sp>
      <p:sp>
        <p:nvSpPr>
          <p:cNvPr id="11" name="Text 8"/>
          <p:cNvSpPr/>
          <p:nvPr/>
        </p:nvSpPr>
        <p:spPr>
          <a:xfrm>
            <a:off x="571500" y="2611655"/>
            <a:ext cx="800100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3B82F6"/>
                </a:solidFill>
                <a:latin typeface="Noto Sans" pitchFamily="34" charset="0"/>
                <a:ea typeface="Noto Sans" pitchFamily="34" charset="-122"/>
                <a:cs typeface="Noto Sans" pitchFamily="34" charset="-120"/>
              </a:rPr>
              <a:t>Key Technology Decisions</a:t>
            </a:r>
            <a:endParaRPr lang="en-US" sz="1397" dirty="0"/>
          </a:p>
        </p:txBody>
      </p:sp>
      <p:sp>
        <p:nvSpPr>
          <p:cNvPr id="12" name="Text 9"/>
          <p:cNvSpPr/>
          <p:nvPr/>
        </p:nvSpPr>
        <p:spPr>
          <a:xfrm>
            <a:off x="571500" y="2983130"/>
            <a:ext cx="80010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Playwright over Selenium</a:t>
            </a:r>
            <a:endParaRPr lang="en-US" sz="987" dirty="0"/>
          </a:p>
        </p:txBody>
      </p:sp>
      <p:sp>
        <p:nvSpPr>
          <p:cNvPr id="13" name="Text 10"/>
          <p:cNvSpPr/>
          <p:nvPr/>
        </p:nvSpPr>
        <p:spPr>
          <a:xfrm>
            <a:off x="571500" y="3197442"/>
            <a:ext cx="8001000" cy="339998"/>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Superior Shadow DOM handling enables discovery of elements invisible to Selenium. Modern async API with built-in waiting mechanisms reduces flakiness by 80% compared to explicit waits. Native support for multiple browser contexts enables parallel test execution.</a:t>
            </a:r>
            <a:endParaRPr lang="en-US" sz="888" dirty="0"/>
          </a:p>
        </p:txBody>
      </p:sp>
      <p:sp>
        <p:nvSpPr>
          <p:cNvPr id="14" name="Text 11"/>
          <p:cNvSpPr/>
          <p:nvPr/>
        </p:nvSpPr>
        <p:spPr>
          <a:xfrm>
            <a:off x="571500" y="3608877"/>
            <a:ext cx="80010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PostgreSQL with JSONB</a:t>
            </a:r>
            <a:endParaRPr lang="en-US" sz="987" dirty="0"/>
          </a:p>
        </p:txBody>
      </p:sp>
      <p:sp>
        <p:nvSpPr>
          <p:cNvPr id="15" name="Text 12"/>
          <p:cNvSpPr/>
          <p:nvPr/>
        </p:nvSpPr>
        <p:spPr>
          <a:xfrm>
            <a:off x="571500" y="3823190"/>
            <a:ext cx="8001000" cy="509997"/>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Flexibility to store varied test artifacts (plans, locators, reports, traces) without rigid schema constraints while maintaining ACID guarantees. JSONB indexing enables fast queries on nested data structures. Single database for both structured and semi-structured data eliminates data synchronization complexity.</a:t>
            </a:r>
            <a:endParaRPr lang="en-US" sz="888" dirty="0"/>
          </a:p>
        </p:txBody>
      </p:sp>
      <p:sp>
        <p:nvSpPr>
          <p:cNvPr id="16" name="Text 13"/>
          <p:cNvSpPr/>
          <p:nvPr/>
        </p:nvSpPr>
        <p:spPr>
          <a:xfrm>
            <a:off x="571500" y="4404624"/>
            <a:ext cx="80010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LangGraph 1.0</a:t>
            </a:r>
            <a:endParaRPr lang="en-US" sz="987" dirty="0"/>
          </a:p>
        </p:txBody>
      </p:sp>
      <p:sp>
        <p:nvSpPr>
          <p:cNvPr id="17" name="Text 14"/>
          <p:cNvSpPr/>
          <p:nvPr/>
        </p:nvSpPr>
        <p:spPr>
          <a:xfrm>
            <a:off x="571500" y="4618937"/>
            <a:ext cx="8001000" cy="509997"/>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Native state persistence eliminates thousands of lines of custom workflow management code. Built-in checkpointing and recovery reduce complexity and maintenance burden by 70%. Human-in-the-loop gates provide enterprise-grade approval workflows without custom implementation.</a:t>
            </a:r>
            <a:endParaRPr lang="en-US" sz="88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Proven Success Metrics: Test Performance and Discovery</a:t>
            </a:r>
            <a:endParaRPr lang="en-US" sz="2016" dirty="0"/>
          </a:p>
        </p:txBody>
      </p:sp>
      <p:sp>
        <p:nvSpPr>
          <p:cNvPr id="4" name="Shape 1"/>
          <p:cNvSpPr/>
          <p:nvPr/>
        </p:nvSpPr>
        <p:spPr>
          <a:xfrm>
            <a:off x="571500" y="1243013"/>
            <a:ext cx="3914775" cy="3371013"/>
          </a:xfrm>
          <a:prstGeom prst="rect">
            <a:avLst/>
          </a:prstGeom>
          <a:solidFill>
            <a:srgbClr val="F8FAFC"/>
          </a:solidFill>
          <a:ln/>
        </p:spPr>
        <p:txBody>
          <a:bodyPr/>
          <a:lstStyle/>
          <a:p>
            <a:endParaRPr lang="en-US"/>
          </a:p>
        </p:txBody>
      </p:sp>
      <p:sp>
        <p:nvSpPr>
          <p:cNvPr id="5" name="Text 2"/>
          <p:cNvSpPr/>
          <p:nvPr/>
        </p:nvSpPr>
        <p:spPr>
          <a:xfrm>
            <a:off x="771525" y="1414463"/>
            <a:ext cx="35147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1E3A8A"/>
                </a:solidFill>
                <a:latin typeface="Noto Sans" pitchFamily="34" charset="0"/>
                <a:ea typeface="Noto Sans" pitchFamily="34" charset="-122"/>
                <a:cs typeface="Noto Sans" pitchFamily="34" charset="-120"/>
              </a:rPr>
              <a:t>Test Pass Rates</a:t>
            </a:r>
            <a:endParaRPr lang="en-US" sz="1193" dirty="0"/>
          </a:p>
        </p:txBody>
      </p:sp>
      <p:sp>
        <p:nvSpPr>
          <p:cNvPr id="6" name="Text 3"/>
          <p:cNvSpPr/>
          <p:nvPr/>
        </p:nvSpPr>
        <p:spPr>
          <a:xfrm>
            <a:off x="771525" y="1785938"/>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95%</a:t>
            </a:r>
            <a:endParaRPr lang="en-US" sz="2436" dirty="0"/>
          </a:p>
        </p:txBody>
      </p:sp>
      <p:sp>
        <p:nvSpPr>
          <p:cNvPr id="7" name="Text 4"/>
          <p:cNvSpPr/>
          <p:nvPr/>
        </p:nvSpPr>
        <p:spPr>
          <a:xfrm>
            <a:off x="1599865" y="1949965"/>
            <a:ext cx="899275"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Simple Flows</a:t>
            </a:r>
            <a:endParaRPr lang="en-US" sz="987" dirty="0"/>
          </a:p>
        </p:txBody>
      </p:sp>
      <p:sp>
        <p:nvSpPr>
          <p:cNvPr id="8" name="Text 5"/>
          <p:cNvSpPr/>
          <p:nvPr/>
        </p:nvSpPr>
        <p:spPr>
          <a:xfrm>
            <a:off x="771525" y="2221427"/>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Standard login, form submission, navigation workflows with semantic HTML</a:t>
            </a:r>
            <a:endParaRPr lang="en-US" sz="888" dirty="0"/>
          </a:p>
        </p:txBody>
      </p:sp>
      <p:sp>
        <p:nvSpPr>
          <p:cNvPr id="9" name="Text 6"/>
          <p:cNvSpPr/>
          <p:nvPr/>
        </p:nvSpPr>
        <p:spPr>
          <a:xfrm>
            <a:off x="771525" y="2671483"/>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90%</a:t>
            </a:r>
            <a:endParaRPr lang="en-US" sz="2436" dirty="0"/>
          </a:p>
        </p:txBody>
      </p:sp>
      <p:sp>
        <p:nvSpPr>
          <p:cNvPr id="10" name="Text 7"/>
          <p:cNvSpPr/>
          <p:nvPr/>
        </p:nvSpPr>
        <p:spPr>
          <a:xfrm>
            <a:off x="1599865" y="2835511"/>
            <a:ext cx="1035286"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Complex Flows</a:t>
            </a:r>
            <a:endParaRPr lang="en-US" sz="987" dirty="0"/>
          </a:p>
        </p:txBody>
      </p:sp>
      <p:sp>
        <p:nvSpPr>
          <p:cNvPr id="11" name="Text 8"/>
          <p:cNvSpPr/>
          <p:nvPr/>
        </p:nvSpPr>
        <p:spPr>
          <a:xfrm>
            <a:off x="771525" y="3106973"/>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Multi-step processes with dynamic content, conditional logic, and API dependencies</a:t>
            </a:r>
            <a:endParaRPr lang="en-US" sz="888" dirty="0"/>
          </a:p>
        </p:txBody>
      </p:sp>
      <p:sp>
        <p:nvSpPr>
          <p:cNvPr id="12" name="Text 9"/>
          <p:cNvSpPr/>
          <p:nvPr/>
        </p:nvSpPr>
        <p:spPr>
          <a:xfrm>
            <a:off x="771525" y="3557029"/>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85%</a:t>
            </a:r>
            <a:endParaRPr lang="en-US" sz="2436" dirty="0"/>
          </a:p>
        </p:txBody>
      </p:sp>
      <p:sp>
        <p:nvSpPr>
          <p:cNvPr id="13" name="Text 10"/>
          <p:cNvSpPr/>
          <p:nvPr/>
        </p:nvSpPr>
        <p:spPr>
          <a:xfrm>
            <a:off x="1599865" y="3721057"/>
            <a:ext cx="1382762"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Legacy Applications</a:t>
            </a:r>
            <a:endParaRPr lang="en-US" sz="987" dirty="0"/>
          </a:p>
        </p:txBody>
      </p:sp>
      <p:sp>
        <p:nvSpPr>
          <p:cNvPr id="14" name="Text 11"/>
          <p:cNvSpPr/>
          <p:nvPr/>
        </p:nvSpPr>
        <p:spPr>
          <a:xfrm>
            <a:off x="771525" y="3992519"/>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Older systems with dynamic IDs, nested iframes, and non-standard implementations</a:t>
            </a:r>
            <a:endParaRPr lang="en-US" sz="888" dirty="0"/>
          </a:p>
        </p:txBody>
      </p:sp>
      <p:sp>
        <p:nvSpPr>
          <p:cNvPr id="15" name="Shape 12"/>
          <p:cNvSpPr/>
          <p:nvPr/>
        </p:nvSpPr>
        <p:spPr>
          <a:xfrm>
            <a:off x="4657725" y="1243013"/>
            <a:ext cx="3914775" cy="3371013"/>
          </a:xfrm>
          <a:prstGeom prst="rect">
            <a:avLst/>
          </a:prstGeom>
          <a:solidFill>
            <a:srgbClr val="F8FAFC"/>
          </a:solidFill>
          <a:ln/>
        </p:spPr>
        <p:txBody>
          <a:bodyPr/>
          <a:lstStyle/>
          <a:p>
            <a:endParaRPr lang="en-US"/>
          </a:p>
        </p:txBody>
      </p:sp>
      <p:sp>
        <p:nvSpPr>
          <p:cNvPr id="16" name="Text 13"/>
          <p:cNvSpPr/>
          <p:nvPr/>
        </p:nvSpPr>
        <p:spPr>
          <a:xfrm>
            <a:off x="4857750" y="1414463"/>
            <a:ext cx="35147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1E3A8A"/>
                </a:solidFill>
                <a:latin typeface="Noto Sans" pitchFamily="34" charset="0"/>
                <a:ea typeface="Noto Sans" pitchFamily="34" charset="-122"/>
                <a:cs typeface="Noto Sans" pitchFamily="34" charset="-120"/>
              </a:rPr>
              <a:t>Locator Discovery Reliability</a:t>
            </a:r>
            <a:endParaRPr lang="en-US" sz="1193" dirty="0"/>
          </a:p>
        </p:txBody>
      </p:sp>
      <p:sp>
        <p:nvSpPr>
          <p:cNvPr id="17" name="Text 14"/>
          <p:cNvSpPr/>
          <p:nvPr/>
        </p:nvSpPr>
        <p:spPr>
          <a:xfrm>
            <a:off x="4857750" y="1785938"/>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95%</a:t>
            </a:r>
            <a:endParaRPr lang="en-US" sz="2436" dirty="0"/>
          </a:p>
        </p:txBody>
      </p:sp>
      <p:sp>
        <p:nvSpPr>
          <p:cNvPr id="18" name="Text 15"/>
          <p:cNvSpPr/>
          <p:nvPr/>
        </p:nvSpPr>
        <p:spPr>
          <a:xfrm>
            <a:off x="5686090" y="1949965"/>
            <a:ext cx="1427913"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Overall Success Rate</a:t>
            </a:r>
            <a:endParaRPr lang="en-US" sz="987" dirty="0"/>
          </a:p>
        </p:txBody>
      </p:sp>
      <p:sp>
        <p:nvSpPr>
          <p:cNvPr id="19" name="Text 16"/>
          <p:cNvSpPr/>
          <p:nvPr/>
        </p:nvSpPr>
        <p:spPr>
          <a:xfrm>
            <a:off x="4857750" y="2221427"/>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Multi-strategy discovery engine successfully identifies and validates elements across all application types</a:t>
            </a:r>
            <a:endParaRPr lang="en-US" sz="888" dirty="0"/>
          </a:p>
        </p:txBody>
      </p:sp>
      <p:sp>
        <p:nvSpPr>
          <p:cNvPr id="20" name="Text 17"/>
          <p:cNvSpPr/>
          <p:nvPr/>
        </p:nvSpPr>
        <p:spPr>
          <a:xfrm>
            <a:off x="4857750" y="2728633"/>
            <a:ext cx="3514725" cy="728663"/>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334155"/>
                </a:solidFill>
                <a:latin typeface="Noto Sans" pitchFamily="34" charset="0"/>
                <a:ea typeface="Noto Sans" pitchFamily="34" charset="-122"/>
                <a:cs typeface="Noto Sans" pitchFamily="34" charset="-120"/>
              </a:rPr>
              <a:t>Strategy Breakdown:</a:t>
            </a:r>
            <a:r>
              <a:rPr lang="en-US" sz="888" dirty="0">
                <a:solidFill>
                  <a:srgbClr val="334155"/>
                </a:solidFill>
                <a:latin typeface="Noto Sans" pitchFamily="34" charset="0"/>
                <a:ea typeface="Noto Sans" pitchFamily="34" charset="-122"/>
                <a:cs typeface="Noto Sans" pitchFamily="34" charset="-120"/>
              </a:rPr>
              <a:t> Semantic selectors 95% on clean DOM, Shadow DOM piercing 92% on Web Components, Pattern extraction handles 88% of dynamic IDs, Vision fallback covers remaining edge cases</a:t>
            </a:r>
            <a:endParaRPr lang="en-US" sz="83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11515"/>
          </a:xfrm>
          <a:prstGeom prst="rect">
            <a:avLst/>
          </a:prstGeom>
        </p:spPr>
      </p:pic>
      <p:sp>
        <p:nvSpPr>
          <p:cNvPr id="3" name="Text 0"/>
          <p:cNvSpPr/>
          <p:nvPr/>
        </p:nvSpPr>
        <p:spPr>
          <a:xfrm>
            <a:off x="571500" y="357188"/>
            <a:ext cx="8001000" cy="342900"/>
          </a:xfrm>
          <a:prstGeom prst="rect">
            <a:avLst/>
          </a:prstGeom>
          <a:noFill/>
          <a:ln/>
        </p:spPr>
        <p:txBody>
          <a:bodyPr wrap="non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Proven Success Metrics: Stability and Business Impact</a:t>
            </a:r>
            <a:endParaRPr lang="en-US" sz="2016" dirty="0"/>
          </a:p>
        </p:txBody>
      </p:sp>
      <p:sp>
        <p:nvSpPr>
          <p:cNvPr id="4" name="Shape 1"/>
          <p:cNvSpPr/>
          <p:nvPr/>
        </p:nvSpPr>
        <p:spPr>
          <a:xfrm>
            <a:off x="571500" y="900113"/>
            <a:ext cx="3914775" cy="2485467"/>
          </a:xfrm>
          <a:prstGeom prst="rect">
            <a:avLst/>
          </a:prstGeom>
          <a:solidFill>
            <a:srgbClr val="F8FAFC"/>
          </a:solidFill>
          <a:ln/>
        </p:spPr>
        <p:txBody>
          <a:bodyPr/>
          <a:lstStyle/>
          <a:p>
            <a:endParaRPr lang="en-US"/>
          </a:p>
        </p:txBody>
      </p:sp>
      <p:sp>
        <p:nvSpPr>
          <p:cNvPr id="5" name="Text 2"/>
          <p:cNvSpPr/>
          <p:nvPr/>
        </p:nvSpPr>
        <p:spPr>
          <a:xfrm>
            <a:off x="771525" y="1071563"/>
            <a:ext cx="35147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1E3A8A"/>
                </a:solidFill>
                <a:latin typeface="Noto Sans" pitchFamily="34" charset="0"/>
                <a:ea typeface="Noto Sans" pitchFamily="34" charset="-122"/>
                <a:cs typeface="Noto Sans" pitchFamily="34" charset="-120"/>
              </a:rPr>
              <a:t>Stability Metrics</a:t>
            </a:r>
            <a:endParaRPr lang="en-US" sz="1193" dirty="0"/>
          </a:p>
        </p:txBody>
      </p:sp>
      <p:sp>
        <p:nvSpPr>
          <p:cNvPr id="6" name="Text 3"/>
          <p:cNvSpPr/>
          <p:nvPr/>
        </p:nvSpPr>
        <p:spPr>
          <a:xfrm>
            <a:off x="771525" y="1443038"/>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&lt;5%</a:t>
            </a:r>
            <a:endParaRPr lang="en-US" sz="2436" dirty="0"/>
          </a:p>
        </p:txBody>
      </p:sp>
      <p:sp>
        <p:nvSpPr>
          <p:cNvPr id="7" name="Text 4"/>
          <p:cNvSpPr/>
          <p:nvPr/>
        </p:nvSpPr>
        <p:spPr>
          <a:xfrm>
            <a:off x="1599865" y="1607065"/>
            <a:ext cx="961281"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Test Flakiness</a:t>
            </a:r>
            <a:endParaRPr lang="en-US" sz="987" dirty="0"/>
          </a:p>
        </p:txBody>
      </p:sp>
      <p:sp>
        <p:nvSpPr>
          <p:cNvPr id="8" name="Text 5"/>
          <p:cNvSpPr/>
          <p:nvPr/>
        </p:nvSpPr>
        <p:spPr>
          <a:xfrm>
            <a:off x="771525" y="1878527"/>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Fallback chains and actionability validation eliminate intermittent failures from timing issues and stale elements</a:t>
            </a:r>
            <a:endParaRPr lang="en-US" sz="888" dirty="0"/>
          </a:p>
        </p:txBody>
      </p:sp>
      <p:sp>
        <p:nvSpPr>
          <p:cNvPr id="9" name="Text 6"/>
          <p:cNvSpPr/>
          <p:nvPr/>
        </p:nvSpPr>
        <p:spPr>
          <a:xfrm>
            <a:off x="771525" y="2328583"/>
            <a:ext cx="712896" cy="342900"/>
          </a:xfrm>
          <a:prstGeom prst="rect">
            <a:avLst/>
          </a:prstGeom>
          <a:noFill/>
          <a:ln/>
        </p:spPr>
        <p:txBody>
          <a:bodyPr wrap="none" lIns="0" tIns="0" rIns="0" bIns="0" rtlCol="0" anchor="t">
            <a:spAutoFit/>
          </a:bodyPr>
          <a:lstStyle/>
          <a:p>
            <a:pPr marL="0" indent="0" algn="l">
              <a:lnSpc>
                <a:spcPts val="2700"/>
              </a:lnSpc>
              <a:buNone/>
            </a:pPr>
            <a:r>
              <a:rPr lang="en-US" sz="2436" b="1" dirty="0">
                <a:solidFill>
                  <a:srgbClr val="3B82F6"/>
                </a:solidFill>
                <a:latin typeface="Noto Sans" pitchFamily="34" charset="0"/>
                <a:ea typeface="Noto Sans" pitchFamily="34" charset="-122"/>
                <a:cs typeface="Noto Sans" pitchFamily="34" charset="-120"/>
              </a:rPr>
              <a:t>70%</a:t>
            </a:r>
            <a:endParaRPr lang="en-US" sz="2436" dirty="0"/>
          </a:p>
        </p:txBody>
      </p:sp>
      <p:sp>
        <p:nvSpPr>
          <p:cNvPr id="10" name="Text 7"/>
          <p:cNvSpPr/>
          <p:nvPr/>
        </p:nvSpPr>
        <p:spPr>
          <a:xfrm>
            <a:off x="1599865" y="2492611"/>
            <a:ext cx="2048973" cy="214313"/>
          </a:xfrm>
          <a:prstGeom prst="rect">
            <a:avLst/>
          </a:prstGeom>
          <a:noFill/>
          <a:ln/>
        </p:spPr>
        <p:txBody>
          <a:bodyPr wrap="none" lIns="0" tIns="0" rIns="0" bIns="0" rtlCol="0" anchor="ctr">
            <a:spAutoFit/>
          </a:bodyPr>
          <a:lstStyle/>
          <a:p>
            <a:pPr marL="0" indent="0" algn="l">
              <a:lnSpc>
                <a:spcPts val="1700"/>
              </a:lnSpc>
              <a:buNone/>
            </a:pPr>
            <a:r>
              <a:rPr lang="en-US" sz="987" b="1" dirty="0">
                <a:solidFill>
                  <a:srgbClr val="334155"/>
                </a:solidFill>
                <a:latin typeface="Noto Sans" pitchFamily="34" charset="0"/>
                <a:ea typeface="Noto Sans" pitchFamily="34" charset="-122"/>
                <a:cs typeface="Noto Sans" pitchFamily="34" charset="-120"/>
              </a:rPr>
              <a:t>Autonomous Healing Success</a:t>
            </a:r>
            <a:endParaRPr lang="en-US" sz="987" dirty="0"/>
          </a:p>
        </p:txBody>
      </p:sp>
      <p:sp>
        <p:nvSpPr>
          <p:cNvPr id="11" name="Text 8"/>
          <p:cNvSpPr/>
          <p:nvPr/>
        </p:nvSpPr>
        <p:spPr>
          <a:xfrm>
            <a:off x="771525" y="2764073"/>
            <a:ext cx="3514725" cy="364331"/>
          </a:xfrm>
          <a:prstGeom prst="rect">
            <a:avLst/>
          </a:prstGeom>
          <a:noFill/>
          <a:ln/>
        </p:spPr>
        <p:txBody>
          <a:bodyPr wrap="square" lIns="0" tIns="0" rIns="0" bIns="0" rtlCol="0" anchor="t">
            <a:spAutoFit/>
          </a:bodyPr>
          <a:lstStyle/>
          <a:p>
            <a:pPr marL="0" indent="0" algn="l">
              <a:lnSpc>
                <a:spcPts val="1400"/>
              </a:lnSpc>
              <a:buNone/>
            </a:pPr>
            <a:r>
              <a:rPr lang="en-US" sz="888" dirty="0">
                <a:solidFill>
                  <a:srgbClr val="334155"/>
                </a:solidFill>
                <a:latin typeface="Noto Sans" pitchFamily="34" charset="0"/>
                <a:ea typeface="Noto Sans" pitchFamily="34" charset="-122"/>
                <a:cs typeface="Noto Sans" pitchFamily="34" charset="-120"/>
              </a:rPr>
              <a:t>OracleHealer automatically repairs failures without human intervention using Procedural Memory strategies</a:t>
            </a:r>
            <a:endParaRPr lang="en-US" sz="888" dirty="0"/>
          </a:p>
        </p:txBody>
      </p:sp>
      <p:sp>
        <p:nvSpPr>
          <p:cNvPr id="12" name="Shape 9"/>
          <p:cNvSpPr/>
          <p:nvPr/>
        </p:nvSpPr>
        <p:spPr>
          <a:xfrm>
            <a:off x="4657725" y="900113"/>
            <a:ext cx="3914775" cy="2485467"/>
          </a:xfrm>
          <a:prstGeom prst="rect">
            <a:avLst/>
          </a:prstGeom>
          <a:solidFill>
            <a:srgbClr val="F8FAFC"/>
          </a:solidFill>
          <a:ln/>
        </p:spPr>
        <p:txBody>
          <a:bodyPr/>
          <a:lstStyle/>
          <a:p>
            <a:endParaRPr lang="en-US"/>
          </a:p>
        </p:txBody>
      </p:sp>
      <p:sp>
        <p:nvSpPr>
          <p:cNvPr id="13" name="Text 10"/>
          <p:cNvSpPr/>
          <p:nvPr/>
        </p:nvSpPr>
        <p:spPr>
          <a:xfrm>
            <a:off x="4857750" y="1071563"/>
            <a:ext cx="35147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1E3A8A"/>
                </a:solidFill>
                <a:latin typeface="Noto Sans" pitchFamily="34" charset="0"/>
                <a:ea typeface="Noto Sans" pitchFamily="34" charset="-122"/>
                <a:cs typeface="Noto Sans" pitchFamily="34" charset="-120"/>
              </a:rPr>
              <a:t>Business Impact</a:t>
            </a:r>
            <a:endParaRPr lang="en-US" sz="1193" dirty="0"/>
          </a:p>
        </p:txBody>
      </p:sp>
      <p:sp>
        <p:nvSpPr>
          <p:cNvPr id="14" name="Text 11"/>
          <p:cNvSpPr/>
          <p:nvPr/>
        </p:nvSpPr>
        <p:spPr>
          <a:xfrm>
            <a:off x="4857750" y="1443038"/>
            <a:ext cx="3514725" cy="364331"/>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Test Creation Time:</a:t>
            </a:r>
            <a:r>
              <a:rPr lang="en-US" sz="888" dirty="0">
                <a:solidFill>
                  <a:srgbClr val="334155"/>
                </a:solidFill>
                <a:latin typeface="Noto Sans" pitchFamily="34" charset="0"/>
                <a:ea typeface="Noto Sans" pitchFamily="34" charset="-122"/>
                <a:cs typeface="Noto Sans" pitchFamily="34" charset="-120"/>
              </a:rPr>
              <a:t> From days to minutes—requirements to verified tests in approximately 3 minutes per flow</a:t>
            </a:r>
            <a:endParaRPr lang="en-US" sz="834" dirty="0"/>
          </a:p>
        </p:txBody>
      </p:sp>
      <p:sp>
        <p:nvSpPr>
          <p:cNvPr id="15" name="Text 12"/>
          <p:cNvSpPr/>
          <p:nvPr/>
        </p:nvSpPr>
        <p:spPr>
          <a:xfrm>
            <a:off x="4857750" y="1864519"/>
            <a:ext cx="3514725" cy="546497"/>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Maintenance Reduction:</a:t>
            </a:r>
            <a:r>
              <a:rPr lang="en-US" sz="888" dirty="0">
                <a:solidFill>
                  <a:srgbClr val="334155"/>
                </a:solidFill>
                <a:latin typeface="Noto Sans" pitchFamily="34" charset="0"/>
                <a:ea typeface="Noto Sans" pitchFamily="34" charset="-122"/>
                <a:cs typeface="Noto Sans" pitchFamily="34" charset="-120"/>
              </a:rPr>
              <a:t> 70% autonomous healing eliminates most manual test repairs, fallback chains handle UI changes automatically</a:t>
            </a:r>
            <a:endParaRPr lang="en-US" sz="834" dirty="0"/>
          </a:p>
        </p:txBody>
      </p:sp>
      <p:sp>
        <p:nvSpPr>
          <p:cNvPr id="16" name="Text 13"/>
          <p:cNvSpPr/>
          <p:nvPr/>
        </p:nvSpPr>
        <p:spPr>
          <a:xfrm>
            <a:off x="4857750" y="2468166"/>
            <a:ext cx="3514725" cy="546497"/>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Coverage Expansion:</a:t>
            </a:r>
            <a:r>
              <a:rPr lang="en-US" sz="888" dirty="0">
                <a:solidFill>
                  <a:srgbClr val="334155"/>
                </a:solidFill>
                <a:latin typeface="Noto Sans" pitchFamily="34" charset="0"/>
                <a:ea typeface="Noto Sans" pitchFamily="34" charset="-122"/>
                <a:cs typeface="Noto Sans" pitchFamily="34" charset="-120"/>
              </a:rPr>
              <a:t> Teams report 3-5x increase in test coverage within first quarter of adoption due to reduced creation effort</a:t>
            </a:r>
            <a:endParaRPr lang="en-US" sz="834" dirty="0"/>
          </a:p>
        </p:txBody>
      </p:sp>
      <p:sp>
        <p:nvSpPr>
          <p:cNvPr id="17" name="Shape 14"/>
          <p:cNvSpPr/>
          <p:nvPr/>
        </p:nvSpPr>
        <p:spPr>
          <a:xfrm>
            <a:off x="571500" y="3557029"/>
            <a:ext cx="8001000" cy="1597298"/>
          </a:xfrm>
          <a:prstGeom prst="rect">
            <a:avLst/>
          </a:prstGeom>
          <a:solidFill>
            <a:srgbClr val="EFF6FF"/>
          </a:solidFill>
          <a:ln/>
        </p:spPr>
        <p:txBody>
          <a:bodyPr/>
          <a:lstStyle/>
          <a:p>
            <a:endParaRPr lang="en-US"/>
          </a:p>
        </p:txBody>
      </p:sp>
      <p:sp>
        <p:nvSpPr>
          <p:cNvPr id="18" name="Text 15"/>
          <p:cNvSpPr/>
          <p:nvPr/>
        </p:nvSpPr>
        <p:spPr>
          <a:xfrm>
            <a:off x="771525" y="3728479"/>
            <a:ext cx="760095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1E3A8A"/>
                </a:solidFill>
                <a:latin typeface="Noto Sans" pitchFamily="34" charset="0"/>
                <a:ea typeface="Noto Sans" pitchFamily="34" charset="-122"/>
                <a:cs typeface="Noto Sans" pitchFamily="34" charset="-120"/>
              </a:rPr>
              <a:t>Production-Ready Validation</a:t>
            </a:r>
            <a:endParaRPr lang="en-US" sz="1397" dirty="0"/>
          </a:p>
        </p:txBody>
      </p:sp>
      <p:sp>
        <p:nvSpPr>
          <p:cNvPr id="19" name="Text 16"/>
          <p:cNvSpPr/>
          <p:nvPr/>
        </p:nvSpPr>
        <p:spPr>
          <a:xfrm>
            <a:off x="771525" y="4114242"/>
            <a:ext cx="7600950" cy="868635"/>
          </a:xfrm>
          <a:prstGeom prst="rect">
            <a:avLst/>
          </a:prstGeom>
          <a:noFill/>
          <a:ln/>
        </p:spPr>
        <p:txBody>
          <a:bodyPr wrap="square" lIns="0" tIns="0" rIns="0" bIns="0" rtlCol="0" anchor="t">
            <a:spAutoFit/>
          </a:bodyPr>
          <a:lstStyle/>
          <a:p>
            <a:pPr marL="0" indent="0" algn="l">
              <a:lnSpc>
                <a:spcPts val="1700"/>
              </a:lnSpc>
              <a:buNone/>
            </a:pPr>
            <a:r>
              <a:rPr lang="en-US" sz="996" dirty="0">
                <a:solidFill>
                  <a:srgbClr val="334155"/>
                </a:solidFill>
                <a:latin typeface="Noto Sans" pitchFamily="34" charset="0"/>
                <a:ea typeface="Noto Sans" pitchFamily="34" charset="-122"/>
                <a:cs typeface="Noto Sans" pitchFamily="34" charset="-120"/>
              </a:rPr>
              <a:t>These metrics represent real-world performance across diverse application types including enterprise portals, insurance platforms, healthcare systems, and financial services applications. PACTS has demonstrated consistent reliability in production environments with complex UI implementations, proving the architecture is ready for enterprise-scale deployment.</a:t>
            </a:r>
            <a:endParaRPr lang="en-US" sz="99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From Requirement to Verified Test—The PACTS Workflow (Part 1)</a:t>
            </a:r>
            <a:endParaRPr lang="en-US" sz="2016" dirty="0"/>
          </a:p>
        </p:txBody>
      </p:sp>
      <p:sp>
        <p:nvSpPr>
          <p:cNvPr id="4" name="Text 1"/>
          <p:cNvSpPr/>
          <p:nvPr/>
        </p:nvSpPr>
        <p:spPr>
          <a:xfrm>
            <a:off x="571500" y="1092994"/>
            <a:ext cx="8001000" cy="380014"/>
          </a:xfrm>
          <a:prstGeom prst="rect">
            <a:avLst/>
          </a:prstGeom>
          <a:noFill/>
          <a:ln/>
        </p:spPr>
        <p:txBody>
          <a:bodyPr wrap="square" lIns="0" tIns="0" rIns="0" bIns="0" rtlCol="0" anchor="t">
            <a:spAutoFit/>
          </a:bodyPr>
          <a:lstStyle/>
          <a:p>
            <a:pPr marL="0" indent="0" algn="l">
              <a:lnSpc>
                <a:spcPts val="1500"/>
              </a:lnSpc>
              <a:buNone/>
            </a:pPr>
            <a:r>
              <a:rPr lang="en-US" sz="936" b="1" dirty="0">
                <a:solidFill>
                  <a:srgbClr val="334155"/>
                </a:solidFill>
                <a:latin typeface="Noto Sans" pitchFamily="34" charset="0"/>
                <a:ea typeface="Noto Sans" pitchFamily="34" charset="-122"/>
                <a:cs typeface="Noto Sans" pitchFamily="34" charset="-120"/>
              </a:rPr>
              <a:t>Example: Excel requirement REQ-001: "Submit insurance claim with policy number, incident date, and claim amount. Verify confirmation message displays."</a:t>
            </a:r>
            <a:endParaRPr lang="en-US" sz="936" dirty="0"/>
          </a:p>
        </p:txBody>
      </p:sp>
      <p:sp>
        <p:nvSpPr>
          <p:cNvPr id="5" name="Shape 2"/>
          <p:cNvSpPr/>
          <p:nvPr/>
        </p:nvSpPr>
        <p:spPr>
          <a:xfrm>
            <a:off x="571500" y="1615883"/>
            <a:ext cx="3914775" cy="1322933"/>
          </a:xfrm>
          <a:prstGeom prst="rect">
            <a:avLst/>
          </a:prstGeom>
          <a:solidFill>
            <a:srgbClr val="F8FAFC"/>
          </a:solidFill>
          <a:ln/>
        </p:spPr>
        <p:txBody>
          <a:bodyPr/>
          <a:lstStyle/>
          <a:p>
            <a:endParaRPr lang="en-US"/>
          </a:p>
        </p:txBody>
      </p:sp>
      <p:sp>
        <p:nvSpPr>
          <p:cNvPr id="6" name="Text 3"/>
          <p:cNvSpPr/>
          <p:nvPr/>
        </p:nvSpPr>
        <p:spPr>
          <a:xfrm>
            <a:off x="700088" y="1715895"/>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1</a:t>
            </a:r>
            <a:endParaRPr lang="en-US" sz="1193" dirty="0"/>
          </a:p>
        </p:txBody>
      </p:sp>
      <p:sp>
        <p:nvSpPr>
          <p:cNvPr id="7" name="Text 4"/>
          <p:cNvSpPr/>
          <p:nvPr/>
        </p:nvSpPr>
        <p:spPr>
          <a:xfrm>
            <a:off x="1071563" y="1715895"/>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PLANNER</a:t>
            </a:r>
            <a:endParaRPr lang="en-US" sz="987" dirty="0"/>
          </a:p>
        </p:txBody>
      </p:sp>
      <p:sp>
        <p:nvSpPr>
          <p:cNvPr id="8" name="Text 5"/>
          <p:cNvSpPr/>
          <p:nvPr/>
        </p:nvSpPr>
        <p:spPr>
          <a:xfrm>
            <a:off x="1071563" y="1958783"/>
            <a:ext cx="3286125" cy="509997"/>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Reads REQ-001, queries Memory for insurance form patterns, generates test plan with scenario steps and data bindings.</a:t>
            </a:r>
            <a:endParaRPr lang="en-US" sz="888" dirty="0"/>
          </a:p>
        </p:txBody>
      </p:sp>
      <p:sp>
        <p:nvSpPr>
          <p:cNvPr id="9" name="Text 6"/>
          <p:cNvSpPr/>
          <p:nvPr/>
        </p:nvSpPr>
        <p:spPr>
          <a:xfrm>
            <a:off x="1071563" y="2497355"/>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plan.json (15 sec)</a:t>
            </a:r>
            <a:endParaRPr lang="en-US" sz="784" dirty="0"/>
          </a:p>
        </p:txBody>
      </p:sp>
      <p:sp>
        <p:nvSpPr>
          <p:cNvPr id="10" name="Shape 7"/>
          <p:cNvSpPr/>
          <p:nvPr/>
        </p:nvSpPr>
        <p:spPr>
          <a:xfrm>
            <a:off x="4657725" y="1615883"/>
            <a:ext cx="3914775" cy="1322933"/>
          </a:xfrm>
          <a:prstGeom prst="rect">
            <a:avLst/>
          </a:prstGeom>
          <a:solidFill>
            <a:srgbClr val="F8FAFC"/>
          </a:solidFill>
          <a:ln/>
        </p:spPr>
        <p:txBody>
          <a:bodyPr/>
          <a:lstStyle/>
          <a:p>
            <a:endParaRPr lang="en-US"/>
          </a:p>
        </p:txBody>
      </p:sp>
      <p:sp>
        <p:nvSpPr>
          <p:cNvPr id="11" name="Text 8"/>
          <p:cNvSpPr/>
          <p:nvPr/>
        </p:nvSpPr>
        <p:spPr>
          <a:xfrm>
            <a:off x="4786313" y="1715895"/>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2</a:t>
            </a:r>
            <a:endParaRPr lang="en-US" sz="1193" dirty="0"/>
          </a:p>
        </p:txBody>
      </p:sp>
      <p:sp>
        <p:nvSpPr>
          <p:cNvPr id="12" name="Text 9"/>
          <p:cNvSpPr/>
          <p:nvPr/>
        </p:nvSpPr>
        <p:spPr>
          <a:xfrm>
            <a:off x="5157788" y="1715895"/>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POMBUILDER</a:t>
            </a:r>
            <a:endParaRPr lang="en-US" sz="987" dirty="0"/>
          </a:p>
        </p:txBody>
      </p:sp>
      <p:sp>
        <p:nvSpPr>
          <p:cNvPr id="13" name="Text 10"/>
          <p:cNvSpPr/>
          <p:nvPr/>
        </p:nvSpPr>
        <p:spPr>
          <a:xfrm>
            <a:off x="5157788" y="1958783"/>
            <a:ext cx="3286125" cy="679996"/>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Analyzes claim form page, discovers policy input (semantic), date picker (Shadow DOM), amount field (pattern), submit button (semantic). Validates all elements through 5-Point Gate.</a:t>
            </a:r>
            <a:endParaRPr lang="en-US" sz="888" dirty="0"/>
          </a:p>
        </p:txBody>
      </p:sp>
      <p:sp>
        <p:nvSpPr>
          <p:cNvPr id="14" name="Text 11"/>
          <p:cNvSpPr/>
          <p:nvPr/>
        </p:nvSpPr>
        <p:spPr>
          <a:xfrm>
            <a:off x="5157788" y="2667353"/>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form.json with fallback chains (45 sec)</a:t>
            </a:r>
            <a:endParaRPr lang="en-US" sz="784" dirty="0"/>
          </a:p>
        </p:txBody>
      </p:sp>
      <p:sp>
        <p:nvSpPr>
          <p:cNvPr id="15" name="Shape 12"/>
          <p:cNvSpPr/>
          <p:nvPr/>
        </p:nvSpPr>
        <p:spPr>
          <a:xfrm>
            <a:off x="571500" y="3053116"/>
            <a:ext cx="3914775" cy="1152934"/>
          </a:xfrm>
          <a:prstGeom prst="rect">
            <a:avLst/>
          </a:prstGeom>
          <a:solidFill>
            <a:srgbClr val="F8FAFC"/>
          </a:solidFill>
          <a:ln/>
        </p:spPr>
        <p:txBody>
          <a:bodyPr/>
          <a:lstStyle/>
          <a:p>
            <a:endParaRPr lang="en-US"/>
          </a:p>
        </p:txBody>
      </p:sp>
      <p:sp>
        <p:nvSpPr>
          <p:cNvPr id="16" name="Text 13"/>
          <p:cNvSpPr/>
          <p:nvPr/>
        </p:nvSpPr>
        <p:spPr>
          <a:xfrm>
            <a:off x="700088" y="3153128"/>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3</a:t>
            </a:r>
            <a:endParaRPr lang="en-US" sz="1193" dirty="0"/>
          </a:p>
        </p:txBody>
      </p:sp>
      <p:sp>
        <p:nvSpPr>
          <p:cNvPr id="17" name="Text 14"/>
          <p:cNvSpPr/>
          <p:nvPr/>
        </p:nvSpPr>
        <p:spPr>
          <a:xfrm>
            <a:off x="1071563" y="3153128"/>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GENERATOR</a:t>
            </a:r>
            <a:endParaRPr lang="en-US" sz="987" dirty="0"/>
          </a:p>
        </p:txBody>
      </p:sp>
      <p:sp>
        <p:nvSpPr>
          <p:cNvPr id="18" name="Text 15"/>
          <p:cNvSpPr/>
          <p:nvPr/>
        </p:nvSpPr>
        <p:spPr>
          <a:xfrm>
            <a:off x="1071563" y="3396016"/>
            <a:ext cx="3286125" cy="509997"/>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Synthesizes Playwright Python test using verified selectors from form.json. Creates async test functions with proper fixtures and data loaders.</a:t>
            </a:r>
            <a:endParaRPr lang="en-US" sz="888" dirty="0"/>
          </a:p>
        </p:txBody>
      </p:sp>
      <p:sp>
        <p:nvSpPr>
          <p:cNvPr id="19" name="Text 16"/>
          <p:cNvSpPr/>
          <p:nvPr/>
        </p:nvSpPr>
        <p:spPr>
          <a:xfrm>
            <a:off x="1071563" y="3934588"/>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test_submit_claim.py (30 sec)</a:t>
            </a:r>
            <a:endParaRPr lang="en-US" sz="78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71500" y="321469"/>
            <a:ext cx="8001000" cy="628650"/>
          </a:xfrm>
          <a:prstGeom prst="rect">
            <a:avLst/>
          </a:prstGeom>
          <a:noFill/>
          <a:ln/>
        </p:spPr>
        <p:txBody>
          <a:bodyPr wrap="squar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From Requirement to Verified Test—The PACTS Workflow (Part 2)</a:t>
            </a:r>
            <a:endParaRPr lang="en-US" sz="2016" dirty="0"/>
          </a:p>
        </p:txBody>
      </p:sp>
      <p:sp>
        <p:nvSpPr>
          <p:cNvPr id="4" name="Shape 1"/>
          <p:cNvSpPr/>
          <p:nvPr/>
        </p:nvSpPr>
        <p:spPr>
          <a:xfrm>
            <a:off x="571500" y="1092994"/>
            <a:ext cx="3914775" cy="1322933"/>
          </a:xfrm>
          <a:prstGeom prst="rect">
            <a:avLst/>
          </a:prstGeom>
          <a:solidFill>
            <a:srgbClr val="F8FAFC"/>
          </a:solidFill>
          <a:ln/>
        </p:spPr>
        <p:txBody>
          <a:bodyPr/>
          <a:lstStyle/>
          <a:p>
            <a:endParaRPr lang="en-US"/>
          </a:p>
        </p:txBody>
      </p:sp>
      <p:sp>
        <p:nvSpPr>
          <p:cNvPr id="5" name="Text 2"/>
          <p:cNvSpPr/>
          <p:nvPr/>
        </p:nvSpPr>
        <p:spPr>
          <a:xfrm>
            <a:off x="700088" y="1193006"/>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4</a:t>
            </a:r>
            <a:endParaRPr lang="en-US" sz="1193" dirty="0"/>
          </a:p>
        </p:txBody>
      </p:sp>
      <p:sp>
        <p:nvSpPr>
          <p:cNvPr id="6" name="Text 3"/>
          <p:cNvSpPr/>
          <p:nvPr/>
        </p:nvSpPr>
        <p:spPr>
          <a:xfrm>
            <a:off x="1071563" y="1193006"/>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EXECUTOR</a:t>
            </a:r>
            <a:endParaRPr lang="en-US" sz="987" dirty="0"/>
          </a:p>
        </p:txBody>
      </p:sp>
      <p:sp>
        <p:nvSpPr>
          <p:cNvPr id="7" name="Text 4"/>
          <p:cNvSpPr/>
          <p:nvPr/>
        </p:nvSpPr>
        <p:spPr>
          <a:xfrm>
            <a:off x="1071563" y="1435894"/>
            <a:ext cx="3286125" cy="679996"/>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Runs test in Chrome, fills policy number, selects date, enters amount, clicks submit. Captures screenshots, video, trace, network activity. Verifies confirmation message.</a:t>
            </a:r>
            <a:endParaRPr lang="en-US" sz="888" dirty="0"/>
          </a:p>
        </p:txBody>
      </p:sp>
      <p:sp>
        <p:nvSpPr>
          <p:cNvPr id="8" name="Text 5"/>
          <p:cNvSpPr/>
          <p:nvPr/>
        </p:nvSpPr>
        <p:spPr>
          <a:xfrm>
            <a:off x="1071563" y="2144464"/>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run.report.json: PASS (60 sec)</a:t>
            </a:r>
            <a:endParaRPr lang="en-US" sz="784" dirty="0"/>
          </a:p>
        </p:txBody>
      </p:sp>
      <p:sp>
        <p:nvSpPr>
          <p:cNvPr id="9" name="Shape 6"/>
          <p:cNvSpPr/>
          <p:nvPr/>
        </p:nvSpPr>
        <p:spPr>
          <a:xfrm>
            <a:off x="4657725" y="1092994"/>
            <a:ext cx="3914775" cy="1322933"/>
          </a:xfrm>
          <a:prstGeom prst="rect">
            <a:avLst/>
          </a:prstGeom>
          <a:solidFill>
            <a:srgbClr val="F8FAFC"/>
          </a:solidFill>
          <a:ln/>
        </p:spPr>
        <p:txBody>
          <a:bodyPr/>
          <a:lstStyle/>
          <a:p>
            <a:endParaRPr lang="en-US"/>
          </a:p>
        </p:txBody>
      </p:sp>
      <p:sp>
        <p:nvSpPr>
          <p:cNvPr id="10" name="Text 7"/>
          <p:cNvSpPr/>
          <p:nvPr/>
        </p:nvSpPr>
        <p:spPr>
          <a:xfrm>
            <a:off x="4786313" y="1193006"/>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5</a:t>
            </a:r>
            <a:endParaRPr lang="en-US" sz="1193" dirty="0"/>
          </a:p>
        </p:txBody>
      </p:sp>
      <p:sp>
        <p:nvSpPr>
          <p:cNvPr id="11" name="Text 8"/>
          <p:cNvSpPr/>
          <p:nvPr/>
        </p:nvSpPr>
        <p:spPr>
          <a:xfrm>
            <a:off x="5157788" y="1193006"/>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MEMORY UPDATE</a:t>
            </a:r>
            <a:endParaRPr lang="en-US" sz="987" dirty="0"/>
          </a:p>
        </p:txBody>
      </p:sp>
      <p:sp>
        <p:nvSpPr>
          <p:cNvPr id="12" name="Text 9"/>
          <p:cNvSpPr/>
          <p:nvPr/>
        </p:nvSpPr>
        <p:spPr>
          <a:xfrm>
            <a:off x="5157788" y="1435894"/>
            <a:ext cx="3286125" cy="679996"/>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Stores execution trace in Episodic Memory. Updates Semantic Memory with successful insurance form patterns. Records selector strategies in Procedural Memory.</a:t>
            </a:r>
            <a:endParaRPr lang="en-US" sz="888" dirty="0"/>
          </a:p>
        </p:txBody>
      </p:sp>
      <p:sp>
        <p:nvSpPr>
          <p:cNvPr id="13" name="Text 10"/>
          <p:cNvSpPr/>
          <p:nvPr/>
        </p:nvSpPr>
        <p:spPr>
          <a:xfrm>
            <a:off x="5157788" y="2144464"/>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Learning complete (10 sec)</a:t>
            </a:r>
            <a:endParaRPr lang="en-US" sz="784" dirty="0"/>
          </a:p>
        </p:txBody>
      </p:sp>
      <p:sp>
        <p:nvSpPr>
          <p:cNvPr id="14" name="Shape 11"/>
          <p:cNvSpPr/>
          <p:nvPr/>
        </p:nvSpPr>
        <p:spPr>
          <a:xfrm>
            <a:off x="571500" y="2530227"/>
            <a:ext cx="3914775" cy="1152934"/>
          </a:xfrm>
          <a:prstGeom prst="rect">
            <a:avLst/>
          </a:prstGeom>
          <a:solidFill>
            <a:srgbClr val="F8FAFC"/>
          </a:solidFill>
          <a:ln/>
        </p:spPr>
        <p:txBody>
          <a:bodyPr/>
          <a:lstStyle/>
          <a:p>
            <a:endParaRPr lang="en-US"/>
          </a:p>
        </p:txBody>
      </p:sp>
      <p:sp>
        <p:nvSpPr>
          <p:cNvPr id="15" name="Text 12"/>
          <p:cNvSpPr/>
          <p:nvPr/>
        </p:nvSpPr>
        <p:spPr>
          <a:xfrm>
            <a:off x="700088" y="2630239"/>
            <a:ext cx="28575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6</a:t>
            </a:r>
            <a:endParaRPr lang="en-US" sz="1193" dirty="0"/>
          </a:p>
        </p:txBody>
      </p:sp>
      <p:sp>
        <p:nvSpPr>
          <p:cNvPr id="16" name="Text 13"/>
          <p:cNvSpPr/>
          <p:nvPr/>
        </p:nvSpPr>
        <p:spPr>
          <a:xfrm>
            <a:off x="1071563" y="2630239"/>
            <a:ext cx="328612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OBSERVABILITY</a:t>
            </a:r>
            <a:endParaRPr lang="en-US" sz="987" dirty="0"/>
          </a:p>
        </p:txBody>
      </p:sp>
      <p:sp>
        <p:nvSpPr>
          <p:cNvPr id="17" name="Text 14"/>
          <p:cNvSpPr/>
          <p:nvPr/>
        </p:nvSpPr>
        <p:spPr>
          <a:xfrm>
            <a:off x="1071563" y="2873127"/>
            <a:ext cx="3286125" cy="509997"/>
          </a:xfrm>
          <a:prstGeom prst="rect">
            <a:avLst/>
          </a:prstGeom>
          <a:noFill/>
          <a:ln/>
        </p:spPr>
        <p:txBody>
          <a:bodyPr wrap="square" lIns="0" tIns="0" rIns="0" bIns="0" rtlCol="0" anchor="t">
            <a:spAutoFit/>
          </a:bodyPr>
          <a:lstStyle/>
          <a:p>
            <a:pPr marL="0" indent="0" algn="l">
              <a:lnSpc>
                <a:spcPts val="1300"/>
              </a:lnSpc>
              <a:buNone/>
            </a:pPr>
            <a:r>
              <a:rPr lang="en-US" sz="888" dirty="0">
                <a:solidFill>
                  <a:srgbClr val="334155"/>
                </a:solidFill>
                <a:latin typeface="Noto Sans" pitchFamily="34" charset="0"/>
                <a:ea typeface="Noto Sans" pitchFamily="34" charset="-122"/>
                <a:cs typeface="Noto Sans" pitchFamily="34" charset="-120"/>
              </a:rPr>
              <a:t>LangSmith trace captures all agent decisions, strategy selections, and timing. One-click replay available for local debugging if needed.</a:t>
            </a:r>
            <a:endParaRPr lang="en-US" sz="888" dirty="0"/>
          </a:p>
        </p:txBody>
      </p:sp>
      <p:sp>
        <p:nvSpPr>
          <p:cNvPr id="18" name="Text 15"/>
          <p:cNvSpPr/>
          <p:nvPr/>
        </p:nvSpPr>
        <p:spPr>
          <a:xfrm>
            <a:off x="1071563" y="3411699"/>
            <a:ext cx="3286125"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3B82F6"/>
                </a:solidFill>
                <a:latin typeface="Noto Sans" pitchFamily="34" charset="0"/>
                <a:ea typeface="Noto Sans" pitchFamily="34" charset="-122"/>
                <a:cs typeface="Noto Sans" pitchFamily="34" charset="-120"/>
              </a:rPr>
              <a:t>→ Full traceability (continuous)</a:t>
            </a:r>
            <a:endParaRPr lang="en-US" sz="784" dirty="0"/>
          </a:p>
        </p:txBody>
      </p:sp>
      <p:sp>
        <p:nvSpPr>
          <p:cNvPr id="19" name="Shape 16"/>
          <p:cNvSpPr/>
          <p:nvPr/>
        </p:nvSpPr>
        <p:spPr>
          <a:xfrm>
            <a:off x="571500" y="3911761"/>
            <a:ext cx="8001000" cy="608614"/>
          </a:xfrm>
          <a:prstGeom prst="rect">
            <a:avLst/>
          </a:prstGeom>
          <a:solidFill>
            <a:srgbClr val="EFF6FF"/>
          </a:solidFill>
          <a:ln/>
        </p:spPr>
        <p:txBody>
          <a:bodyPr/>
          <a:lstStyle/>
          <a:p>
            <a:endParaRPr lang="en-US"/>
          </a:p>
        </p:txBody>
      </p:sp>
      <p:sp>
        <p:nvSpPr>
          <p:cNvPr id="20" name="Text 17"/>
          <p:cNvSpPr/>
          <p:nvPr/>
        </p:nvSpPr>
        <p:spPr>
          <a:xfrm>
            <a:off x="714375" y="4026061"/>
            <a:ext cx="7715250" cy="380014"/>
          </a:xfrm>
          <a:prstGeom prst="rect">
            <a:avLst/>
          </a:prstGeom>
          <a:noFill/>
          <a:ln/>
        </p:spPr>
        <p:txBody>
          <a:bodyPr wrap="square" lIns="0" tIns="0" rIns="0" bIns="0" rtlCol="0" anchor="t">
            <a:spAutoFit/>
          </a:bodyPr>
          <a:lstStyle/>
          <a:p>
            <a:pPr marL="0" indent="0" algn="l">
              <a:lnSpc>
                <a:spcPts val="1500"/>
              </a:lnSpc>
              <a:buNone/>
            </a:pPr>
            <a:r>
              <a:rPr lang="en-US" sz="936" b="1" dirty="0">
                <a:solidFill>
                  <a:srgbClr val="1E3A8A"/>
                </a:solidFill>
                <a:latin typeface="Noto Sans" pitchFamily="34" charset="0"/>
                <a:ea typeface="Noto Sans" pitchFamily="34" charset="-122"/>
                <a:cs typeface="Noto Sans" pitchFamily="34" charset="-120"/>
              </a:rPr>
              <a:t>Total Time: ~3 minutes from Excel requirement to production-ready, verified test with complete observability and learned patterns stored for future optimization.</a:t>
            </a:r>
            <a:endParaRPr lang="en-US" sz="93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335055"/>
          </a:xfrm>
          <a:prstGeom prst="rect">
            <a:avLst/>
          </a:prstGeom>
        </p:spPr>
      </p:pic>
      <p:sp>
        <p:nvSpPr>
          <p:cNvPr id="3" name="Text 0"/>
          <p:cNvSpPr/>
          <p:nvPr/>
        </p:nvSpPr>
        <p:spPr>
          <a:xfrm>
            <a:off x="571500" y="357188"/>
            <a:ext cx="8001000" cy="342900"/>
          </a:xfrm>
          <a:prstGeom prst="rect">
            <a:avLst/>
          </a:prstGeom>
          <a:noFill/>
          <a:ln/>
        </p:spPr>
        <p:txBody>
          <a:bodyPr wrap="non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Proven Technology Ready for Enterprise Adoption</a:t>
            </a:r>
            <a:endParaRPr lang="en-US" sz="2016" dirty="0"/>
          </a:p>
        </p:txBody>
      </p:sp>
      <p:sp>
        <p:nvSpPr>
          <p:cNvPr id="4" name="Shape 1"/>
          <p:cNvSpPr/>
          <p:nvPr/>
        </p:nvSpPr>
        <p:spPr>
          <a:xfrm>
            <a:off x="571500" y="900113"/>
            <a:ext cx="8001000" cy="657225"/>
          </a:xfrm>
          <a:prstGeom prst="rect">
            <a:avLst/>
          </a:prstGeom>
          <a:solidFill>
            <a:srgbClr val="EFF6FF"/>
          </a:solidFill>
          <a:ln/>
        </p:spPr>
        <p:txBody>
          <a:bodyPr/>
          <a:lstStyle/>
          <a:p>
            <a:endParaRPr lang="en-US"/>
          </a:p>
        </p:txBody>
      </p:sp>
      <p:sp>
        <p:nvSpPr>
          <p:cNvPr id="5" name="Text 2"/>
          <p:cNvSpPr/>
          <p:nvPr/>
        </p:nvSpPr>
        <p:spPr>
          <a:xfrm>
            <a:off x="714375" y="1014413"/>
            <a:ext cx="7715250" cy="428625"/>
          </a:xfrm>
          <a:prstGeom prst="rect">
            <a:avLst/>
          </a:prstGeom>
          <a:noFill/>
          <a:ln/>
        </p:spPr>
        <p:txBody>
          <a:bodyPr wrap="squar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PACTS is production-ready with proven success across multiple application types. The technology stack is mature, the architecture is battle-tested, and the results demonstrate enterprise-grade reliability.</a:t>
            </a:r>
            <a:endParaRPr lang="en-US" sz="987" dirty="0"/>
          </a:p>
        </p:txBody>
      </p:sp>
      <p:sp>
        <p:nvSpPr>
          <p:cNvPr id="6" name="Text 3"/>
          <p:cNvSpPr/>
          <p:nvPr/>
        </p:nvSpPr>
        <p:spPr>
          <a:xfrm>
            <a:off x="571500" y="1700213"/>
            <a:ext cx="80010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Immediate Opportunities</a:t>
            </a:r>
            <a:endParaRPr lang="en-US" sz="1193" dirty="0"/>
          </a:p>
        </p:txBody>
      </p:sp>
      <p:sp>
        <p:nvSpPr>
          <p:cNvPr id="7" name="Text 4"/>
          <p:cNvSpPr/>
          <p:nvPr/>
        </p:nvSpPr>
        <p:spPr>
          <a:xfrm>
            <a:off x="571500" y="2014538"/>
            <a:ext cx="8001000" cy="578644"/>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334155"/>
                </a:solidFill>
                <a:latin typeface="Noto Sans" pitchFamily="34" charset="0"/>
                <a:ea typeface="Noto Sans" pitchFamily="34" charset="-122"/>
                <a:cs typeface="Noto Sans" pitchFamily="34" charset="-120"/>
              </a:rPr>
              <a:t>Organizations struggling with test automation:</a:t>
            </a:r>
            <a:r>
              <a:rPr lang="en-US" sz="942" dirty="0">
                <a:solidFill>
                  <a:srgbClr val="334155"/>
                </a:solidFill>
                <a:latin typeface="Noto Sans" pitchFamily="34" charset="0"/>
                <a:ea typeface="Noto Sans" pitchFamily="34" charset="-122"/>
                <a:cs typeface="Noto Sans" pitchFamily="34" charset="-120"/>
              </a:rPr>
              <a:t> High maintenance burden from brittle selectors, flaky tests consuming engineering time, inability to scale test coverage, and AI tools that generate unreliable tests. PACTS addresses these challenges with find-first verification, fallback chains, autonomous healing, and external ground truth validation.</a:t>
            </a:r>
            <a:endParaRPr lang="en-US" sz="885" dirty="0"/>
          </a:p>
        </p:txBody>
      </p:sp>
      <p:sp>
        <p:nvSpPr>
          <p:cNvPr id="8" name="Text 5"/>
          <p:cNvSpPr/>
          <p:nvPr/>
        </p:nvSpPr>
        <p:spPr>
          <a:xfrm>
            <a:off x="571500" y="2736056"/>
            <a:ext cx="80010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Integration Path</a:t>
            </a:r>
            <a:endParaRPr lang="en-US" sz="1193" dirty="0"/>
          </a:p>
        </p:txBody>
      </p:sp>
      <p:sp>
        <p:nvSpPr>
          <p:cNvPr id="9" name="Text 6"/>
          <p:cNvSpPr/>
          <p:nvPr/>
        </p:nvSpPr>
        <p:spPr>
          <a:xfrm>
            <a:off x="571500" y="3050381"/>
            <a:ext cx="8001000"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PACTS integrates with existing CI/CD pipelines and test frameworks. Requirements can be ingested from Excel, natural language, or REST API. Generated Playwright tests run in standard environments. The system scales horizontally with distributed execution and supports multi-tenant deployments.</a:t>
            </a:r>
            <a:endParaRPr lang="en-US" sz="942" dirty="0"/>
          </a:p>
        </p:txBody>
      </p:sp>
      <p:sp>
        <p:nvSpPr>
          <p:cNvPr id="10" name="Text 7"/>
          <p:cNvSpPr/>
          <p:nvPr/>
        </p:nvSpPr>
        <p:spPr>
          <a:xfrm>
            <a:off x="571500" y="3771900"/>
            <a:ext cx="80010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Investment Timeline</a:t>
            </a:r>
            <a:endParaRPr lang="en-US" sz="1193" dirty="0"/>
          </a:p>
        </p:txBody>
      </p:sp>
      <p:sp>
        <p:nvSpPr>
          <p:cNvPr id="11" name="Text 8"/>
          <p:cNvSpPr/>
          <p:nvPr/>
        </p:nvSpPr>
        <p:spPr>
          <a:xfrm>
            <a:off x="571500" y="4086225"/>
            <a:ext cx="1428750"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4-6 Week Pilot:</a:t>
            </a:r>
            <a:endParaRPr lang="en-US" sz="885" dirty="0"/>
          </a:p>
        </p:txBody>
      </p:sp>
      <p:sp>
        <p:nvSpPr>
          <p:cNvPr id="12" name="Text 9"/>
          <p:cNvSpPr/>
          <p:nvPr/>
        </p:nvSpPr>
        <p:spPr>
          <a:xfrm>
            <a:off x="2143125" y="4086225"/>
            <a:ext cx="6429375"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Deploy PACTS on 10-20 critical test scenarios. Validate locator discovery, test generation, and autonomous healing. Measure success metrics against current baseline.</a:t>
            </a:r>
            <a:endParaRPr lang="en-US" sz="942" dirty="0"/>
          </a:p>
        </p:txBody>
      </p:sp>
      <p:sp>
        <p:nvSpPr>
          <p:cNvPr id="13" name="Text 10"/>
          <p:cNvSpPr/>
          <p:nvPr/>
        </p:nvSpPr>
        <p:spPr>
          <a:xfrm>
            <a:off x="571500" y="4529138"/>
            <a:ext cx="1428750"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3-6 Month Rollout:</a:t>
            </a:r>
            <a:endParaRPr lang="en-US" sz="885" dirty="0"/>
          </a:p>
        </p:txBody>
      </p:sp>
      <p:sp>
        <p:nvSpPr>
          <p:cNvPr id="14" name="Text 11"/>
          <p:cNvSpPr/>
          <p:nvPr/>
        </p:nvSpPr>
        <p:spPr>
          <a:xfrm>
            <a:off x="2143125" y="4529138"/>
            <a:ext cx="6429375"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Expand to full test suite coverage. Integrate with existing requirements management and CI/CD systems. Train teams on requirements authoring and system operation. Achieve production-scale deployment.</a:t>
            </a:r>
            <a:endParaRPr lang="en-US" sz="942" dirty="0"/>
          </a:p>
        </p:txBody>
      </p:sp>
      <p:sp>
        <p:nvSpPr>
          <p:cNvPr id="15" name="Shape 12"/>
          <p:cNvSpPr/>
          <p:nvPr/>
        </p:nvSpPr>
        <p:spPr>
          <a:xfrm>
            <a:off x="571500" y="5114925"/>
            <a:ext cx="8001000" cy="862943"/>
          </a:xfrm>
          <a:prstGeom prst="rect">
            <a:avLst/>
          </a:prstGeom>
          <a:solidFill>
            <a:srgbClr val="1E3A8A"/>
          </a:solidFill>
          <a:ln/>
        </p:spPr>
        <p:txBody>
          <a:bodyPr/>
          <a:lstStyle/>
          <a:p>
            <a:endParaRPr lang="en-US"/>
          </a:p>
        </p:txBody>
      </p:sp>
      <p:sp>
        <p:nvSpPr>
          <p:cNvPr id="16" name="Text 13"/>
          <p:cNvSpPr/>
          <p:nvPr/>
        </p:nvSpPr>
        <p:spPr>
          <a:xfrm>
            <a:off x="800100" y="5286375"/>
            <a:ext cx="7543800" cy="520043"/>
          </a:xfrm>
          <a:prstGeom prst="rect">
            <a:avLst/>
          </a:prstGeom>
          <a:noFill/>
          <a:ln/>
        </p:spPr>
        <p:txBody>
          <a:bodyPr wrap="square" lIns="0" tIns="0" rIns="0" bIns="0" rtlCol="0" anchor="t">
            <a:spAutoFit/>
          </a:bodyPr>
          <a:lstStyle/>
          <a:p>
            <a:pPr marL="0" indent="0" algn="ctr">
              <a:lnSpc>
                <a:spcPts val="2000"/>
              </a:lnSpc>
              <a:buNone/>
            </a:pPr>
            <a:r>
              <a:rPr lang="en-US" sz="1295" b="1" dirty="0">
                <a:solidFill>
                  <a:srgbClr val="FFFFFF"/>
                </a:solidFill>
                <a:latin typeface="Noto Sans" pitchFamily="34" charset="0"/>
                <a:ea typeface="Noto Sans" pitchFamily="34" charset="-122"/>
                <a:cs typeface="Noto Sans" pitchFamily="34" charset="-120"/>
              </a:rPr>
              <a:t>Ready to Transform Your Test Automation?
Request a Live Demonstration</a:t>
            </a:r>
            <a:endParaRPr lang="en-US" sz="12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107906"/>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Modern Enterprise Applications Break Traditional Test Automation</a:t>
            </a:r>
            <a:endParaRPr lang="en-US" sz="2016" dirty="0"/>
          </a:p>
        </p:txBody>
      </p:sp>
      <p:sp>
        <p:nvSpPr>
          <p:cNvPr id="4" name="Text 1"/>
          <p:cNvSpPr/>
          <p:nvPr/>
        </p:nvSpPr>
        <p:spPr>
          <a:xfrm>
            <a:off x="571500" y="1400175"/>
            <a:ext cx="388620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3B82F6"/>
                </a:solidFill>
                <a:latin typeface="Noto Sans" pitchFamily="34" charset="0"/>
                <a:ea typeface="Noto Sans" pitchFamily="34" charset="-122"/>
                <a:cs typeface="Noto Sans" pitchFamily="34" charset="-120"/>
              </a:rPr>
              <a:t>Key Technical Barriers</a:t>
            </a:r>
            <a:endParaRPr lang="en-US" sz="1397" dirty="0"/>
          </a:p>
        </p:txBody>
      </p:sp>
      <p:sp>
        <p:nvSpPr>
          <p:cNvPr id="5" name="Text 2"/>
          <p:cNvSpPr/>
          <p:nvPr/>
        </p:nvSpPr>
        <p:spPr>
          <a:xfrm>
            <a:off x="571500" y="1814513"/>
            <a:ext cx="3886200"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Shadow DOM Complexity</a:t>
            </a:r>
            <a:endParaRPr lang="en-US" sz="1090" dirty="0"/>
          </a:p>
        </p:txBody>
      </p:sp>
      <p:sp>
        <p:nvSpPr>
          <p:cNvPr id="6" name="Text 3"/>
          <p:cNvSpPr/>
          <p:nvPr/>
        </p:nvSpPr>
        <p:spPr>
          <a:xfrm>
            <a:off x="571500" y="2107406"/>
            <a:ext cx="3886200"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Web Components encapsulate elements within shadow roots, making them invisible to standard DOM traversal. Screenshot-based tools cannot penetrate these boundaries.</a:t>
            </a:r>
            <a:endParaRPr lang="en-US" sz="942" dirty="0"/>
          </a:p>
        </p:txBody>
      </p:sp>
      <p:sp>
        <p:nvSpPr>
          <p:cNvPr id="7" name="Text 4"/>
          <p:cNvSpPr/>
          <p:nvPr/>
        </p:nvSpPr>
        <p:spPr>
          <a:xfrm>
            <a:off x="571500" y="2828925"/>
            <a:ext cx="3886200"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Dynamic Identifier Generation</a:t>
            </a:r>
            <a:endParaRPr lang="en-US" sz="1090" dirty="0"/>
          </a:p>
        </p:txBody>
      </p:sp>
      <p:sp>
        <p:nvSpPr>
          <p:cNvPr id="8" name="Text 5"/>
          <p:cNvSpPr/>
          <p:nvPr/>
        </p:nvSpPr>
        <p:spPr>
          <a:xfrm>
            <a:off x="571500" y="3121819"/>
            <a:ext cx="3886200"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React and Vue generate dynamic IDs like "submit-a8f3k2p9" that change with every build, causing immediate test breakage on redeployment.</a:t>
            </a:r>
            <a:endParaRPr lang="en-US" sz="942" dirty="0"/>
          </a:p>
        </p:txBody>
      </p:sp>
      <p:sp>
        <p:nvSpPr>
          <p:cNvPr id="9" name="Text 6"/>
          <p:cNvSpPr/>
          <p:nvPr/>
        </p:nvSpPr>
        <p:spPr>
          <a:xfrm>
            <a:off x="571500" y="3843338"/>
            <a:ext cx="3886200"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Nested Frame Architectures</a:t>
            </a:r>
            <a:endParaRPr lang="en-US" sz="1090" dirty="0"/>
          </a:p>
        </p:txBody>
      </p:sp>
      <p:sp>
        <p:nvSpPr>
          <p:cNvPr id="10" name="Text 7"/>
          <p:cNvSpPr/>
          <p:nvPr/>
        </p:nvSpPr>
        <p:spPr>
          <a:xfrm>
            <a:off x="571500" y="4136231"/>
            <a:ext cx="3886200"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Elements buried across multiple iframe layers defeat conventional automation tools lacking sophisticated frame traversal.</a:t>
            </a:r>
            <a:endParaRPr lang="en-US" sz="942" dirty="0"/>
          </a:p>
        </p:txBody>
      </p:sp>
      <p:sp>
        <p:nvSpPr>
          <p:cNvPr id="11" name="Text 8"/>
          <p:cNvSpPr/>
          <p:nvPr/>
        </p:nvSpPr>
        <p:spPr>
          <a:xfrm>
            <a:off x="571500" y="4857750"/>
            <a:ext cx="3886200"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Framework-Generated Selectors</a:t>
            </a:r>
            <a:endParaRPr lang="en-US" sz="1090" dirty="0"/>
          </a:p>
        </p:txBody>
      </p:sp>
      <p:sp>
        <p:nvSpPr>
          <p:cNvPr id="12" name="Text 9"/>
          <p:cNvSpPr/>
          <p:nvPr/>
        </p:nvSpPr>
        <p:spPr>
          <a:xfrm>
            <a:off x="571500" y="5150644"/>
            <a:ext cx="3886200"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UI frameworks produce unstable selectors like "MuiButton-root-157" that vary across versions, requiring constant maintenance.</a:t>
            </a:r>
            <a:endParaRPr lang="en-US" sz="942" dirty="0"/>
          </a:p>
        </p:txBody>
      </p:sp>
      <p:sp>
        <p:nvSpPr>
          <p:cNvPr id="13" name="Shape 10"/>
          <p:cNvSpPr/>
          <p:nvPr/>
        </p:nvSpPr>
        <p:spPr>
          <a:xfrm>
            <a:off x="4686300" y="1400175"/>
            <a:ext cx="3886200" cy="3929063"/>
          </a:xfrm>
          <a:prstGeom prst="rect">
            <a:avLst/>
          </a:prstGeom>
          <a:solidFill>
            <a:srgbClr val="F1F5F9"/>
          </a:solidFill>
          <a:ln/>
        </p:spPr>
        <p:txBody>
          <a:bodyPr/>
          <a:lstStyle/>
          <a:p>
            <a:endParaRPr lang="en-US"/>
          </a:p>
        </p:txBody>
      </p:sp>
      <p:sp>
        <p:nvSpPr>
          <p:cNvPr id="14" name="Text 11"/>
          <p:cNvSpPr/>
          <p:nvPr/>
        </p:nvSpPr>
        <p:spPr>
          <a:xfrm>
            <a:off x="4857750" y="1571625"/>
            <a:ext cx="354330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3B82F6"/>
                </a:solidFill>
                <a:latin typeface="Noto Sans" pitchFamily="34" charset="0"/>
                <a:ea typeface="Noto Sans" pitchFamily="34" charset="-122"/>
                <a:cs typeface="Noto Sans" pitchFamily="34" charset="-120"/>
              </a:rPr>
              <a:t>The Circular Dependency Problem</a:t>
            </a:r>
            <a:endParaRPr lang="en-US" sz="1397" dirty="0"/>
          </a:p>
        </p:txBody>
      </p:sp>
      <p:sp>
        <p:nvSpPr>
          <p:cNvPr id="15" name="Text 12"/>
          <p:cNvSpPr/>
          <p:nvPr/>
        </p:nvSpPr>
        <p:spPr>
          <a:xfrm>
            <a:off x="4857750" y="1985963"/>
            <a:ext cx="3543300" cy="685800"/>
          </a:xfrm>
          <a:prstGeom prst="rect">
            <a:avLst/>
          </a:prstGeom>
          <a:noFill/>
          <a:ln/>
        </p:spPr>
        <p:txBody>
          <a:bodyPr wrap="square" lIns="0" tIns="0" rIns="0" bIns="0" rtlCol="0" anchor="t">
            <a:spAutoFit/>
          </a:bodyPr>
          <a:lstStyle/>
          <a:p>
            <a:pPr marL="0" indent="0" algn="l">
              <a:lnSpc>
                <a:spcPts val="1800"/>
              </a:lnSpc>
              <a:buNone/>
            </a:pPr>
            <a:r>
              <a:rPr lang="en-US" sz="1050" dirty="0">
                <a:solidFill>
                  <a:srgbClr val="334155"/>
                </a:solidFill>
                <a:latin typeface="Noto Sans" pitchFamily="34" charset="0"/>
                <a:ea typeface="Noto Sans" pitchFamily="34" charset="-122"/>
                <a:cs typeface="Noto Sans" pitchFamily="34" charset="-120"/>
              </a:rPr>
              <a:t>Current AI testing approaches examine code implementation to generate test assertions. This creates a fundamental flaw:</a:t>
            </a:r>
            <a:endParaRPr lang="en-US" sz="1050" dirty="0"/>
          </a:p>
        </p:txBody>
      </p:sp>
      <p:sp>
        <p:nvSpPr>
          <p:cNvPr id="16" name="Text 13"/>
          <p:cNvSpPr/>
          <p:nvPr/>
        </p:nvSpPr>
        <p:spPr>
          <a:xfrm>
            <a:off x="4857750" y="2843213"/>
            <a:ext cx="3543300" cy="457200"/>
          </a:xfrm>
          <a:prstGeom prst="rect">
            <a:avLst/>
          </a:prstGeom>
          <a:noFill/>
          <a:ln/>
        </p:spPr>
        <p:txBody>
          <a:bodyPr wrap="square" lIns="0" tIns="0" rIns="0" bIns="0" rtlCol="0" anchor="t">
            <a:spAutoFit/>
          </a:bodyPr>
          <a:lstStyle/>
          <a:p>
            <a:pPr marL="0" indent="0" algn="l">
              <a:lnSpc>
                <a:spcPts val="1800"/>
              </a:lnSpc>
              <a:buNone/>
            </a:pPr>
            <a:r>
              <a:rPr lang="en-US" sz="987" b="1" dirty="0">
                <a:solidFill>
                  <a:srgbClr val="1E3A8A"/>
                </a:solidFill>
                <a:latin typeface="Noto Sans" pitchFamily="34" charset="0"/>
                <a:ea typeface="Noto Sans" pitchFamily="34" charset="-122"/>
                <a:cs typeface="Noto Sans" pitchFamily="34" charset="-120"/>
              </a:rPr>
              <a:t>Tests verify "code does what code does" rather than validating intended behavior</a:t>
            </a:r>
            <a:endParaRPr lang="en-US" sz="987" dirty="0"/>
          </a:p>
        </p:txBody>
      </p:sp>
      <p:sp>
        <p:nvSpPr>
          <p:cNvPr id="17" name="Text 14"/>
          <p:cNvSpPr/>
          <p:nvPr/>
        </p:nvSpPr>
        <p:spPr>
          <a:xfrm>
            <a:off x="4857750" y="3471863"/>
            <a:ext cx="3543300" cy="457200"/>
          </a:xfrm>
          <a:prstGeom prst="rect">
            <a:avLst/>
          </a:prstGeom>
          <a:noFill/>
          <a:ln/>
        </p:spPr>
        <p:txBody>
          <a:bodyPr wrap="square" lIns="0" tIns="0" rIns="0" bIns="0" rtlCol="0" anchor="t">
            <a:spAutoFit/>
          </a:bodyPr>
          <a:lstStyle/>
          <a:p>
            <a:pPr marL="0" indent="0" algn="l">
              <a:lnSpc>
                <a:spcPts val="1800"/>
              </a:lnSpc>
              <a:buNone/>
            </a:pPr>
            <a:r>
              <a:rPr lang="en-US" sz="1050" dirty="0">
                <a:solidFill>
                  <a:srgbClr val="334155"/>
                </a:solidFill>
                <a:latin typeface="Noto Sans" pitchFamily="34" charset="0"/>
                <a:ea typeface="Noto Sans" pitchFamily="34" charset="-122"/>
                <a:cs typeface="Noto Sans" pitchFamily="34" charset="-120"/>
              </a:rPr>
              <a:t>Result: Bugs become expected behavior and ship to production undetected.</a:t>
            </a:r>
            <a:endParaRPr lang="en-US" sz="1050" dirty="0"/>
          </a:p>
        </p:txBody>
      </p:sp>
      <p:sp>
        <p:nvSpPr>
          <p:cNvPr id="18" name="Text 15"/>
          <p:cNvSpPr/>
          <p:nvPr/>
        </p:nvSpPr>
        <p:spPr>
          <a:xfrm>
            <a:off x="4857750" y="4157663"/>
            <a:ext cx="35433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Traditional Tools Fail</a:t>
            </a:r>
            <a:endParaRPr lang="en-US" sz="1193" dirty="0"/>
          </a:p>
        </p:txBody>
      </p:sp>
      <p:sp>
        <p:nvSpPr>
          <p:cNvPr id="19" name="Text 16"/>
          <p:cNvSpPr/>
          <p:nvPr/>
        </p:nvSpPr>
        <p:spPr>
          <a:xfrm>
            <a:off x="4857750" y="4529138"/>
            <a:ext cx="3543300" cy="228600"/>
          </a:xfrm>
          <a:prstGeom prst="rect">
            <a:avLst/>
          </a:prstGeom>
          <a:noFill/>
          <a:ln/>
        </p:spPr>
        <p:txBody>
          <a:bodyPr wrap="none" lIns="0" tIns="0" rIns="0" bIns="0" rtlCol="0" anchor="t">
            <a:spAutoFit/>
          </a:bodyPr>
          <a:lstStyle/>
          <a:p>
            <a:pPr marL="0" indent="0" algn="l">
              <a:lnSpc>
                <a:spcPts val="1800"/>
              </a:lnSpc>
              <a:buNone/>
            </a:pPr>
            <a:r>
              <a:rPr lang="en-US" sz="1050" dirty="0">
                <a:solidFill>
                  <a:srgbClr val="334155"/>
                </a:solidFill>
                <a:latin typeface="Noto Sans" pitchFamily="34" charset="0"/>
                <a:ea typeface="Noto Sans" pitchFamily="34" charset="-122"/>
                <a:cs typeface="Noto Sans" pitchFamily="34" charset="-120"/>
              </a:rPr>
              <a:t>Momentic, CDP-MCP, Tricentis:</a:t>
            </a:r>
            <a:endParaRPr lang="en-US" sz="1050" dirty="0"/>
          </a:p>
        </p:txBody>
      </p:sp>
      <p:sp>
        <p:nvSpPr>
          <p:cNvPr id="20" name="Text 17"/>
          <p:cNvSpPr/>
          <p:nvPr/>
        </p:nvSpPr>
        <p:spPr>
          <a:xfrm>
            <a:off x="4857750" y="4843463"/>
            <a:ext cx="3543300" cy="228600"/>
          </a:xfrm>
          <a:prstGeom prst="rect">
            <a:avLst/>
          </a:prstGeom>
          <a:noFill/>
          <a:ln/>
        </p:spPr>
        <p:txBody>
          <a:bodyPr wrap="none" lIns="0" tIns="0" rIns="0" bIns="0" rtlCol="0" anchor="t">
            <a:spAutoFit/>
          </a:bodyPr>
          <a:lstStyle/>
          <a:p>
            <a:pPr marL="0" indent="0" algn="l">
              <a:lnSpc>
                <a:spcPts val="1800"/>
              </a:lnSpc>
              <a:buNone/>
            </a:pPr>
            <a:r>
              <a:rPr lang="en-US" sz="1050" dirty="0">
                <a:solidFill>
                  <a:srgbClr val="334155"/>
                </a:solidFill>
                <a:latin typeface="Noto Sans" pitchFamily="34" charset="0"/>
                <a:ea typeface="Noto Sans" pitchFamily="34" charset="-122"/>
                <a:cs typeface="Noto Sans" pitchFamily="34" charset="-120"/>
              </a:rPr>
              <a:t>Screenshot → guess selector → </a:t>
            </a:r>
            <a:r>
              <a:rPr lang="en-US" sz="987" b="1" dirty="0">
                <a:solidFill>
                  <a:srgbClr val="1E3A8A"/>
                </a:solidFill>
                <a:latin typeface="Noto Sans" pitchFamily="34" charset="0"/>
                <a:ea typeface="Noto Sans" pitchFamily="34" charset="-122"/>
                <a:cs typeface="Noto Sans" pitchFamily="34" charset="-120"/>
              </a:rPr>
              <a:t>70-80% fail rate</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86400"/>
          </a:xfrm>
          <a:prstGeom prst="rect">
            <a:avLst/>
          </a:prstGeom>
        </p:spPr>
      </p:pic>
      <p:sp>
        <p:nvSpPr>
          <p:cNvPr id="3" name="Text 0"/>
          <p:cNvSpPr/>
          <p:nvPr/>
        </p:nvSpPr>
        <p:spPr>
          <a:xfrm>
            <a:off x="571500" y="428625"/>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Find Elements BEFORE Generating Code—The Breakthrough That Changes Everything</a:t>
            </a:r>
            <a:endParaRPr lang="en-US" sz="2016" dirty="0"/>
          </a:p>
        </p:txBody>
      </p:sp>
      <p:sp>
        <p:nvSpPr>
          <p:cNvPr id="4" name="Text 1"/>
          <p:cNvSpPr/>
          <p:nvPr/>
        </p:nvSpPr>
        <p:spPr>
          <a:xfrm>
            <a:off x="571500" y="1343025"/>
            <a:ext cx="8001000" cy="457200"/>
          </a:xfrm>
          <a:prstGeom prst="rect">
            <a:avLst/>
          </a:prstGeom>
          <a:noFill/>
          <a:ln/>
        </p:spPr>
        <p:txBody>
          <a:bodyPr wrap="square" lIns="0" tIns="0" rIns="0" bIns="0" rtlCol="0" anchor="t">
            <a:spAutoFit/>
          </a:bodyPr>
          <a:lstStyle/>
          <a:p>
            <a:pPr marL="0" indent="0" algn="l">
              <a:lnSpc>
                <a:spcPts val="1800"/>
              </a:lnSpc>
              <a:buNone/>
            </a:pPr>
            <a:r>
              <a:rPr lang="en-US" sz="987" b="1" dirty="0">
                <a:solidFill>
                  <a:srgbClr val="1E3A8A"/>
                </a:solidFill>
                <a:latin typeface="Noto Sans" pitchFamily="34" charset="0"/>
                <a:ea typeface="Noto Sans" pitchFamily="34" charset="-122"/>
                <a:cs typeface="Noto Sans" pitchFamily="34" charset="-120"/>
              </a:rPr>
              <a:t>PACTS introduces find-first verification: discovering and verifying element locators before any test code generation. This eliminates guesswork and establishes reliable, production-grade test automation.</a:t>
            </a:r>
            <a:endParaRPr lang="en-US" sz="987" dirty="0"/>
          </a:p>
        </p:txBody>
      </p:sp>
      <p:sp>
        <p:nvSpPr>
          <p:cNvPr id="5" name="Text 2"/>
          <p:cNvSpPr/>
          <p:nvPr/>
        </p:nvSpPr>
        <p:spPr>
          <a:xfrm>
            <a:off x="571500" y="1971675"/>
            <a:ext cx="8001000" cy="300038"/>
          </a:xfrm>
          <a:prstGeom prst="rect">
            <a:avLst/>
          </a:prstGeom>
          <a:noFill/>
          <a:ln/>
        </p:spPr>
        <p:txBody>
          <a:bodyPr wrap="none" lIns="0" tIns="0" rIns="0" bIns="0" rtlCol="0" anchor="t">
            <a:spAutoFit/>
          </a:bodyPr>
          <a:lstStyle/>
          <a:p>
            <a:pPr marL="0" indent="0" algn="l">
              <a:lnSpc>
                <a:spcPts val="2400"/>
              </a:lnSpc>
              <a:buNone/>
            </a:pPr>
            <a:r>
              <a:rPr lang="en-US" sz="1397" b="1" dirty="0">
                <a:solidFill>
                  <a:srgbClr val="3B82F6"/>
                </a:solidFill>
                <a:latin typeface="Noto Sans" pitchFamily="34" charset="0"/>
                <a:ea typeface="Noto Sans" pitchFamily="34" charset="-122"/>
                <a:cs typeface="Noto Sans" pitchFamily="34" charset="-120"/>
              </a:rPr>
              <a:t>Intelligent Multi-Strategy Discovery</a:t>
            </a:r>
            <a:endParaRPr lang="en-US" sz="1397" dirty="0"/>
          </a:p>
        </p:txBody>
      </p:sp>
      <p:sp>
        <p:nvSpPr>
          <p:cNvPr id="6" name="Text 3"/>
          <p:cNvSpPr/>
          <p:nvPr/>
        </p:nvSpPr>
        <p:spPr>
          <a:xfrm>
            <a:off x="571500" y="2386013"/>
            <a:ext cx="2286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1</a:t>
            </a:r>
            <a:endParaRPr lang="en-US" sz="1193" dirty="0"/>
          </a:p>
        </p:txBody>
      </p:sp>
      <p:sp>
        <p:nvSpPr>
          <p:cNvPr id="7" name="Text 4"/>
          <p:cNvSpPr/>
          <p:nvPr/>
        </p:nvSpPr>
        <p:spPr>
          <a:xfrm>
            <a:off x="885825" y="2386013"/>
            <a:ext cx="357187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Semantic Selectors</a:t>
            </a:r>
            <a:endParaRPr lang="en-US" sz="987" dirty="0"/>
          </a:p>
        </p:txBody>
      </p:sp>
      <p:sp>
        <p:nvSpPr>
          <p:cNvPr id="8" name="Text 5"/>
          <p:cNvSpPr/>
          <p:nvPr/>
        </p:nvSpPr>
        <p:spPr>
          <a:xfrm>
            <a:off x="885825" y="2628900"/>
            <a:ext cx="3571875"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Leverages getByRole(), getByLabel(), getByText() for standard DOM. Achieves 95% success on clean implementations.</a:t>
            </a:r>
            <a:endParaRPr lang="en-US" sz="942" dirty="0"/>
          </a:p>
        </p:txBody>
      </p:sp>
      <p:sp>
        <p:nvSpPr>
          <p:cNvPr id="9" name="Text 6"/>
          <p:cNvSpPr/>
          <p:nvPr/>
        </p:nvSpPr>
        <p:spPr>
          <a:xfrm>
            <a:off x="4686300" y="2386013"/>
            <a:ext cx="2286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2</a:t>
            </a:r>
            <a:endParaRPr lang="en-US" sz="1193" dirty="0"/>
          </a:p>
        </p:txBody>
      </p:sp>
      <p:sp>
        <p:nvSpPr>
          <p:cNvPr id="10" name="Text 7"/>
          <p:cNvSpPr/>
          <p:nvPr/>
        </p:nvSpPr>
        <p:spPr>
          <a:xfrm>
            <a:off x="5000625" y="2386013"/>
            <a:ext cx="357187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Shadow DOM Piercing</a:t>
            </a:r>
            <a:endParaRPr lang="en-US" sz="987" dirty="0"/>
          </a:p>
        </p:txBody>
      </p:sp>
      <p:sp>
        <p:nvSpPr>
          <p:cNvPr id="11" name="Text 8"/>
          <p:cNvSpPr/>
          <p:nvPr/>
        </p:nvSpPr>
        <p:spPr>
          <a:xfrm>
            <a:off x="5000625" y="2628900"/>
            <a:ext cx="3571875"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Uses CDP to traverse shadow boundaries in Web Components. Discovers elements invisible to competitors. 92% success rate.</a:t>
            </a:r>
            <a:endParaRPr lang="en-US" sz="942" dirty="0"/>
          </a:p>
        </p:txBody>
      </p:sp>
      <p:sp>
        <p:nvSpPr>
          <p:cNvPr id="12" name="Text 9"/>
          <p:cNvSpPr/>
          <p:nvPr/>
        </p:nvSpPr>
        <p:spPr>
          <a:xfrm>
            <a:off x="571500" y="3321844"/>
            <a:ext cx="2286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3</a:t>
            </a:r>
            <a:endParaRPr lang="en-US" sz="1193" dirty="0"/>
          </a:p>
        </p:txBody>
      </p:sp>
      <p:sp>
        <p:nvSpPr>
          <p:cNvPr id="13" name="Text 10"/>
          <p:cNvSpPr/>
          <p:nvPr/>
        </p:nvSpPr>
        <p:spPr>
          <a:xfrm>
            <a:off x="885825" y="3321844"/>
            <a:ext cx="357187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Frame Traversal</a:t>
            </a:r>
            <a:endParaRPr lang="en-US" sz="987" dirty="0"/>
          </a:p>
        </p:txBody>
      </p:sp>
      <p:sp>
        <p:nvSpPr>
          <p:cNvPr id="14" name="Text 11"/>
          <p:cNvSpPr/>
          <p:nvPr/>
        </p:nvSpPr>
        <p:spPr>
          <a:xfrm>
            <a:off x="885825" y="3564731"/>
            <a:ext cx="3571875"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Systematically explores nested iframe layers to locate embedded elements in complex enterprise portals.</a:t>
            </a:r>
            <a:endParaRPr lang="en-US" sz="942" dirty="0"/>
          </a:p>
        </p:txBody>
      </p:sp>
      <p:sp>
        <p:nvSpPr>
          <p:cNvPr id="15" name="Text 12"/>
          <p:cNvSpPr/>
          <p:nvPr/>
        </p:nvSpPr>
        <p:spPr>
          <a:xfrm>
            <a:off x="4686300" y="3321844"/>
            <a:ext cx="2286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4</a:t>
            </a:r>
            <a:endParaRPr lang="en-US" sz="1193" dirty="0"/>
          </a:p>
        </p:txBody>
      </p:sp>
      <p:sp>
        <p:nvSpPr>
          <p:cNvPr id="16" name="Text 13"/>
          <p:cNvSpPr/>
          <p:nvPr/>
        </p:nvSpPr>
        <p:spPr>
          <a:xfrm>
            <a:off x="5000625" y="3321844"/>
            <a:ext cx="357187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Pattern Extraction</a:t>
            </a:r>
            <a:endParaRPr lang="en-US" sz="987" dirty="0"/>
          </a:p>
        </p:txBody>
      </p:sp>
      <p:sp>
        <p:nvSpPr>
          <p:cNvPr id="17" name="Text 14"/>
          <p:cNvSpPr/>
          <p:nvPr/>
        </p:nvSpPr>
        <p:spPr>
          <a:xfrm>
            <a:off x="5000625" y="3564731"/>
            <a:ext cx="3571875"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Recognizes dynamic ID patterns, extracting stable portions while ignoring variable segments that change per build.</a:t>
            </a:r>
            <a:endParaRPr lang="en-US" sz="942" dirty="0"/>
          </a:p>
        </p:txBody>
      </p:sp>
      <p:sp>
        <p:nvSpPr>
          <p:cNvPr id="18" name="Text 15"/>
          <p:cNvSpPr/>
          <p:nvPr/>
        </p:nvSpPr>
        <p:spPr>
          <a:xfrm>
            <a:off x="571500" y="4064794"/>
            <a:ext cx="228600"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5</a:t>
            </a:r>
            <a:endParaRPr lang="en-US" sz="1193" dirty="0"/>
          </a:p>
        </p:txBody>
      </p:sp>
      <p:sp>
        <p:nvSpPr>
          <p:cNvPr id="19" name="Text 16"/>
          <p:cNvSpPr/>
          <p:nvPr/>
        </p:nvSpPr>
        <p:spPr>
          <a:xfrm>
            <a:off x="885825" y="4064794"/>
            <a:ext cx="3571875"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Vision Fallback</a:t>
            </a:r>
            <a:endParaRPr lang="en-US" sz="987" dirty="0"/>
          </a:p>
        </p:txBody>
      </p:sp>
      <p:sp>
        <p:nvSpPr>
          <p:cNvPr id="20" name="Text 17"/>
          <p:cNvSpPr/>
          <p:nvPr/>
        </p:nvSpPr>
        <p:spPr>
          <a:xfrm>
            <a:off x="885825" y="4307681"/>
            <a:ext cx="3571875"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Computer vision identifies elements by visual characteristics for edge cases, ensuring comprehensive coverage.</a:t>
            </a:r>
            <a:endParaRPr lang="en-US" sz="94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926578"/>
          </a:xfrm>
          <a:prstGeom prst="rect">
            <a:avLst/>
          </a:prstGeom>
        </p:spPr>
      </p:pic>
      <p:sp>
        <p:nvSpPr>
          <p:cNvPr id="3" name="Text 0"/>
          <p:cNvSpPr/>
          <p:nvPr/>
        </p:nvSpPr>
        <p:spPr>
          <a:xfrm>
            <a:off x="571500" y="214313"/>
            <a:ext cx="8001000" cy="628650"/>
          </a:xfrm>
          <a:prstGeom prst="rect">
            <a:avLst/>
          </a:prstGeom>
          <a:noFill/>
          <a:ln/>
        </p:spPr>
        <p:txBody>
          <a:bodyPr wrap="squar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Fallback Chains and External Ground Truth Ensure Reliability</a:t>
            </a:r>
            <a:endParaRPr lang="en-US" sz="2016" dirty="0"/>
          </a:p>
        </p:txBody>
      </p:sp>
      <p:sp>
        <p:nvSpPr>
          <p:cNvPr id="4" name="Shape 1"/>
          <p:cNvSpPr/>
          <p:nvPr/>
        </p:nvSpPr>
        <p:spPr>
          <a:xfrm>
            <a:off x="571500" y="928688"/>
            <a:ext cx="8001000" cy="2325179"/>
          </a:xfrm>
          <a:prstGeom prst="rect">
            <a:avLst/>
          </a:prstGeom>
          <a:solidFill>
            <a:srgbClr val="F8FAFC"/>
          </a:solidFill>
          <a:ln/>
        </p:spPr>
        <p:txBody>
          <a:bodyPr/>
          <a:lstStyle/>
          <a:p>
            <a:endParaRPr lang="en-US"/>
          </a:p>
        </p:txBody>
      </p:sp>
      <p:sp>
        <p:nvSpPr>
          <p:cNvPr id="5" name="Text 2"/>
          <p:cNvSpPr/>
          <p:nvPr/>
        </p:nvSpPr>
        <p:spPr>
          <a:xfrm>
            <a:off x="685800" y="1000125"/>
            <a:ext cx="7772400" cy="278606"/>
          </a:xfrm>
          <a:prstGeom prst="rect">
            <a:avLst/>
          </a:prstGeom>
          <a:noFill/>
          <a:ln/>
        </p:spPr>
        <p:txBody>
          <a:bodyPr wrap="none" lIns="0" tIns="0" rIns="0" bIns="0" rtlCol="0" anchor="t">
            <a:spAutoFit/>
          </a:bodyPr>
          <a:lstStyle/>
          <a:p>
            <a:pPr marL="0" indent="0" algn="l">
              <a:lnSpc>
                <a:spcPts val="2200"/>
              </a:lnSpc>
              <a:buNone/>
            </a:pPr>
            <a:r>
              <a:rPr lang="en-US" sz="1295" b="1" dirty="0">
                <a:solidFill>
                  <a:srgbClr val="3B82F6"/>
                </a:solidFill>
                <a:latin typeface="Noto Sans" pitchFamily="34" charset="0"/>
                <a:ea typeface="Noto Sans" pitchFamily="34" charset="-122"/>
                <a:cs typeface="Noto Sans" pitchFamily="34" charset="-120"/>
              </a:rPr>
              <a:t>Fallback Chain Architecture</a:t>
            </a:r>
            <a:endParaRPr lang="en-US" sz="1295" dirty="0"/>
          </a:p>
        </p:txBody>
      </p:sp>
      <p:sp>
        <p:nvSpPr>
          <p:cNvPr id="6" name="Text 3"/>
          <p:cNvSpPr/>
          <p:nvPr/>
        </p:nvSpPr>
        <p:spPr>
          <a:xfrm>
            <a:off x="685800" y="1321594"/>
            <a:ext cx="7772400" cy="549678"/>
          </a:xfrm>
          <a:prstGeom prst="rect">
            <a:avLst/>
          </a:prstGeom>
          <a:noFill/>
          <a:ln/>
        </p:spPr>
        <p:txBody>
          <a:bodyPr wrap="square" lIns="0" tIns="0" rIns="0" bIns="0" rtlCol="0" anchor="t">
            <a:spAutoFit/>
          </a:bodyPr>
          <a:lstStyle/>
          <a:p>
            <a:pPr marL="0" indent="0" algn="l">
              <a:lnSpc>
                <a:spcPts val="1400"/>
              </a:lnSpc>
              <a:buNone/>
            </a:pPr>
            <a:r>
              <a:rPr lang="en-US" sz="996" dirty="0">
                <a:solidFill>
                  <a:srgbClr val="334155"/>
                </a:solidFill>
                <a:latin typeface="Noto Sans" pitchFamily="34" charset="0"/>
                <a:ea typeface="Noto Sans" pitchFamily="34" charset="-122"/>
                <a:cs typeface="Noto Sans" pitchFamily="34" charset="-120"/>
              </a:rPr>
              <a:t>Every element discovered by PACTS receives a primary strategy plus 2-3 backup strategies, creating a robust fallback chain. When a test executes, if the primary selector fails to locate an element, the system automatically attempts fallback strategies in priority order without human intervention.</a:t>
            </a:r>
            <a:endParaRPr lang="en-US" sz="996" dirty="0"/>
          </a:p>
        </p:txBody>
      </p:sp>
      <p:sp>
        <p:nvSpPr>
          <p:cNvPr id="7" name="Text 4"/>
          <p:cNvSpPr/>
          <p:nvPr/>
        </p:nvSpPr>
        <p:spPr>
          <a:xfrm>
            <a:off x="685800" y="1899847"/>
            <a:ext cx="77724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How It Works:</a:t>
            </a:r>
            <a:endParaRPr lang="en-US" sz="987" dirty="0"/>
          </a:p>
        </p:txBody>
      </p:sp>
      <p:sp>
        <p:nvSpPr>
          <p:cNvPr id="8" name="Text 5"/>
          <p:cNvSpPr/>
          <p:nvPr/>
        </p:nvSpPr>
        <p:spPr>
          <a:xfrm>
            <a:off x="685800" y="2142734"/>
            <a:ext cx="7772400" cy="549678"/>
          </a:xfrm>
          <a:prstGeom prst="rect">
            <a:avLst/>
          </a:prstGeom>
          <a:noFill/>
          <a:ln/>
        </p:spPr>
        <p:txBody>
          <a:bodyPr wrap="square" lIns="0" tIns="0" rIns="0" bIns="0" rtlCol="0" anchor="t">
            <a:spAutoFit/>
          </a:bodyPr>
          <a:lstStyle/>
          <a:p>
            <a:pPr marL="0" indent="0" algn="l">
              <a:lnSpc>
                <a:spcPts val="1400"/>
              </a:lnSpc>
              <a:buNone/>
            </a:pPr>
            <a:r>
              <a:rPr lang="en-US" sz="996" dirty="0">
                <a:solidFill>
                  <a:srgbClr val="334155"/>
                </a:solidFill>
                <a:latin typeface="Noto Sans" pitchFamily="34" charset="0"/>
                <a:ea typeface="Noto Sans" pitchFamily="34" charset="-122"/>
                <a:cs typeface="Noto Sans" pitchFamily="34" charset="-120"/>
              </a:rPr>
              <a:t>For a submit button, the primary strategy might be semantic (getByRole), with fallbacks including Shadow DOM piercing, pattern-based selector, and vision-based identification. The system tries each strategy sequentially until successful element location occurs.</a:t>
            </a:r>
            <a:endParaRPr lang="en-US" sz="996" dirty="0"/>
          </a:p>
        </p:txBody>
      </p:sp>
      <p:sp>
        <p:nvSpPr>
          <p:cNvPr id="9" name="Shape 6"/>
          <p:cNvSpPr/>
          <p:nvPr/>
        </p:nvSpPr>
        <p:spPr>
          <a:xfrm>
            <a:off x="685800" y="2720987"/>
            <a:ext cx="7772400" cy="461442"/>
          </a:xfrm>
          <a:prstGeom prst="rect">
            <a:avLst/>
          </a:prstGeom>
          <a:solidFill>
            <a:srgbClr val="EFF6FF"/>
          </a:solidFill>
          <a:ln/>
        </p:spPr>
        <p:txBody>
          <a:bodyPr/>
          <a:lstStyle/>
          <a:p>
            <a:endParaRPr lang="en-US"/>
          </a:p>
        </p:txBody>
      </p:sp>
      <p:sp>
        <p:nvSpPr>
          <p:cNvPr id="10" name="Text 7"/>
          <p:cNvSpPr/>
          <p:nvPr/>
        </p:nvSpPr>
        <p:spPr>
          <a:xfrm>
            <a:off x="685800" y="2720987"/>
            <a:ext cx="7772400" cy="461442"/>
          </a:xfrm>
          <a:prstGeom prst="rect">
            <a:avLst/>
          </a:prstGeom>
          <a:noFill/>
          <a:ln/>
        </p:spPr>
        <p:txBody>
          <a:bodyPr wrap="square" lIns="102108" tIns="68072" rIns="102108" bIns="68072" rtlCol="0" anchor="t">
            <a:spAutoFit/>
          </a:bodyPr>
          <a:lstStyle/>
          <a:p>
            <a:pPr marL="0" indent="0" algn="l">
              <a:lnSpc>
                <a:spcPts val="1400"/>
              </a:lnSpc>
              <a:buNone/>
            </a:pPr>
            <a:r>
              <a:rPr lang="en-US" sz="885" b="1" dirty="0">
                <a:solidFill>
                  <a:srgbClr val="334155"/>
                </a:solidFill>
                <a:latin typeface="Noto Sans" pitchFamily="34" charset="0"/>
                <a:ea typeface="Noto Sans" pitchFamily="34" charset="-122"/>
                <a:cs typeface="Noto Sans" pitchFamily="34" charset="-120"/>
              </a:rPr>
              <a:t>Result: Overall discovery success exceeds 95% across all application types. Even when primary strategies fail due to application changes, fallback chains ensure test continuity and dramatically reduce maintenance burden.</a:t>
            </a:r>
            <a:endParaRPr lang="en-US" sz="885" dirty="0"/>
          </a:p>
        </p:txBody>
      </p:sp>
      <p:sp>
        <p:nvSpPr>
          <p:cNvPr id="11" name="Shape 8"/>
          <p:cNvSpPr/>
          <p:nvPr/>
        </p:nvSpPr>
        <p:spPr>
          <a:xfrm>
            <a:off x="571500" y="3325304"/>
            <a:ext cx="8001000" cy="2315524"/>
          </a:xfrm>
          <a:prstGeom prst="rect">
            <a:avLst/>
          </a:prstGeom>
          <a:solidFill>
            <a:srgbClr val="F8FAFC"/>
          </a:solidFill>
          <a:ln/>
        </p:spPr>
        <p:txBody>
          <a:bodyPr/>
          <a:lstStyle/>
          <a:p>
            <a:endParaRPr lang="en-US"/>
          </a:p>
        </p:txBody>
      </p:sp>
      <p:sp>
        <p:nvSpPr>
          <p:cNvPr id="12" name="Text 9"/>
          <p:cNvSpPr/>
          <p:nvPr/>
        </p:nvSpPr>
        <p:spPr>
          <a:xfrm>
            <a:off x="685800" y="3396742"/>
            <a:ext cx="7772400" cy="278606"/>
          </a:xfrm>
          <a:prstGeom prst="rect">
            <a:avLst/>
          </a:prstGeom>
          <a:noFill/>
          <a:ln/>
        </p:spPr>
        <p:txBody>
          <a:bodyPr wrap="none" lIns="0" tIns="0" rIns="0" bIns="0" rtlCol="0" anchor="t">
            <a:spAutoFit/>
          </a:bodyPr>
          <a:lstStyle/>
          <a:p>
            <a:pPr marL="0" indent="0" algn="l">
              <a:lnSpc>
                <a:spcPts val="2200"/>
              </a:lnSpc>
              <a:buNone/>
            </a:pPr>
            <a:r>
              <a:rPr lang="en-US" sz="1295" b="1" dirty="0">
                <a:solidFill>
                  <a:srgbClr val="3B82F6"/>
                </a:solidFill>
                <a:latin typeface="Noto Sans" pitchFamily="34" charset="0"/>
                <a:ea typeface="Noto Sans" pitchFamily="34" charset="-122"/>
                <a:cs typeface="Noto Sans" pitchFamily="34" charset="-120"/>
              </a:rPr>
              <a:t>External Ground Truth Validation</a:t>
            </a:r>
            <a:endParaRPr lang="en-US" sz="1295" dirty="0"/>
          </a:p>
        </p:txBody>
      </p:sp>
      <p:sp>
        <p:nvSpPr>
          <p:cNvPr id="13" name="Text 10"/>
          <p:cNvSpPr/>
          <p:nvPr/>
        </p:nvSpPr>
        <p:spPr>
          <a:xfrm>
            <a:off x="685800" y="3718210"/>
            <a:ext cx="7772400" cy="366452"/>
          </a:xfrm>
          <a:prstGeom prst="rect">
            <a:avLst/>
          </a:prstGeom>
          <a:noFill/>
          <a:ln/>
        </p:spPr>
        <p:txBody>
          <a:bodyPr wrap="square" lIns="0" tIns="0" rIns="0" bIns="0" rtlCol="0" anchor="t">
            <a:spAutoFit/>
          </a:bodyPr>
          <a:lstStyle/>
          <a:p>
            <a:pPr marL="0" indent="0" algn="l">
              <a:lnSpc>
                <a:spcPts val="1400"/>
              </a:lnSpc>
              <a:buNone/>
            </a:pPr>
            <a:r>
              <a:rPr lang="en-US" sz="996" dirty="0">
                <a:solidFill>
                  <a:srgbClr val="334155"/>
                </a:solidFill>
                <a:latin typeface="Noto Sans" pitchFamily="34" charset="0"/>
                <a:ea typeface="Noto Sans" pitchFamily="34" charset="-122"/>
                <a:cs typeface="Noto Sans" pitchFamily="34" charset="-120"/>
              </a:rPr>
              <a:t>PACTS validates tests against external requirements specifications rather than code implementation, eliminating the circular dependency problem that plagues traditional AI testing tools.</a:t>
            </a:r>
            <a:endParaRPr lang="en-US" sz="996" dirty="0"/>
          </a:p>
        </p:txBody>
      </p:sp>
      <p:sp>
        <p:nvSpPr>
          <p:cNvPr id="14" name="Text 11"/>
          <p:cNvSpPr/>
          <p:nvPr/>
        </p:nvSpPr>
        <p:spPr>
          <a:xfrm>
            <a:off x="685800" y="4113237"/>
            <a:ext cx="7772400" cy="214313"/>
          </a:xfrm>
          <a:prstGeom prst="rect">
            <a:avLst/>
          </a:prstGeom>
          <a:noFill/>
          <a:ln/>
        </p:spPr>
        <p:txBody>
          <a:bodyPr wrap="non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Three Input Sources:</a:t>
            </a:r>
            <a:endParaRPr lang="en-US" sz="987" dirty="0"/>
          </a:p>
        </p:txBody>
      </p:sp>
      <p:sp>
        <p:nvSpPr>
          <p:cNvPr id="15" name="Text 12"/>
          <p:cNvSpPr/>
          <p:nvPr/>
        </p:nvSpPr>
        <p:spPr>
          <a:xfrm>
            <a:off x="685800" y="4356125"/>
            <a:ext cx="7772400" cy="549678"/>
          </a:xfrm>
          <a:prstGeom prst="rect">
            <a:avLst/>
          </a:prstGeom>
          <a:noFill/>
          <a:ln/>
        </p:spPr>
        <p:txBody>
          <a:bodyPr wrap="square" lIns="0" tIns="0" rIns="0" bIns="0" rtlCol="0" anchor="t">
            <a:spAutoFit/>
          </a:bodyPr>
          <a:lstStyle/>
          <a:p>
            <a:pPr marL="0" indent="0" algn="l">
              <a:lnSpc>
                <a:spcPts val="1400"/>
              </a:lnSpc>
              <a:buNone/>
            </a:pPr>
            <a:r>
              <a:rPr lang="en-US" sz="936" b="1" dirty="0">
                <a:solidFill>
                  <a:srgbClr val="334155"/>
                </a:solidFill>
                <a:latin typeface="Noto Sans" pitchFamily="34" charset="0"/>
                <a:ea typeface="Noto Sans" pitchFamily="34" charset="-122"/>
                <a:cs typeface="Noto Sans" pitchFamily="34" charset="-120"/>
              </a:rPr>
              <a:t>Excel Requirements Registry:</a:t>
            </a:r>
            <a:r>
              <a:rPr lang="en-US" sz="996" dirty="0">
                <a:solidFill>
                  <a:srgbClr val="334155"/>
                </a:solidFill>
                <a:latin typeface="Noto Sans" pitchFamily="34" charset="0"/>
                <a:ea typeface="Noto Sans" pitchFamily="34" charset="-122"/>
                <a:cs typeface="Noto Sans" pitchFamily="34" charset="-120"/>
              </a:rPr>
              <a:t> Structured test specifications with test IDs, features, steps, expected outcomes, and test data. </a:t>
            </a:r>
            <a:r>
              <a:rPr lang="en-US" sz="936" b="1" dirty="0">
                <a:solidFill>
                  <a:srgbClr val="334155"/>
                </a:solidFill>
                <a:latin typeface="Noto Sans" pitchFamily="34" charset="0"/>
                <a:ea typeface="Noto Sans" pitchFamily="34" charset="-122"/>
                <a:cs typeface="Noto Sans" pitchFamily="34" charset="-120"/>
              </a:rPr>
              <a:t>Natural Language Interface:</a:t>
            </a:r>
            <a:r>
              <a:rPr lang="en-US" sz="996" dirty="0">
                <a:solidFill>
                  <a:srgbClr val="334155"/>
                </a:solidFill>
                <a:latin typeface="Noto Sans" pitchFamily="34" charset="0"/>
                <a:ea typeface="Noto Sans" pitchFamily="34" charset="-122"/>
                <a:cs typeface="Noto Sans" pitchFamily="34" charset="-120"/>
              </a:rPr>
              <a:t> Conversational test definitions from business analysts and stakeholders. </a:t>
            </a:r>
            <a:r>
              <a:rPr lang="en-US" sz="936" b="1" dirty="0">
                <a:solidFill>
                  <a:srgbClr val="334155"/>
                </a:solidFill>
                <a:latin typeface="Noto Sans" pitchFamily="34" charset="0"/>
                <a:ea typeface="Noto Sans" pitchFamily="34" charset="-122"/>
                <a:cs typeface="Noto Sans" pitchFamily="34" charset="-120"/>
              </a:rPr>
              <a:t>REST API:</a:t>
            </a:r>
            <a:r>
              <a:rPr lang="en-US" sz="996" dirty="0">
                <a:solidFill>
                  <a:srgbClr val="334155"/>
                </a:solidFill>
                <a:latin typeface="Noto Sans" pitchFamily="34" charset="0"/>
                <a:ea typeface="Noto Sans" pitchFamily="34" charset="-122"/>
                <a:cs typeface="Noto Sans" pitchFamily="34" charset="-120"/>
              </a:rPr>
              <a:t> Programmatic integration for automated requirement ingestion from external systems.</a:t>
            </a:r>
            <a:endParaRPr lang="en-US" sz="936" dirty="0"/>
          </a:p>
        </p:txBody>
      </p:sp>
      <p:sp>
        <p:nvSpPr>
          <p:cNvPr id="16" name="Shape 13"/>
          <p:cNvSpPr/>
          <p:nvPr/>
        </p:nvSpPr>
        <p:spPr>
          <a:xfrm>
            <a:off x="685800" y="4934378"/>
            <a:ext cx="7772400" cy="635012"/>
          </a:xfrm>
          <a:prstGeom prst="rect">
            <a:avLst/>
          </a:prstGeom>
          <a:solidFill>
            <a:srgbClr val="EFF6FF"/>
          </a:solidFill>
          <a:ln/>
        </p:spPr>
        <p:txBody>
          <a:bodyPr/>
          <a:lstStyle/>
          <a:p>
            <a:endParaRPr lang="en-US"/>
          </a:p>
        </p:txBody>
      </p:sp>
      <p:sp>
        <p:nvSpPr>
          <p:cNvPr id="17" name="Text 14"/>
          <p:cNvSpPr/>
          <p:nvPr/>
        </p:nvSpPr>
        <p:spPr>
          <a:xfrm>
            <a:off x="685800" y="4934378"/>
            <a:ext cx="7772400" cy="635012"/>
          </a:xfrm>
          <a:prstGeom prst="rect">
            <a:avLst/>
          </a:prstGeom>
          <a:noFill/>
          <a:ln/>
        </p:spPr>
        <p:txBody>
          <a:bodyPr wrap="square" lIns="102108" tIns="68072" rIns="102108" bIns="68072" rtlCol="0" anchor="t">
            <a:spAutoFit/>
          </a:bodyPr>
          <a:lstStyle/>
          <a:p>
            <a:pPr marL="0" indent="0" algn="l">
              <a:lnSpc>
                <a:spcPts val="1400"/>
              </a:lnSpc>
              <a:buNone/>
            </a:pPr>
            <a:r>
              <a:rPr lang="en-US" sz="885" b="1" dirty="0">
                <a:solidFill>
                  <a:srgbClr val="334155"/>
                </a:solidFill>
                <a:latin typeface="Noto Sans" pitchFamily="34" charset="0"/>
                <a:ea typeface="Noto Sans" pitchFamily="34" charset="-122"/>
                <a:cs typeface="Noto Sans" pitchFamily="34" charset="-120"/>
              </a:rPr>
              <a:t>Why This Matters: Tests verify intended behavior defined by requirements, not accidental implementation details. Bugs are detected rather than becoming expected behavior. This approach ensures tests serve as true validation of business requirements.</a:t>
            </a:r>
            <a:endParaRPr lang="en-US" sz="8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14963"/>
          </a:xfrm>
          <a:prstGeom prst="rect">
            <a:avLst/>
          </a:prstGeom>
        </p:spPr>
      </p:pic>
      <p:sp>
        <p:nvSpPr>
          <p:cNvPr id="3" name="Text 0"/>
          <p:cNvSpPr/>
          <p:nvPr/>
        </p:nvSpPr>
        <p:spPr>
          <a:xfrm>
            <a:off x="500063" y="357188"/>
            <a:ext cx="8143875"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Five-Layer Architecture: Input, Orchestration, and Runtime Intelligence</a:t>
            </a:r>
            <a:endParaRPr lang="en-US" sz="2016" dirty="0"/>
          </a:p>
        </p:txBody>
      </p:sp>
      <p:sp>
        <p:nvSpPr>
          <p:cNvPr id="4" name="Shape 1"/>
          <p:cNvSpPr/>
          <p:nvPr/>
        </p:nvSpPr>
        <p:spPr>
          <a:xfrm>
            <a:off x="500063" y="1243013"/>
            <a:ext cx="8143875" cy="1000125"/>
          </a:xfrm>
          <a:prstGeom prst="rect">
            <a:avLst/>
          </a:prstGeom>
          <a:solidFill>
            <a:srgbClr val="F8FAFC"/>
          </a:solidFill>
          <a:ln/>
        </p:spPr>
        <p:txBody>
          <a:bodyPr/>
          <a:lstStyle/>
          <a:p>
            <a:endParaRPr lang="en-US"/>
          </a:p>
        </p:txBody>
      </p:sp>
      <p:sp>
        <p:nvSpPr>
          <p:cNvPr id="5" name="Text 2"/>
          <p:cNvSpPr/>
          <p:nvPr/>
        </p:nvSpPr>
        <p:spPr>
          <a:xfrm>
            <a:off x="671513" y="1385888"/>
            <a:ext cx="10001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LAYER 1:</a:t>
            </a:r>
            <a:endParaRPr lang="en-US" sz="1193" dirty="0"/>
          </a:p>
        </p:txBody>
      </p:sp>
      <p:sp>
        <p:nvSpPr>
          <p:cNvPr id="6" name="Text 3"/>
          <p:cNvSpPr/>
          <p:nvPr/>
        </p:nvSpPr>
        <p:spPr>
          <a:xfrm>
            <a:off x="1757363" y="1396603"/>
            <a:ext cx="1231376"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INPUT SOURCES</a:t>
            </a:r>
            <a:endParaRPr lang="en-US" sz="1090" dirty="0"/>
          </a:p>
        </p:txBody>
      </p:sp>
      <p:sp>
        <p:nvSpPr>
          <p:cNvPr id="7" name="Text 4"/>
          <p:cNvSpPr/>
          <p:nvPr/>
        </p:nvSpPr>
        <p:spPr>
          <a:xfrm>
            <a:off x="1757363" y="1714500"/>
            <a:ext cx="6715125" cy="385763"/>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Excel Requirements Registry | Natural Language | REST API — External ground truth establishes intended behavior baseline, avoiding circular dependency with code implementation.</a:t>
            </a:r>
            <a:endParaRPr lang="en-US" sz="942" dirty="0"/>
          </a:p>
        </p:txBody>
      </p:sp>
      <p:sp>
        <p:nvSpPr>
          <p:cNvPr id="8" name="Shape 5"/>
          <p:cNvSpPr/>
          <p:nvPr/>
        </p:nvSpPr>
        <p:spPr>
          <a:xfrm>
            <a:off x="500063" y="2386013"/>
            <a:ext cx="8143875" cy="1193006"/>
          </a:xfrm>
          <a:prstGeom prst="rect">
            <a:avLst/>
          </a:prstGeom>
          <a:solidFill>
            <a:srgbClr val="F8FAFC"/>
          </a:solidFill>
          <a:ln/>
        </p:spPr>
        <p:txBody>
          <a:bodyPr/>
          <a:lstStyle/>
          <a:p>
            <a:endParaRPr lang="en-US"/>
          </a:p>
        </p:txBody>
      </p:sp>
      <p:sp>
        <p:nvSpPr>
          <p:cNvPr id="9" name="Text 6"/>
          <p:cNvSpPr/>
          <p:nvPr/>
        </p:nvSpPr>
        <p:spPr>
          <a:xfrm>
            <a:off x="671513" y="2528888"/>
            <a:ext cx="10001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LAYER 2:</a:t>
            </a:r>
            <a:endParaRPr lang="en-US" sz="1193" dirty="0"/>
          </a:p>
        </p:txBody>
      </p:sp>
      <p:sp>
        <p:nvSpPr>
          <p:cNvPr id="10" name="Text 7"/>
          <p:cNvSpPr/>
          <p:nvPr/>
        </p:nvSpPr>
        <p:spPr>
          <a:xfrm>
            <a:off x="1757363" y="2539603"/>
            <a:ext cx="2948387"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ORCHESTRATION (LangGraph Pipeline)</a:t>
            </a:r>
            <a:endParaRPr lang="en-US" sz="1090" dirty="0"/>
          </a:p>
        </p:txBody>
      </p:sp>
      <p:sp>
        <p:nvSpPr>
          <p:cNvPr id="11" name="Text 8"/>
          <p:cNvSpPr/>
          <p:nvPr/>
        </p:nvSpPr>
        <p:spPr>
          <a:xfrm>
            <a:off x="1757363" y="2857500"/>
            <a:ext cx="6715125" cy="560731"/>
          </a:xfrm>
          <a:prstGeom prst="rect">
            <a:avLst/>
          </a:prstGeom>
          <a:noFill/>
          <a:ln/>
        </p:spPr>
        <p:txBody>
          <a:bodyPr wrap="square" lIns="0" tIns="0" rIns="0" bIns="0" rtlCol="0" anchor="t">
            <a:spAutoFit/>
          </a:bodyPr>
          <a:lstStyle/>
          <a:p>
            <a:pPr>
              <a:lnSpc>
                <a:spcPts val="1500"/>
              </a:lnSpc>
            </a:pPr>
            <a:r>
              <a:rPr lang="en-US" sz="942" dirty="0">
                <a:solidFill>
                  <a:srgbClr val="334155"/>
                </a:solidFill>
                <a:latin typeface="Noto Sans" pitchFamily="34" charset="0"/>
                <a:ea typeface="Noto Sans" pitchFamily="34" charset="-122"/>
                <a:cs typeface="Noto Sans" pitchFamily="34" charset="-120"/>
              </a:rPr>
              <a:t>6-Agent State Machine: Planner → POMBuilder → Generator → Executor → OracleHealer </a:t>
            </a:r>
            <a:r>
              <a:rPr lang="en-US" sz="942" dirty="0">
                <a:solidFill>
                  <a:srgbClr val="334155"/>
                </a:solidFill>
                <a:latin typeface="Noto Sans" pitchFamily="34" charset="0"/>
                <a:ea typeface="Noto Sans" pitchFamily="34" charset="-122"/>
                <a:cs typeface="Noto Sans" pitchFamily="34" charset="-120"/>
                <a:sym typeface="Wingdings" panose="05000000000000000000" pitchFamily="2" charset="2"/>
              </a:rPr>
              <a:t> </a:t>
            </a:r>
            <a:r>
              <a:rPr lang="en-US" sz="1000" dirty="0"/>
              <a:t>VerdictRCA (Analytics &amp; RCA)</a:t>
            </a:r>
            <a:r>
              <a:rPr lang="en-US" sz="942" dirty="0">
                <a:solidFill>
                  <a:srgbClr val="334155"/>
                </a:solidFill>
                <a:latin typeface="Noto Sans" pitchFamily="34" charset="0"/>
                <a:ea typeface="Noto Sans" pitchFamily="34" charset="-122"/>
                <a:cs typeface="Noto Sans" pitchFamily="34" charset="-120"/>
              </a:rPr>
              <a:t>. LangGraph 1.0 provides durable state with automatic persistence, PostgreSQL checkpointer for state management, human-in-the-loop interrupt gates, and multi-session workflows that resume from any checkpoint.</a:t>
            </a:r>
            <a:endParaRPr lang="en-US" sz="942" dirty="0"/>
          </a:p>
        </p:txBody>
      </p:sp>
      <p:sp>
        <p:nvSpPr>
          <p:cNvPr id="12" name="Shape 9"/>
          <p:cNvSpPr/>
          <p:nvPr/>
        </p:nvSpPr>
        <p:spPr>
          <a:xfrm>
            <a:off x="500063" y="3721894"/>
            <a:ext cx="8143875" cy="1193006"/>
          </a:xfrm>
          <a:prstGeom prst="rect">
            <a:avLst/>
          </a:prstGeom>
          <a:solidFill>
            <a:srgbClr val="F8FAFC"/>
          </a:solidFill>
          <a:ln/>
        </p:spPr>
        <p:txBody>
          <a:bodyPr/>
          <a:lstStyle/>
          <a:p>
            <a:endParaRPr lang="en-US"/>
          </a:p>
        </p:txBody>
      </p:sp>
      <p:sp>
        <p:nvSpPr>
          <p:cNvPr id="13" name="Text 10"/>
          <p:cNvSpPr/>
          <p:nvPr/>
        </p:nvSpPr>
        <p:spPr>
          <a:xfrm>
            <a:off x="671513" y="3864769"/>
            <a:ext cx="10001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LAYER 3:</a:t>
            </a:r>
            <a:endParaRPr lang="en-US" sz="1193" dirty="0"/>
          </a:p>
        </p:txBody>
      </p:sp>
      <p:sp>
        <p:nvSpPr>
          <p:cNvPr id="14" name="Text 11"/>
          <p:cNvSpPr/>
          <p:nvPr/>
        </p:nvSpPr>
        <p:spPr>
          <a:xfrm>
            <a:off x="1757363" y="3875484"/>
            <a:ext cx="2783216"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RUNTIME &amp; LOCATOR INTELLIGENCE</a:t>
            </a:r>
            <a:endParaRPr lang="en-US" sz="1090" dirty="0"/>
          </a:p>
        </p:txBody>
      </p:sp>
      <p:sp>
        <p:nvSpPr>
          <p:cNvPr id="15" name="Text 12"/>
          <p:cNvSpPr/>
          <p:nvPr/>
        </p:nvSpPr>
        <p:spPr>
          <a:xfrm>
            <a:off x="1757363" y="4193381"/>
            <a:ext cx="6715125" cy="578644"/>
          </a:xfrm>
          <a:prstGeom prst="rect">
            <a:avLst/>
          </a:prstGeom>
          <a:noFill/>
          <a:ln/>
        </p:spPr>
        <p:txBody>
          <a:bodyPr wrap="square" lIns="0" tIns="0" rIns="0" bIns="0" rtlCol="0" anchor="t">
            <a:spAutoFit/>
          </a:bodyPr>
          <a:lstStyle/>
          <a:p>
            <a:pPr marL="0" indent="0" algn="l">
              <a:lnSpc>
                <a:spcPts val="1500"/>
              </a:lnSpc>
              <a:buNone/>
            </a:pPr>
            <a:r>
              <a:rPr lang="en-US" sz="942" dirty="0">
                <a:solidFill>
                  <a:srgbClr val="334155"/>
                </a:solidFill>
                <a:latin typeface="Noto Sans" pitchFamily="34" charset="0"/>
                <a:ea typeface="Noto Sans" pitchFamily="34" charset="-122"/>
                <a:cs typeface="Noto Sans" pitchFamily="34" charset="-120"/>
              </a:rPr>
              <a:t>MCP Playwright Test | Anchor Browser | Multi-Strategy Discovery Engine (Semantic • Shadow DOM • Iframe • Pattern • Vision). 5-Point Actionability Gate validates visibility, interactability, stability, accessibility, and correct identification.</a:t>
            </a:r>
            <a:endParaRPr lang="en-US" sz="94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343650"/>
          </a:xfrm>
          <a:prstGeom prst="rect">
            <a:avLst/>
          </a:prstGeom>
        </p:spPr>
      </p:pic>
      <p:sp>
        <p:nvSpPr>
          <p:cNvPr id="3" name="Text 0"/>
          <p:cNvSpPr/>
          <p:nvPr/>
        </p:nvSpPr>
        <p:spPr>
          <a:xfrm>
            <a:off x="500063" y="285750"/>
            <a:ext cx="8143875" cy="628650"/>
          </a:xfrm>
          <a:prstGeom prst="rect">
            <a:avLst/>
          </a:prstGeom>
          <a:noFill/>
          <a:ln/>
        </p:spPr>
        <p:txBody>
          <a:bodyPr wrap="squar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Five-Layer Architecture: Memory Systems and Observability</a:t>
            </a:r>
            <a:endParaRPr lang="en-US" sz="2016" dirty="0"/>
          </a:p>
        </p:txBody>
      </p:sp>
      <p:sp>
        <p:nvSpPr>
          <p:cNvPr id="4" name="Shape 1"/>
          <p:cNvSpPr/>
          <p:nvPr/>
        </p:nvSpPr>
        <p:spPr>
          <a:xfrm>
            <a:off x="500063" y="1057275"/>
            <a:ext cx="8143875" cy="2257425"/>
          </a:xfrm>
          <a:prstGeom prst="rect">
            <a:avLst/>
          </a:prstGeom>
          <a:solidFill>
            <a:srgbClr val="F8FAFC"/>
          </a:solidFill>
          <a:ln/>
        </p:spPr>
        <p:txBody>
          <a:bodyPr/>
          <a:lstStyle/>
          <a:p>
            <a:endParaRPr lang="en-US"/>
          </a:p>
        </p:txBody>
      </p:sp>
      <p:sp>
        <p:nvSpPr>
          <p:cNvPr id="5" name="Text 2"/>
          <p:cNvSpPr/>
          <p:nvPr/>
        </p:nvSpPr>
        <p:spPr>
          <a:xfrm>
            <a:off x="642938" y="1171575"/>
            <a:ext cx="10001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LAYER 4:</a:t>
            </a:r>
            <a:endParaRPr lang="en-US" sz="1193" dirty="0"/>
          </a:p>
        </p:txBody>
      </p:sp>
      <p:sp>
        <p:nvSpPr>
          <p:cNvPr id="6" name="Text 3"/>
          <p:cNvSpPr/>
          <p:nvPr/>
        </p:nvSpPr>
        <p:spPr>
          <a:xfrm>
            <a:off x="1728788" y="1182291"/>
            <a:ext cx="1418090"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MEMORY SYSTEMS</a:t>
            </a:r>
            <a:endParaRPr lang="en-US" sz="1090" dirty="0"/>
          </a:p>
        </p:txBody>
      </p:sp>
      <p:sp>
        <p:nvSpPr>
          <p:cNvPr id="7" name="Text 4"/>
          <p:cNvSpPr/>
          <p:nvPr/>
        </p:nvSpPr>
        <p:spPr>
          <a:xfrm>
            <a:off x="1728788" y="1485900"/>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Episodic Memory (PostgreSQL):</a:t>
            </a:r>
            <a:r>
              <a:rPr lang="en-US" sz="942" dirty="0">
                <a:solidFill>
                  <a:srgbClr val="334155"/>
                </a:solidFill>
                <a:latin typeface="Noto Sans" pitchFamily="34" charset="0"/>
                <a:ea typeface="Noto Sans" pitchFamily="34" charset="-122"/>
                <a:cs typeface="Noto Sans" pitchFamily="34" charset="-120"/>
              </a:rPr>
              <a:t> Last 100 test runs per requirement, capturing agent decisions, state transitions, and execution traces for pattern recognition.</a:t>
            </a:r>
            <a:endParaRPr lang="en-US" sz="885" dirty="0"/>
          </a:p>
        </p:txBody>
      </p:sp>
      <p:sp>
        <p:nvSpPr>
          <p:cNvPr id="8" name="Text 5"/>
          <p:cNvSpPr/>
          <p:nvPr/>
        </p:nvSpPr>
        <p:spPr>
          <a:xfrm>
            <a:off x="1728788" y="1914525"/>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Semantic Memory (PostgreSQL):</a:t>
            </a:r>
            <a:r>
              <a:rPr lang="en-US" sz="942" dirty="0">
                <a:solidFill>
                  <a:srgbClr val="334155"/>
                </a:solidFill>
                <a:latin typeface="Noto Sans" pitchFamily="34" charset="0"/>
                <a:ea typeface="Noto Sans" pitchFamily="34" charset="-122"/>
                <a:cs typeface="Noto Sans" pitchFamily="34" charset="-120"/>
              </a:rPr>
              <a:t> Domain knowledge base of learned UI patterns, successful selector strategies, and element hierarchies, updated through nightly aggregation.</a:t>
            </a:r>
            <a:endParaRPr lang="en-US" sz="885" dirty="0"/>
          </a:p>
        </p:txBody>
      </p:sp>
      <p:sp>
        <p:nvSpPr>
          <p:cNvPr id="9" name="Text 6"/>
          <p:cNvSpPr/>
          <p:nvPr/>
        </p:nvSpPr>
        <p:spPr>
          <a:xfrm>
            <a:off x="1728788" y="2343150"/>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Procedural Memory (PostgreSQL):</a:t>
            </a:r>
            <a:r>
              <a:rPr lang="en-US" sz="942" dirty="0">
                <a:solidFill>
                  <a:srgbClr val="334155"/>
                </a:solidFill>
                <a:latin typeface="Noto Sans" pitchFamily="34" charset="0"/>
                <a:ea typeface="Noto Sans" pitchFamily="34" charset="-122"/>
                <a:cs typeface="Noto Sans" pitchFamily="34" charset="-120"/>
              </a:rPr>
              <a:t> Proven healing strategies with confidence scores documenting which tactics work for specific failure types.</a:t>
            </a:r>
            <a:endParaRPr lang="en-US" sz="885" dirty="0"/>
          </a:p>
        </p:txBody>
      </p:sp>
      <p:sp>
        <p:nvSpPr>
          <p:cNvPr id="10" name="Text 7"/>
          <p:cNvSpPr/>
          <p:nvPr/>
        </p:nvSpPr>
        <p:spPr>
          <a:xfrm>
            <a:off x="1728788" y="2771775"/>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Working Memory (Redis 7+, 1hr TTL):</a:t>
            </a:r>
            <a:r>
              <a:rPr lang="en-US" sz="942" dirty="0">
                <a:solidFill>
                  <a:srgbClr val="334155"/>
                </a:solidFill>
                <a:latin typeface="Noto Sans" pitchFamily="34" charset="0"/>
                <a:ea typeface="Noto Sans" pitchFamily="34" charset="-122"/>
                <a:cs typeface="Noto Sans" pitchFamily="34" charset="-120"/>
              </a:rPr>
              <a:t> High-speed session caching for current test context, discovered locators, and intermediate agent outputs.</a:t>
            </a:r>
            <a:endParaRPr lang="en-US" sz="885" dirty="0"/>
          </a:p>
        </p:txBody>
      </p:sp>
      <p:sp>
        <p:nvSpPr>
          <p:cNvPr id="11" name="Shape 8"/>
          <p:cNvSpPr/>
          <p:nvPr/>
        </p:nvSpPr>
        <p:spPr>
          <a:xfrm>
            <a:off x="500063" y="3429000"/>
            <a:ext cx="8143875" cy="1828800"/>
          </a:xfrm>
          <a:prstGeom prst="rect">
            <a:avLst/>
          </a:prstGeom>
          <a:solidFill>
            <a:srgbClr val="F8FAFC"/>
          </a:solidFill>
          <a:ln/>
        </p:spPr>
        <p:txBody>
          <a:bodyPr/>
          <a:lstStyle/>
          <a:p>
            <a:endParaRPr lang="en-US"/>
          </a:p>
        </p:txBody>
      </p:sp>
      <p:sp>
        <p:nvSpPr>
          <p:cNvPr id="12" name="Text 9"/>
          <p:cNvSpPr/>
          <p:nvPr/>
        </p:nvSpPr>
        <p:spPr>
          <a:xfrm>
            <a:off x="642938" y="3543300"/>
            <a:ext cx="1000125"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LAYER 5:</a:t>
            </a:r>
            <a:endParaRPr lang="en-US" sz="1193" dirty="0"/>
          </a:p>
        </p:txBody>
      </p:sp>
      <p:sp>
        <p:nvSpPr>
          <p:cNvPr id="13" name="Text 10"/>
          <p:cNvSpPr/>
          <p:nvPr/>
        </p:nvSpPr>
        <p:spPr>
          <a:xfrm>
            <a:off x="1728788" y="3554016"/>
            <a:ext cx="2194945" cy="235744"/>
          </a:xfrm>
          <a:prstGeom prst="rect">
            <a:avLst/>
          </a:prstGeom>
          <a:noFill/>
          <a:ln/>
        </p:spPr>
        <p:txBody>
          <a:bodyPr wrap="none" lIns="0" tIns="0" rIns="0" bIns="0" rtlCol="0" anchor="t">
            <a:spAutoFit/>
          </a:bodyPr>
          <a:lstStyle/>
          <a:p>
            <a:pPr marL="0" indent="0" algn="l">
              <a:lnSpc>
                <a:spcPts val="1900"/>
              </a:lnSpc>
              <a:buNone/>
            </a:pPr>
            <a:r>
              <a:rPr lang="en-US" sz="1090" b="1" dirty="0">
                <a:solidFill>
                  <a:srgbClr val="1E3A8A"/>
                </a:solidFill>
                <a:latin typeface="Noto Sans" pitchFamily="34" charset="0"/>
                <a:ea typeface="Noto Sans" pitchFamily="34" charset="-122"/>
                <a:cs typeface="Noto Sans" pitchFamily="34" charset="-120"/>
              </a:rPr>
              <a:t>OBSERVABILITY &amp; LEARNING</a:t>
            </a:r>
            <a:endParaRPr lang="en-US" sz="1090" dirty="0"/>
          </a:p>
        </p:txBody>
      </p:sp>
      <p:sp>
        <p:nvSpPr>
          <p:cNvPr id="14" name="Text 11"/>
          <p:cNvSpPr/>
          <p:nvPr/>
        </p:nvSpPr>
        <p:spPr>
          <a:xfrm>
            <a:off x="1728788" y="3857625"/>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LangSmith Traces:</a:t>
            </a:r>
            <a:r>
              <a:rPr lang="en-US" sz="942" dirty="0">
                <a:solidFill>
                  <a:srgbClr val="334155"/>
                </a:solidFill>
                <a:latin typeface="Noto Sans" pitchFamily="34" charset="0"/>
                <a:ea typeface="Noto Sans" pitchFamily="34" charset="-122"/>
                <a:cs typeface="Noto Sans" pitchFamily="34" charset="-120"/>
              </a:rPr>
              <a:t> Full trace visibility for every agent execution, capturing strategy selection rationale, discovery time, confidence scores, success/failure patterns, token costs, and performance metrics.</a:t>
            </a:r>
            <a:endParaRPr lang="en-US" sz="885" dirty="0"/>
          </a:p>
        </p:txBody>
      </p:sp>
      <p:sp>
        <p:nvSpPr>
          <p:cNvPr id="15" name="Text 12"/>
          <p:cNvSpPr/>
          <p:nvPr/>
        </p:nvSpPr>
        <p:spPr>
          <a:xfrm>
            <a:off x="1728788" y="4286250"/>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One-Click Replay:</a:t>
            </a:r>
            <a:r>
              <a:rPr lang="en-US" sz="942" dirty="0">
                <a:solidFill>
                  <a:srgbClr val="334155"/>
                </a:solidFill>
                <a:latin typeface="Noto Sans" pitchFamily="34" charset="0"/>
                <a:ea typeface="Noto Sans" pitchFamily="34" charset="-122"/>
                <a:cs typeface="Noto Sans" pitchFamily="34" charset="-120"/>
              </a:rPr>
              <a:t> Reconstructs exact execution context locally, enabling developers to step through Planner output, POMBuilder discovery, and Generator code with the same page state, selectors, and data.</a:t>
            </a:r>
            <a:endParaRPr lang="en-US" sz="885" dirty="0"/>
          </a:p>
        </p:txBody>
      </p:sp>
      <p:sp>
        <p:nvSpPr>
          <p:cNvPr id="16" name="Text 13"/>
          <p:cNvSpPr/>
          <p:nvPr/>
        </p:nvSpPr>
        <p:spPr>
          <a:xfrm>
            <a:off x="1728788" y="4714875"/>
            <a:ext cx="6772275" cy="385763"/>
          </a:xfrm>
          <a:prstGeom prst="rect">
            <a:avLst/>
          </a:prstGeom>
          <a:noFill/>
          <a:ln/>
        </p:spPr>
        <p:txBody>
          <a:bodyPr wrap="square" lIns="0" tIns="0" rIns="0" bIns="0" rtlCol="0" anchor="t">
            <a:spAutoFit/>
          </a:bodyPr>
          <a:lstStyle/>
          <a:p>
            <a:pPr marL="0" indent="0" algn="l">
              <a:lnSpc>
                <a:spcPts val="1500"/>
              </a:lnSpc>
              <a:buNone/>
            </a:pPr>
            <a:r>
              <a:rPr lang="en-US" sz="885" b="1" dirty="0">
                <a:solidFill>
                  <a:srgbClr val="1E3A8A"/>
                </a:solidFill>
                <a:latin typeface="Noto Sans" pitchFamily="34" charset="0"/>
                <a:ea typeface="Noto Sans" pitchFamily="34" charset="-122"/>
                <a:cs typeface="Noto Sans" pitchFamily="34" charset="-120"/>
              </a:rPr>
              <a:t>Telemetry Learning Loop:</a:t>
            </a:r>
            <a:r>
              <a:rPr lang="en-US" sz="942" dirty="0">
                <a:solidFill>
                  <a:srgbClr val="334155"/>
                </a:solidFill>
                <a:latin typeface="Noto Sans" pitchFamily="34" charset="0"/>
                <a:ea typeface="Noto Sans" pitchFamily="34" charset="-122"/>
                <a:cs typeface="Noto Sans" pitchFamily="34" charset="-120"/>
              </a:rPr>
              <a:t> Nightly aggregation analyzes execution data, identifies successful patterns, detects UI drift in application structure, and updates Semantic and Procedural Memory for continuous improvement.</a:t>
            </a:r>
            <a:endParaRPr lang="en-US" sz="885" dirty="0"/>
          </a:p>
        </p:txBody>
      </p:sp>
      <p:sp>
        <p:nvSpPr>
          <p:cNvPr id="17" name="Shape 14"/>
          <p:cNvSpPr/>
          <p:nvPr/>
        </p:nvSpPr>
        <p:spPr>
          <a:xfrm>
            <a:off x="500063" y="5400675"/>
            <a:ext cx="8143875" cy="657225"/>
          </a:xfrm>
          <a:prstGeom prst="rect">
            <a:avLst/>
          </a:prstGeom>
          <a:solidFill>
            <a:srgbClr val="EFF6FF"/>
          </a:solidFill>
          <a:ln/>
        </p:spPr>
        <p:txBody>
          <a:bodyPr/>
          <a:lstStyle/>
          <a:p>
            <a:endParaRPr lang="en-US"/>
          </a:p>
        </p:txBody>
      </p:sp>
      <p:sp>
        <p:nvSpPr>
          <p:cNvPr id="18" name="Text 15"/>
          <p:cNvSpPr/>
          <p:nvPr/>
        </p:nvSpPr>
        <p:spPr>
          <a:xfrm>
            <a:off x="642938" y="5514975"/>
            <a:ext cx="7858125" cy="428625"/>
          </a:xfrm>
          <a:prstGeom prst="rect">
            <a:avLst/>
          </a:prstGeom>
          <a:noFill/>
          <a:ln/>
        </p:spPr>
        <p:txBody>
          <a:bodyPr wrap="square" lIns="0" tIns="0" rIns="0" bIns="0" rtlCol="0" anchor="t">
            <a:spAutoFit/>
          </a:bodyPr>
          <a:lstStyle/>
          <a:p>
            <a:pPr marL="0" indent="0" algn="l">
              <a:lnSpc>
                <a:spcPts val="1700"/>
              </a:lnSpc>
              <a:buNone/>
            </a:pPr>
            <a:r>
              <a:rPr lang="en-US" sz="987" b="1" dirty="0">
                <a:solidFill>
                  <a:srgbClr val="1E3A8A"/>
                </a:solidFill>
                <a:latin typeface="Noto Sans" pitchFamily="34" charset="0"/>
                <a:ea typeface="Noto Sans" pitchFamily="34" charset="-122"/>
                <a:cs typeface="Noto Sans" pitchFamily="34" charset="-120"/>
              </a:rPr>
              <a:t>Enterprise architecture designed for scale, durability, and continuous learning. The memory systems and observability layer create a self-improving system that becomes more reliable and efficient over time.</a:t>
            </a:r>
            <a:endParaRPr lang="en-US" sz="9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313031"/>
            <a:ext cx="9144000" cy="5336381"/>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Six Autonomous Agents Orchestrate the Complete Testing Lifecycle</a:t>
            </a:r>
            <a:endParaRPr lang="en-US" sz="2016" dirty="0"/>
          </a:p>
        </p:txBody>
      </p:sp>
      <p:sp>
        <p:nvSpPr>
          <p:cNvPr id="5" name="Text 2"/>
          <p:cNvSpPr/>
          <p:nvPr/>
        </p:nvSpPr>
        <p:spPr>
          <a:xfrm>
            <a:off x="2188028" y="739091"/>
            <a:ext cx="5368177" cy="196721"/>
          </a:xfrm>
          <a:prstGeom prst="rect">
            <a:avLst/>
          </a:prstGeom>
          <a:noFill/>
          <a:ln/>
        </p:spPr>
        <p:txBody>
          <a:bodyPr wrap="square" lIns="0" tIns="0" rIns="0" bIns="0" rtlCol="0" anchor="t">
            <a:spAutoFit/>
          </a:bodyPr>
          <a:lstStyle/>
          <a:p>
            <a:pPr algn="ctr">
              <a:lnSpc>
                <a:spcPts val="1700"/>
              </a:lnSpc>
            </a:pPr>
            <a:r>
              <a:rPr lang="en-US" sz="987" b="1" dirty="0">
                <a:solidFill>
                  <a:srgbClr val="1E3A8A"/>
                </a:solidFill>
                <a:latin typeface="Noto Sans" pitchFamily="34" charset="0"/>
                <a:ea typeface="Noto Sans" pitchFamily="34" charset="-122"/>
                <a:cs typeface="Noto Sans" pitchFamily="34" charset="-120"/>
              </a:rPr>
              <a:t>Planner → POMBuilder → Generator → Executor → VerdictRCA      OracleHealer</a:t>
            </a:r>
            <a:endParaRPr lang="en-US" sz="987" dirty="0"/>
          </a:p>
        </p:txBody>
      </p:sp>
      <p:grpSp>
        <p:nvGrpSpPr>
          <p:cNvPr id="28" name="Group 27">
            <a:extLst>
              <a:ext uri="{FF2B5EF4-FFF2-40B4-BE49-F238E27FC236}">
                <a16:creationId xmlns:a16="http://schemas.microsoft.com/office/drawing/2014/main" id="{364D349F-1FB8-2135-F46B-2B86D6C30F19}"/>
              </a:ext>
            </a:extLst>
          </p:cNvPr>
          <p:cNvGrpSpPr/>
          <p:nvPr/>
        </p:nvGrpSpPr>
        <p:grpSpPr>
          <a:xfrm>
            <a:off x="535894" y="3918801"/>
            <a:ext cx="3857625" cy="1236037"/>
            <a:chOff x="4714875" y="1914525"/>
            <a:chExt cx="3857625" cy="1236037"/>
          </a:xfrm>
        </p:grpSpPr>
        <p:pic>
          <p:nvPicPr>
            <p:cNvPr id="10" name="Image 2" descr="preencoded.png"/>
            <p:cNvPicPr>
              <a:picLocks noChangeAspect="1"/>
            </p:cNvPicPr>
            <p:nvPr/>
          </p:nvPicPr>
          <p:blipFill>
            <a:blip r:embed="rId4"/>
            <a:stretch>
              <a:fillRect/>
            </a:stretch>
          </p:blipFill>
          <p:spPr>
            <a:xfrm>
              <a:off x="4714875" y="1973461"/>
              <a:ext cx="228600" cy="228600"/>
            </a:xfrm>
            <a:prstGeom prst="rect">
              <a:avLst/>
            </a:prstGeom>
          </p:spPr>
        </p:pic>
        <p:sp>
          <p:nvSpPr>
            <p:cNvPr id="11" name="Text 6"/>
            <p:cNvSpPr/>
            <p:nvPr/>
          </p:nvSpPr>
          <p:spPr>
            <a:xfrm>
              <a:off x="5114925" y="1914525"/>
              <a:ext cx="945772" cy="229422"/>
            </a:xfrm>
            <a:prstGeom prst="rect">
              <a:avLst/>
            </a:prstGeom>
            <a:noFill/>
            <a:ln/>
          </p:spPr>
          <p:txBody>
            <a:bodyPr wrap="none" lIns="0" tIns="0" rIns="0" bIns="0" rtlCol="0" anchor="t">
              <a:spAutoFit/>
            </a:bodyPr>
            <a:lstStyle/>
            <a:p>
              <a:pPr marL="0" indent="0" algn="l">
                <a:lnSpc>
                  <a:spcPts val="2000"/>
                </a:lnSpc>
                <a:buNone/>
              </a:pPr>
              <a:r>
                <a:rPr lang="en-US" sz="1100" b="1" dirty="0">
                  <a:solidFill>
                    <a:srgbClr val="1E3A8A"/>
                  </a:solidFill>
                  <a:latin typeface="Noto Sans" pitchFamily="34" charset="0"/>
                  <a:ea typeface="Noto Sans" pitchFamily="34" charset="-122"/>
                  <a:cs typeface="Noto Sans" pitchFamily="34" charset="-120"/>
                </a:rPr>
                <a:t>POMBUILDER</a:t>
              </a:r>
              <a:endParaRPr lang="en-US" sz="1100" dirty="0"/>
            </a:p>
          </p:txBody>
        </p:sp>
        <p:sp>
          <p:nvSpPr>
            <p:cNvPr id="12" name="Text 7"/>
            <p:cNvSpPr/>
            <p:nvPr/>
          </p:nvSpPr>
          <p:spPr>
            <a:xfrm>
              <a:off x="5114925" y="2200275"/>
              <a:ext cx="1694375" cy="171265"/>
            </a:xfrm>
            <a:prstGeom prst="rect">
              <a:avLst/>
            </a:prstGeom>
            <a:noFill/>
            <a:ln/>
          </p:spPr>
          <p:txBody>
            <a:bodyPr wrap="none" lIns="0" tIns="0" rIns="0" bIns="0" rtlCol="0" anchor="t">
              <a:spAutoFit/>
            </a:bodyPr>
            <a:lstStyle/>
            <a:p>
              <a:pPr marL="0" indent="0" algn="l">
                <a:lnSpc>
                  <a:spcPts val="1500"/>
                </a:lnSpc>
                <a:buNone/>
              </a:pPr>
              <a:r>
                <a:rPr lang="en-US" sz="800" b="1" dirty="0">
                  <a:solidFill>
                    <a:srgbClr val="3B82F6"/>
                  </a:solidFill>
                  <a:latin typeface="Noto Sans" pitchFamily="34" charset="0"/>
                  <a:ea typeface="Noto Sans" pitchFamily="34" charset="-122"/>
                  <a:cs typeface="Noto Sans" pitchFamily="34" charset="-120"/>
                </a:rPr>
                <a:t>Multi-Strategy Locator Discovery</a:t>
              </a:r>
              <a:endParaRPr lang="en-US" sz="800" dirty="0"/>
            </a:p>
          </p:txBody>
        </p:sp>
        <p:sp>
          <p:nvSpPr>
            <p:cNvPr id="13" name="Text 8"/>
            <p:cNvSpPr/>
            <p:nvPr/>
          </p:nvSpPr>
          <p:spPr>
            <a:xfrm>
              <a:off x="5114925" y="2450306"/>
              <a:ext cx="3457575" cy="700256"/>
            </a:xfrm>
            <a:prstGeom prst="rect">
              <a:avLst/>
            </a:prstGeom>
            <a:noFill/>
            <a:ln/>
          </p:spPr>
          <p:txBody>
            <a:bodyPr wrap="square" lIns="0" tIns="0" rIns="0" bIns="0" rtlCol="0" anchor="t">
              <a:spAutoFit/>
            </a:bodyPr>
            <a:lstStyle/>
            <a:p>
              <a:pPr marL="0" indent="0" algn="l">
                <a:lnSpc>
                  <a:spcPts val="1400"/>
                </a:lnSpc>
                <a:buNone/>
              </a:pPr>
              <a:r>
                <a:rPr lang="en-US" sz="800" dirty="0">
                  <a:solidFill>
                    <a:srgbClr val="334155"/>
                  </a:solidFill>
                  <a:latin typeface="Noto Sans" pitchFamily="34" charset="0"/>
                  <a:ea typeface="Noto Sans" pitchFamily="34" charset="-122"/>
                  <a:cs typeface="Noto Sans" pitchFamily="34" charset="-120"/>
                </a:rPr>
                <a:t>Analyzes page structure to detect Shadow DOM, iframes, and dynamic IDs. Selects optimal discovery strategies (Semantic, Shadow DOM, Iframe, Pattern, Vision). Validates through 5-Point Actionability Gate. Builds fallback chains with confidence scores. Outputs form.json.</a:t>
              </a:r>
              <a:endParaRPr lang="en-US" sz="800" dirty="0"/>
            </a:p>
          </p:txBody>
        </p:sp>
      </p:grpSp>
      <p:grpSp>
        <p:nvGrpSpPr>
          <p:cNvPr id="27" name="Group 26">
            <a:extLst>
              <a:ext uri="{FF2B5EF4-FFF2-40B4-BE49-F238E27FC236}">
                <a16:creationId xmlns:a16="http://schemas.microsoft.com/office/drawing/2014/main" id="{F848CDD0-C651-3441-EF5B-735B12C6EC51}"/>
              </a:ext>
            </a:extLst>
          </p:cNvPr>
          <p:cNvGrpSpPr/>
          <p:nvPr/>
        </p:nvGrpSpPr>
        <p:grpSpPr>
          <a:xfrm>
            <a:off x="555851" y="1214052"/>
            <a:ext cx="3857625" cy="2561923"/>
            <a:chOff x="555851" y="1195996"/>
            <a:chExt cx="3857625" cy="2561923"/>
          </a:xfrm>
        </p:grpSpPr>
        <p:pic>
          <p:nvPicPr>
            <p:cNvPr id="6" name="Image 1" descr="preencoded.png"/>
            <p:cNvPicPr>
              <a:picLocks noChangeAspect="1"/>
            </p:cNvPicPr>
            <p:nvPr/>
          </p:nvPicPr>
          <p:blipFill>
            <a:blip r:embed="rId5"/>
            <a:stretch>
              <a:fillRect/>
            </a:stretch>
          </p:blipFill>
          <p:spPr>
            <a:xfrm>
              <a:off x="555851" y="1254932"/>
              <a:ext cx="257175" cy="228600"/>
            </a:xfrm>
            <a:prstGeom prst="rect">
              <a:avLst/>
            </a:prstGeom>
          </p:spPr>
        </p:pic>
        <p:sp>
          <p:nvSpPr>
            <p:cNvPr id="7" name="Text 3"/>
            <p:cNvSpPr/>
            <p:nvPr/>
          </p:nvSpPr>
          <p:spPr>
            <a:xfrm>
              <a:off x="955901" y="1195996"/>
              <a:ext cx="668453" cy="229422"/>
            </a:xfrm>
            <a:prstGeom prst="rect">
              <a:avLst/>
            </a:prstGeom>
            <a:noFill/>
            <a:ln/>
          </p:spPr>
          <p:txBody>
            <a:bodyPr wrap="none" lIns="0" tIns="0" rIns="0" bIns="0" rtlCol="0" anchor="t">
              <a:spAutoFit/>
            </a:bodyPr>
            <a:lstStyle/>
            <a:p>
              <a:pPr marL="0" indent="0" algn="l">
                <a:lnSpc>
                  <a:spcPts val="2000"/>
                </a:lnSpc>
                <a:buNone/>
              </a:pPr>
              <a:r>
                <a:rPr lang="en-US" sz="1100" b="1" dirty="0">
                  <a:solidFill>
                    <a:srgbClr val="1E3A8A"/>
                  </a:solidFill>
                  <a:latin typeface="Noto Sans" pitchFamily="34" charset="0"/>
                  <a:ea typeface="Noto Sans" pitchFamily="34" charset="-122"/>
                  <a:cs typeface="Noto Sans" pitchFamily="34" charset="-120"/>
                </a:rPr>
                <a:t>PLANNER</a:t>
              </a:r>
              <a:endParaRPr lang="en-US" sz="1100" dirty="0"/>
            </a:p>
          </p:txBody>
        </p:sp>
        <p:sp>
          <p:nvSpPr>
            <p:cNvPr id="8" name="Text 4"/>
            <p:cNvSpPr/>
            <p:nvPr/>
          </p:nvSpPr>
          <p:spPr>
            <a:xfrm>
              <a:off x="955901" y="1481746"/>
              <a:ext cx="1526059" cy="171265"/>
            </a:xfrm>
            <a:prstGeom prst="rect">
              <a:avLst/>
            </a:prstGeom>
            <a:noFill/>
            <a:ln/>
          </p:spPr>
          <p:txBody>
            <a:bodyPr wrap="none" lIns="0" tIns="0" rIns="0" bIns="0" rtlCol="0" anchor="t">
              <a:spAutoFit/>
            </a:bodyPr>
            <a:lstStyle/>
            <a:p>
              <a:pPr marL="0" indent="0" algn="l">
                <a:lnSpc>
                  <a:spcPts val="1500"/>
                </a:lnSpc>
                <a:buNone/>
              </a:pPr>
              <a:r>
                <a:rPr lang="en-US" sz="800" b="1" dirty="0">
                  <a:solidFill>
                    <a:srgbClr val="3B82F6"/>
                  </a:solidFill>
                  <a:latin typeface="Noto Sans" pitchFamily="34" charset="0"/>
                  <a:ea typeface="Noto Sans" pitchFamily="34" charset="-122"/>
                  <a:cs typeface="Noto Sans" pitchFamily="34" charset="-120"/>
                </a:rPr>
                <a:t>Test Discovery &amp; Flow Control</a:t>
              </a:r>
              <a:endParaRPr lang="en-US" sz="800" dirty="0"/>
            </a:p>
          </p:txBody>
        </p:sp>
        <p:sp>
          <p:nvSpPr>
            <p:cNvPr id="9" name="Text 5"/>
            <p:cNvSpPr/>
            <p:nvPr/>
          </p:nvSpPr>
          <p:spPr>
            <a:xfrm>
              <a:off x="955901" y="1731777"/>
              <a:ext cx="3457575" cy="700256"/>
            </a:xfrm>
            <a:prstGeom prst="rect">
              <a:avLst/>
            </a:prstGeom>
            <a:noFill/>
            <a:ln/>
          </p:spPr>
          <p:txBody>
            <a:bodyPr wrap="square" lIns="0" tIns="0" rIns="0" bIns="0" rtlCol="0" anchor="t">
              <a:spAutoFit/>
            </a:bodyPr>
            <a:lstStyle/>
            <a:p>
              <a:pPr marL="0" indent="0" algn="l">
                <a:lnSpc>
                  <a:spcPts val="1400"/>
                </a:lnSpc>
                <a:buNone/>
              </a:pPr>
              <a:r>
                <a:rPr lang="en-US" sz="800" dirty="0">
                  <a:solidFill>
                    <a:srgbClr val="334155"/>
                  </a:solidFill>
                  <a:latin typeface="Noto Sans" pitchFamily="34" charset="0"/>
                  <a:ea typeface="Noto Sans" pitchFamily="34" charset="-122"/>
                  <a:cs typeface="Noto Sans" pitchFamily="34" charset="-120"/>
                </a:rPr>
                <a:t>Reads requirements and queries Memory for patterns. Generates comprehensive plan.json with scenarios, data bindings, policies, and retry strategies. Orchestrates LangGraph state machine with error handling and workflow resumption.</a:t>
              </a:r>
              <a:endParaRPr lang="en-US" sz="800" dirty="0"/>
            </a:p>
          </p:txBody>
        </p:sp>
        <p:pic>
          <p:nvPicPr>
            <p:cNvPr id="14" name="Image 3" descr="preencoded.png"/>
            <p:cNvPicPr>
              <a:picLocks noChangeAspect="1"/>
            </p:cNvPicPr>
            <p:nvPr/>
          </p:nvPicPr>
          <p:blipFill>
            <a:blip r:embed="rId6"/>
            <a:stretch>
              <a:fillRect/>
            </a:stretch>
          </p:blipFill>
          <p:spPr>
            <a:xfrm>
              <a:off x="555851" y="2568192"/>
              <a:ext cx="285750" cy="228600"/>
            </a:xfrm>
            <a:prstGeom prst="rect">
              <a:avLst/>
            </a:prstGeom>
          </p:spPr>
        </p:pic>
        <p:sp>
          <p:nvSpPr>
            <p:cNvPr id="15" name="Text 9"/>
            <p:cNvSpPr/>
            <p:nvPr/>
          </p:nvSpPr>
          <p:spPr>
            <a:xfrm>
              <a:off x="955901" y="2451199"/>
              <a:ext cx="852798" cy="229422"/>
            </a:xfrm>
            <a:prstGeom prst="rect">
              <a:avLst/>
            </a:prstGeom>
            <a:noFill/>
            <a:ln/>
          </p:spPr>
          <p:txBody>
            <a:bodyPr wrap="none" lIns="0" tIns="0" rIns="0" bIns="0" rtlCol="0" anchor="t">
              <a:spAutoFit/>
            </a:bodyPr>
            <a:lstStyle/>
            <a:p>
              <a:pPr marL="0" indent="0" algn="l">
                <a:lnSpc>
                  <a:spcPts val="2000"/>
                </a:lnSpc>
                <a:buNone/>
              </a:pPr>
              <a:r>
                <a:rPr lang="en-US" sz="1100" b="1" dirty="0">
                  <a:solidFill>
                    <a:srgbClr val="1E3A8A"/>
                  </a:solidFill>
                  <a:latin typeface="Noto Sans" pitchFamily="34" charset="0"/>
                  <a:ea typeface="Noto Sans" pitchFamily="34" charset="-122"/>
                  <a:cs typeface="Noto Sans" pitchFamily="34" charset="-120"/>
                </a:rPr>
                <a:t>GENERATOR</a:t>
              </a:r>
              <a:endParaRPr lang="en-US" sz="1100" dirty="0"/>
            </a:p>
          </p:txBody>
        </p:sp>
        <p:sp>
          <p:nvSpPr>
            <p:cNvPr id="16" name="Text 10"/>
            <p:cNvSpPr/>
            <p:nvPr/>
          </p:nvSpPr>
          <p:spPr>
            <a:xfrm>
              <a:off x="955901" y="2628094"/>
              <a:ext cx="772647" cy="171265"/>
            </a:xfrm>
            <a:prstGeom prst="rect">
              <a:avLst/>
            </a:prstGeom>
            <a:noFill/>
            <a:ln/>
          </p:spPr>
          <p:txBody>
            <a:bodyPr wrap="none" lIns="0" tIns="0" rIns="0" bIns="0" rtlCol="0" anchor="t">
              <a:spAutoFit/>
            </a:bodyPr>
            <a:lstStyle/>
            <a:p>
              <a:pPr marL="0" indent="0" algn="l">
                <a:lnSpc>
                  <a:spcPts val="1500"/>
                </a:lnSpc>
                <a:buNone/>
              </a:pPr>
              <a:r>
                <a:rPr lang="en-US" sz="800" b="1" dirty="0">
                  <a:solidFill>
                    <a:srgbClr val="3B82F6"/>
                  </a:solidFill>
                  <a:latin typeface="Noto Sans" pitchFamily="34" charset="0"/>
                  <a:ea typeface="Noto Sans" pitchFamily="34" charset="-122"/>
                  <a:cs typeface="Noto Sans" pitchFamily="34" charset="-120"/>
                </a:rPr>
                <a:t>Code Synthesis</a:t>
              </a:r>
              <a:endParaRPr lang="en-US" sz="800" dirty="0"/>
            </a:p>
          </p:txBody>
        </p:sp>
        <p:sp>
          <p:nvSpPr>
            <p:cNvPr id="17" name="Text 11"/>
            <p:cNvSpPr/>
            <p:nvPr/>
          </p:nvSpPr>
          <p:spPr>
            <a:xfrm>
              <a:off x="955901" y="2878126"/>
              <a:ext cx="3457575" cy="879793"/>
            </a:xfrm>
            <a:prstGeom prst="rect">
              <a:avLst/>
            </a:prstGeom>
            <a:noFill/>
            <a:ln/>
          </p:spPr>
          <p:txBody>
            <a:bodyPr wrap="square" lIns="0" tIns="0" rIns="0" bIns="0" rtlCol="0" anchor="t">
              <a:spAutoFit/>
            </a:bodyPr>
            <a:lstStyle/>
            <a:p>
              <a:pPr marL="0" indent="0" algn="l">
                <a:lnSpc>
                  <a:spcPts val="1400"/>
                </a:lnSpc>
                <a:buNone/>
              </a:pPr>
              <a:r>
                <a:rPr lang="en-US" sz="800" dirty="0">
                  <a:solidFill>
                    <a:srgbClr val="334155"/>
                  </a:solidFill>
                  <a:latin typeface="Noto Sans" pitchFamily="34" charset="0"/>
                  <a:ea typeface="Noto Sans" pitchFamily="34" charset="-122"/>
                  <a:cs typeface="Noto Sans" pitchFamily="34" charset="-120"/>
                </a:rPr>
                <a:t>Takes plan.json and form.json to generate production-ready Playwright Python tests. Uses verified selectors from POMBuilder—no guessing. Creates test.py with async/await patterns, fixtures.json for reusable components, and data loaders. Follows modern Python standards with type hints.</a:t>
              </a:r>
              <a:endParaRPr lang="en-US" sz="800" dirty="0"/>
            </a:p>
          </p:txBody>
        </p:sp>
      </p:grpSp>
      <p:grpSp>
        <p:nvGrpSpPr>
          <p:cNvPr id="19" name="Group 18">
            <a:extLst>
              <a:ext uri="{FF2B5EF4-FFF2-40B4-BE49-F238E27FC236}">
                <a16:creationId xmlns:a16="http://schemas.microsoft.com/office/drawing/2014/main" id="{61D7D5C1-8CB9-7EAE-09E2-DAE2CDC07E65}"/>
              </a:ext>
            </a:extLst>
          </p:cNvPr>
          <p:cNvGrpSpPr/>
          <p:nvPr/>
        </p:nvGrpSpPr>
        <p:grpSpPr>
          <a:xfrm>
            <a:off x="4828825" y="1272988"/>
            <a:ext cx="3940005" cy="3748955"/>
            <a:chOff x="92547" y="714375"/>
            <a:chExt cx="8479953" cy="2015905"/>
          </a:xfrm>
        </p:grpSpPr>
        <p:sp>
          <p:nvSpPr>
            <p:cNvPr id="20" name="Shape 1">
              <a:extLst>
                <a:ext uri="{FF2B5EF4-FFF2-40B4-BE49-F238E27FC236}">
                  <a16:creationId xmlns:a16="http://schemas.microsoft.com/office/drawing/2014/main" id="{A69C8DA8-46D2-212C-E6F8-4DE4465DB2DA}"/>
                </a:ext>
              </a:extLst>
            </p:cNvPr>
            <p:cNvSpPr/>
            <p:nvPr/>
          </p:nvSpPr>
          <p:spPr>
            <a:xfrm>
              <a:off x="571500" y="714375"/>
              <a:ext cx="8001000" cy="2015905"/>
            </a:xfrm>
            <a:prstGeom prst="rect">
              <a:avLst/>
            </a:prstGeom>
            <a:solidFill>
              <a:srgbClr val="F8FAFC"/>
            </a:solidFill>
            <a:ln/>
          </p:spPr>
          <p:txBody>
            <a:bodyPr/>
            <a:lstStyle/>
            <a:p>
              <a:endParaRPr lang="en-US" sz="1400"/>
            </a:p>
          </p:txBody>
        </p:sp>
        <p:pic>
          <p:nvPicPr>
            <p:cNvPr id="21" name="Image 1" descr="preencoded.png">
              <a:extLst>
                <a:ext uri="{FF2B5EF4-FFF2-40B4-BE49-F238E27FC236}">
                  <a16:creationId xmlns:a16="http://schemas.microsoft.com/office/drawing/2014/main" id="{7328F193-F6A1-22F0-8F9B-C156C24D78F0}"/>
                </a:ext>
              </a:extLst>
            </p:cNvPr>
            <p:cNvPicPr>
              <a:picLocks noChangeAspect="1"/>
            </p:cNvPicPr>
            <p:nvPr/>
          </p:nvPicPr>
          <p:blipFill>
            <a:blip r:embed="rId7"/>
            <a:stretch>
              <a:fillRect/>
            </a:stretch>
          </p:blipFill>
          <p:spPr>
            <a:xfrm>
              <a:off x="92547" y="790029"/>
              <a:ext cx="627907" cy="167587"/>
            </a:xfrm>
            <a:prstGeom prst="rect">
              <a:avLst/>
            </a:prstGeom>
          </p:spPr>
        </p:pic>
        <p:sp>
          <p:nvSpPr>
            <p:cNvPr id="22" name="Text 2">
              <a:extLst>
                <a:ext uri="{FF2B5EF4-FFF2-40B4-BE49-F238E27FC236}">
                  <a16:creationId xmlns:a16="http://schemas.microsoft.com/office/drawing/2014/main" id="{7F9AE546-1118-03F2-8A3D-11D763EF5D22}"/>
                </a:ext>
              </a:extLst>
            </p:cNvPr>
            <p:cNvSpPr/>
            <p:nvPr/>
          </p:nvSpPr>
          <p:spPr>
            <a:xfrm>
              <a:off x="1114425" y="814388"/>
              <a:ext cx="1583595" cy="107850"/>
            </a:xfrm>
            <a:prstGeom prst="rect">
              <a:avLst/>
            </a:prstGeom>
            <a:noFill/>
            <a:ln/>
          </p:spPr>
          <p:txBody>
            <a:bodyPr wrap="none" lIns="0" tIns="0" rIns="0" bIns="0" rtlCol="0" anchor="t">
              <a:spAutoFit/>
            </a:bodyPr>
            <a:lstStyle/>
            <a:p>
              <a:pPr marL="0" indent="0" algn="l">
                <a:lnSpc>
                  <a:spcPts val="1700"/>
                </a:lnSpc>
                <a:buNone/>
              </a:pPr>
              <a:r>
                <a:rPr lang="en-US" sz="1100" b="1" dirty="0">
                  <a:solidFill>
                    <a:srgbClr val="1E3A8A"/>
                  </a:solidFill>
                  <a:latin typeface="Noto Sans" pitchFamily="34" charset="0"/>
                  <a:ea typeface="Noto Sans" pitchFamily="34" charset="-122"/>
                  <a:cs typeface="Noto Sans" pitchFamily="34" charset="-120"/>
                </a:rPr>
                <a:t>EXECUTOR</a:t>
              </a:r>
              <a:endParaRPr lang="en-US" sz="1100" dirty="0"/>
            </a:p>
          </p:txBody>
        </p:sp>
        <p:sp>
          <p:nvSpPr>
            <p:cNvPr id="23" name="Text 3">
              <a:extLst>
                <a:ext uri="{FF2B5EF4-FFF2-40B4-BE49-F238E27FC236}">
                  <a16:creationId xmlns:a16="http://schemas.microsoft.com/office/drawing/2014/main" id="{E90DE2AF-B33B-FBFD-486E-7ED75B1F7FCB}"/>
                </a:ext>
              </a:extLst>
            </p:cNvPr>
            <p:cNvSpPr/>
            <p:nvPr/>
          </p:nvSpPr>
          <p:spPr>
            <a:xfrm>
              <a:off x="1114425" y="1048680"/>
              <a:ext cx="3005033" cy="86922"/>
            </a:xfrm>
            <a:prstGeom prst="rect">
              <a:avLst/>
            </a:prstGeom>
            <a:noFill/>
            <a:ln/>
          </p:spPr>
          <p:txBody>
            <a:bodyPr wrap="none" lIns="0" tIns="0" rIns="0" bIns="0" rtlCol="0" anchor="t">
              <a:spAutoFit/>
            </a:bodyPr>
            <a:lstStyle/>
            <a:p>
              <a:pPr marL="0" indent="0" algn="l">
                <a:lnSpc>
                  <a:spcPts val="1400"/>
                </a:lnSpc>
                <a:buNone/>
              </a:pPr>
              <a:r>
                <a:rPr lang="en-US" sz="800" b="1" dirty="0">
                  <a:solidFill>
                    <a:srgbClr val="3B82F6"/>
                  </a:solidFill>
                  <a:latin typeface="Noto Sans" pitchFamily="34" charset="0"/>
                  <a:ea typeface="Noto Sans" pitchFamily="34" charset="-122"/>
                  <a:cs typeface="Noto Sans" pitchFamily="34" charset="-120"/>
                </a:rPr>
                <a:t>Test Execution &amp; Reporting</a:t>
              </a:r>
              <a:endParaRPr lang="en-US" sz="800" dirty="0"/>
            </a:p>
          </p:txBody>
        </p:sp>
        <p:sp>
          <p:nvSpPr>
            <p:cNvPr id="24" name="Text 4">
              <a:extLst>
                <a:ext uri="{FF2B5EF4-FFF2-40B4-BE49-F238E27FC236}">
                  <a16:creationId xmlns:a16="http://schemas.microsoft.com/office/drawing/2014/main" id="{DE9AD3BD-FD50-E9C4-7B18-D4EBC6F3CF0C}"/>
                </a:ext>
              </a:extLst>
            </p:cNvPr>
            <p:cNvSpPr/>
            <p:nvPr/>
          </p:nvSpPr>
          <p:spPr>
            <a:xfrm>
              <a:off x="714374" y="1262993"/>
              <a:ext cx="7715250" cy="280004"/>
            </a:xfrm>
            <a:prstGeom prst="rect">
              <a:avLst/>
            </a:prstGeom>
            <a:noFill/>
            <a:ln/>
          </p:spPr>
          <p:txBody>
            <a:bodyPr wrap="square" lIns="0" tIns="0" rIns="0" bIns="0" rtlCol="0" anchor="t">
              <a:spAutoFit/>
            </a:bodyPr>
            <a:lstStyle/>
            <a:p>
              <a:pPr marL="0" indent="0" algn="l">
                <a:lnSpc>
                  <a:spcPts val="1400"/>
                </a:lnSpc>
                <a:buNone/>
              </a:pPr>
              <a:r>
                <a:rPr lang="en-US" sz="800" dirty="0">
                  <a:solidFill>
                    <a:srgbClr val="334155"/>
                  </a:solidFill>
                  <a:latin typeface="Noto Sans" pitchFamily="34" charset="0"/>
                  <a:ea typeface="Noto Sans" pitchFamily="34" charset="-122"/>
                  <a:cs typeface="Noto Sans" pitchFamily="34" charset="-120"/>
                </a:rPr>
                <a:t>Runs generated Playwright tests in the target browser environment, managing the complete test execution lifecycle including browser instantiation, page navigation, and resource cleanup.</a:t>
              </a:r>
              <a:endParaRPr lang="en-US" sz="800" dirty="0"/>
            </a:p>
          </p:txBody>
        </p:sp>
        <p:sp>
          <p:nvSpPr>
            <p:cNvPr id="25" name="Text 5">
              <a:extLst>
                <a:ext uri="{FF2B5EF4-FFF2-40B4-BE49-F238E27FC236}">
                  <a16:creationId xmlns:a16="http://schemas.microsoft.com/office/drawing/2014/main" id="{3AABFE11-F5F6-AB3C-0D56-C67C79AEFBB4}"/>
                </a:ext>
              </a:extLst>
            </p:cNvPr>
            <p:cNvSpPr/>
            <p:nvPr/>
          </p:nvSpPr>
          <p:spPr>
            <a:xfrm>
              <a:off x="714374" y="1658745"/>
              <a:ext cx="7715250" cy="473086"/>
            </a:xfrm>
            <a:prstGeom prst="rect">
              <a:avLst/>
            </a:prstGeom>
            <a:noFill/>
            <a:ln/>
          </p:spPr>
          <p:txBody>
            <a:bodyPr wrap="square" lIns="0" tIns="0" rIns="0" bIns="0" rtlCol="0" anchor="t">
              <a:spAutoFit/>
            </a:bodyPr>
            <a:lstStyle/>
            <a:p>
              <a:pPr marL="0" indent="0" algn="l">
                <a:lnSpc>
                  <a:spcPts val="1400"/>
                </a:lnSpc>
                <a:buNone/>
              </a:pPr>
              <a:r>
                <a:rPr lang="en-US" sz="700" b="1" dirty="0">
                  <a:solidFill>
                    <a:srgbClr val="334155"/>
                  </a:solidFill>
                  <a:latin typeface="Noto Sans" pitchFamily="34" charset="0"/>
                  <a:ea typeface="Noto Sans" pitchFamily="34" charset="-122"/>
                  <a:cs typeface="Noto Sans" pitchFamily="34" charset="-120"/>
                </a:rPr>
                <a:t>Comprehensive Results Capture:</a:t>
              </a:r>
              <a:r>
                <a:rPr lang="en-US" sz="800" dirty="0">
                  <a:solidFill>
                    <a:srgbClr val="334155"/>
                  </a:solidFill>
                  <a:latin typeface="Noto Sans" pitchFamily="34" charset="0"/>
                  <a:ea typeface="Noto Sans" pitchFamily="34" charset="-122"/>
                  <a:cs typeface="Noto Sans" pitchFamily="34" charset="-120"/>
                </a:rPr>
                <a:t> Screenshots at key steps and failures, video recordings of full test execution, Playwright trace files for detailed debugging, console logs capturing JavaScript errors, network activity including API calls and responses, and performance metrics measuring page load times and interaction latency.</a:t>
              </a:r>
              <a:endParaRPr lang="en-US" sz="700" dirty="0"/>
            </a:p>
          </p:txBody>
        </p:sp>
        <p:sp>
          <p:nvSpPr>
            <p:cNvPr id="26" name="Text 6">
              <a:extLst>
                <a:ext uri="{FF2B5EF4-FFF2-40B4-BE49-F238E27FC236}">
                  <a16:creationId xmlns:a16="http://schemas.microsoft.com/office/drawing/2014/main" id="{AC813DCB-63BE-D75E-9362-5CDF88902BE1}"/>
                </a:ext>
              </a:extLst>
            </p:cNvPr>
            <p:cNvSpPr/>
            <p:nvPr/>
          </p:nvSpPr>
          <p:spPr>
            <a:xfrm>
              <a:off x="714374" y="2234515"/>
              <a:ext cx="7715250" cy="379096"/>
            </a:xfrm>
            <a:prstGeom prst="rect">
              <a:avLst/>
            </a:prstGeom>
            <a:noFill/>
            <a:ln/>
          </p:spPr>
          <p:txBody>
            <a:bodyPr wrap="square" lIns="0" tIns="0" rIns="0" bIns="0" rtlCol="0" anchor="t">
              <a:spAutoFit/>
            </a:bodyPr>
            <a:lstStyle/>
            <a:p>
              <a:pPr marL="0" indent="0" algn="l">
                <a:lnSpc>
                  <a:spcPts val="1400"/>
                </a:lnSpc>
                <a:buNone/>
              </a:pPr>
              <a:r>
                <a:rPr lang="en-US" sz="700" b="1" dirty="0">
                  <a:solidFill>
                    <a:srgbClr val="334155"/>
                  </a:solidFill>
                  <a:latin typeface="Noto Sans" pitchFamily="34" charset="0"/>
                  <a:ea typeface="Noto Sans" pitchFamily="34" charset="-122"/>
                  <a:cs typeface="Noto Sans" pitchFamily="34" charset="-120"/>
                </a:rPr>
                <a:t>Detailed Reporting:</a:t>
              </a:r>
              <a:r>
                <a:rPr lang="en-US" sz="800" dirty="0">
                  <a:solidFill>
                    <a:srgbClr val="334155"/>
                  </a:solidFill>
                  <a:latin typeface="Noto Sans" pitchFamily="34" charset="0"/>
                  <a:ea typeface="Noto Sans" pitchFamily="34" charset="-122"/>
                  <a:cs typeface="Noto Sans" pitchFamily="34" charset="-120"/>
                </a:rPr>
                <a:t> Produces run.report.json files documenting test outcomes (pass/fail/skip), assertion results with expected vs actual values, failure details with root cause analysis, and execution timing for performance tracking.</a:t>
              </a:r>
              <a:endParaRPr lang="en-US" sz="700" dirty="0"/>
            </a:p>
          </p:txBody>
        </p:sp>
      </p:grpSp>
      <p:pic>
        <p:nvPicPr>
          <p:cNvPr id="18" name="Picture 17">
            <a:extLst>
              <a:ext uri="{FF2B5EF4-FFF2-40B4-BE49-F238E27FC236}">
                <a16:creationId xmlns:a16="http://schemas.microsoft.com/office/drawing/2014/main" id="{7DD6D690-4FE9-002D-5980-21558962ECE7}"/>
              </a:ext>
            </a:extLst>
          </p:cNvPr>
          <p:cNvPicPr>
            <a:picLocks noChangeAspect="1"/>
          </p:cNvPicPr>
          <p:nvPr/>
        </p:nvPicPr>
        <p:blipFill>
          <a:blip r:embed="rId8"/>
          <a:stretch>
            <a:fillRect/>
          </a:stretch>
        </p:blipFill>
        <p:spPr>
          <a:xfrm>
            <a:off x="6249008" y="717004"/>
            <a:ext cx="286537" cy="2743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60544"/>
          </a:xfrm>
          <a:prstGeom prst="rect">
            <a:avLst/>
          </a:prstGeom>
        </p:spPr>
      </p:pic>
      <p:sp>
        <p:nvSpPr>
          <p:cNvPr id="3" name="Text 0"/>
          <p:cNvSpPr/>
          <p:nvPr/>
        </p:nvSpPr>
        <p:spPr>
          <a:xfrm>
            <a:off x="571500" y="285750"/>
            <a:ext cx="8001000" cy="314325"/>
          </a:xfrm>
          <a:prstGeom prst="rect">
            <a:avLst/>
          </a:prstGeom>
          <a:noFill/>
          <a:ln/>
        </p:spPr>
        <p:txBody>
          <a:bodyPr wrap="none" lIns="0" tIns="0" rIns="0" bIns="0" rtlCol="0" anchor="t">
            <a:spAutoFit/>
          </a:bodyPr>
          <a:lstStyle/>
          <a:p>
            <a:pPr marL="0" indent="0" algn="l">
              <a:lnSpc>
                <a:spcPts val="2500"/>
              </a:lnSpc>
              <a:buNone/>
            </a:pPr>
            <a:r>
              <a:rPr lang="en-US" sz="2016" b="1" dirty="0">
                <a:solidFill>
                  <a:srgbClr val="1E3A8A"/>
                </a:solidFill>
                <a:latin typeface="Noto Sans" pitchFamily="34" charset="0"/>
                <a:ea typeface="Noto Sans" pitchFamily="34" charset="-122"/>
                <a:cs typeface="Noto Sans" pitchFamily="34" charset="-120"/>
              </a:rPr>
              <a:t>Execution and Self-Healing Complete the Agent Pipeline</a:t>
            </a:r>
            <a:endParaRPr lang="en-US" sz="2016" dirty="0"/>
          </a:p>
        </p:txBody>
      </p:sp>
      <p:grpSp>
        <p:nvGrpSpPr>
          <p:cNvPr id="25" name="Group 24">
            <a:extLst>
              <a:ext uri="{FF2B5EF4-FFF2-40B4-BE49-F238E27FC236}">
                <a16:creationId xmlns:a16="http://schemas.microsoft.com/office/drawing/2014/main" id="{96F37C42-4A76-72BB-49B7-CABE9CDEC2CD}"/>
              </a:ext>
            </a:extLst>
          </p:cNvPr>
          <p:cNvGrpSpPr/>
          <p:nvPr/>
        </p:nvGrpSpPr>
        <p:grpSpPr>
          <a:xfrm>
            <a:off x="571500" y="3084291"/>
            <a:ext cx="8001000" cy="2344489"/>
            <a:chOff x="571500" y="2859320"/>
            <a:chExt cx="8001000" cy="2344489"/>
          </a:xfrm>
        </p:grpSpPr>
        <p:sp>
          <p:nvSpPr>
            <p:cNvPr id="11" name="Shape 7"/>
            <p:cNvSpPr/>
            <p:nvPr/>
          </p:nvSpPr>
          <p:spPr>
            <a:xfrm>
              <a:off x="571500" y="2859320"/>
              <a:ext cx="8001000" cy="2344489"/>
            </a:xfrm>
            <a:prstGeom prst="rect">
              <a:avLst/>
            </a:prstGeom>
            <a:solidFill>
              <a:srgbClr val="F8FAFC"/>
            </a:solidFill>
            <a:ln/>
          </p:spPr>
          <p:txBody>
            <a:bodyPr/>
            <a:lstStyle/>
            <a:p>
              <a:endParaRPr lang="en-US"/>
            </a:p>
          </p:txBody>
        </p:sp>
        <p:pic>
          <p:nvPicPr>
            <p:cNvPr id="12" name="Image 2" descr="preencoded.png"/>
            <p:cNvPicPr>
              <a:picLocks noChangeAspect="1"/>
            </p:cNvPicPr>
            <p:nvPr/>
          </p:nvPicPr>
          <p:blipFill>
            <a:blip r:embed="rId4"/>
            <a:stretch>
              <a:fillRect/>
            </a:stretch>
          </p:blipFill>
          <p:spPr>
            <a:xfrm>
              <a:off x="714375" y="3020662"/>
              <a:ext cx="228600" cy="228600"/>
            </a:xfrm>
            <a:prstGeom prst="rect">
              <a:avLst/>
            </a:prstGeom>
          </p:spPr>
        </p:pic>
        <p:sp>
          <p:nvSpPr>
            <p:cNvPr id="13" name="Text 8"/>
            <p:cNvSpPr/>
            <p:nvPr/>
          </p:nvSpPr>
          <p:spPr>
            <a:xfrm>
              <a:off x="1114425" y="2930305"/>
              <a:ext cx="7315200" cy="220005"/>
            </a:xfrm>
            <a:prstGeom prst="rect">
              <a:avLst/>
            </a:prstGeom>
            <a:noFill/>
            <a:ln/>
          </p:spPr>
          <p:txBody>
            <a:bodyPr wrap="none" lIns="0" tIns="0" rIns="0" bIns="0" rtlCol="0" anchor="t">
              <a:spAutoFit/>
            </a:bodyPr>
            <a:lstStyle/>
            <a:p>
              <a:pPr marL="0" indent="0" algn="l">
                <a:lnSpc>
                  <a:spcPts val="1700"/>
                </a:lnSpc>
                <a:buNone/>
              </a:pPr>
              <a:r>
                <a:rPr lang="en-US" sz="1397" b="1" dirty="0">
                  <a:solidFill>
                    <a:srgbClr val="1E3A8A"/>
                  </a:solidFill>
                  <a:latin typeface="Noto Sans" pitchFamily="34" charset="0"/>
                  <a:ea typeface="Noto Sans" pitchFamily="34" charset="-122"/>
                  <a:cs typeface="Noto Sans" pitchFamily="34" charset="-120"/>
                </a:rPr>
                <a:t>ORACLEHEALER</a:t>
              </a:r>
              <a:endParaRPr lang="en-US" sz="1397" dirty="0"/>
            </a:p>
          </p:txBody>
        </p:sp>
        <p:sp>
          <p:nvSpPr>
            <p:cNvPr id="14" name="Text 9"/>
            <p:cNvSpPr/>
            <p:nvPr/>
          </p:nvSpPr>
          <p:spPr>
            <a:xfrm>
              <a:off x="1114425" y="3164598"/>
              <a:ext cx="7315200" cy="171450"/>
            </a:xfrm>
            <a:prstGeom prst="rect">
              <a:avLst/>
            </a:prstGeom>
            <a:noFill/>
            <a:ln/>
          </p:spPr>
          <p:txBody>
            <a:bodyPr wrap="none" lIns="0" tIns="0" rIns="0" bIns="0" rtlCol="0" anchor="t">
              <a:spAutoFit/>
            </a:bodyPr>
            <a:lstStyle/>
            <a:p>
              <a:pPr marL="0" indent="0" algn="l">
                <a:lnSpc>
                  <a:spcPts val="1400"/>
                </a:lnSpc>
                <a:buNone/>
              </a:pPr>
              <a:r>
                <a:rPr lang="en-US" sz="987" b="1" dirty="0">
                  <a:solidFill>
                    <a:srgbClr val="3B82F6"/>
                  </a:solidFill>
                  <a:latin typeface="Noto Sans" pitchFamily="34" charset="0"/>
                  <a:ea typeface="Noto Sans" pitchFamily="34" charset="-122"/>
                  <a:cs typeface="Noto Sans" pitchFamily="34" charset="-120"/>
                </a:rPr>
                <a:t>Autonomous Test Repair</a:t>
              </a:r>
              <a:endParaRPr lang="en-US" sz="987" dirty="0"/>
            </a:p>
          </p:txBody>
        </p:sp>
        <p:sp>
          <p:nvSpPr>
            <p:cNvPr id="15" name="Text 10"/>
            <p:cNvSpPr/>
            <p:nvPr/>
          </p:nvSpPr>
          <p:spPr>
            <a:xfrm>
              <a:off x="714375" y="3378910"/>
              <a:ext cx="7715250" cy="540051"/>
            </a:xfrm>
            <a:prstGeom prst="rect">
              <a:avLst/>
            </a:prstGeom>
            <a:noFill/>
            <a:ln/>
          </p:spPr>
          <p:txBody>
            <a:bodyPr wrap="square" lIns="0" tIns="0" rIns="0" bIns="0" rtlCol="0" anchor="t">
              <a:spAutoFit/>
            </a:bodyPr>
            <a:lstStyle/>
            <a:p>
              <a:pPr marL="0" indent="0" algn="l">
                <a:lnSpc>
                  <a:spcPts val="1400"/>
                </a:lnSpc>
                <a:buNone/>
              </a:pPr>
              <a:r>
                <a:rPr lang="en-US" sz="942" dirty="0">
                  <a:solidFill>
                    <a:srgbClr val="334155"/>
                  </a:solidFill>
                  <a:latin typeface="Noto Sans" pitchFamily="34" charset="0"/>
                  <a:ea typeface="Noto Sans" pitchFamily="34" charset="-122"/>
                  <a:cs typeface="Noto Sans" pitchFamily="34" charset="-120"/>
                </a:rPr>
                <a:t>Analyzes test failures to identify root causes including element not found errors, timeout issues, assertion failures, and environmental problems. Queries Procedural Memory to retrieve proven healing strategies with historical success rates for similar failure types.</a:t>
              </a:r>
              <a:endParaRPr lang="en-US" sz="942" dirty="0"/>
            </a:p>
          </p:txBody>
        </p:sp>
        <p:sp>
          <p:nvSpPr>
            <p:cNvPr id="16" name="Text 11"/>
            <p:cNvSpPr/>
            <p:nvPr/>
          </p:nvSpPr>
          <p:spPr>
            <a:xfrm>
              <a:off x="714375" y="3954680"/>
              <a:ext cx="7715250" cy="540051"/>
            </a:xfrm>
            <a:prstGeom prst="rect">
              <a:avLst/>
            </a:prstGeom>
            <a:noFill/>
            <a:ln/>
          </p:spPr>
          <p:txBody>
            <a:bodyPr wrap="square" lIns="0" tIns="0" rIns="0" bIns="0" rtlCol="0" anchor="t">
              <a:spAutoFit/>
            </a:bodyPr>
            <a:lstStyle/>
            <a:p>
              <a:pPr marL="0" indent="0" algn="l">
                <a:lnSpc>
                  <a:spcPts val="1400"/>
                </a:lnSpc>
                <a:buNone/>
              </a:pPr>
              <a:r>
                <a:rPr lang="en-US" sz="885" b="1" dirty="0">
                  <a:solidFill>
                    <a:srgbClr val="334155"/>
                  </a:solidFill>
                  <a:latin typeface="Noto Sans" pitchFamily="34" charset="0"/>
                  <a:ea typeface="Noto Sans" pitchFamily="34" charset="-122"/>
                  <a:cs typeface="Noto Sans" pitchFamily="34" charset="-120"/>
                </a:rPr>
                <a:t>Healing Tactics:</a:t>
              </a:r>
              <a:r>
                <a:rPr lang="en-US" sz="942" dirty="0">
                  <a:solidFill>
                    <a:srgbClr val="334155"/>
                  </a:solidFill>
                  <a:latin typeface="Noto Sans" pitchFamily="34" charset="0"/>
                  <a:ea typeface="Noto Sans" pitchFamily="34" charset="-122"/>
                  <a:cs typeface="Noto Sans" pitchFamily="34" charset="-120"/>
                </a:rPr>
                <a:t> Reprobe strategy (trying alternative selectors from fallback chains), wait strategy adjustments for timing-sensitive interactions, viewport and browser configuration changes, and data correction for invalid test inputs. For failures requiring human input, LangGraph 1.0's interrupt gates enable approval workflows.</a:t>
              </a:r>
              <a:endParaRPr lang="en-US" sz="885" dirty="0"/>
            </a:p>
          </p:txBody>
        </p:sp>
        <p:sp>
          <p:nvSpPr>
            <p:cNvPr id="17" name="Shape 12"/>
            <p:cNvSpPr/>
            <p:nvPr/>
          </p:nvSpPr>
          <p:spPr>
            <a:xfrm>
              <a:off x="714375" y="4551880"/>
              <a:ext cx="7715250" cy="522889"/>
            </a:xfrm>
            <a:prstGeom prst="rect">
              <a:avLst/>
            </a:prstGeom>
            <a:solidFill>
              <a:srgbClr val="EFF6FF"/>
            </a:solidFill>
            <a:ln/>
          </p:spPr>
          <p:txBody>
            <a:bodyPr/>
            <a:lstStyle/>
            <a:p>
              <a:endParaRPr lang="en-US"/>
            </a:p>
          </p:txBody>
        </p:sp>
        <p:sp>
          <p:nvSpPr>
            <p:cNvPr id="18" name="Text 13"/>
            <p:cNvSpPr/>
            <p:nvPr/>
          </p:nvSpPr>
          <p:spPr>
            <a:xfrm>
              <a:off x="714375" y="4551880"/>
              <a:ext cx="7715250" cy="522889"/>
            </a:xfrm>
            <a:prstGeom prst="rect">
              <a:avLst/>
            </a:prstGeom>
            <a:noFill/>
            <a:ln/>
          </p:spPr>
          <p:txBody>
            <a:bodyPr wrap="square" lIns="119126" tIns="85090" rIns="119126" bIns="85090" rtlCol="0" anchor="t">
              <a:spAutoFit/>
            </a:bodyPr>
            <a:lstStyle/>
            <a:p>
              <a:pPr marL="0" indent="0" algn="l">
                <a:lnSpc>
                  <a:spcPts val="1500"/>
                </a:lnSpc>
                <a:buNone/>
              </a:pPr>
              <a:r>
                <a:rPr lang="en-US" sz="936" b="1" dirty="0">
                  <a:solidFill>
                    <a:srgbClr val="1E3A8A"/>
                  </a:solidFill>
                  <a:latin typeface="Noto Sans" pitchFamily="34" charset="0"/>
                  <a:ea typeface="Noto Sans" pitchFamily="34" charset="-122"/>
                  <a:cs typeface="Noto Sans" pitchFamily="34" charset="-120"/>
                </a:rPr>
                <a:t>Achieves 70% autonomous healing success without human intervention, with most repairs succeeding on the first attempt.</a:t>
              </a:r>
              <a:endParaRPr lang="en-US" sz="936" dirty="0"/>
            </a:p>
          </p:txBody>
        </p:sp>
      </p:grpSp>
      <p:sp>
        <p:nvSpPr>
          <p:cNvPr id="23" name="TextBox 22">
            <a:extLst>
              <a:ext uri="{FF2B5EF4-FFF2-40B4-BE49-F238E27FC236}">
                <a16:creationId xmlns:a16="http://schemas.microsoft.com/office/drawing/2014/main" id="{0D019594-D3D6-CCA6-9C8B-977B74354D6C}"/>
              </a:ext>
            </a:extLst>
          </p:cNvPr>
          <p:cNvSpPr txBox="1"/>
          <p:nvPr/>
        </p:nvSpPr>
        <p:spPr>
          <a:xfrm>
            <a:off x="571501" y="989849"/>
            <a:ext cx="8001000" cy="1995989"/>
          </a:xfrm>
          <a:prstGeom prst="rect">
            <a:avLst/>
          </a:prstGeom>
          <a:solidFill>
            <a:srgbClr val="F8FAFC"/>
          </a:solidFill>
          <a:ln/>
        </p:spPr>
        <p:txBody>
          <a:bodyPr/>
          <a:lstStyle/>
          <a:p>
            <a:r>
              <a:rPr lang="en-US" sz="987" b="1" dirty="0">
                <a:solidFill>
                  <a:srgbClr val="3B82F6"/>
                </a:solidFill>
                <a:latin typeface="Noto Sans" pitchFamily="34" charset="0"/>
                <a:ea typeface="Noto Sans" pitchFamily="34" charset="-122"/>
                <a:cs typeface="Noto Sans" pitchFamily="34" charset="-120"/>
              </a:rPr>
              <a:t>Intelligent Result Analysis &amp; Root Cause Attribution </a:t>
            </a:r>
            <a:r>
              <a:rPr lang="en-US" sz="1100" dirty="0"/>
              <a:t>Aggregates execution results, telemetry, and assertions from all agents to produce a unified, explainable verdict for each run. VerdictRCA transforms raw test outcomes into actionable insights—classifying failures, identifying patterns, and feeding continuous-improvement metrics to the dashboard.</a:t>
            </a:r>
          </a:p>
          <a:p>
            <a:endParaRPr lang="en-US" sz="1100" dirty="0"/>
          </a:p>
          <a:p>
            <a:r>
              <a:rPr lang="en-US" sz="987" b="1" dirty="0">
                <a:solidFill>
                  <a:srgbClr val="3B82F6"/>
                </a:solidFill>
                <a:latin typeface="Noto Sans" pitchFamily="34" charset="0"/>
                <a:ea typeface="Noto Sans" pitchFamily="34" charset="-122"/>
                <a:cs typeface="Noto Sans" pitchFamily="34" charset="-120"/>
              </a:rPr>
              <a:t>Comprehensive Outcome Analysis</a:t>
            </a:r>
            <a:r>
              <a:rPr lang="en-US" sz="1100" dirty="0"/>
              <a:t>: Correlates Executor logs, OracleHealer retries, and assertion results to determine overall run verdicts (pass/fail/healed/skip).Applies classification logic to detect selector drift, timing instability, logic mismatch, or data issues. Generates confidence scores and failure taxonomies for traceable RCA.</a:t>
            </a:r>
          </a:p>
          <a:p>
            <a:endParaRPr lang="en-US" sz="1100" dirty="0"/>
          </a:p>
          <a:p>
            <a:r>
              <a:rPr lang="en-US" sz="987" b="1" dirty="0">
                <a:solidFill>
                  <a:srgbClr val="3B82F6"/>
                </a:solidFill>
                <a:latin typeface="Noto Sans" pitchFamily="34" charset="0"/>
                <a:ea typeface="Noto Sans" pitchFamily="34" charset="-122"/>
                <a:cs typeface="Noto Sans" pitchFamily="34" charset="-120"/>
              </a:rPr>
              <a:t>Detailed Reporting</a:t>
            </a:r>
            <a:r>
              <a:rPr lang="en-US" sz="1100" dirty="0"/>
              <a:t>: Produces verdict.report.json and database records capturing per-step and per-test outcomes, healing rounds, and RCA summaries. Integrates with LangSmith traces and FastAPI dashboard for replay, trend analysis, and enterprise-grade audit trails. Provides verdict metadata to the Generator Agent for annotated test-artifact creation and long-term performance tracking.</a:t>
            </a:r>
          </a:p>
        </p:txBody>
      </p:sp>
      <p:sp>
        <p:nvSpPr>
          <p:cNvPr id="24" name="Text 8">
            <a:extLst>
              <a:ext uri="{FF2B5EF4-FFF2-40B4-BE49-F238E27FC236}">
                <a16:creationId xmlns:a16="http://schemas.microsoft.com/office/drawing/2014/main" id="{DC81CCA8-44A2-2AAD-6761-BF348F440EA8}"/>
              </a:ext>
            </a:extLst>
          </p:cNvPr>
          <p:cNvSpPr/>
          <p:nvPr/>
        </p:nvSpPr>
        <p:spPr>
          <a:xfrm>
            <a:off x="1041854" y="682584"/>
            <a:ext cx="1112484" cy="209801"/>
          </a:xfrm>
          <a:prstGeom prst="rect">
            <a:avLst/>
          </a:prstGeom>
          <a:noFill/>
          <a:ln/>
        </p:spPr>
        <p:txBody>
          <a:bodyPr wrap="none" lIns="0" tIns="0" rIns="0" bIns="0" rtlCol="0" anchor="t">
            <a:spAutoFit/>
          </a:bodyPr>
          <a:lstStyle/>
          <a:p>
            <a:pPr>
              <a:lnSpc>
                <a:spcPts val="1700"/>
              </a:lnSpc>
            </a:pPr>
            <a:r>
              <a:rPr lang="en-US" sz="1397" b="1" dirty="0">
                <a:solidFill>
                  <a:srgbClr val="1E3A8A"/>
                </a:solidFill>
                <a:latin typeface="Noto Sans" pitchFamily="34" charset="0"/>
                <a:ea typeface="Noto Sans" pitchFamily="34" charset="-122"/>
                <a:cs typeface="Noto Sans" pitchFamily="34" charset="-120"/>
              </a:rPr>
              <a:t>VERDICTRCA</a:t>
            </a:r>
          </a:p>
        </p:txBody>
      </p:sp>
      <p:pic>
        <p:nvPicPr>
          <p:cNvPr id="26" name="Picture 25">
            <a:extLst>
              <a:ext uri="{FF2B5EF4-FFF2-40B4-BE49-F238E27FC236}">
                <a16:creationId xmlns:a16="http://schemas.microsoft.com/office/drawing/2014/main" id="{19D3BD5C-7B2C-8B03-29DF-64E9576CCA4A}"/>
              </a:ext>
            </a:extLst>
          </p:cNvPr>
          <p:cNvPicPr>
            <a:picLocks noChangeAspect="1"/>
          </p:cNvPicPr>
          <p:nvPr/>
        </p:nvPicPr>
        <p:blipFill>
          <a:blip r:embed="rId5"/>
          <a:stretch>
            <a:fillRect/>
          </a:stretch>
        </p:blipFill>
        <p:spPr>
          <a:xfrm>
            <a:off x="686921" y="699453"/>
            <a:ext cx="256054" cy="225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807869"/>
          </a:xfrm>
          <a:prstGeom prst="rect">
            <a:avLst/>
          </a:prstGeom>
        </p:spPr>
      </p:pic>
      <p:sp>
        <p:nvSpPr>
          <p:cNvPr id="3" name="Text 0"/>
          <p:cNvSpPr/>
          <p:nvPr/>
        </p:nvSpPr>
        <p:spPr>
          <a:xfrm>
            <a:off x="571500" y="357188"/>
            <a:ext cx="8001000" cy="685800"/>
          </a:xfrm>
          <a:prstGeom prst="rect">
            <a:avLst/>
          </a:prstGeom>
          <a:noFill/>
          <a:ln/>
        </p:spPr>
        <p:txBody>
          <a:bodyPr wrap="square" lIns="0" tIns="0" rIns="0" bIns="0" rtlCol="0" anchor="t">
            <a:spAutoFit/>
          </a:bodyPr>
          <a:lstStyle/>
          <a:p>
            <a:pPr marL="0" indent="0" algn="l">
              <a:lnSpc>
                <a:spcPts val="2700"/>
              </a:lnSpc>
              <a:buNone/>
            </a:pPr>
            <a:r>
              <a:rPr lang="en-US" sz="2016" b="1" dirty="0">
                <a:solidFill>
                  <a:srgbClr val="1E3A8A"/>
                </a:solidFill>
                <a:latin typeface="Noto Sans" pitchFamily="34" charset="0"/>
                <a:ea typeface="Noto Sans" pitchFamily="34" charset="-122"/>
                <a:cs typeface="Noto Sans" pitchFamily="34" charset="-120"/>
              </a:rPr>
              <a:t>Four Specialized Memory Types Transform PACTS into a Learning System</a:t>
            </a:r>
            <a:endParaRPr lang="en-US" sz="2016" dirty="0"/>
          </a:p>
        </p:txBody>
      </p:sp>
      <p:sp>
        <p:nvSpPr>
          <p:cNvPr id="4" name="Shape 1"/>
          <p:cNvSpPr/>
          <p:nvPr/>
        </p:nvSpPr>
        <p:spPr>
          <a:xfrm>
            <a:off x="571500" y="1214438"/>
            <a:ext cx="3936206" cy="2182416"/>
          </a:xfrm>
          <a:prstGeom prst="rect">
            <a:avLst/>
          </a:prstGeom>
          <a:solidFill>
            <a:srgbClr val="F8FAFC"/>
          </a:solidFill>
          <a:ln/>
        </p:spPr>
        <p:txBody>
          <a:bodyPr/>
          <a:lstStyle/>
          <a:p>
            <a:endParaRPr lang="en-US"/>
          </a:p>
        </p:txBody>
      </p:sp>
      <p:sp>
        <p:nvSpPr>
          <p:cNvPr id="5" name="Text 2"/>
          <p:cNvSpPr/>
          <p:nvPr/>
        </p:nvSpPr>
        <p:spPr>
          <a:xfrm>
            <a:off x="685800" y="1328738"/>
            <a:ext cx="3707606"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Episodic Memory</a:t>
            </a:r>
            <a:endParaRPr lang="en-US" sz="1193" dirty="0"/>
          </a:p>
        </p:txBody>
      </p:sp>
      <p:sp>
        <p:nvSpPr>
          <p:cNvPr id="6" name="Text 3"/>
          <p:cNvSpPr/>
          <p:nvPr/>
        </p:nvSpPr>
        <p:spPr>
          <a:xfrm>
            <a:off x="685800" y="1628775"/>
            <a:ext cx="3707606"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7" name="Text 4"/>
          <p:cNvSpPr/>
          <p:nvPr/>
        </p:nvSpPr>
        <p:spPr>
          <a:xfrm>
            <a:off x="685800" y="1857375"/>
            <a:ext cx="3707606" cy="182166"/>
          </a:xfrm>
          <a:prstGeom prst="rect">
            <a:avLst/>
          </a:prstGeom>
          <a:noFill/>
          <a:ln/>
        </p:spPr>
        <p:txBody>
          <a:bodyPr wrap="non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What:</a:t>
            </a:r>
            <a:r>
              <a:rPr lang="en-US" sz="888" dirty="0">
                <a:solidFill>
                  <a:srgbClr val="334155"/>
                </a:solidFill>
                <a:latin typeface="Noto Sans" pitchFamily="34" charset="0"/>
                <a:ea typeface="Noto Sans" pitchFamily="34" charset="-122"/>
                <a:cs typeface="Noto Sans" pitchFamily="34" charset="-120"/>
              </a:rPr>
              <a:t>Last 100 test runs per requirement</a:t>
            </a:r>
            <a:endParaRPr lang="en-US" sz="834" dirty="0"/>
          </a:p>
        </p:txBody>
      </p:sp>
      <p:sp>
        <p:nvSpPr>
          <p:cNvPr id="8" name="Text 5"/>
          <p:cNvSpPr/>
          <p:nvPr/>
        </p:nvSpPr>
        <p:spPr>
          <a:xfrm>
            <a:off x="685800" y="2082403"/>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r>
              <a:rPr lang="en-US" sz="888" dirty="0">
                <a:solidFill>
                  <a:srgbClr val="334155"/>
                </a:solidFill>
                <a:latin typeface="Noto Sans" pitchFamily="34" charset="0"/>
                <a:ea typeface="Noto Sans" pitchFamily="34" charset="-122"/>
                <a:cs typeface="Noto Sans" pitchFamily="34" charset="-120"/>
              </a:rPr>
              <a:t>Agent decisions, state transitions, success/failure outcomes, execution traces</a:t>
            </a:r>
            <a:endParaRPr lang="en-US" sz="834" dirty="0"/>
          </a:p>
        </p:txBody>
      </p:sp>
      <p:sp>
        <p:nvSpPr>
          <p:cNvPr id="9" name="Text 6"/>
          <p:cNvSpPr/>
          <p:nvPr/>
        </p:nvSpPr>
        <p:spPr>
          <a:xfrm>
            <a:off x="685800" y="2482453"/>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r>
              <a:rPr lang="en-US" sz="888" dirty="0">
                <a:solidFill>
                  <a:srgbClr val="334155"/>
                </a:solidFill>
                <a:latin typeface="Noto Sans" pitchFamily="34" charset="0"/>
                <a:ea typeface="Noto Sans" pitchFamily="34" charset="-122"/>
                <a:cs typeface="Noto Sans" pitchFamily="34" charset="-120"/>
              </a:rPr>
              <a:t>Pattern recognition - "this selector failed 3 times before"</a:t>
            </a:r>
            <a:endParaRPr lang="en-US" sz="834" dirty="0"/>
          </a:p>
        </p:txBody>
      </p:sp>
      <p:sp>
        <p:nvSpPr>
          <p:cNvPr id="10" name="Shape 7"/>
          <p:cNvSpPr/>
          <p:nvPr/>
        </p:nvSpPr>
        <p:spPr>
          <a:xfrm>
            <a:off x="4636294" y="1214438"/>
            <a:ext cx="3936206" cy="2182416"/>
          </a:xfrm>
          <a:prstGeom prst="rect">
            <a:avLst/>
          </a:prstGeom>
          <a:solidFill>
            <a:srgbClr val="F8FAFC"/>
          </a:solidFill>
          <a:ln/>
        </p:spPr>
        <p:txBody>
          <a:bodyPr/>
          <a:lstStyle/>
          <a:p>
            <a:endParaRPr lang="en-US"/>
          </a:p>
        </p:txBody>
      </p:sp>
      <p:sp>
        <p:nvSpPr>
          <p:cNvPr id="11" name="Text 8"/>
          <p:cNvSpPr/>
          <p:nvPr/>
        </p:nvSpPr>
        <p:spPr>
          <a:xfrm>
            <a:off x="4750594" y="1328738"/>
            <a:ext cx="3707606"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Semantic Memory</a:t>
            </a:r>
            <a:endParaRPr lang="en-US" sz="1193" dirty="0"/>
          </a:p>
        </p:txBody>
      </p:sp>
      <p:sp>
        <p:nvSpPr>
          <p:cNvPr id="12" name="Text 9"/>
          <p:cNvSpPr/>
          <p:nvPr/>
        </p:nvSpPr>
        <p:spPr>
          <a:xfrm>
            <a:off x="4750594" y="1628775"/>
            <a:ext cx="3707606"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13" name="Text 10"/>
          <p:cNvSpPr/>
          <p:nvPr/>
        </p:nvSpPr>
        <p:spPr>
          <a:xfrm>
            <a:off x="4750594" y="1857375"/>
            <a:ext cx="3707606" cy="182166"/>
          </a:xfrm>
          <a:prstGeom prst="rect">
            <a:avLst/>
          </a:prstGeom>
          <a:noFill/>
          <a:ln/>
        </p:spPr>
        <p:txBody>
          <a:bodyPr wrap="non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What:</a:t>
            </a:r>
            <a:r>
              <a:rPr lang="en-US" sz="888" dirty="0">
                <a:solidFill>
                  <a:srgbClr val="334155"/>
                </a:solidFill>
                <a:latin typeface="Noto Sans" pitchFamily="34" charset="0"/>
                <a:ea typeface="Noto Sans" pitchFamily="34" charset="-122"/>
                <a:cs typeface="Noto Sans" pitchFamily="34" charset="-120"/>
              </a:rPr>
              <a:t>Domain knowledge base - learned UI patterns</a:t>
            </a:r>
            <a:endParaRPr lang="en-US" sz="834" dirty="0"/>
          </a:p>
        </p:txBody>
      </p:sp>
      <p:sp>
        <p:nvSpPr>
          <p:cNvPr id="14" name="Text 11"/>
          <p:cNvSpPr/>
          <p:nvPr/>
        </p:nvSpPr>
        <p:spPr>
          <a:xfrm>
            <a:off x="4750594" y="2082403"/>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r>
              <a:rPr lang="en-US" sz="888" dirty="0">
                <a:solidFill>
                  <a:srgbClr val="334155"/>
                </a:solidFill>
                <a:latin typeface="Noto Sans" pitchFamily="34" charset="0"/>
                <a:ea typeface="Noto Sans" pitchFamily="34" charset="-122"/>
                <a:cs typeface="Noto Sans" pitchFamily="34" charset="-120"/>
              </a:rPr>
              <a:t>Successful selector strategies, element hierarchies, site structures</a:t>
            </a:r>
            <a:endParaRPr lang="en-US" sz="834" dirty="0"/>
          </a:p>
        </p:txBody>
      </p:sp>
      <p:sp>
        <p:nvSpPr>
          <p:cNvPr id="15" name="Text 12"/>
          <p:cNvSpPr/>
          <p:nvPr/>
        </p:nvSpPr>
        <p:spPr>
          <a:xfrm>
            <a:off x="4750594" y="2482453"/>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r>
              <a:rPr lang="en-US" sz="888" dirty="0">
                <a:solidFill>
                  <a:srgbClr val="334155"/>
                </a:solidFill>
                <a:latin typeface="Noto Sans" pitchFamily="34" charset="0"/>
                <a:ea typeface="Noto Sans" pitchFamily="34" charset="-122"/>
                <a:cs typeface="Noto Sans" pitchFamily="34" charset="-120"/>
              </a:rPr>
              <a:t>"Submit buttons in insurance forms usually have data-testid='submit-claim'"</a:t>
            </a:r>
            <a:endParaRPr lang="en-US" sz="834" dirty="0"/>
          </a:p>
        </p:txBody>
      </p:sp>
      <p:sp>
        <p:nvSpPr>
          <p:cNvPr id="16" name="Text 13"/>
          <p:cNvSpPr/>
          <p:nvPr/>
        </p:nvSpPr>
        <p:spPr>
          <a:xfrm>
            <a:off x="4750594" y="2882503"/>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Updated:</a:t>
            </a:r>
            <a:r>
              <a:rPr lang="en-US" sz="888" dirty="0">
                <a:solidFill>
                  <a:srgbClr val="334155"/>
                </a:solidFill>
                <a:latin typeface="Noto Sans" pitchFamily="34" charset="0"/>
                <a:ea typeface="Noto Sans" pitchFamily="34" charset="-122"/>
                <a:cs typeface="Noto Sans" pitchFamily="34" charset="-120"/>
              </a:rPr>
              <a:t>Nightly aggregation of successful patterns across all tests</a:t>
            </a:r>
            <a:endParaRPr lang="en-US" sz="834" dirty="0"/>
          </a:p>
        </p:txBody>
      </p:sp>
      <p:sp>
        <p:nvSpPr>
          <p:cNvPr id="17" name="Shape 14"/>
          <p:cNvSpPr/>
          <p:nvPr/>
        </p:nvSpPr>
        <p:spPr>
          <a:xfrm>
            <a:off x="571500" y="3525441"/>
            <a:ext cx="3936206" cy="1782366"/>
          </a:xfrm>
          <a:prstGeom prst="rect">
            <a:avLst/>
          </a:prstGeom>
          <a:solidFill>
            <a:srgbClr val="F8FAFC"/>
          </a:solidFill>
          <a:ln/>
        </p:spPr>
        <p:txBody>
          <a:bodyPr/>
          <a:lstStyle/>
          <a:p>
            <a:endParaRPr lang="en-US"/>
          </a:p>
        </p:txBody>
      </p:sp>
      <p:sp>
        <p:nvSpPr>
          <p:cNvPr id="18" name="Text 15"/>
          <p:cNvSpPr/>
          <p:nvPr/>
        </p:nvSpPr>
        <p:spPr>
          <a:xfrm>
            <a:off x="685800" y="3639741"/>
            <a:ext cx="3707606"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Procedural Memory</a:t>
            </a:r>
            <a:endParaRPr lang="en-US" sz="1193" dirty="0"/>
          </a:p>
        </p:txBody>
      </p:sp>
      <p:sp>
        <p:nvSpPr>
          <p:cNvPr id="19" name="Text 16"/>
          <p:cNvSpPr/>
          <p:nvPr/>
        </p:nvSpPr>
        <p:spPr>
          <a:xfrm>
            <a:off x="685800" y="3939778"/>
            <a:ext cx="3707606"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64748B"/>
                </a:solidFill>
                <a:latin typeface="Noto Sans" pitchFamily="34" charset="0"/>
                <a:ea typeface="Noto Sans" pitchFamily="34" charset="-122"/>
                <a:cs typeface="Noto Sans" pitchFamily="34" charset="-120"/>
              </a:rPr>
              <a:t>PostgreSQL</a:t>
            </a:r>
            <a:endParaRPr lang="en-US" sz="784" dirty="0"/>
          </a:p>
        </p:txBody>
      </p:sp>
      <p:sp>
        <p:nvSpPr>
          <p:cNvPr id="20" name="Text 17"/>
          <p:cNvSpPr/>
          <p:nvPr/>
        </p:nvSpPr>
        <p:spPr>
          <a:xfrm>
            <a:off x="685800" y="4168378"/>
            <a:ext cx="3707606" cy="182166"/>
          </a:xfrm>
          <a:prstGeom prst="rect">
            <a:avLst/>
          </a:prstGeom>
          <a:noFill/>
          <a:ln/>
        </p:spPr>
        <p:txBody>
          <a:bodyPr wrap="non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What:</a:t>
            </a:r>
            <a:r>
              <a:rPr lang="en-US" sz="888" dirty="0">
                <a:solidFill>
                  <a:srgbClr val="334155"/>
                </a:solidFill>
                <a:latin typeface="Noto Sans" pitchFamily="34" charset="0"/>
                <a:ea typeface="Noto Sans" pitchFamily="34" charset="-122"/>
                <a:cs typeface="Noto Sans" pitchFamily="34" charset="-120"/>
              </a:rPr>
              <a:t>Proven healing strategies and tactics</a:t>
            </a:r>
            <a:endParaRPr lang="en-US" sz="834" dirty="0"/>
          </a:p>
        </p:txBody>
      </p:sp>
      <p:sp>
        <p:nvSpPr>
          <p:cNvPr id="21" name="Text 18"/>
          <p:cNvSpPr/>
          <p:nvPr/>
        </p:nvSpPr>
        <p:spPr>
          <a:xfrm>
            <a:off x="685800" y="4393406"/>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r>
              <a:rPr lang="en-US" sz="888" dirty="0">
                <a:solidFill>
                  <a:srgbClr val="334155"/>
                </a:solidFill>
                <a:latin typeface="Noto Sans" pitchFamily="34" charset="0"/>
                <a:ea typeface="Noto Sans" pitchFamily="34" charset="-122"/>
                <a:cs typeface="Noto Sans" pitchFamily="34" charset="-120"/>
              </a:rPr>
              <a:t>Which strategies work for specific failure types, confidence scores</a:t>
            </a:r>
            <a:endParaRPr lang="en-US" sz="834" dirty="0"/>
          </a:p>
        </p:txBody>
      </p:sp>
      <p:sp>
        <p:nvSpPr>
          <p:cNvPr id="22" name="Text 19"/>
          <p:cNvSpPr/>
          <p:nvPr/>
        </p:nvSpPr>
        <p:spPr>
          <a:xfrm>
            <a:off x="685800" y="4793456"/>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r>
              <a:rPr lang="en-US" sz="888" dirty="0">
                <a:solidFill>
                  <a:srgbClr val="334155"/>
                </a:solidFill>
                <a:latin typeface="Noto Sans" pitchFamily="34" charset="0"/>
                <a:ea typeface="Noto Sans" pitchFamily="34" charset="-122"/>
                <a:cs typeface="Noto Sans" pitchFamily="34" charset="-120"/>
              </a:rPr>
              <a:t>"Reprobe strategy worked 85% for dropdown failures, vision worked 60% when Shadow DOM failed"</a:t>
            </a:r>
            <a:endParaRPr lang="en-US" sz="834" dirty="0"/>
          </a:p>
        </p:txBody>
      </p:sp>
      <p:sp>
        <p:nvSpPr>
          <p:cNvPr id="23" name="Shape 20"/>
          <p:cNvSpPr/>
          <p:nvPr/>
        </p:nvSpPr>
        <p:spPr>
          <a:xfrm>
            <a:off x="4636294" y="3525441"/>
            <a:ext cx="3936206" cy="1782366"/>
          </a:xfrm>
          <a:prstGeom prst="rect">
            <a:avLst/>
          </a:prstGeom>
          <a:solidFill>
            <a:srgbClr val="F8FAFC"/>
          </a:solidFill>
          <a:ln/>
        </p:spPr>
        <p:txBody>
          <a:bodyPr/>
          <a:lstStyle/>
          <a:p>
            <a:endParaRPr lang="en-US"/>
          </a:p>
        </p:txBody>
      </p:sp>
      <p:sp>
        <p:nvSpPr>
          <p:cNvPr id="24" name="Text 21"/>
          <p:cNvSpPr/>
          <p:nvPr/>
        </p:nvSpPr>
        <p:spPr>
          <a:xfrm>
            <a:off x="4750594" y="3639741"/>
            <a:ext cx="3707606" cy="257175"/>
          </a:xfrm>
          <a:prstGeom prst="rect">
            <a:avLst/>
          </a:prstGeom>
          <a:noFill/>
          <a:ln/>
        </p:spPr>
        <p:txBody>
          <a:bodyPr wrap="none" lIns="0" tIns="0" rIns="0" bIns="0" rtlCol="0" anchor="t">
            <a:spAutoFit/>
          </a:bodyPr>
          <a:lstStyle/>
          <a:p>
            <a:pPr marL="0" indent="0" algn="l">
              <a:lnSpc>
                <a:spcPts val="2000"/>
              </a:lnSpc>
              <a:buNone/>
            </a:pPr>
            <a:r>
              <a:rPr lang="en-US" sz="1193" b="1" dirty="0">
                <a:solidFill>
                  <a:srgbClr val="3B82F6"/>
                </a:solidFill>
                <a:latin typeface="Noto Sans" pitchFamily="34" charset="0"/>
                <a:ea typeface="Noto Sans" pitchFamily="34" charset="-122"/>
                <a:cs typeface="Noto Sans" pitchFamily="34" charset="-120"/>
              </a:rPr>
              <a:t>Working Memory</a:t>
            </a:r>
            <a:endParaRPr lang="en-US" sz="1193" dirty="0"/>
          </a:p>
        </p:txBody>
      </p:sp>
      <p:sp>
        <p:nvSpPr>
          <p:cNvPr id="25" name="Text 22"/>
          <p:cNvSpPr/>
          <p:nvPr/>
        </p:nvSpPr>
        <p:spPr>
          <a:xfrm>
            <a:off x="4750594" y="3939778"/>
            <a:ext cx="3707606" cy="171450"/>
          </a:xfrm>
          <a:prstGeom prst="rect">
            <a:avLst/>
          </a:prstGeom>
          <a:noFill/>
          <a:ln/>
        </p:spPr>
        <p:txBody>
          <a:bodyPr wrap="none" lIns="0" tIns="0" rIns="0" bIns="0" rtlCol="0" anchor="t">
            <a:spAutoFit/>
          </a:bodyPr>
          <a:lstStyle/>
          <a:p>
            <a:pPr marL="0" indent="0" algn="l">
              <a:lnSpc>
                <a:spcPts val="1400"/>
              </a:lnSpc>
              <a:buNone/>
            </a:pPr>
            <a:r>
              <a:rPr lang="en-US" sz="784" b="1" dirty="0">
                <a:solidFill>
                  <a:srgbClr val="64748B"/>
                </a:solidFill>
                <a:latin typeface="Noto Sans" pitchFamily="34" charset="0"/>
                <a:ea typeface="Noto Sans" pitchFamily="34" charset="-122"/>
                <a:cs typeface="Noto Sans" pitchFamily="34" charset="-120"/>
              </a:rPr>
              <a:t>Redis 7+ (1hr TTL)</a:t>
            </a:r>
            <a:endParaRPr lang="en-US" sz="784" dirty="0"/>
          </a:p>
        </p:txBody>
      </p:sp>
      <p:sp>
        <p:nvSpPr>
          <p:cNvPr id="26" name="Text 23"/>
          <p:cNvSpPr/>
          <p:nvPr/>
        </p:nvSpPr>
        <p:spPr>
          <a:xfrm>
            <a:off x="4750594" y="4168378"/>
            <a:ext cx="3707606" cy="182166"/>
          </a:xfrm>
          <a:prstGeom prst="rect">
            <a:avLst/>
          </a:prstGeom>
          <a:noFill/>
          <a:ln/>
        </p:spPr>
        <p:txBody>
          <a:bodyPr wrap="non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What:</a:t>
            </a:r>
            <a:r>
              <a:rPr lang="en-US" sz="888" dirty="0">
                <a:solidFill>
                  <a:srgbClr val="334155"/>
                </a:solidFill>
                <a:latin typeface="Noto Sans" pitchFamily="34" charset="0"/>
                <a:ea typeface="Noto Sans" pitchFamily="34" charset="-122"/>
                <a:cs typeface="Noto Sans" pitchFamily="34" charset="-120"/>
              </a:rPr>
              <a:t>Session cache for high-speed access</a:t>
            </a:r>
            <a:endParaRPr lang="en-US" sz="834" dirty="0"/>
          </a:p>
        </p:txBody>
      </p:sp>
      <p:sp>
        <p:nvSpPr>
          <p:cNvPr id="27" name="Text 24"/>
          <p:cNvSpPr/>
          <p:nvPr/>
        </p:nvSpPr>
        <p:spPr>
          <a:xfrm>
            <a:off x="4750594" y="4393406"/>
            <a:ext cx="3707606" cy="357188"/>
          </a:xfrm>
          <a:prstGeom prst="rect">
            <a:avLst/>
          </a:prstGeom>
          <a:noFill/>
          <a:ln/>
        </p:spPr>
        <p:txBody>
          <a:bodyPr wrap="squar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Stores:</a:t>
            </a:r>
            <a:r>
              <a:rPr lang="en-US" sz="888" dirty="0">
                <a:solidFill>
                  <a:srgbClr val="334155"/>
                </a:solidFill>
                <a:latin typeface="Noto Sans" pitchFamily="34" charset="0"/>
                <a:ea typeface="Noto Sans" pitchFamily="34" charset="-122"/>
                <a:cs typeface="Noto Sans" pitchFamily="34" charset="-120"/>
              </a:rPr>
              <a:t>Current test context, discovered locators, intermediate agent outputs, browser state</a:t>
            </a:r>
            <a:endParaRPr lang="en-US" sz="834" dirty="0"/>
          </a:p>
        </p:txBody>
      </p:sp>
      <p:sp>
        <p:nvSpPr>
          <p:cNvPr id="28" name="Text 25"/>
          <p:cNvSpPr/>
          <p:nvPr/>
        </p:nvSpPr>
        <p:spPr>
          <a:xfrm>
            <a:off x="4750594" y="4793456"/>
            <a:ext cx="3707606" cy="182166"/>
          </a:xfrm>
          <a:prstGeom prst="rect">
            <a:avLst/>
          </a:prstGeom>
          <a:noFill/>
          <a:ln/>
        </p:spPr>
        <p:txBody>
          <a:bodyPr wrap="none" lIns="0" tIns="0" rIns="0" bIns="0" rtlCol="0" anchor="t">
            <a:spAutoFit/>
          </a:bodyPr>
          <a:lstStyle/>
          <a:p>
            <a:pPr marL="0" indent="0" algn="l">
              <a:lnSpc>
                <a:spcPts val="1400"/>
              </a:lnSpc>
              <a:buNone/>
            </a:pPr>
            <a:r>
              <a:rPr lang="en-US" sz="834" b="1" dirty="0">
                <a:solidFill>
                  <a:srgbClr val="1E3A8A"/>
                </a:solidFill>
                <a:latin typeface="Noto Sans" pitchFamily="34" charset="0"/>
                <a:ea typeface="Noto Sans" pitchFamily="34" charset="-122"/>
                <a:cs typeface="Noto Sans" pitchFamily="34" charset="-120"/>
              </a:rPr>
              <a:t>Used for:</a:t>
            </a:r>
            <a:r>
              <a:rPr lang="en-US" sz="888" dirty="0">
                <a:solidFill>
                  <a:srgbClr val="334155"/>
                </a:solidFill>
                <a:latin typeface="Noto Sans" pitchFamily="34" charset="0"/>
                <a:ea typeface="Noto Sans" pitchFamily="34" charset="-122"/>
                <a:cs typeface="Noto Sans" pitchFamily="34" charset="-120"/>
              </a:rPr>
              <a:t>Rapid access to session data without database queries</a:t>
            </a:r>
            <a:endParaRPr lang="en-US" sz="83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3048</Words>
  <Application>Microsoft Office PowerPoint</Application>
  <PresentationFormat>On-screen Show (16:9)</PresentationFormat>
  <Paragraphs>243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Debashish Roy</cp:lastModifiedBy>
  <cp:revision>2</cp:revision>
  <dcterms:created xsi:type="dcterms:W3CDTF">2025-10-27T20:07:41Z</dcterms:created>
  <dcterms:modified xsi:type="dcterms:W3CDTF">2025-10-31T00:03:59Z</dcterms:modified>
</cp:coreProperties>
</file>