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60" r:id="rId6"/>
    <p:sldId id="276" r:id="rId7"/>
    <p:sldId id="278" r:id="rId8"/>
    <p:sldId id="279" r:id="rId9"/>
    <p:sldId id="27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/>
    <p:restoredTop sz="91429"/>
  </p:normalViewPr>
  <p:slideViewPr>
    <p:cSldViewPr snapToGrid="0" snapToObjects="1">
      <p:cViewPr varScale="1">
        <p:scale>
          <a:sx n="104" d="100"/>
          <a:sy n="104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B21D-9C6A-664D-81E1-F6708AC8B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F9444-7EF5-9146-A537-9E8839D8A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A428-D013-2E47-A2E2-F0CE5108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CA47-E488-0848-8AF9-A6466107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79FD-AA50-4349-AAA6-5488DD6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2B30-776F-AE44-9316-75446358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25DBD-68CB-1346-9EDE-027A00902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447B-5F0B-9C4F-B74F-AC1E5005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D452-D17E-6A46-800E-D9C1A3DE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B4C6-30B4-D845-9D26-709DAFD9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BEDD2-F0F9-6442-907C-2A6F6E91A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89961-6FFF-224C-A8C8-4C552102F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D082-6F28-E541-9634-F16FB59B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6AA4-31D7-454A-8AFE-9484DAEE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F4A8-8D49-6843-901B-3AD96495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E864-C40C-E24F-BB5C-94B83B16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1D01-FD61-604C-91A6-95E88947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D8C9-37CF-5647-ADA7-34B5C073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22D3-EFF6-514B-B992-90321B72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6C30-3D62-8448-AAE0-8BEEB9BE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4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9D5D-3C30-F84C-911C-05908323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A5DE6-601A-B84F-B3FF-854CCD276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9D83-FFC0-8143-910E-8E07D482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980D-3DC8-D04D-8EA6-97DE3D49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CA7F-F3D8-3B4E-91D3-A0DA2D93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9F40-22F1-514F-9B9F-A1C45E8F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4C79-0CD9-9449-A379-90003FA72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BA73E-23F0-574C-8710-2B83A70EB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D326D-0E27-3744-BB76-8CEBB83C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CDBFF-CCB8-E747-AB9B-7C15108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FFC55-9914-6B4C-9231-D8ED8EE2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24E3-1D52-4946-BA4C-BAC73D43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0F7E0-E981-0D4D-B892-4B95202B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F98BD-B31D-BC4D-9000-5F2C9A659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3EC7C-A8D9-C941-8B0D-FAEDDC673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D1F71-A752-B241-9F00-E8E9BF9C1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6016E-B07D-D042-B250-72576CF3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AABDF-6FAA-1440-90B6-A1F35344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5811F-F324-044D-9E56-C40EFC8D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F7D4-070F-344E-A31A-5DF27E18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1E3BA-E6F0-2A4E-8665-96F4E986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C8B86-1CE3-774E-A3A4-DFC451F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E81C7-A63D-5849-A7F0-EF5439A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73A68-3B26-A64B-B0E0-78935B8E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68C78-B802-BD47-A8DF-EED65553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E598-AF84-2F4A-947A-CD004B03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2D55-19A7-EB41-AD50-CAC2D9B7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2B10-CAE3-7A42-B400-25A3ED6B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0C55D-DDFB-734A-91B0-771B9FF0A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522E2-1F1F-BD4D-96FD-F62D765B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0956-D0B1-024F-84E7-992099BD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777F-00E4-1B4D-A7F4-A1EE5912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8BD-879F-8945-8526-6310F95D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19856-B74C-9D4D-9366-8DC574B73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E0E5-2BAB-4746-AD61-0758FFD1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750C-A93B-B443-94AE-840AEB3C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28E5-69A1-0A45-B7FF-577F5B6B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156A7-2B38-C744-AE95-48709C27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2A27F-FE4C-244F-BCC5-DECF00B5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25C64-03F0-1A49-8B9E-15FBC7E07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00FE-0F24-D645-BBE0-BD9563581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90B6-76E1-8D41-AE84-762E71F0627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F5CB-F67D-9B4C-B62D-375E121C7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4F1A-DF14-CE49-8A85-20BC82C29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3560-3E0D-394E-85DD-D4EED63F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41D-682B-5445-8DB7-62CF03077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Error-Hiding Design Anti-Pattern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8CAD6-BC05-9A42-9045-E38C66408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Debashis Jena</a:t>
            </a:r>
          </a:p>
          <a:p>
            <a:r>
              <a:rPr lang="en-US"/>
              <a:t>UMGC – SWEN 656 (Fall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8B76-78CC-3B43-BDAC-DF6463FF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B96F-C49B-664C-BFDB-131E2E14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/>
              <a:t>Pros</a:t>
            </a:r>
            <a:r>
              <a:rPr lang="en-US" sz="2200" dirty="0"/>
              <a:t> :</a:t>
            </a:r>
          </a:p>
          <a:p>
            <a:pPr lvl="1"/>
            <a:r>
              <a:rPr lang="en-US" sz="2200" dirty="0"/>
              <a:t>A temporary use of error hiding helps developer to get around the issues quickly.</a:t>
            </a:r>
          </a:p>
          <a:p>
            <a:pPr lvl="1"/>
            <a:r>
              <a:rPr lang="en-US" sz="2200" dirty="0"/>
              <a:t>It prevents the application to crash abruptly.</a:t>
            </a:r>
          </a:p>
          <a:p>
            <a:pPr lvl="1"/>
            <a:r>
              <a:rPr lang="en-US" sz="2200" dirty="0"/>
              <a:t>Generic error pages helps preventing the user seeing a broken page with cryptic errors. 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200" b="1" i="1" dirty="0"/>
              <a:t>Cons</a:t>
            </a:r>
            <a:r>
              <a:rPr lang="en-US" sz="2200" dirty="0"/>
              <a:t> :</a:t>
            </a:r>
          </a:p>
          <a:p>
            <a:pPr lvl="1"/>
            <a:r>
              <a:rPr lang="en-US" sz="2200" dirty="0"/>
              <a:t>Without proper logs, developers become paralyzed while trying to debug a certain issue.</a:t>
            </a:r>
          </a:p>
          <a:p>
            <a:pPr lvl="1"/>
            <a:r>
              <a:rPr lang="en-US" sz="2200" dirty="0"/>
              <a:t>With a blanket exception handling, the exact issue gets hidden.</a:t>
            </a:r>
          </a:p>
          <a:p>
            <a:pPr lvl="1"/>
            <a:r>
              <a:rPr lang="en-US" sz="2200" dirty="0"/>
              <a:t>With error-hiding anti-patterns, the rollback plans are not possible in case of exceptions.</a:t>
            </a:r>
          </a:p>
        </p:txBody>
      </p:sp>
    </p:spTree>
    <p:extLst>
      <p:ext uri="{BB962C8B-B14F-4D97-AF65-F5344CB8AC3E}">
        <p14:creationId xmlns:p14="http://schemas.microsoft.com/office/powerpoint/2010/main" val="154052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C2F4-4F4E-4844-9E38-06E34FE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E910BA-43BE-944C-8CDC-E9B47263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Author. (n.d.). Error-hiding. Retrieved from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Error_hiding</a:t>
            </a:r>
            <a:endParaRPr lang="en-US" dirty="0"/>
          </a:p>
          <a:p>
            <a:r>
              <a:rPr lang="en-US" dirty="0" err="1"/>
              <a:t>Zaa</a:t>
            </a:r>
            <a:r>
              <a:rPr lang="en-US" dirty="0"/>
              <a:t>, J. &amp; Verma, A. (2016). Apex design patterns. Retrieved from https://learning.oreilly.com/library/view/apex-design-patterns/9781782173656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9102-F4F2-D04A-94F8-C53C4A3D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Error-Hiding Design Anti-Pattern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D750-61DE-DA41-B2CC-41BB734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A type of design anti-pattern where, the exceptions are caught but they are not logged or processed or reported to any other parts of the system.</a:t>
            </a:r>
          </a:p>
          <a:p>
            <a:r>
              <a:rPr lang="en-US"/>
              <a:t>Sometimes the errors are logged incorrectly; for example in Java if an error is logged as logger.info(error) instead of logger.error(error), then it is also a pattern of error-hiding.</a:t>
            </a:r>
          </a:p>
          <a:p>
            <a:r>
              <a:rPr lang="en-US"/>
              <a:t>Error-hiding is also known as error-swallowing or exception-swallowing.</a:t>
            </a:r>
          </a:p>
          <a:p>
            <a:r>
              <a:rPr lang="en-US"/>
              <a:t>This is an anti-pattern, since it results in suppressing the errors or exceptions within the execution results itself and difficult to be recognized during debugging.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1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BF4A-925A-624F-82FD-04094C16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Handle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FCE1-7F79-7744-85A6-CEC9E3CE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in tracking down the bugs or errors that may arise unexpectedly</a:t>
            </a:r>
          </a:p>
          <a:p>
            <a:r>
              <a:rPr lang="en-US" dirty="0"/>
              <a:t>Prevents erroneous screen messages that may be visible to the end user which may not make any sense to them</a:t>
            </a:r>
          </a:p>
          <a:p>
            <a:r>
              <a:rPr lang="en-US" dirty="0"/>
              <a:t>Keeps away the showstopper issues like dead locks or any other catastrophic program failures that may leave the software in an unstable state</a:t>
            </a:r>
          </a:p>
          <a:p>
            <a:r>
              <a:rPr lang="en-US" dirty="0"/>
              <a:t>In case of catastrophic issues, it helps the system to take alternate ways to perform the required tasks</a:t>
            </a:r>
          </a:p>
        </p:txBody>
      </p:sp>
    </p:spTree>
    <p:extLst>
      <p:ext uri="{BB962C8B-B14F-4D97-AF65-F5344CB8AC3E}">
        <p14:creationId xmlns:p14="http://schemas.microsoft.com/office/powerpoint/2010/main" val="329290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0CD6-133E-BA4C-8EEB-632B7732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– Error-Hiding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A26E-15A3-0E4D-92DC-55D2A494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Temporary exception handlers – In attempt to keep supporting the called method signature exception changes, the developer may end up adding an exception swallowing as a temporary measure.</a:t>
            </a:r>
          </a:p>
          <a:p>
            <a:r>
              <a:rPr lang="en-US" dirty="0"/>
              <a:t>Nested exception handling – Having nested try-catch blocks may result in hiding the errors in the nested code.</a:t>
            </a:r>
          </a:p>
          <a:p>
            <a:r>
              <a:rPr lang="en-US" dirty="0"/>
              <a:t>Blanket catch of exceptions – While trying to prevent crashes at all cost, the programmer may enclose an entire API function within a try-catch block, it hides some of the errors that the called methods or subroutines may have.</a:t>
            </a:r>
          </a:p>
          <a:p>
            <a:r>
              <a:rPr lang="en-US" dirty="0"/>
              <a:t>Generic error – While performing the translation of the technical errors into user-friendly error messages, developers may group them into a generic errors like “Internal server error”. This may lead to user messages being completely useless, failing to convey what exactly went wrong.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4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634AC-6139-A648-B0BC-4240BAC8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Sample Code – Error without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75E-38CA-3746-B05B-4FDA08F6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400" dirty="0"/>
              <a:t>Let's take an example in Salesforce Apex.</a:t>
            </a:r>
          </a:p>
          <a:p>
            <a:r>
              <a:rPr lang="en-US" sz="2400" dirty="0"/>
              <a:t>Salesforce MVC architecture has Visualforce pages as frontend and the apex controller classes as the backend server-side code.</a:t>
            </a:r>
          </a:p>
          <a:p>
            <a:r>
              <a:rPr lang="en-US" sz="2400" dirty="0" err="1"/>
              <a:t>GeneralAccountController</a:t>
            </a:r>
            <a:r>
              <a:rPr lang="en-US" sz="2400" dirty="0"/>
              <a:t> apex class captures the new account information and inserts into the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D51B6-2FF3-D941-8AD3-9595315ED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974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0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34AC-6139-A648-B0BC-4240BAC8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Sample Code – Error without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75E-38CA-3746-B05B-4FDA08F6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7859" cy="2919370"/>
          </a:xfrm>
        </p:spPr>
        <p:txBody>
          <a:bodyPr>
            <a:normAutofit/>
          </a:bodyPr>
          <a:lstStyle/>
          <a:p>
            <a:r>
              <a:rPr lang="en-US" sz="2400" dirty="0"/>
              <a:t>In Salesforce, there can be additional custom validations, which rejects an invalid input.</a:t>
            </a:r>
          </a:p>
          <a:p>
            <a:r>
              <a:rPr lang="en-US" sz="2400" dirty="0"/>
              <a:t>Let’s say, in this example, the </a:t>
            </a:r>
            <a:r>
              <a:rPr lang="en-US" sz="2400" dirty="0" err="1"/>
              <a:t>AccountNumber</a:t>
            </a:r>
            <a:r>
              <a:rPr lang="en-US" sz="2400" dirty="0"/>
              <a:t> is being validated with a custom validation rule.</a:t>
            </a:r>
          </a:p>
          <a:p>
            <a:r>
              <a:rPr lang="en-US" sz="2400" dirty="0"/>
              <a:t>As can be seen, some of the basic required fields are missing as the input.</a:t>
            </a:r>
          </a:p>
          <a:p>
            <a:r>
              <a:rPr lang="en-US" sz="2400" dirty="0"/>
              <a:t>System throws an exception while inserting and it shows as a broken page to the end user, as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227EA-D2B5-6B41-BB8C-1A062661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869621"/>
            <a:ext cx="10797860" cy="12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34AC-6139-A648-B0BC-4240BAC8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Sample Code – Exception Handled with Error-Hiding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75E-38CA-3746-B05B-4FDA08F6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86417" cy="4303464"/>
          </a:xfrm>
        </p:spPr>
        <p:txBody>
          <a:bodyPr>
            <a:normAutofit/>
          </a:bodyPr>
          <a:lstStyle/>
          <a:p>
            <a:r>
              <a:rPr lang="en-US" sz="2400" dirty="0" err="1"/>
              <a:t>GeneralAccountController</a:t>
            </a:r>
            <a:r>
              <a:rPr lang="en-US" sz="2400" dirty="0"/>
              <a:t> apex class now has a try … catch block.</a:t>
            </a:r>
          </a:p>
          <a:p>
            <a:r>
              <a:rPr lang="en-US" sz="2400" dirty="0"/>
              <a:t>It is a good start, since it will not throw any error to the end-user.</a:t>
            </a:r>
          </a:p>
          <a:p>
            <a:r>
              <a:rPr lang="en-US" sz="2400" dirty="0"/>
              <a:t>However, the end user will not know what exactly happened, since the application is not showing any errors or any success message.</a:t>
            </a:r>
          </a:p>
          <a:p>
            <a:r>
              <a:rPr lang="en-US" sz="2400" dirty="0"/>
              <a:t>This is the catch block is empty.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2AF7D-9C94-5043-83D4-83D67C21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57" y="1671568"/>
            <a:ext cx="5771088" cy="48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5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34AC-6139-A648-B0BC-4240BAC8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Sample Code – Error-Hiding Removed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75E-38CA-3746-B05B-4FDA08F6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31260" cy="44021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 the example here inserts an Account with a contact.</a:t>
            </a:r>
          </a:p>
          <a:p>
            <a:r>
              <a:rPr lang="en-US" sz="2400" dirty="0"/>
              <a:t>In this scenario, there is a possibility that the account may get inserted but not the contact.</a:t>
            </a:r>
          </a:p>
          <a:p>
            <a:r>
              <a:rPr lang="en-US" sz="2400" dirty="0"/>
              <a:t>As an account is not supposed to be saved partially without a contact, the code snippet here creates a </a:t>
            </a:r>
            <a:r>
              <a:rPr lang="en-US" sz="2400" dirty="0" err="1"/>
              <a:t>SavePoint</a:t>
            </a:r>
            <a:r>
              <a:rPr lang="en-US" sz="2400" dirty="0"/>
              <a:t> and rolls back when there is an exception. </a:t>
            </a:r>
            <a:r>
              <a:rPr lang="en-US" sz="2400" dirty="0" err="1"/>
              <a:t>Database.rollback</a:t>
            </a:r>
            <a:r>
              <a:rPr lang="en-US" sz="2400" dirty="0"/>
              <a:t>(</a:t>
            </a:r>
            <a:r>
              <a:rPr lang="en-US" sz="2400" dirty="0" err="1"/>
              <a:t>sp</a:t>
            </a:r>
            <a:r>
              <a:rPr lang="en-US" sz="2400" dirty="0"/>
              <a:t>) ensures the error-hiding anti-pattern is removed.</a:t>
            </a:r>
          </a:p>
          <a:p>
            <a:r>
              <a:rPr lang="en-US" sz="2400" dirty="0"/>
              <a:t>User may optionally add a log in the catch block.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0EC12-6877-264A-94D3-628A4FBC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828" y="1583934"/>
            <a:ext cx="6013107" cy="52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9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9451-CFBA-FA4B-9A98-BEE15489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BB43-78FB-D14E-A4D4-03556E8C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004" cy="4351338"/>
          </a:xfrm>
        </p:spPr>
        <p:txBody>
          <a:bodyPr/>
          <a:lstStyle/>
          <a:p>
            <a:r>
              <a:rPr lang="en-US" dirty="0"/>
              <a:t>Typically on errors, developers tend to apply the exception handling techniques.</a:t>
            </a:r>
          </a:p>
          <a:p>
            <a:r>
              <a:rPr lang="en-US" dirty="0"/>
              <a:t>However, it is very important to add a fall back alternative or log the error in the catch part of the exception.</a:t>
            </a:r>
          </a:p>
          <a:p>
            <a:r>
              <a:rPr lang="en-US" dirty="0"/>
              <a:t>Error-hiding occurs when the catch part of the exception is left blank.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3E59D-DC11-4244-A064-E2746B03B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8" r="8077"/>
          <a:stretch/>
        </p:blipFill>
        <p:spPr>
          <a:xfrm>
            <a:off x="5844746" y="1992227"/>
            <a:ext cx="5509054" cy="40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4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825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Error-Hiding Design Anti-Pattern</vt:lpstr>
      <vt:lpstr>Error-Hiding Design Anti-Pattern</vt:lpstr>
      <vt:lpstr>Why Handle Exceptions?</vt:lpstr>
      <vt:lpstr>Scenarios – Error-Hiding causes</vt:lpstr>
      <vt:lpstr>Sample Code – Error without Exception Handling</vt:lpstr>
      <vt:lpstr>Sample Code – Error without Exception Handling</vt:lpstr>
      <vt:lpstr>Sample Code – Exception Handled with Error-Hiding</vt:lpstr>
      <vt:lpstr>Sample Code – Error-Hiding Removed</vt:lpstr>
      <vt:lpstr>UML – Exception Handling</vt:lpstr>
      <vt:lpstr>Pros &amp; Cons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Error-Hiding Design Anti-Pattern</dc:title>
  <dc:creator>Debashis Jena</dc:creator>
  <cp:lastModifiedBy>Debashis Jena</cp:lastModifiedBy>
  <cp:revision>22</cp:revision>
  <dcterms:created xsi:type="dcterms:W3CDTF">2020-08-27T13:12:49Z</dcterms:created>
  <dcterms:modified xsi:type="dcterms:W3CDTF">2020-08-29T10:58:10Z</dcterms:modified>
</cp:coreProperties>
</file>